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1"/>
  </p:notesMasterIdLst>
  <p:sldIdLst>
    <p:sldId id="256" r:id="rId3"/>
    <p:sldId id="257" r:id="rId4"/>
    <p:sldId id="258" r:id="rId5"/>
    <p:sldId id="259" r:id="rId6"/>
    <p:sldId id="260" r:id="rId7"/>
    <p:sldId id="261" r:id="rId8"/>
    <p:sldId id="279" r:id="rId9"/>
    <p:sldId id="280" r:id="rId10"/>
    <p:sldId id="281" r:id="rId11"/>
    <p:sldId id="278" r:id="rId12"/>
    <p:sldId id="287" r:id="rId13"/>
    <p:sldId id="288" r:id="rId14"/>
    <p:sldId id="289" r:id="rId15"/>
    <p:sldId id="263" r:id="rId16"/>
    <p:sldId id="262" r:id="rId17"/>
    <p:sldId id="264" r:id="rId18"/>
    <p:sldId id="265" r:id="rId19"/>
    <p:sldId id="267" r:id="rId20"/>
    <p:sldId id="268" r:id="rId21"/>
    <p:sldId id="269" r:id="rId22"/>
    <p:sldId id="290" r:id="rId23"/>
    <p:sldId id="270" r:id="rId24"/>
    <p:sldId id="271" r:id="rId25"/>
    <p:sldId id="282" r:id="rId26"/>
    <p:sldId id="283" r:id="rId27"/>
    <p:sldId id="291" r:id="rId28"/>
    <p:sldId id="294" r:id="rId29"/>
    <p:sldId id="292" r:id="rId30"/>
    <p:sldId id="293" r:id="rId31"/>
    <p:sldId id="272" r:id="rId32"/>
    <p:sldId id="273" r:id="rId33"/>
    <p:sldId id="274" r:id="rId34"/>
    <p:sldId id="275" r:id="rId35"/>
    <p:sldId id="276" r:id="rId36"/>
    <p:sldId id="284" r:id="rId37"/>
    <p:sldId id="285" r:id="rId38"/>
    <p:sldId id="286" r:id="rId39"/>
    <p:sldId id="27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0889" autoAdjust="0"/>
  </p:normalViewPr>
  <p:slideViewPr>
    <p:cSldViewPr snapToGrid="0">
      <p:cViewPr varScale="1">
        <p:scale>
          <a:sx n="92" d="100"/>
          <a:sy n="92" d="100"/>
        </p:scale>
        <p:origin x="2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Sheet3!$B$1</c:f>
              <c:strCache>
                <c:ptCount val="1"/>
                <c:pt idx="0">
                  <c:v>wss</c:v>
                </c:pt>
              </c:strCache>
            </c:strRef>
          </c:tx>
          <c:spPr>
            <a:ln w="28575" cap="rnd">
              <a:solidFill>
                <a:schemeClr val="accent2"/>
              </a:solidFill>
              <a:round/>
            </a:ln>
            <a:effectLst/>
          </c:spPr>
          <c:marker>
            <c:symbol val="none"/>
          </c:marker>
          <c:cat>
            <c:numRef>
              <c:f>Sheet3!$A$2:$A$7</c:f>
              <c:numCache>
                <c:formatCode>General</c:formatCode>
                <c:ptCount val="6"/>
                <c:pt idx="0">
                  <c:v>2</c:v>
                </c:pt>
                <c:pt idx="1">
                  <c:v>3</c:v>
                </c:pt>
                <c:pt idx="2">
                  <c:v>4</c:v>
                </c:pt>
                <c:pt idx="3">
                  <c:v>5</c:v>
                </c:pt>
                <c:pt idx="4">
                  <c:v>6</c:v>
                </c:pt>
                <c:pt idx="5">
                  <c:v>7</c:v>
                </c:pt>
              </c:numCache>
            </c:numRef>
          </c:cat>
          <c:val>
            <c:numRef>
              <c:f>Sheet3!$B$2:$B$7</c:f>
              <c:numCache>
                <c:formatCode>0.00E+00</c:formatCode>
                <c:ptCount val="6"/>
                <c:pt idx="0">
                  <c:v>51888428000</c:v>
                </c:pt>
                <c:pt idx="1">
                  <c:v>29663050000</c:v>
                </c:pt>
                <c:pt idx="2">
                  <c:v>26700403000</c:v>
                </c:pt>
                <c:pt idx="3">
                  <c:v>12360734000</c:v>
                </c:pt>
                <c:pt idx="4">
                  <c:v>10706346000</c:v>
                </c:pt>
                <c:pt idx="5">
                  <c:v>7333094900</c:v>
                </c:pt>
              </c:numCache>
            </c:numRef>
          </c:val>
          <c:smooth val="0"/>
          <c:extLst>
            <c:ext xmlns:c16="http://schemas.microsoft.com/office/drawing/2014/chart" uri="{C3380CC4-5D6E-409C-BE32-E72D297353CC}">
              <c16:uniqueId val="{00000000-3F0D-4CA1-9B54-132B4EF9AEB4}"/>
            </c:ext>
          </c:extLst>
        </c:ser>
        <c:dLbls>
          <c:showLegendKey val="0"/>
          <c:showVal val="0"/>
          <c:showCatName val="0"/>
          <c:showSerName val="0"/>
          <c:showPercent val="0"/>
          <c:showBubbleSize val="0"/>
        </c:dLbls>
        <c:smooth val="0"/>
        <c:axId val="494368104"/>
        <c:axId val="494372808"/>
      </c:lineChart>
      <c:catAx>
        <c:axId val="494368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94372808"/>
        <c:crosses val="autoZero"/>
        <c:auto val="0"/>
        <c:lblAlgn val="ctr"/>
        <c:lblOffset val="100"/>
        <c:noMultiLvlLbl val="0"/>
      </c:catAx>
      <c:valAx>
        <c:axId val="494372808"/>
        <c:scaling>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43681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5F23D-BC07-48BC-BF17-787DE7708989}" type="datetimeFigureOut">
              <a:rPr lang="en-US" smtClean="0"/>
              <a:t>6/23/2021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93F1E-B67C-4DAE-9349-372A1B971A5D}" type="slidenum">
              <a:rPr lang="en-US" smtClean="0"/>
              <a:t>‹#›</a:t>
            </a:fld>
            <a:endParaRPr lang="en-US"/>
          </a:p>
        </p:txBody>
      </p:sp>
    </p:spTree>
    <p:extLst>
      <p:ext uri="{BB962C8B-B14F-4D97-AF65-F5344CB8AC3E}">
        <p14:creationId xmlns:p14="http://schemas.microsoft.com/office/powerpoint/2010/main" val="238169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Developed_country"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en.wikipedia.org/wiki/List_of_countries_by_GDP_(PPP)_per_capit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Unsupervised: Unlabeled data</a:t>
            </a:r>
            <a:endParaRPr lang="en-GB" dirty="0"/>
          </a:p>
        </p:txBody>
      </p:sp>
      <p:sp>
        <p:nvSpPr>
          <p:cNvPr id="4" name="Slide Number Placeholder 3"/>
          <p:cNvSpPr>
            <a:spLocks noGrp="1"/>
          </p:cNvSpPr>
          <p:nvPr>
            <p:ph type="sldNum" sz="quarter" idx="5"/>
          </p:nvPr>
        </p:nvSpPr>
        <p:spPr/>
        <p:txBody>
          <a:bodyPr/>
          <a:lstStyle/>
          <a:p>
            <a:fld id="{E1C93F1E-B67C-4DAE-9349-372A1B971A5D}" type="slidenum">
              <a:rPr lang="en-US" smtClean="0"/>
              <a:t>5</a:t>
            </a:fld>
            <a:endParaRPr lang="en-US"/>
          </a:p>
        </p:txBody>
      </p:sp>
    </p:spTree>
    <p:extLst>
      <p:ext uri="{BB962C8B-B14F-4D97-AF65-F5344CB8AC3E}">
        <p14:creationId xmlns:p14="http://schemas.microsoft.com/office/powerpoint/2010/main" val="85796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a:t>
            </a:r>
            <a:r>
              <a:rPr lang="en-US" baseline="0" dirty="0"/>
              <a:t> amazing to me how our brains really feel a sense of satisfaction after we've grouped up a bunch of chaotically placed dots.</a:t>
            </a:r>
          </a:p>
          <a:p>
            <a:endParaRPr lang="en-US" baseline="0" dirty="0"/>
          </a:p>
          <a:p>
            <a:r>
              <a:rPr lang="en-US" baseline="0" dirty="0"/>
              <a:t>One could also make a case here for, 4, 5, or some other of # of clusters as well.</a:t>
            </a:r>
            <a:endParaRPr lang="en-US" dirty="0"/>
          </a:p>
          <a:p>
            <a:endParaRPr lang="en-US" dirty="0"/>
          </a:p>
          <a:p>
            <a:r>
              <a:rPr lang="en-US" dirty="0"/>
              <a:t>Regarding</a:t>
            </a:r>
            <a:r>
              <a:rPr lang="en-US" baseline="0" dirty="0"/>
              <a:t> point #3 - let's say you're in the manufacturing business, and you're trying to cluster a kind of widget to product. 5 clusters would mean that you would need to create 5 different sized widgets. But, that's too expensive for your business to do that, so you opt to make 4 different sized widgets instead. More on this later.</a:t>
            </a:r>
          </a:p>
          <a:p>
            <a:endParaRPr lang="en-US" dirty="0"/>
          </a:p>
        </p:txBody>
      </p:sp>
      <p:sp>
        <p:nvSpPr>
          <p:cNvPr id="4" name="Slide Number Placeholder 3"/>
          <p:cNvSpPr>
            <a:spLocks noGrp="1"/>
          </p:cNvSpPr>
          <p:nvPr>
            <p:ph type="sldNum" sz="quarter" idx="10"/>
          </p:nvPr>
        </p:nvSpPr>
        <p:spPr/>
        <p:txBody>
          <a:bodyPr/>
          <a:lstStyle/>
          <a:p>
            <a:fld id="{E1C93F1E-B67C-4DAE-9349-372A1B971A5D}" type="slidenum">
              <a:rPr lang="en-US" smtClean="0"/>
              <a:t>31</a:t>
            </a:fld>
            <a:endParaRPr lang="en-US"/>
          </a:p>
        </p:txBody>
      </p:sp>
    </p:spTree>
    <p:extLst>
      <p:ext uri="{BB962C8B-B14F-4D97-AF65-F5344CB8AC3E}">
        <p14:creationId xmlns:p14="http://schemas.microsoft.com/office/powerpoint/2010/main" val="2961804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larger data sets, the "elbow" might not always be so obvious,</a:t>
            </a:r>
            <a:r>
              <a:rPr lang="en-US" baseline="0" dirty="0"/>
              <a:t> as evidenced by the 2</a:t>
            </a:r>
            <a:r>
              <a:rPr lang="en-US" baseline="30000" dirty="0"/>
              <a:t>nd</a:t>
            </a:r>
            <a:r>
              <a:rPr lang="en-US" baseline="0" dirty="0"/>
              <a:t> chart.</a:t>
            </a:r>
          </a:p>
          <a:p>
            <a:endParaRPr lang="en-US" baseline="0" dirty="0"/>
          </a:p>
          <a:p>
            <a:r>
              <a:rPr lang="en-US" baseline="0" dirty="0"/>
              <a:t>The method used to find the "percentage of variance" is called an f-test.</a:t>
            </a:r>
            <a:endParaRPr lang="en-US" dirty="0"/>
          </a:p>
          <a:p>
            <a:endParaRPr lang="en-US" dirty="0"/>
          </a:p>
        </p:txBody>
      </p:sp>
      <p:sp>
        <p:nvSpPr>
          <p:cNvPr id="4" name="Slide Number Placeholder 3"/>
          <p:cNvSpPr>
            <a:spLocks noGrp="1"/>
          </p:cNvSpPr>
          <p:nvPr>
            <p:ph type="sldNum" sz="quarter" idx="10"/>
          </p:nvPr>
        </p:nvSpPr>
        <p:spPr/>
        <p:txBody>
          <a:bodyPr/>
          <a:lstStyle/>
          <a:p>
            <a:fld id="{E1C93F1E-B67C-4DAE-9349-372A1B971A5D}" type="slidenum">
              <a:rPr lang="en-US" smtClean="0"/>
              <a:t>32</a:t>
            </a:fld>
            <a:endParaRPr lang="en-US"/>
          </a:p>
        </p:txBody>
      </p:sp>
    </p:spTree>
    <p:extLst>
      <p:ext uri="{BB962C8B-B14F-4D97-AF65-F5344CB8AC3E}">
        <p14:creationId xmlns:p14="http://schemas.microsoft.com/office/powerpoint/2010/main" val="45480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C93F1E-B67C-4DAE-9349-372A1B971A5D}" type="slidenum">
              <a:rPr lang="en-US" smtClean="0"/>
              <a:t>33</a:t>
            </a:fld>
            <a:endParaRPr lang="en-US"/>
          </a:p>
        </p:txBody>
      </p:sp>
    </p:spTree>
    <p:extLst>
      <p:ext uri="{BB962C8B-B14F-4D97-AF65-F5344CB8AC3E}">
        <p14:creationId xmlns:p14="http://schemas.microsoft.com/office/powerpoint/2010/main" val="165429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Wikipedia</a:t>
            </a:r>
            <a:r>
              <a:rPr lang="en-US" baseline="0" dirty="0"/>
              <a:t> has a fairly good article on "determining the number of clusters in a data set", which is a fairly good place to start for those interested in the topic.</a:t>
            </a:r>
            <a:endParaRPr lang="en-US" dirty="0"/>
          </a:p>
          <a:p>
            <a:endParaRPr lang="en-US" dirty="0"/>
          </a:p>
        </p:txBody>
      </p:sp>
      <p:sp>
        <p:nvSpPr>
          <p:cNvPr id="4" name="Slide Number Placeholder 3"/>
          <p:cNvSpPr>
            <a:spLocks noGrp="1"/>
          </p:cNvSpPr>
          <p:nvPr>
            <p:ph type="sldNum" sz="quarter" idx="10"/>
          </p:nvPr>
        </p:nvSpPr>
        <p:spPr/>
        <p:txBody>
          <a:bodyPr/>
          <a:lstStyle/>
          <a:p>
            <a:fld id="{E1C93F1E-B67C-4DAE-9349-372A1B971A5D}" type="slidenum">
              <a:rPr lang="en-US" smtClean="0"/>
              <a:t>34</a:t>
            </a:fld>
            <a:endParaRPr lang="en-US"/>
          </a:p>
        </p:txBody>
      </p:sp>
    </p:spTree>
    <p:extLst>
      <p:ext uri="{BB962C8B-B14F-4D97-AF65-F5344CB8AC3E}">
        <p14:creationId xmlns:p14="http://schemas.microsoft.com/office/powerpoint/2010/main" val="2882825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HDI</a:t>
            </a:r>
            <a:r>
              <a:rPr lang="en-US" baseline="0" dirty="0"/>
              <a:t> = human development index</a:t>
            </a:r>
          </a:p>
          <a:p>
            <a:r>
              <a:rPr lang="en-US" baseline="0" dirty="0"/>
              <a:t>Near as I can tell, EM might mean "emerging market"; not exactly sure what it means</a:t>
            </a:r>
          </a:p>
          <a:p>
            <a:endParaRPr lang="en-US" baseline="0" dirty="0"/>
          </a:p>
          <a:p>
            <a:r>
              <a:rPr lang="en-US" dirty="0"/>
              <a:t>select </a:t>
            </a:r>
            <a:r>
              <a:rPr lang="en-US" dirty="0" err="1"/>
              <a:t>kmeans</a:t>
            </a:r>
            <a:r>
              <a:rPr lang="en-US" dirty="0"/>
              <a:t>('</a:t>
            </a:r>
            <a:r>
              <a:rPr lang="en-US" dirty="0" err="1"/>
              <a:t>world_kmeans</a:t>
            </a:r>
            <a:r>
              <a:rPr lang="en-US" dirty="0"/>
              <a:t>', 'world', '*', 3 using parameters </a:t>
            </a:r>
            <a:r>
              <a:rPr lang="en-US" dirty="0" err="1"/>
              <a:t>key_columns</a:t>
            </a:r>
            <a:r>
              <a:rPr lang="en-US" dirty="0"/>
              <a:t>='country', </a:t>
            </a:r>
            <a:r>
              <a:rPr lang="en-US" dirty="0" err="1"/>
              <a:t>exclude_columns</a:t>
            </a:r>
            <a:r>
              <a:rPr lang="en-US" dirty="0"/>
              <a:t>='country') ;</a:t>
            </a:r>
          </a:p>
          <a:p>
            <a:endParaRPr lang="en-US" dirty="0"/>
          </a:p>
          <a:p>
            <a:r>
              <a:rPr lang="en-US" dirty="0"/>
              <a:t>create table </a:t>
            </a:r>
            <a:r>
              <a:rPr lang="en-US" dirty="0" err="1"/>
              <a:t>countries_kmeans</a:t>
            </a:r>
            <a:r>
              <a:rPr lang="en-US" dirty="0"/>
              <a:t> as</a:t>
            </a:r>
          </a:p>
          <a:p>
            <a:r>
              <a:rPr lang="en-US" dirty="0"/>
              <a:t>select country, </a:t>
            </a:r>
            <a:r>
              <a:rPr lang="en-US" dirty="0" err="1"/>
              <a:t>apply_kmeans</a:t>
            </a:r>
            <a:r>
              <a:rPr lang="en-US" dirty="0"/>
              <a:t>( HDI     ,em1970  ,em1971  ,em1972  ,em1973  ,em1974  ,em1975  ,em1976  ,em1977  ,em1978  ,em1979</a:t>
            </a:r>
          </a:p>
          <a:p>
            <a:r>
              <a:rPr lang="en-US" dirty="0"/>
              <a:t>,em1980  ,em1981  ,em1982  ,em1983  ,em1984  ,em1985  ,em1986  ,em1987  ,em1988  ,em1989  ,em1990  ,em1991  ,em1992  ,em1993</a:t>
            </a:r>
          </a:p>
          <a:p>
            <a:r>
              <a:rPr lang="en-US" dirty="0"/>
              <a:t>,em1994  ,em1995  ,em1996  ,em1997  ,em1998  ,em1999  ,em2000  ,em2001  ,em2002  ,em2003  ,em2004  ,em2005  ,em2006  ,em2007</a:t>
            </a:r>
          </a:p>
          <a:p>
            <a:r>
              <a:rPr lang="en-US" dirty="0"/>
              <a:t>,em2008  ,em2009  ,em2010  ,gdp1970 ,gdp1971 ,gdp1972 ,gdp1973 ,gdp1974 ,gdp1975 ,gdp1976 ,gdp1977 ,gdp1978 ,gdp1979 ,gdp1980</a:t>
            </a:r>
          </a:p>
          <a:p>
            <a:r>
              <a:rPr lang="en-US" dirty="0"/>
              <a:t>,gdp1981 ,gdp1982 ,gdp1983 ,gdp1984 ,gdp1985 ,gdp1986 ,gdp1987 ,gdp1988 ,gdp1989 ,gdp1990 ,gdp1991 ,gdp1992 ,gdp1993 ,gdp1994</a:t>
            </a:r>
          </a:p>
          <a:p>
            <a:r>
              <a:rPr lang="en-US" dirty="0"/>
              <a:t>,gdp1995 ,gdp1996 ,gdp1997 ,gdp1998 ,gdp1999 ,gdp2000 ,gdp2001 ,gdp2002 ,gdp2003 ,gdp2004 ,gdp2005 ,gdp2006 ,gdp2007 ,gdp2008</a:t>
            </a:r>
          </a:p>
          <a:p>
            <a:r>
              <a:rPr lang="en-US" dirty="0"/>
              <a:t>,gdp2009 ,gdp2010</a:t>
            </a:r>
          </a:p>
          <a:p>
            <a:r>
              <a:rPr lang="en-US" dirty="0"/>
              <a:t>using parameters </a:t>
            </a:r>
            <a:r>
              <a:rPr lang="en-US" dirty="0" err="1"/>
              <a:t>model_name</a:t>
            </a:r>
            <a:r>
              <a:rPr lang="en-US" dirty="0"/>
              <a:t>='</a:t>
            </a:r>
            <a:r>
              <a:rPr lang="en-US" dirty="0" err="1"/>
              <a:t>world_kmeans</a:t>
            </a:r>
            <a:r>
              <a:rPr lang="en-US" dirty="0"/>
              <a:t>' ) from world ;</a:t>
            </a:r>
          </a:p>
          <a:p>
            <a:endParaRPr lang="en-US" dirty="0"/>
          </a:p>
          <a:p>
            <a:r>
              <a:rPr lang="en-US" dirty="0"/>
              <a:t>This one is kind of a</a:t>
            </a:r>
            <a:r>
              <a:rPr lang="en-US" baseline="0" dirty="0"/>
              <a:t> pain, since there's no "</a:t>
            </a:r>
            <a:r>
              <a:rPr lang="en-US" baseline="0" dirty="0" err="1"/>
              <a:t>exclude_columns</a:t>
            </a:r>
            <a:r>
              <a:rPr lang="en-US" baseline="0" dirty="0"/>
              <a:t>" option for </a:t>
            </a:r>
            <a:r>
              <a:rPr lang="en-US" baseline="0" dirty="0" err="1"/>
              <a:t>apply_kmeans</a:t>
            </a:r>
            <a:r>
              <a:rPr lang="en-US" baseline="0" dirty="0"/>
              <a:t>. Which means you have to specify </a:t>
            </a:r>
            <a:endParaRPr lang="en-US" dirty="0"/>
          </a:p>
        </p:txBody>
      </p:sp>
      <p:sp>
        <p:nvSpPr>
          <p:cNvPr id="4" name="Slide Number Placeholder 3"/>
          <p:cNvSpPr>
            <a:spLocks noGrp="1"/>
          </p:cNvSpPr>
          <p:nvPr>
            <p:ph type="sldNum" sz="quarter" idx="10"/>
          </p:nvPr>
        </p:nvSpPr>
        <p:spPr/>
        <p:txBody>
          <a:bodyPr/>
          <a:lstStyle/>
          <a:p>
            <a:fld id="{6CA1ECAC-228D-4AC9-AC21-EFB60C1324F6}"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152186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FYI - </a:t>
            </a:r>
            <a:r>
              <a:rPr lang="en-US" sz="1200" b="0" i="0" kern="1200" dirty="0">
                <a:solidFill>
                  <a:schemeClr val="tx1"/>
                </a:solidFill>
                <a:effectLst/>
                <a:latin typeface="+mn-lt"/>
                <a:ea typeface="+mn-ea"/>
                <a:cs typeface="+mn-cs"/>
              </a:rPr>
              <a:t>Luxembourg is a </a:t>
            </a:r>
            <a:r>
              <a:rPr lang="en-US" sz="1200" b="0" i="0" u="none" strike="noStrike" kern="1200" dirty="0">
                <a:solidFill>
                  <a:schemeClr val="tx1"/>
                </a:solidFill>
                <a:effectLst/>
                <a:latin typeface="+mn-lt"/>
                <a:ea typeface="+mn-ea"/>
                <a:cs typeface="+mn-cs"/>
                <a:hlinkClick r:id="rId3" tooltip="Developed country"/>
              </a:rPr>
              <a:t>developed country</a:t>
            </a:r>
            <a:r>
              <a:rPr lang="en-US" sz="1200" b="0" i="0" kern="1200" dirty="0">
                <a:solidFill>
                  <a:schemeClr val="tx1"/>
                </a:solidFill>
                <a:effectLst/>
                <a:latin typeface="+mn-lt"/>
                <a:ea typeface="+mn-ea"/>
                <a:cs typeface="+mn-cs"/>
              </a:rPr>
              <a:t>, with an advanced economy and one of the world's highest </a:t>
            </a:r>
            <a:r>
              <a:rPr lang="en-US" sz="1200" b="0" i="0" u="none" strike="noStrike" kern="1200" dirty="0">
                <a:solidFill>
                  <a:schemeClr val="tx1"/>
                </a:solidFill>
                <a:effectLst/>
                <a:latin typeface="+mn-lt"/>
                <a:ea typeface="+mn-ea"/>
                <a:cs typeface="+mn-cs"/>
                <a:hlinkClick r:id="rId4" tooltip="List of countries by GDP (PPP) per capita"/>
              </a:rPr>
              <a:t>GDP (PPP) per capita</a:t>
            </a:r>
            <a:r>
              <a:rPr lang="en-US" sz="1200" b="0" i="0" kern="1200" dirty="0">
                <a:solidFill>
                  <a:schemeClr val="tx1"/>
                </a:solidFill>
                <a:effectLst/>
                <a:latin typeface="+mn-lt"/>
                <a:ea typeface="+mn-ea"/>
                <a:cs typeface="+mn-cs"/>
              </a:rPr>
              <a:t>. </a:t>
            </a:r>
          </a:p>
          <a:p>
            <a:r>
              <a:rPr lang="en-US" sz="1200" b="0" i="0" kern="1200" baseline="0" dirty="0">
                <a:solidFill>
                  <a:schemeClr val="tx1"/>
                </a:solidFill>
                <a:effectLst/>
                <a:latin typeface="+mn-lt"/>
                <a:ea typeface="+mn-ea"/>
                <a:cs typeface="+mn-cs"/>
              </a:rPr>
              <a:t>In my models, Luxembourg literally ended up in a class all by itself (cluster size = 1)</a:t>
            </a:r>
            <a:endParaRPr lang="en-US" baseline="0" dirty="0">
              <a:solidFill>
                <a:schemeClr val="tx1"/>
              </a:solidFill>
            </a:endParaRPr>
          </a:p>
        </p:txBody>
      </p:sp>
      <p:sp>
        <p:nvSpPr>
          <p:cNvPr id="4" name="Slide Number Placeholder 3"/>
          <p:cNvSpPr>
            <a:spLocks noGrp="1"/>
          </p:cNvSpPr>
          <p:nvPr>
            <p:ph type="sldNum" sz="quarter" idx="10"/>
          </p:nvPr>
        </p:nvSpPr>
        <p:spPr/>
        <p:txBody>
          <a:bodyPr/>
          <a:lstStyle/>
          <a:p>
            <a:fld id="{6CA1ECAC-228D-4AC9-AC21-EFB60C1324F6}"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06741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 3</a:t>
            </a:r>
          </a:p>
        </p:txBody>
      </p:sp>
      <p:sp>
        <p:nvSpPr>
          <p:cNvPr id="4" name="Slide Number Placeholder 3"/>
          <p:cNvSpPr>
            <a:spLocks noGrp="1"/>
          </p:cNvSpPr>
          <p:nvPr>
            <p:ph type="sldNum" sz="quarter" idx="10"/>
          </p:nvPr>
        </p:nvSpPr>
        <p:spPr/>
        <p:txBody>
          <a:bodyPr/>
          <a:lstStyle/>
          <a:p>
            <a:fld id="{E1C93F1E-B67C-4DAE-9349-372A1B971A5D}" type="slidenum">
              <a:rPr lang="en-US" smtClean="0"/>
              <a:t>10</a:t>
            </a:fld>
            <a:endParaRPr lang="en-US"/>
          </a:p>
        </p:txBody>
      </p:sp>
    </p:spTree>
    <p:extLst>
      <p:ext uri="{BB962C8B-B14F-4D97-AF65-F5344CB8AC3E}">
        <p14:creationId xmlns:p14="http://schemas.microsoft.com/office/powerpoint/2010/main" val="1746171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parameters.</a:t>
            </a:r>
          </a:p>
        </p:txBody>
      </p:sp>
      <p:sp>
        <p:nvSpPr>
          <p:cNvPr id="4" name="Slide Number Placeholder 3"/>
          <p:cNvSpPr>
            <a:spLocks noGrp="1"/>
          </p:cNvSpPr>
          <p:nvPr>
            <p:ph type="sldNum" sz="quarter" idx="10"/>
          </p:nvPr>
        </p:nvSpPr>
        <p:spPr/>
        <p:txBody>
          <a:bodyPr/>
          <a:lstStyle/>
          <a:p>
            <a:fld id="{E1C93F1E-B67C-4DAE-9349-372A1B971A5D}" type="slidenum">
              <a:rPr lang="en-US" smtClean="0"/>
              <a:t>15</a:t>
            </a:fld>
            <a:endParaRPr lang="en-US"/>
          </a:p>
        </p:txBody>
      </p:sp>
    </p:spTree>
    <p:extLst>
      <p:ext uri="{BB962C8B-B14F-4D97-AF65-F5344CB8AC3E}">
        <p14:creationId xmlns:p14="http://schemas.microsoft.com/office/powerpoint/2010/main" val="51669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Parameters </a:t>
            </a:r>
            <a:r>
              <a:rPr lang="en-US" dirty="0" err="1"/>
              <a:t>init_method</a:t>
            </a:r>
            <a:r>
              <a:rPr lang="en-US" sz="1200" b="0" i="0" kern="1200" dirty="0">
                <a:solidFill>
                  <a:schemeClr val="tx1"/>
                </a:solidFill>
                <a:effectLst/>
                <a:latin typeface="+mn-lt"/>
                <a:ea typeface="+mn-ea"/>
                <a:cs typeface="+mn-cs"/>
              </a:rPr>
              <a:t> and </a:t>
            </a:r>
            <a:r>
              <a:rPr lang="en-US" dirty="0" err="1"/>
              <a:t>initial_centers_table</a:t>
            </a:r>
            <a:r>
              <a:rPr lang="en-US" sz="1200" b="0" i="0" kern="1200" dirty="0">
                <a:solidFill>
                  <a:schemeClr val="tx1"/>
                </a:solidFill>
                <a:effectLst/>
                <a:latin typeface="+mn-lt"/>
                <a:ea typeface="+mn-ea"/>
                <a:cs typeface="+mn-cs"/>
              </a:rPr>
              <a:t> are mutually exclusive. If you set both, the function returns an error.</a:t>
            </a:r>
            <a:endParaRPr lang="en-US" dirty="0"/>
          </a:p>
        </p:txBody>
      </p:sp>
      <p:sp>
        <p:nvSpPr>
          <p:cNvPr id="4" name="Slide Number Placeholder 3"/>
          <p:cNvSpPr>
            <a:spLocks noGrp="1"/>
          </p:cNvSpPr>
          <p:nvPr>
            <p:ph type="sldNum" sz="quarter" idx="10"/>
          </p:nvPr>
        </p:nvSpPr>
        <p:spPr/>
        <p:txBody>
          <a:bodyPr/>
          <a:lstStyle/>
          <a:p>
            <a:fld id="{E1C93F1E-B67C-4DAE-9349-372A1B971A5D}" type="slidenum">
              <a:rPr lang="en-US" smtClean="0"/>
              <a:t>17</a:t>
            </a:fld>
            <a:endParaRPr lang="en-US"/>
          </a:p>
        </p:txBody>
      </p:sp>
    </p:spTree>
    <p:extLst>
      <p:ext uri="{BB962C8B-B14F-4D97-AF65-F5344CB8AC3E}">
        <p14:creationId xmlns:p14="http://schemas.microsoft.com/office/powerpoint/2010/main" val="3958478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E1C93F1E-B67C-4DAE-9349-372A1B971A5D}" type="slidenum">
              <a:rPr lang="en-US" smtClean="0"/>
              <a:t>19</a:t>
            </a:fld>
            <a:endParaRPr lang="en-US"/>
          </a:p>
        </p:txBody>
      </p:sp>
    </p:spTree>
    <p:extLst>
      <p:ext uri="{BB962C8B-B14F-4D97-AF65-F5344CB8AC3E}">
        <p14:creationId xmlns:p14="http://schemas.microsoft.com/office/powerpoint/2010/main" val="3937693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half of the model describes straight-forward</a:t>
            </a:r>
            <a:r>
              <a:rPr lang="en-US" baseline="0" dirty="0"/>
              <a:t> stuff - all the data points that are the centroids for the various clusters that we've identified. </a:t>
            </a:r>
          </a:p>
          <a:p>
            <a:endParaRPr lang="en-US" baseline="0" dirty="0"/>
          </a:p>
          <a:p>
            <a:r>
              <a:rPr lang="en-US" baseline="0" dirty="0"/>
              <a:t>It also lists how many clusters we requested (5), and the columns that considered (</a:t>
            </a:r>
            <a:r>
              <a:rPr lang="en-US" baseline="0" dirty="0" err="1"/>
              <a:t>sepal_length</a:t>
            </a:r>
            <a:r>
              <a:rPr lang="en-US" baseline="0" dirty="0"/>
              <a:t>, width, etc.) for our inputs.</a:t>
            </a:r>
            <a:endParaRPr lang="en-US" dirty="0"/>
          </a:p>
        </p:txBody>
      </p:sp>
      <p:sp>
        <p:nvSpPr>
          <p:cNvPr id="4" name="Slide Number Placeholder 3"/>
          <p:cNvSpPr>
            <a:spLocks noGrp="1"/>
          </p:cNvSpPr>
          <p:nvPr>
            <p:ph type="sldNum" sz="quarter" idx="10"/>
          </p:nvPr>
        </p:nvSpPr>
        <p:spPr/>
        <p:txBody>
          <a:bodyPr/>
          <a:lstStyle/>
          <a:p>
            <a:fld id="{E1C93F1E-B67C-4DAE-9349-372A1B971A5D}" type="slidenum">
              <a:rPr lang="en-US" smtClean="0"/>
              <a:t>22</a:t>
            </a:fld>
            <a:endParaRPr lang="en-US"/>
          </a:p>
        </p:txBody>
      </p:sp>
    </p:spTree>
    <p:extLst>
      <p:ext uri="{BB962C8B-B14F-4D97-AF65-F5344CB8AC3E}">
        <p14:creationId xmlns:p14="http://schemas.microsoft.com/office/powerpoint/2010/main" val="2636630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output</a:t>
            </a:r>
            <a:r>
              <a:rPr lang="en-US" baseline="0" dirty="0"/>
              <a:t> at the end of the summarize model includes parameters that aren’t even necessarily documented, and/or that weren’t supplied. We didn’t supply “</a:t>
            </a:r>
            <a:r>
              <a:rPr lang="en-US" baseline="0" dirty="0" err="1"/>
              <a:t>distance_method</a:t>
            </a:r>
            <a:r>
              <a:rPr lang="en-US" baseline="0" dirty="0"/>
              <a:t>” (and it might not even be documented at the time this is used in a classroom setting), but it appears in the output nevertheless.</a:t>
            </a:r>
          </a:p>
          <a:p>
            <a:endParaRPr lang="en-US" baseline="0" dirty="0"/>
          </a:p>
          <a:p>
            <a:endParaRPr lang="en-GB" dirty="0"/>
          </a:p>
        </p:txBody>
      </p:sp>
      <p:sp>
        <p:nvSpPr>
          <p:cNvPr id="4" name="Slide Number Placeholder 3"/>
          <p:cNvSpPr>
            <a:spLocks noGrp="1"/>
          </p:cNvSpPr>
          <p:nvPr>
            <p:ph type="sldNum" sz="quarter" idx="10"/>
          </p:nvPr>
        </p:nvSpPr>
        <p:spPr/>
        <p:txBody>
          <a:bodyPr/>
          <a:lstStyle/>
          <a:p>
            <a:fld id="{E1C93F1E-B67C-4DAE-9349-372A1B971A5D}" type="slidenum">
              <a:rPr lang="en-US" smtClean="0"/>
              <a:t>23</a:t>
            </a:fld>
            <a:endParaRPr lang="en-US"/>
          </a:p>
        </p:txBody>
      </p:sp>
    </p:spTree>
    <p:extLst>
      <p:ext uri="{BB962C8B-B14F-4D97-AF65-F5344CB8AC3E}">
        <p14:creationId xmlns:p14="http://schemas.microsoft.com/office/powerpoint/2010/main" val="277555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we change</a:t>
            </a:r>
            <a:r>
              <a:rPr lang="en-US" baseline="0" dirty="0"/>
              <a:t> if we don't </a:t>
            </a:r>
            <a:r>
              <a:rPr lang="en-US" dirty="0"/>
              <a:t>reach convergence?</a:t>
            </a:r>
          </a:p>
          <a:p>
            <a:endParaRPr lang="en-US" dirty="0"/>
          </a:p>
          <a:p>
            <a:r>
              <a:rPr lang="en-US" dirty="0"/>
              <a:t>Two really good answers: Increase the </a:t>
            </a:r>
            <a:r>
              <a:rPr lang="en-US" dirty="0" err="1"/>
              <a:t>max_iterations</a:t>
            </a:r>
            <a:r>
              <a:rPr lang="en-US" dirty="0"/>
              <a:t> until it converges (will of course make it take longer to converge).</a:t>
            </a:r>
            <a:r>
              <a:rPr lang="en-US" baseline="0" dirty="0"/>
              <a:t> That’s the easy, obvious answer.</a:t>
            </a:r>
          </a:p>
          <a:p>
            <a:r>
              <a:rPr lang="en-US" baseline="0" dirty="0"/>
              <a:t>Second answer, much harder: increase the epsilon value. This is the “wiggle room” constant that allows the convergence factor to decide whether it has satisfactorily managed to converge or not. Setting it very high will cause convergence VERY quickly (and also produce crappy results). So, be careful with that one.</a:t>
            </a:r>
          </a:p>
        </p:txBody>
      </p:sp>
      <p:sp>
        <p:nvSpPr>
          <p:cNvPr id="4" name="Slide Number Placeholder 3"/>
          <p:cNvSpPr>
            <a:spLocks noGrp="1"/>
          </p:cNvSpPr>
          <p:nvPr>
            <p:ph type="sldNum" sz="quarter" idx="10"/>
          </p:nvPr>
        </p:nvSpPr>
        <p:spPr/>
        <p:txBody>
          <a:bodyPr/>
          <a:lstStyle/>
          <a:p>
            <a:fld id="{E1C93F1E-B67C-4DAE-9349-372A1B971A5D}" type="slidenum">
              <a:rPr lang="en-US" smtClean="0"/>
              <a:t>25</a:t>
            </a:fld>
            <a:endParaRPr lang="en-US"/>
          </a:p>
        </p:txBody>
      </p:sp>
    </p:spTree>
    <p:extLst>
      <p:ext uri="{BB962C8B-B14F-4D97-AF65-F5344CB8AC3E}">
        <p14:creationId xmlns:p14="http://schemas.microsoft.com/office/powerpoint/2010/main" val="161897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C93F1E-B67C-4DAE-9349-372A1B971A5D}" type="slidenum">
              <a:rPr lang="en-US" smtClean="0"/>
              <a:t>27</a:t>
            </a:fld>
            <a:endParaRPr lang="en-US"/>
          </a:p>
        </p:txBody>
      </p:sp>
    </p:spTree>
    <p:extLst>
      <p:ext uri="{BB962C8B-B14F-4D97-AF65-F5344CB8AC3E}">
        <p14:creationId xmlns:p14="http://schemas.microsoft.com/office/powerpoint/2010/main" val="16922769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rgbClr val="0070C0"/>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838200" y="6294344"/>
            <a:ext cx="1689847" cy="3797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0668000" cy="6858000"/>
          </a:xfrm>
          <a:prstGeom prst="rect">
            <a:avLst/>
          </a:prstGeom>
        </p:spPr>
      </p:pic>
      <p:sp>
        <p:nvSpPr>
          <p:cNvPr id="2" name="Title 1"/>
          <p:cNvSpPr>
            <a:spLocks noGrp="1"/>
          </p:cNvSpPr>
          <p:nvPr>
            <p:ph type="ctrTitle"/>
          </p:nvPr>
        </p:nvSpPr>
        <p:spPr>
          <a:xfrm>
            <a:off x="428263" y="1134319"/>
            <a:ext cx="5451676" cy="1749227"/>
          </a:xfrm>
        </p:spPr>
        <p:txBody>
          <a:bodyPr anchor="b">
            <a:normAutofit/>
          </a:bodyPr>
          <a:lstStyle>
            <a:lvl1pPr algn="ctr">
              <a:defRPr sz="4800" b="1"/>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1150744" y="453804"/>
            <a:ext cx="3028291" cy="680515"/>
          </a:xfrm>
          <a:prstGeom prst="rect">
            <a:avLst/>
          </a:prstGeom>
        </p:spPr>
      </p:pic>
    </p:spTree>
    <p:extLst>
      <p:ext uri="{BB962C8B-B14F-4D97-AF65-F5344CB8AC3E}">
        <p14:creationId xmlns:p14="http://schemas.microsoft.com/office/powerpoint/2010/main" val="273218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rgbClr val="0070C0"/>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838200" y="6294344"/>
            <a:ext cx="1689847" cy="37974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0668000" cy="6858000"/>
          </a:xfrm>
          <a:prstGeom prst="rect">
            <a:avLst/>
          </a:prstGeom>
        </p:spPr>
      </p:pic>
      <p:sp>
        <p:nvSpPr>
          <p:cNvPr id="2" name="Title 1"/>
          <p:cNvSpPr>
            <a:spLocks noGrp="1"/>
          </p:cNvSpPr>
          <p:nvPr>
            <p:ph type="ctrTitle"/>
          </p:nvPr>
        </p:nvSpPr>
        <p:spPr>
          <a:xfrm>
            <a:off x="428263" y="1134319"/>
            <a:ext cx="5451676" cy="1749227"/>
          </a:xfrm>
        </p:spPr>
        <p:txBody>
          <a:bodyPr anchor="b">
            <a:normAutofit/>
          </a:bodyPr>
          <a:lstStyle>
            <a:lvl1pPr algn="ctr">
              <a:defRPr sz="4800" b="1"/>
            </a:lvl1pPr>
          </a:lstStyle>
          <a:p>
            <a:r>
              <a:rPr lang="en-US"/>
              <a:t>Click to edit Master title style</a:t>
            </a:r>
            <a:endParaRPr lang="en-US" dirty="0"/>
          </a:p>
        </p:txBody>
      </p:sp>
      <p:pic>
        <p:nvPicPr>
          <p:cNvPr id="5" name="Picture 4"/>
          <p:cNvPicPr>
            <a:picLocks noChangeAspect="1"/>
          </p:cNvPicPr>
          <p:nvPr userDrawn="1"/>
        </p:nvPicPr>
        <p:blipFill>
          <a:blip r:embed="rId2"/>
          <a:stretch>
            <a:fillRect/>
          </a:stretch>
        </p:blipFill>
        <p:spPr>
          <a:xfrm>
            <a:off x="1150744" y="453804"/>
            <a:ext cx="3028291" cy="680515"/>
          </a:xfrm>
          <a:prstGeom prst="rect">
            <a:avLst/>
          </a:prstGeom>
        </p:spPr>
      </p:pic>
    </p:spTree>
    <p:extLst>
      <p:ext uri="{BB962C8B-B14F-4D97-AF65-F5344CB8AC3E}">
        <p14:creationId xmlns:p14="http://schemas.microsoft.com/office/powerpoint/2010/main" val="411347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ummary">
    <p:bg>
      <p:bgPr>
        <a:gradFill>
          <a:gsLst>
            <a:gs pos="0">
              <a:srgbClr val="0070C0"/>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570754"/>
            <a:ext cx="7275654" cy="993121"/>
          </a:xfrm>
        </p:spPr>
        <p:txBody>
          <a:bodyPr anchor="b">
            <a:normAutofit/>
          </a:bodyPr>
          <a:lstStyle>
            <a:lvl1pPr>
              <a:defRPr sz="4800" b="1">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8199" y="1696385"/>
            <a:ext cx="5956140" cy="1500187"/>
          </a:xfrm>
        </p:spPr>
        <p:txBody>
          <a:bodyPr>
            <a:normAutofit/>
          </a:bodyPr>
          <a:lstStyle>
            <a:lvl1pPr marL="342900" indent="-342900">
              <a:spcBef>
                <a:spcPts val="600"/>
              </a:spcBef>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2000">
                <a:solidFill>
                  <a:schemeClr val="bg1"/>
                </a:solidFill>
              </a:defRPr>
            </a:lvl2pPr>
            <a:lvl3pPr marL="1200150" indent="-285750">
              <a:buFont typeface="Arial" panose="020B0604020202020204" pitchFamily="34" charset="0"/>
              <a:buChar char="•"/>
              <a:defRPr sz="20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015D353B-8BB5-4EAA-9615-1A8763936383}" type="slidenum">
              <a:rPr lang="en-US" smtClean="0">
                <a:solidFill>
                  <a:prstClr val="black">
                    <a:tint val="75000"/>
                  </a:prstClr>
                </a:solidFill>
              </a:rPr>
              <a:pPr/>
              <a:t>‹#›</a:t>
            </a:fld>
            <a:endParaRPr lang="en-US">
              <a:solidFill>
                <a:prstClr val="black">
                  <a:tint val="75000"/>
                </a:prstClr>
              </a:solidFill>
            </a:endParaRPr>
          </a:p>
        </p:txBody>
      </p:sp>
      <p:sp>
        <p:nvSpPr>
          <p:cNvPr id="5" name="Rectangle 4"/>
          <p:cNvSpPr/>
          <p:nvPr userDrawn="1"/>
        </p:nvSpPr>
        <p:spPr>
          <a:xfrm>
            <a:off x="9197786" y="679030"/>
            <a:ext cx="1008529" cy="1008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9197786" y="4842154"/>
            <a:ext cx="1008529" cy="10085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9197786" y="2066738"/>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9197786" y="3454446"/>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10614208" y="3445054"/>
            <a:ext cx="1008529" cy="10085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7785276" y="2066738"/>
            <a:ext cx="1008529" cy="10085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68734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gradFill>
          <a:gsLst>
            <a:gs pos="0">
              <a:srgbClr val="0070C0"/>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614299"/>
            <a:ext cx="5374342" cy="2436778"/>
          </a:xfrm>
        </p:spPr>
        <p:txBody>
          <a:bodyPr anchor="b">
            <a:normAutofit/>
          </a:bodyPr>
          <a:lstStyle>
            <a:lvl1pPr>
              <a:defRPr sz="4800" b="1">
                <a:solidFill>
                  <a:schemeClr val="bg1"/>
                </a:solidFill>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015D353B-8BB5-4EAA-9615-1A8763936383}" type="slidenum">
              <a:rPr lang="en-US" smtClean="0">
                <a:solidFill>
                  <a:prstClr val="black">
                    <a:tint val="75000"/>
                  </a:prstClr>
                </a:solidFill>
              </a:rPr>
              <a:pPr/>
              <a:t>‹#›</a:t>
            </a:fld>
            <a:endParaRPr lang="en-US">
              <a:solidFill>
                <a:prstClr val="black">
                  <a:tint val="75000"/>
                </a:prstClr>
              </a:solidFill>
            </a:endParaRPr>
          </a:p>
        </p:txBody>
      </p:sp>
      <p:sp>
        <p:nvSpPr>
          <p:cNvPr id="4" name="Rectangle 3"/>
          <p:cNvSpPr/>
          <p:nvPr userDrawn="1"/>
        </p:nvSpPr>
        <p:spPr>
          <a:xfrm>
            <a:off x="7781363" y="672353"/>
            <a:ext cx="1008529" cy="1008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9197786" y="679030"/>
            <a:ext cx="1008529" cy="1008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10614209" y="672352"/>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396314" y="2042548"/>
            <a:ext cx="1008529" cy="10085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9197786" y="2066738"/>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7797050" y="2042549"/>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64940" y="640041"/>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6396313" y="3445055"/>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9197786" y="3454446"/>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0614208" y="3445054"/>
            <a:ext cx="1008529" cy="10085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500892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bg>
      <p:bgPr>
        <a:gradFill>
          <a:gsLst>
            <a:gs pos="0">
              <a:srgbClr val="0070C0"/>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6651" y="640041"/>
            <a:ext cx="5374342" cy="806877"/>
          </a:xfrm>
        </p:spPr>
        <p:txBody>
          <a:bodyPr anchor="b">
            <a:normAutofit/>
          </a:bodyPr>
          <a:lstStyle>
            <a:lvl1pPr>
              <a:defRPr sz="4800" b="1">
                <a:solidFill>
                  <a:schemeClr val="bg1"/>
                </a:solidFill>
              </a:defRPr>
            </a:lvl1pPr>
          </a:lstStyle>
          <a:p>
            <a:r>
              <a:rPr lang="en-US" dirty="0"/>
              <a:t>LAB</a:t>
            </a:r>
          </a:p>
        </p:txBody>
      </p:sp>
      <p:sp>
        <p:nvSpPr>
          <p:cNvPr id="6" name="Slide Number Placeholder 5"/>
          <p:cNvSpPr>
            <a:spLocks noGrp="1"/>
          </p:cNvSpPr>
          <p:nvPr>
            <p:ph type="sldNum" sz="quarter" idx="12"/>
          </p:nvPr>
        </p:nvSpPr>
        <p:spPr/>
        <p:txBody>
          <a:bodyPr/>
          <a:lstStyle/>
          <a:p>
            <a:fld id="{015D353B-8BB5-4EAA-9615-1A8763936383}"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9197786" y="679030"/>
            <a:ext cx="1008529" cy="1008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10614209" y="672352"/>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9197786" y="2066738"/>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64940" y="640041"/>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9197786" y="3454446"/>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0614208" y="3445054"/>
            <a:ext cx="1008529" cy="10085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786650" y="2066737"/>
            <a:ext cx="1008529" cy="10085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2187386" y="2066738"/>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786650" y="3445054"/>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4948517" y="2073416"/>
            <a:ext cx="1008529" cy="1008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ectangle 19"/>
          <p:cNvSpPr/>
          <p:nvPr userDrawn="1"/>
        </p:nvSpPr>
        <p:spPr>
          <a:xfrm>
            <a:off x="6364940" y="2066738"/>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userDrawn="1"/>
        </p:nvSpPr>
        <p:spPr>
          <a:xfrm>
            <a:off x="3575796" y="3463838"/>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4948517" y="3445054"/>
            <a:ext cx="1008529" cy="10085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719634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7298803" cy="858557"/>
          </a:xfrm>
        </p:spPr>
        <p:txBody>
          <a:bodyPr/>
          <a:lstStyle>
            <a:lvl1pPr>
              <a:defRPr b="1"/>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15D353B-8BB5-4EAA-9615-1A8763936383}"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127322" y="290136"/>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85934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7298803" cy="858557"/>
          </a:xfrm>
        </p:spPr>
        <p:txBody>
          <a:bodyPr/>
          <a:lstStyle>
            <a:lvl1pPr>
              <a:defRPr b="1"/>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15D353B-8BB5-4EAA-9615-1A8763936383}" type="slidenum">
              <a:rPr lang="en-US" smtClean="0">
                <a:solidFill>
                  <a:prstClr val="black">
                    <a:tint val="75000"/>
                  </a:prstClr>
                </a:solidFill>
              </a:rPr>
              <a:pPr/>
              <a:t>‹#›</a:t>
            </a:fld>
            <a:endParaRPr lang="en-US">
              <a:solidFill>
                <a:prstClr val="black">
                  <a:tint val="75000"/>
                </a:prstClr>
              </a:solidFill>
            </a:endParaRPr>
          </a:p>
        </p:txBody>
      </p:sp>
      <p:sp>
        <p:nvSpPr>
          <p:cNvPr id="6" name="Rectangle 5"/>
          <p:cNvSpPr/>
          <p:nvPr userDrawn="1"/>
        </p:nvSpPr>
        <p:spPr>
          <a:xfrm>
            <a:off x="122835" y="290136"/>
            <a:ext cx="1008529" cy="10085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923067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7298803" cy="858557"/>
          </a:xfrm>
        </p:spPr>
        <p:txBody>
          <a:bodyPr>
            <a:normAutofit/>
          </a:bodyPr>
          <a:lstStyle>
            <a:lvl1pPr>
              <a:defRPr sz="4400" b="1"/>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15D353B-8BB5-4EAA-9615-1A8763936383}"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123033" y="290136"/>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888170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7298803" cy="858557"/>
          </a:xfrm>
        </p:spPr>
        <p:txBody>
          <a:bodyPr/>
          <a:lstStyle>
            <a:lvl1pPr>
              <a:defRPr b="1"/>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15D353B-8BB5-4EAA-9615-1A8763936383}" type="slidenum">
              <a:rPr lang="en-US" smtClean="0">
                <a:solidFill>
                  <a:prstClr val="black">
                    <a:tint val="75000"/>
                  </a:prstClr>
                </a:solidFill>
              </a:rPr>
              <a:pPr/>
              <a:t>‹#›</a:t>
            </a:fld>
            <a:endParaRPr lang="en-US">
              <a:solidFill>
                <a:prstClr val="black">
                  <a:tint val="75000"/>
                </a:prstClr>
              </a:solidFill>
            </a:endParaRPr>
          </a:p>
        </p:txBody>
      </p:sp>
      <p:sp>
        <p:nvSpPr>
          <p:cNvPr id="6" name="Rectangle 5"/>
          <p:cNvSpPr/>
          <p:nvPr userDrawn="1"/>
        </p:nvSpPr>
        <p:spPr>
          <a:xfrm>
            <a:off x="115970" y="290136"/>
            <a:ext cx="1008529" cy="10085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627020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7298803" cy="858557"/>
          </a:xfrm>
        </p:spPr>
        <p:txBody>
          <a:bodyPr/>
          <a:lstStyle>
            <a:lvl1pPr>
              <a:defRPr b="1"/>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15D353B-8BB5-4EAA-9615-1A8763936383}"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107348" y="290136"/>
            <a:ext cx="1008529" cy="1008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576512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5D353B-8BB5-4EAA-9615-1A87639363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773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ummary">
    <p:bg>
      <p:bgPr>
        <a:gradFill>
          <a:gsLst>
            <a:gs pos="0">
              <a:srgbClr val="0070C0"/>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570754"/>
            <a:ext cx="7275654" cy="993121"/>
          </a:xfrm>
        </p:spPr>
        <p:txBody>
          <a:bodyPr anchor="b">
            <a:normAutofit/>
          </a:bodyPr>
          <a:lstStyle>
            <a:lvl1pPr>
              <a:defRPr sz="4800" b="1">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8199" y="1696385"/>
            <a:ext cx="5956140" cy="1500187"/>
          </a:xfrm>
        </p:spPr>
        <p:txBody>
          <a:bodyPr>
            <a:normAutofit/>
          </a:bodyPr>
          <a:lstStyle>
            <a:lvl1pPr marL="342900" indent="-342900">
              <a:spcBef>
                <a:spcPts val="600"/>
              </a:spcBef>
              <a:buFont typeface="Arial" panose="020B0604020202020204" pitchFamily="34" charset="0"/>
              <a:buChar char="•"/>
              <a:defRPr sz="2400">
                <a:solidFill>
                  <a:schemeClr val="bg1"/>
                </a:solidFill>
              </a:defRPr>
            </a:lvl1pPr>
            <a:lvl2pPr marL="800100" indent="-342900">
              <a:buFont typeface="Arial" panose="020B0604020202020204" pitchFamily="34" charset="0"/>
              <a:buChar char="•"/>
              <a:defRPr sz="2400">
                <a:solidFill>
                  <a:schemeClr val="bg1"/>
                </a:solidFill>
              </a:defRPr>
            </a:lvl2pPr>
            <a:lvl3pPr marL="1200150" indent="-285750">
              <a:buFont typeface="Arial" panose="020B0604020202020204" pitchFamily="34" charset="0"/>
              <a:buChar char="•"/>
              <a:defRPr sz="24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p:txBody>
          <a:bodyPr/>
          <a:lstStyle/>
          <a:p>
            <a:fld id="{015D353B-8BB5-4EAA-9615-1A8763936383}" type="slidenum">
              <a:rPr lang="en-US" smtClean="0"/>
              <a:t>‹#›</a:t>
            </a:fld>
            <a:endParaRPr lang="en-US"/>
          </a:p>
        </p:txBody>
      </p:sp>
      <p:sp>
        <p:nvSpPr>
          <p:cNvPr id="5" name="Rectangle 4"/>
          <p:cNvSpPr/>
          <p:nvPr userDrawn="1"/>
        </p:nvSpPr>
        <p:spPr>
          <a:xfrm>
            <a:off x="9197786" y="679030"/>
            <a:ext cx="1008529" cy="1008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9197786" y="4842154"/>
            <a:ext cx="1008529" cy="10085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9197786" y="2066738"/>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197786" y="3454446"/>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0614208" y="3445054"/>
            <a:ext cx="1008529" cy="10085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785276" y="2066738"/>
            <a:ext cx="1008529" cy="10085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4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bg>
      <p:bgPr>
        <a:gradFill>
          <a:gsLst>
            <a:gs pos="0">
              <a:srgbClr val="0070C0"/>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614299"/>
            <a:ext cx="5374342" cy="2436778"/>
          </a:xfrm>
        </p:spPr>
        <p:txBody>
          <a:bodyPr anchor="b">
            <a:normAutofit/>
          </a:bodyPr>
          <a:lstStyle>
            <a:lvl1pPr>
              <a:defRPr sz="4800" b="1">
                <a:solidFill>
                  <a:schemeClr val="bg1"/>
                </a:solidFill>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015D353B-8BB5-4EAA-9615-1A8763936383}" type="slidenum">
              <a:rPr lang="en-US" smtClean="0"/>
              <a:t>‹#›</a:t>
            </a:fld>
            <a:endParaRPr lang="en-US"/>
          </a:p>
        </p:txBody>
      </p:sp>
      <p:sp>
        <p:nvSpPr>
          <p:cNvPr id="4" name="Rectangle 3"/>
          <p:cNvSpPr/>
          <p:nvPr userDrawn="1"/>
        </p:nvSpPr>
        <p:spPr>
          <a:xfrm>
            <a:off x="7781363" y="672353"/>
            <a:ext cx="1008529" cy="1008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9197786" y="679030"/>
            <a:ext cx="1008529" cy="1008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0614209" y="672352"/>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6396314" y="2042548"/>
            <a:ext cx="1008529" cy="10085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9197786" y="2066738"/>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797050" y="2042549"/>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96313" y="672352"/>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6396313" y="3445055"/>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197786" y="3454446"/>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0614208" y="3445054"/>
            <a:ext cx="1008529" cy="10085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99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7298803" cy="858557"/>
          </a:xfrm>
        </p:spPr>
        <p:txBody>
          <a:bodyPr/>
          <a:lstStyle>
            <a:lvl1pPr>
              <a:defRPr b="1"/>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15D353B-8BB5-4EAA-9615-1A8763936383}" type="slidenum">
              <a:rPr lang="en-US" smtClean="0"/>
              <a:t>‹#›</a:t>
            </a:fld>
            <a:endParaRPr lang="en-US"/>
          </a:p>
        </p:txBody>
      </p:sp>
      <p:sp>
        <p:nvSpPr>
          <p:cNvPr id="7" name="Rectangle 6"/>
          <p:cNvSpPr/>
          <p:nvPr userDrawn="1"/>
        </p:nvSpPr>
        <p:spPr>
          <a:xfrm>
            <a:off x="127322" y="290136"/>
            <a:ext cx="1008529" cy="1008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902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7298803" cy="858557"/>
          </a:xfrm>
        </p:spPr>
        <p:txBody>
          <a:bodyPr/>
          <a:lstStyle>
            <a:lvl1pPr>
              <a:defRPr b="1"/>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15D353B-8BB5-4EAA-9615-1A8763936383}" type="slidenum">
              <a:rPr lang="en-US" smtClean="0"/>
              <a:t>‹#›</a:t>
            </a:fld>
            <a:endParaRPr lang="en-US" dirty="0"/>
          </a:p>
        </p:txBody>
      </p:sp>
      <p:sp>
        <p:nvSpPr>
          <p:cNvPr id="6" name="Rectangle 5"/>
          <p:cNvSpPr/>
          <p:nvPr userDrawn="1"/>
        </p:nvSpPr>
        <p:spPr>
          <a:xfrm>
            <a:off x="122835" y="290136"/>
            <a:ext cx="1008529" cy="10085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058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7298803" cy="858557"/>
          </a:xfrm>
        </p:spPr>
        <p:txBody>
          <a:bodyPr>
            <a:normAutofit/>
          </a:bodyPr>
          <a:lstStyle>
            <a:lvl1pPr>
              <a:defRPr sz="4400" b="1"/>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15D353B-8BB5-4EAA-9615-1A8763936383}" type="slidenum">
              <a:rPr lang="en-US" smtClean="0"/>
              <a:t>‹#›</a:t>
            </a:fld>
            <a:endParaRPr lang="en-US"/>
          </a:p>
        </p:txBody>
      </p:sp>
      <p:sp>
        <p:nvSpPr>
          <p:cNvPr id="7" name="Rectangle 6"/>
          <p:cNvSpPr/>
          <p:nvPr userDrawn="1"/>
        </p:nvSpPr>
        <p:spPr>
          <a:xfrm>
            <a:off x="123033" y="290136"/>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565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7298803" cy="858557"/>
          </a:xfrm>
        </p:spPr>
        <p:txBody>
          <a:bodyPr/>
          <a:lstStyle>
            <a:lvl1pPr>
              <a:defRPr b="1"/>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15D353B-8BB5-4EAA-9615-1A8763936383}" type="slidenum">
              <a:rPr lang="en-US" smtClean="0"/>
              <a:t>‹#›</a:t>
            </a:fld>
            <a:endParaRPr lang="en-US"/>
          </a:p>
        </p:txBody>
      </p:sp>
      <p:sp>
        <p:nvSpPr>
          <p:cNvPr id="6" name="Rectangle 5"/>
          <p:cNvSpPr/>
          <p:nvPr userDrawn="1"/>
        </p:nvSpPr>
        <p:spPr>
          <a:xfrm>
            <a:off x="115970" y="290136"/>
            <a:ext cx="1008529" cy="10085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33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7298803" cy="858557"/>
          </a:xfrm>
        </p:spPr>
        <p:txBody>
          <a:bodyPr/>
          <a:lstStyle>
            <a:lvl1pPr>
              <a:defRPr b="1"/>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15D353B-8BB5-4EAA-9615-1A8763936383}" type="slidenum">
              <a:rPr lang="en-US" smtClean="0"/>
              <a:t>‹#›</a:t>
            </a:fld>
            <a:endParaRPr lang="en-US"/>
          </a:p>
        </p:txBody>
      </p:sp>
      <p:sp>
        <p:nvSpPr>
          <p:cNvPr id="7" name="Rectangle 6"/>
          <p:cNvSpPr/>
          <p:nvPr userDrawn="1"/>
        </p:nvSpPr>
        <p:spPr>
          <a:xfrm>
            <a:off x="107348" y="290136"/>
            <a:ext cx="1008529" cy="10085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57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5D353B-8BB5-4EAA-9615-1A8763936383}" type="slidenum">
              <a:rPr lang="en-US" smtClean="0"/>
              <a:t>‹#›</a:t>
            </a:fld>
            <a:endParaRPr lang="en-US"/>
          </a:p>
        </p:txBody>
      </p:sp>
    </p:spTree>
    <p:extLst>
      <p:ext uri="{BB962C8B-B14F-4D97-AF65-F5344CB8AC3E}">
        <p14:creationId xmlns:p14="http://schemas.microsoft.com/office/powerpoint/2010/main" val="6192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8762034" y="6356350"/>
            <a:ext cx="2099841" cy="365125"/>
          </a:xfrm>
          <a:prstGeom prst="rect">
            <a:avLst/>
          </a:prstGeom>
        </p:spPr>
        <p:txBody>
          <a:bodyPr vert="horz" lIns="91440" tIns="45720" rIns="91440" bIns="45720" rtlCol="0" anchor="ctr"/>
          <a:lstStyle>
            <a:lvl1pPr algn="r">
              <a:defRPr sz="800">
                <a:solidFill>
                  <a:schemeClr val="tx1">
                    <a:tint val="75000"/>
                  </a:schemeClr>
                </a:solidFill>
              </a:defRPr>
            </a:lvl1pPr>
          </a:lstStyle>
          <a:p>
            <a:r>
              <a:rPr lang="en-US" dirty="0"/>
              <a:t>Private | Confidential | Internal Use Only</a:t>
            </a:r>
          </a:p>
        </p:txBody>
      </p:sp>
      <p:sp>
        <p:nvSpPr>
          <p:cNvPr id="6" name="Slide Number Placeholder 5"/>
          <p:cNvSpPr>
            <a:spLocks noGrp="1"/>
          </p:cNvSpPr>
          <p:nvPr>
            <p:ph type="sldNum" sz="quarter" idx="4"/>
          </p:nvPr>
        </p:nvSpPr>
        <p:spPr>
          <a:xfrm>
            <a:off x="10949650" y="6356350"/>
            <a:ext cx="40414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D353B-8BB5-4EAA-9615-1A8763936383}" type="slidenum">
              <a:rPr lang="en-US" smtClean="0"/>
              <a:t>‹#›</a:t>
            </a:fld>
            <a:endParaRPr lang="en-US" dirty="0"/>
          </a:p>
        </p:txBody>
      </p:sp>
      <p:pic>
        <p:nvPicPr>
          <p:cNvPr id="10" name="Picture 9"/>
          <p:cNvPicPr>
            <a:picLocks noChangeAspect="1"/>
          </p:cNvPicPr>
          <p:nvPr userDrawn="1"/>
        </p:nvPicPr>
        <p:blipFill>
          <a:blip r:embed="rId11"/>
          <a:stretch>
            <a:fillRect/>
          </a:stretch>
        </p:blipFill>
        <p:spPr>
          <a:xfrm>
            <a:off x="838200" y="6294344"/>
            <a:ext cx="1689847" cy="379741"/>
          </a:xfrm>
          <a:prstGeom prst="rect">
            <a:avLst/>
          </a:prstGeom>
        </p:spPr>
      </p:pic>
    </p:spTree>
    <p:extLst>
      <p:ext uri="{BB962C8B-B14F-4D97-AF65-F5344CB8AC3E}">
        <p14:creationId xmlns:p14="http://schemas.microsoft.com/office/powerpoint/2010/main" val="62229349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6" r:id="rId3"/>
    <p:sldLayoutId id="2147483654" r:id="rId4"/>
    <p:sldLayoutId id="2147483657" r:id="rId5"/>
    <p:sldLayoutId id="2147483658" r:id="rId6"/>
    <p:sldLayoutId id="2147483659" r:id="rId7"/>
    <p:sldLayoutId id="2147483660" r:id="rId8"/>
    <p:sldLayoutId id="2147483655"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8762034" y="6356350"/>
            <a:ext cx="2099841" cy="365125"/>
          </a:xfrm>
          <a:prstGeom prst="rect">
            <a:avLst/>
          </a:prstGeom>
        </p:spPr>
        <p:txBody>
          <a:bodyPr vert="horz" lIns="91440" tIns="45720" rIns="91440" bIns="45720" rtlCol="0" anchor="ctr"/>
          <a:lstStyle>
            <a:lvl1pPr algn="r">
              <a:defRPr sz="800">
                <a:solidFill>
                  <a:schemeClr val="tx1">
                    <a:tint val="75000"/>
                  </a:schemeClr>
                </a:solidFill>
              </a:defRPr>
            </a:lvl1pPr>
          </a:lstStyle>
          <a:p>
            <a:r>
              <a:rPr lang="en-US" dirty="0">
                <a:solidFill>
                  <a:prstClr val="black">
                    <a:tint val="75000"/>
                  </a:prstClr>
                </a:solidFill>
              </a:rPr>
              <a:t>Private | Confidential | Internal Use Only</a:t>
            </a:r>
          </a:p>
        </p:txBody>
      </p:sp>
      <p:sp>
        <p:nvSpPr>
          <p:cNvPr id="6" name="Slide Number Placeholder 5"/>
          <p:cNvSpPr>
            <a:spLocks noGrp="1"/>
          </p:cNvSpPr>
          <p:nvPr>
            <p:ph type="sldNum" sz="quarter" idx="4"/>
          </p:nvPr>
        </p:nvSpPr>
        <p:spPr>
          <a:xfrm>
            <a:off x="10949650" y="6356350"/>
            <a:ext cx="40414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D353B-8BB5-4EAA-9615-1A8763936383}" type="slidenum">
              <a:rPr lang="en-US" smtClean="0">
                <a:solidFill>
                  <a:prstClr val="black">
                    <a:tint val="75000"/>
                  </a:prstClr>
                </a:solidFill>
              </a:rPr>
              <a:pPr/>
              <a:t>‹#›</a:t>
            </a:fld>
            <a:endParaRPr lang="en-US">
              <a:solidFill>
                <a:prstClr val="black">
                  <a:tint val="75000"/>
                </a:prstClr>
              </a:solidFill>
            </a:endParaRPr>
          </a:p>
        </p:txBody>
      </p:sp>
      <p:pic>
        <p:nvPicPr>
          <p:cNvPr id="10" name="Picture 9"/>
          <p:cNvPicPr>
            <a:picLocks noChangeAspect="1"/>
          </p:cNvPicPr>
          <p:nvPr userDrawn="1"/>
        </p:nvPicPr>
        <p:blipFill>
          <a:blip r:embed="rId12"/>
          <a:stretch>
            <a:fillRect/>
          </a:stretch>
        </p:blipFill>
        <p:spPr>
          <a:xfrm>
            <a:off x="838200" y="6294344"/>
            <a:ext cx="1689847" cy="379741"/>
          </a:xfrm>
          <a:prstGeom prst="rect">
            <a:avLst/>
          </a:prstGeom>
        </p:spPr>
      </p:pic>
    </p:spTree>
    <p:extLst>
      <p:ext uri="{BB962C8B-B14F-4D97-AF65-F5344CB8AC3E}">
        <p14:creationId xmlns:p14="http://schemas.microsoft.com/office/powerpoint/2010/main" val="30390395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5.xml"/><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Machine Learning: </a:t>
            </a:r>
            <a:br>
              <a:rPr lang="en-US" dirty="0"/>
            </a:br>
            <a:r>
              <a:rPr lang="en-US" dirty="0"/>
              <a:t>K-Means Clustering</a:t>
            </a:r>
          </a:p>
        </p:txBody>
      </p:sp>
    </p:spTree>
    <p:extLst>
      <p:ext uri="{BB962C8B-B14F-4D97-AF65-F5344CB8AC3E}">
        <p14:creationId xmlns:p14="http://schemas.microsoft.com/office/powerpoint/2010/main" val="302217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Visualized</a:t>
            </a:r>
          </a:p>
        </p:txBody>
      </p:sp>
      <p:pic>
        <p:nvPicPr>
          <p:cNvPr id="18" name="Picture 17"/>
          <p:cNvPicPr>
            <a:picLocks noChangeAspect="1"/>
          </p:cNvPicPr>
          <p:nvPr/>
        </p:nvPicPr>
        <p:blipFill>
          <a:blip r:embed="rId3"/>
          <a:stretch>
            <a:fillRect/>
          </a:stretch>
        </p:blipFill>
        <p:spPr>
          <a:xfrm>
            <a:off x="1205716" y="1223680"/>
            <a:ext cx="3801005" cy="4925112"/>
          </a:xfrm>
          <a:prstGeom prst="rect">
            <a:avLst/>
          </a:prstGeom>
        </p:spPr>
      </p:pic>
      <p:pic>
        <p:nvPicPr>
          <p:cNvPr id="19" name="Picture 18"/>
          <p:cNvPicPr>
            <a:picLocks noChangeAspect="1"/>
          </p:cNvPicPr>
          <p:nvPr/>
        </p:nvPicPr>
        <p:blipFill>
          <a:blip r:embed="rId4"/>
          <a:stretch>
            <a:fillRect/>
          </a:stretch>
        </p:blipFill>
        <p:spPr>
          <a:xfrm>
            <a:off x="1096085" y="1187386"/>
            <a:ext cx="3896269" cy="4915586"/>
          </a:xfrm>
          <a:prstGeom prst="rect">
            <a:avLst/>
          </a:prstGeom>
        </p:spPr>
      </p:pic>
      <p:pic>
        <p:nvPicPr>
          <p:cNvPr id="20" name="Picture 19"/>
          <p:cNvPicPr>
            <a:picLocks noChangeAspect="1"/>
          </p:cNvPicPr>
          <p:nvPr/>
        </p:nvPicPr>
        <p:blipFill>
          <a:blip r:embed="rId5"/>
          <a:stretch>
            <a:fillRect/>
          </a:stretch>
        </p:blipFill>
        <p:spPr>
          <a:xfrm>
            <a:off x="997468" y="1166923"/>
            <a:ext cx="4067743" cy="4982270"/>
          </a:xfrm>
          <a:prstGeom prst="rect">
            <a:avLst/>
          </a:prstGeom>
        </p:spPr>
      </p:pic>
      <p:pic>
        <p:nvPicPr>
          <p:cNvPr id="21" name="Picture 20"/>
          <p:cNvPicPr>
            <a:picLocks noChangeAspect="1"/>
          </p:cNvPicPr>
          <p:nvPr/>
        </p:nvPicPr>
        <p:blipFill>
          <a:blip r:embed="rId6"/>
          <a:stretch>
            <a:fillRect/>
          </a:stretch>
        </p:blipFill>
        <p:spPr>
          <a:xfrm>
            <a:off x="1131319" y="1173061"/>
            <a:ext cx="4020111" cy="5029902"/>
          </a:xfrm>
          <a:prstGeom prst="rect">
            <a:avLst/>
          </a:prstGeom>
        </p:spPr>
      </p:pic>
      <p:pic>
        <p:nvPicPr>
          <p:cNvPr id="22" name="Picture 21"/>
          <p:cNvPicPr>
            <a:picLocks noChangeAspect="1"/>
          </p:cNvPicPr>
          <p:nvPr/>
        </p:nvPicPr>
        <p:blipFill>
          <a:blip r:embed="rId7"/>
          <a:stretch>
            <a:fillRect/>
          </a:stretch>
        </p:blipFill>
        <p:spPr>
          <a:xfrm>
            <a:off x="1083206" y="1201458"/>
            <a:ext cx="4086795" cy="5010849"/>
          </a:xfrm>
          <a:prstGeom prst="rect">
            <a:avLst/>
          </a:prstGeom>
        </p:spPr>
      </p:pic>
      <p:pic>
        <p:nvPicPr>
          <p:cNvPr id="23" name="Picture 22"/>
          <p:cNvPicPr>
            <a:picLocks noChangeAspect="1"/>
          </p:cNvPicPr>
          <p:nvPr/>
        </p:nvPicPr>
        <p:blipFill>
          <a:blip r:embed="rId8"/>
          <a:stretch>
            <a:fillRect/>
          </a:stretch>
        </p:blipFill>
        <p:spPr>
          <a:xfrm>
            <a:off x="1097912" y="1080567"/>
            <a:ext cx="4020111" cy="5125165"/>
          </a:xfrm>
          <a:prstGeom prst="rect">
            <a:avLst/>
          </a:prstGeom>
        </p:spPr>
      </p:pic>
    </p:spTree>
    <p:extLst>
      <p:ext uri="{BB962C8B-B14F-4D97-AF65-F5344CB8AC3E}">
        <p14:creationId xmlns:p14="http://schemas.microsoft.com/office/powerpoint/2010/main" val="11380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br>
              <a:rPr lang="en-US" dirty="0"/>
            </a:br>
            <a:r>
              <a:rPr lang="en-US" dirty="0"/>
              <a:t>Categorizing Flowers</a:t>
            </a:r>
          </a:p>
        </p:txBody>
      </p:sp>
    </p:spTree>
    <p:extLst>
      <p:ext uri="{BB962C8B-B14F-4D97-AF65-F5344CB8AC3E}">
        <p14:creationId xmlns:p14="http://schemas.microsoft.com/office/powerpoint/2010/main" val="64129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Flower Species</a:t>
            </a:r>
          </a:p>
        </p:txBody>
      </p:sp>
      <p:pic>
        <p:nvPicPr>
          <p:cNvPr id="1028" name="Picture 4" descr="https://upload.wikimedia.org/wikipedia/commons/thumb/5/56/Kosaciec_szczecinkowaty_Iris_setosa.jpg/800px-Kosaciec_szczecinkowaty_Iris_setos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0702" y="1353020"/>
            <a:ext cx="3285853" cy="43825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223349" y="5795337"/>
            <a:ext cx="1642926" cy="369332"/>
          </a:xfrm>
          <a:prstGeom prst="rect">
            <a:avLst/>
          </a:prstGeom>
          <a:noFill/>
        </p:spPr>
        <p:txBody>
          <a:bodyPr wrap="square" rtlCol="0">
            <a:spAutoFit/>
          </a:bodyPr>
          <a:lstStyle/>
          <a:p>
            <a:r>
              <a:rPr lang="en-US" b="1" dirty="0"/>
              <a:t>Iris </a:t>
            </a:r>
            <a:r>
              <a:rPr lang="en-US" b="1" dirty="0" err="1"/>
              <a:t>Setosa</a:t>
            </a:r>
            <a:endParaRPr lang="en-US" b="1" dirty="0"/>
          </a:p>
        </p:txBody>
      </p:sp>
      <p:pic>
        <p:nvPicPr>
          <p:cNvPr id="1030" name="Picture 6" descr="https://upload.wikimedia.org/wikipedia/commons/thumb/4/41/Iris_versicolor_3.jpg/1024px-Iris_versicolor_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1927" y="0"/>
            <a:ext cx="4218692" cy="31640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19001" y="1768878"/>
            <a:ext cx="1642926" cy="369332"/>
          </a:xfrm>
          <a:prstGeom prst="rect">
            <a:avLst/>
          </a:prstGeom>
          <a:noFill/>
        </p:spPr>
        <p:txBody>
          <a:bodyPr wrap="square" rtlCol="0">
            <a:spAutoFit/>
          </a:bodyPr>
          <a:lstStyle/>
          <a:p>
            <a:pPr algn="r"/>
            <a:r>
              <a:rPr lang="en-US" b="1" dirty="0"/>
              <a:t>Iris Versicolor</a:t>
            </a:r>
          </a:p>
        </p:txBody>
      </p:sp>
      <p:pic>
        <p:nvPicPr>
          <p:cNvPr id="1032" name="Picture 8" descr="https://upload.wikimedia.org/wikipedia/commons/thumb/9/9f/Iris_virginica.jpg/1024px-Iris_virginic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1927" y="3422073"/>
            <a:ext cx="4218692" cy="34359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319001" y="4770704"/>
            <a:ext cx="1642926" cy="369332"/>
          </a:xfrm>
          <a:prstGeom prst="rect">
            <a:avLst/>
          </a:prstGeom>
          <a:noFill/>
        </p:spPr>
        <p:txBody>
          <a:bodyPr wrap="square" rtlCol="0">
            <a:spAutoFit/>
          </a:bodyPr>
          <a:lstStyle/>
          <a:p>
            <a:pPr algn="r"/>
            <a:r>
              <a:rPr lang="en-US" b="1" dirty="0"/>
              <a:t>Iris </a:t>
            </a:r>
            <a:r>
              <a:rPr lang="en-US" b="1" dirty="0" err="1"/>
              <a:t>Virginica</a:t>
            </a:r>
            <a:endParaRPr lang="en-US" b="1" dirty="0"/>
          </a:p>
        </p:txBody>
      </p:sp>
    </p:spTree>
    <p:extLst>
      <p:ext uri="{BB962C8B-B14F-4D97-AF65-F5344CB8AC3E}">
        <p14:creationId xmlns:p14="http://schemas.microsoft.com/office/powerpoint/2010/main" val="10911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Data</a:t>
            </a:r>
          </a:p>
        </p:txBody>
      </p:sp>
      <p:pic>
        <p:nvPicPr>
          <p:cNvPr id="2050" name="Picture 2" descr="https://upload.wikimedia.org/wikipedia/commons/7/78/Petal-sep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874" y="1473062"/>
            <a:ext cx="4006290" cy="42616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52655" y="2311245"/>
            <a:ext cx="604058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 1936, British statistician and biologist Ronald Fisher introduced the data</a:t>
            </a:r>
          </a:p>
          <a:p>
            <a:pPr marL="285750" indent="-285750">
              <a:buFont typeface="Arial" panose="020B0604020202020204" pitchFamily="34" charset="0"/>
              <a:buChar char="•"/>
            </a:pPr>
            <a:r>
              <a:rPr lang="en-US" dirty="0"/>
              <a:t>Published in a paper titled </a:t>
            </a:r>
            <a:r>
              <a:rPr lang="en-US" i="1" dirty="0"/>
              <a:t>The use of multiple measurements in taxonomic problems </a:t>
            </a:r>
            <a:endParaRPr lang="en-US" dirty="0"/>
          </a:p>
          <a:p>
            <a:pPr marL="285750" indent="-285750">
              <a:buFont typeface="Arial" panose="020B0604020202020204" pitchFamily="34" charset="0"/>
              <a:buChar char="•"/>
            </a:pPr>
            <a:r>
              <a:rPr lang="en-US" dirty="0"/>
              <a:t>The data was collected by botanist Edgar Anderson</a:t>
            </a:r>
          </a:p>
          <a:p>
            <a:pPr marL="285750" indent="-285750">
              <a:buFont typeface="Arial" panose="020B0604020202020204" pitchFamily="34" charset="0"/>
              <a:buChar char="•"/>
            </a:pPr>
            <a:r>
              <a:rPr lang="en-US" dirty="0"/>
              <a:t>The data includes petal and sepal width and lengths (in centimeters) of 3 different species of iris</a:t>
            </a:r>
          </a:p>
          <a:p>
            <a:pPr marL="285750" indent="-285750">
              <a:buFont typeface="Arial" panose="020B0604020202020204" pitchFamily="34" charset="0"/>
              <a:buChar char="•"/>
            </a:pPr>
            <a:r>
              <a:rPr lang="en-US" dirty="0"/>
              <a:t>The dataset is sometimes referred to as Anderson's Iris data set, or Fisher's Iris data set</a:t>
            </a:r>
          </a:p>
        </p:txBody>
      </p:sp>
    </p:spTree>
    <p:extLst>
      <p:ext uri="{BB962C8B-B14F-4D97-AF65-F5344CB8AC3E}">
        <p14:creationId xmlns:p14="http://schemas.microsoft.com/office/powerpoint/2010/main" val="196722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a:t>
            </a:r>
            <a:br>
              <a:rPr lang="en-US" dirty="0"/>
            </a:br>
            <a:r>
              <a:rPr lang="en-US" dirty="0"/>
              <a:t>K-Means Clustering</a:t>
            </a:r>
          </a:p>
        </p:txBody>
      </p:sp>
    </p:spTree>
    <p:extLst>
      <p:ext uri="{BB962C8B-B14F-4D97-AF65-F5344CB8AC3E}">
        <p14:creationId xmlns:p14="http://schemas.microsoft.com/office/powerpoint/2010/main" val="3829426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KMeans</a:t>
            </a:r>
            <a:r>
              <a:rPr lang="en-US" dirty="0"/>
              <a:t> </a:t>
            </a:r>
            <a:r>
              <a:rPr lang="en-US" sz="3200" dirty="0"/>
              <a:t>(1 of 3)</a:t>
            </a:r>
            <a:endParaRPr lang="en-US" dirty="0"/>
          </a:p>
        </p:txBody>
      </p:sp>
      <p:sp>
        <p:nvSpPr>
          <p:cNvPr id="3" name="Rectangle 2"/>
          <p:cNvSpPr/>
          <p:nvPr/>
        </p:nvSpPr>
        <p:spPr>
          <a:xfrm>
            <a:off x="1216874" y="1396831"/>
            <a:ext cx="9913089" cy="4131900"/>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KMEANS ( '</a:t>
            </a:r>
            <a:r>
              <a:rPr lang="en-US" dirty="0" err="1">
                <a:latin typeface="Courier New" panose="02070309020205020404" pitchFamily="49" charset="0"/>
                <a:cs typeface="Courier New" panose="02070309020205020404" pitchFamily="49" charset="0"/>
              </a:rPr>
              <a:t>model_name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input_relation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input_columns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num_clusters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USING PARAMETERS  [</a:t>
            </a:r>
            <a:r>
              <a:rPr lang="en-US" dirty="0" err="1">
                <a:latin typeface="Courier New" panose="02070309020205020404" pitchFamily="49" charset="0"/>
                <a:cs typeface="Courier New" panose="02070309020205020404" pitchFamily="49" charset="0"/>
              </a:rPr>
              <a:t>exclude_columns</a:t>
            </a:r>
            <a:r>
              <a:rPr lang="en-US" dirty="0">
                <a:latin typeface="Courier New" panose="02070309020205020404" pitchFamily="49" charset="0"/>
                <a:cs typeface="Courier New" panose="02070309020205020404" pitchFamily="49" charset="0"/>
              </a:rPr>
              <a:t>=['col1, col2, ... </a:t>
            </a:r>
            <a:r>
              <a:rPr lang="en-US" dirty="0" err="1">
                <a:latin typeface="Courier New" panose="02070309020205020404" pitchFamily="49" charset="0"/>
                <a:cs typeface="Courier New" panose="02070309020205020404" pitchFamily="49" charset="0"/>
              </a:rPr>
              <a:t>coln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max_iterations</a:t>
            </a:r>
            <a:r>
              <a:rPr lang="en-US" dirty="0">
                <a:latin typeface="Courier New" panose="02070309020205020404" pitchFamily="49" charset="0"/>
                <a:cs typeface="Courier New" panose="02070309020205020404" pitchFamily="49" charset="0"/>
              </a:rPr>
              <a:t>=value ]</a:t>
            </a:r>
          </a:p>
          <a:p>
            <a:r>
              <a:rPr lang="en-US" dirty="0">
                <a:latin typeface="Courier New" panose="02070309020205020404" pitchFamily="49" charset="0"/>
                <a:cs typeface="Courier New" panose="02070309020205020404" pitchFamily="49" charset="0"/>
              </a:rPr>
              <a:t>	                  [, epsilon=value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init_method</a:t>
            </a:r>
            <a:r>
              <a:rPr lang="en-US" dirty="0">
                <a:latin typeface="Courier New" panose="02070309020205020404" pitchFamily="49" charset="0"/>
                <a:cs typeface="Courier New" panose="02070309020205020404" pitchFamily="49" charset="0"/>
              </a:rPr>
              <a:t>=method}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initial_centers_table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table_name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output_view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output_view</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key_columns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key_columns</a:t>
            </a:r>
            <a:r>
              <a:rPr lang="en-US" dirty="0">
                <a:latin typeface="Courier New" panose="02070309020205020404" pitchFamily="49" charset="0"/>
                <a:cs typeface="Courier New" panose="02070309020205020404" pitchFamily="49" charset="0"/>
              </a:rPr>
              <a:t> ])</a:t>
            </a:r>
          </a:p>
          <a:p>
            <a:endParaRPr lang="en-US" sz="800" b="1" dirty="0">
              <a:latin typeface="Courier New" panose="02070309020205020404" pitchFamily="49" charset="0"/>
              <a:cs typeface="Courier New" panose="02070309020205020404" pitchFamily="49" charset="0"/>
            </a:endParaRPr>
          </a:p>
          <a:p>
            <a:pPr marL="285750" indent="-285750">
              <a:spcBef>
                <a:spcPts val="0"/>
              </a:spcBef>
              <a:buFont typeface="Arial" panose="020B0604020202020204" pitchFamily="34" charset="0"/>
              <a:buChar char="•"/>
            </a:pPr>
            <a:r>
              <a:rPr lang="en-US" sz="2000" b="1" dirty="0" err="1">
                <a:ea typeface="ＭＳ Ｐゴシック" pitchFamily="34" charset="-128"/>
                <a:cs typeface="Courier New" panose="02070309020205020404" pitchFamily="49" charset="0"/>
              </a:rPr>
              <a:t>model_name</a:t>
            </a:r>
            <a:r>
              <a:rPr lang="en-US" sz="2000" dirty="0">
                <a:ea typeface="ＭＳ Ｐゴシック" pitchFamily="34" charset="-128"/>
                <a:cs typeface="Courier New" panose="02070309020205020404" pitchFamily="49" charset="0"/>
              </a:rPr>
              <a:t> - a name for the K-means model</a:t>
            </a:r>
          </a:p>
          <a:p>
            <a:pPr marL="285750" indent="-285750">
              <a:spcBef>
                <a:spcPts val="0"/>
              </a:spcBef>
              <a:buFont typeface="Arial" panose="020B0604020202020204" pitchFamily="34" charset="0"/>
              <a:buChar char="•"/>
            </a:pPr>
            <a:r>
              <a:rPr lang="en-US" sz="2000" b="1" dirty="0" err="1">
                <a:ea typeface="ＭＳ Ｐゴシック" pitchFamily="34" charset="-128"/>
                <a:cs typeface="Courier New" panose="02070309020205020404" pitchFamily="49" charset="0"/>
              </a:rPr>
              <a:t>input_relation</a:t>
            </a:r>
            <a:r>
              <a:rPr lang="en-US" sz="2000" dirty="0">
                <a:ea typeface="ＭＳ Ｐゴシック" pitchFamily="34" charset="-128"/>
                <a:cs typeface="Courier New" panose="02070309020205020404" pitchFamily="49" charset="0"/>
              </a:rPr>
              <a:t> - the source table</a:t>
            </a:r>
          </a:p>
          <a:p>
            <a:pPr marL="285750" indent="-285750">
              <a:spcBef>
                <a:spcPts val="0"/>
              </a:spcBef>
              <a:buFont typeface="Arial" panose="020B0604020202020204" pitchFamily="34" charset="0"/>
              <a:buChar char="•"/>
            </a:pPr>
            <a:r>
              <a:rPr lang="en-US" sz="2000" b="1" dirty="0" err="1">
                <a:ea typeface="ＭＳ Ｐゴシック" pitchFamily="34" charset="-128"/>
                <a:cs typeface="Courier New" panose="02070309020205020404" pitchFamily="49" charset="0"/>
              </a:rPr>
              <a:t>input_columns</a:t>
            </a:r>
            <a:r>
              <a:rPr lang="en-US" sz="2000" dirty="0">
                <a:ea typeface="ＭＳ Ｐゴシック" pitchFamily="34" charset="-128"/>
                <a:cs typeface="Courier New" panose="02070309020205020404" pitchFamily="49" charset="0"/>
              </a:rPr>
              <a:t> - the columns to be used for clustering</a:t>
            </a:r>
          </a:p>
          <a:p>
            <a:pPr marL="285750" indent="-285750">
              <a:spcBef>
                <a:spcPts val="0"/>
              </a:spcBef>
              <a:buFont typeface="Arial" panose="020B0604020202020204" pitchFamily="34" charset="0"/>
              <a:buChar char="•"/>
            </a:pPr>
            <a:r>
              <a:rPr lang="en-US" sz="2000" b="1" dirty="0" err="1">
                <a:ea typeface="ＭＳ Ｐゴシック" pitchFamily="34" charset="-128"/>
                <a:cs typeface="Courier New" panose="02070309020205020404" pitchFamily="49" charset="0"/>
              </a:rPr>
              <a:t>num_clusters</a:t>
            </a:r>
            <a:r>
              <a:rPr lang="en-US" sz="2000" dirty="0">
                <a:ea typeface="ＭＳ Ｐゴシック" pitchFamily="34" charset="-128"/>
                <a:cs typeface="Courier New" panose="02070309020205020404" pitchFamily="49" charset="0"/>
              </a:rPr>
              <a:t> - the </a:t>
            </a:r>
            <a:r>
              <a:rPr lang="en-US" sz="2000" i="1" dirty="0">
                <a:ea typeface="ＭＳ Ｐゴシック" pitchFamily="34" charset="-128"/>
                <a:cs typeface="Courier New" panose="02070309020205020404" pitchFamily="49" charset="0"/>
              </a:rPr>
              <a:t>k</a:t>
            </a:r>
            <a:r>
              <a:rPr lang="en-US" sz="2000" dirty="0">
                <a:ea typeface="ＭＳ Ｐゴシック" pitchFamily="34" charset="-128"/>
                <a:cs typeface="Courier New" panose="02070309020205020404" pitchFamily="49" charset="0"/>
              </a:rPr>
              <a:t> in k-means - how many clusters you want to create</a:t>
            </a:r>
          </a:p>
          <a:p>
            <a:pPr>
              <a:spcBef>
                <a:spcPts val="0"/>
              </a:spcBef>
            </a:pPr>
            <a:endParaRPr lang="en-US" sz="1050" dirty="0">
              <a:ea typeface="ＭＳ Ｐゴシック" pitchFamily="34" charset="-128"/>
              <a:cs typeface="Courier New" panose="02070309020205020404" pitchFamily="49" charset="0"/>
            </a:endParaRPr>
          </a:p>
          <a:p>
            <a:pPr>
              <a:spcBef>
                <a:spcPts val="0"/>
              </a:spcBef>
            </a:pPr>
            <a:r>
              <a:rPr lang="en-US" sz="2000" dirty="0" err="1">
                <a:ea typeface="ＭＳ Ｐゴシック" pitchFamily="34" charset="-128"/>
                <a:cs typeface="Courier New" panose="02070309020205020404" pitchFamily="49" charset="0"/>
              </a:rPr>
              <a:t>cont</a:t>
            </a:r>
            <a:r>
              <a:rPr lang="en-US" sz="2000" dirty="0">
                <a:ea typeface="ＭＳ Ｐゴシック" pitchFamily="34" charset="-128"/>
                <a:cs typeface="Courier New" panose="02070309020205020404" pitchFamily="49" charset="0"/>
              </a:rPr>
              <a:t>…</a:t>
            </a:r>
          </a:p>
        </p:txBody>
      </p:sp>
    </p:spTree>
    <p:extLst>
      <p:ext uri="{BB962C8B-B14F-4D97-AF65-F5344CB8AC3E}">
        <p14:creationId xmlns:p14="http://schemas.microsoft.com/office/powerpoint/2010/main" val="2751261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KMeans</a:t>
            </a:r>
            <a:r>
              <a:rPr lang="en-US" dirty="0"/>
              <a:t> </a:t>
            </a:r>
            <a:r>
              <a:rPr lang="en-US" sz="3200" dirty="0"/>
              <a:t>(2 of 3)</a:t>
            </a:r>
          </a:p>
        </p:txBody>
      </p:sp>
      <p:sp>
        <p:nvSpPr>
          <p:cNvPr id="3" name="Rectangle 2"/>
          <p:cNvSpPr/>
          <p:nvPr/>
        </p:nvSpPr>
        <p:spPr>
          <a:xfrm>
            <a:off x="1216874" y="1399032"/>
            <a:ext cx="10641751" cy="4093428"/>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KMEANS ( '</a:t>
            </a:r>
            <a:r>
              <a:rPr lang="en-US" dirty="0" err="1">
                <a:latin typeface="Courier New" panose="02070309020205020404" pitchFamily="49" charset="0"/>
                <a:cs typeface="Courier New" panose="02070309020205020404" pitchFamily="49" charset="0"/>
              </a:rPr>
              <a:t>model_name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input_relation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input_columns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num_clusters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USING PARAMETERS  [</a:t>
            </a:r>
            <a:r>
              <a:rPr lang="en-US" dirty="0" err="1">
                <a:latin typeface="Courier New" panose="02070309020205020404" pitchFamily="49" charset="0"/>
                <a:cs typeface="Courier New" panose="02070309020205020404" pitchFamily="49" charset="0"/>
              </a:rPr>
              <a:t>exclude_columns</a:t>
            </a:r>
            <a:r>
              <a:rPr lang="en-US" dirty="0">
                <a:latin typeface="Courier New" panose="02070309020205020404" pitchFamily="49" charset="0"/>
                <a:cs typeface="Courier New" panose="02070309020205020404" pitchFamily="49" charset="0"/>
              </a:rPr>
              <a:t>=['col1, col2, ... </a:t>
            </a:r>
            <a:r>
              <a:rPr lang="en-US" dirty="0" err="1">
                <a:latin typeface="Courier New" panose="02070309020205020404" pitchFamily="49" charset="0"/>
                <a:cs typeface="Courier New" panose="02070309020205020404" pitchFamily="49" charset="0"/>
              </a:rPr>
              <a:t>coln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max_iterations</a:t>
            </a:r>
            <a:r>
              <a:rPr lang="en-US" dirty="0">
                <a:latin typeface="Courier New" panose="02070309020205020404" pitchFamily="49" charset="0"/>
                <a:cs typeface="Courier New" panose="02070309020205020404" pitchFamily="49" charset="0"/>
              </a:rPr>
              <a:t>=value ]</a:t>
            </a:r>
          </a:p>
          <a:p>
            <a:r>
              <a:rPr lang="en-US" dirty="0">
                <a:latin typeface="Courier New" panose="02070309020205020404" pitchFamily="49" charset="0"/>
                <a:cs typeface="Courier New" panose="02070309020205020404" pitchFamily="49" charset="0"/>
              </a:rPr>
              <a:t>	                  [, epsilon=value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init_method</a:t>
            </a:r>
            <a:r>
              <a:rPr lang="en-US" dirty="0">
                <a:latin typeface="Courier New" panose="02070309020205020404" pitchFamily="49" charset="0"/>
                <a:cs typeface="Courier New" panose="02070309020205020404" pitchFamily="49" charset="0"/>
              </a:rPr>
              <a:t>=method}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initial_centers_table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table_name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output_view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output_view</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key_columns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key_columns</a:t>
            </a:r>
            <a:r>
              <a:rPr lang="en-US" dirty="0">
                <a:latin typeface="Courier New" panose="02070309020205020404" pitchFamily="49" charset="0"/>
                <a:cs typeface="Courier New" panose="02070309020205020404" pitchFamily="49" charset="0"/>
              </a:rPr>
              <a:t> ])</a:t>
            </a:r>
          </a:p>
          <a:p>
            <a:endParaRPr lang="en-US" sz="800" dirty="0">
              <a:cs typeface="Courier New" panose="02070309020205020404" pitchFamily="49" charset="0"/>
            </a:endParaRPr>
          </a:p>
          <a:p>
            <a:r>
              <a:rPr lang="en-US" sz="800" dirty="0">
                <a:cs typeface="Courier New" panose="02070309020205020404" pitchFamily="49" charset="0"/>
              </a:rPr>
              <a:t>---</a:t>
            </a:r>
          </a:p>
          <a:p>
            <a:pPr marL="285750" indent="-285750">
              <a:buFont typeface="Arial" panose="020B0604020202020204" pitchFamily="34" charset="0"/>
              <a:buChar char="•"/>
            </a:pPr>
            <a:r>
              <a:rPr lang="en-US" sz="2000" dirty="0">
                <a:cs typeface="Courier New" panose="02070309020205020404" pitchFamily="49" charset="0"/>
              </a:rPr>
              <a:t>(optional) </a:t>
            </a:r>
            <a:r>
              <a:rPr lang="en-US" sz="2000" b="1" dirty="0" err="1">
                <a:cs typeface="Courier New" panose="02070309020205020404" pitchFamily="49" charset="0"/>
              </a:rPr>
              <a:t>exclude_columns</a:t>
            </a:r>
            <a:r>
              <a:rPr lang="en-US" sz="2000" dirty="0">
                <a:cs typeface="Courier New" panose="02070309020205020404" pitchFamily="49" charset="0"/>
              </a:rPr>
              <a:t> - list of columns to exclude from </a:t>
            </a:r>
            <a:r>
              <a:rPr lang="en-US" sz="2000" dirty="0" err="1">
                <a:cs typeface="Courier New" panose="02070309020205020404" pitchFamily="49" charset="0"/>
              </a:rPr>
              <a:t>predictor_columns</a:t>
            </a:r>
            <a:endParaRPr lang="en-US" sz="2000" dirty="0">
              <a:cs typeface="Courier New" panose="02070309020205020404" pitchFamily="49" charset="0"/>
            </a:endParaRPr>
          </a:p>
          <a:p>
            <a:pPr marL="285750" indent="-285750">
              <a:buFont typeface="Arial" panose="020B0604020202020204" pitchFamily="34" charset="0"/>
              <a:buChar char="•"/>
            </a:pPr>
            <a:r>
              <a:rPr lang="en-US" sz="2000" dirty="0">
                <a:cs typeface="Courier New" panose="02070309020205020404" pitchFamily="49" charset="0"/>
              </a:rPr>
              <a:t>(optional) </a:t>
            </a:r>
            <a:r>
              <a:rPr lang="en-US" sz="2000" b="1" dirty="0" err="1">
                <a:cs typeface="Courier New" panose="02070309020205020404" pitchFamily="49" charset="0"/>
              </a:rPr>
              <a:t>max_iterations</a:t>
            </a:r>
            <a:r>
              <a:rPr lang="en-US" sz="2000" dirty="0">
                <a:cs typeface="Courier New" panose="02070309020205020404" pitchFamily="49" charset="0"/>
              </a:rPr>
              <a:t> - maximum number of algorithm iterations</a:t>
            </a:r>
          </a:p>
          <a:p>
            <a:pPr marL="285750" indent="-285750">
              <a:buFont typeface="Arial" panose="020B0604020202020204" pitchFamily="34" charset="0"/>
              <a:buChar char="•"/>
            </a:pPr>
            <a:r>
              <a:rPr lang="en-US" sz="2000" dirty="0">
                <a:cs typeface="Courier New" panose="02070309020205020404" pitchFamily="49" charset="0"/>
              </a:rPr>
              <a:t>(optional) </a:t>
            </a:r>
            <a:r>
              <a:rPr lang="en-US" sz="2000" b="1" dirty="0">
                <a:cs typeface="Courier New" panose="02070309020205020404" pitchFamily="49" charset="0"/>
              </a:rPr>
              <a:t>epsilon</a:t>
            </a:r>
            <a:r>
              <a:rPr lang="en-US" sz="2000" dirty="0">
                <a:cs typeface="Courier New" panose="02070309020205020404" pitchFamily="49" charset="0"/>
              </a:rPr>
              <a:t>=value - determines the accuracy of the result (Default: 0.0001)</a:t>
            </a:r>
          </a:p>
          <a:p>
            <a:endParaRPr lang="en-US" sz="2000" dirty="0">
              <a:cs typeface="Courier New" panose="02070309020205020404" pitchFamily="49" charset="0"/>
            </a:endParaRPr>
          </a:p>
          <a:p>
            <a:r>
              <a:rPr lang="en-US" sz="2000" dirty="0" err="1">
                <a:cs typeface="Courier New" panose="02070309020205020404" pitchFamily="49" charset="0"/>
              </a:rPr>
              <a:t>cont</a:t>
            </a:r>
            <a:r>
              <a:rPr lang="en-US" sz="2000" dirty="0">
                <a:cs typeface="Courier New" panose="02070309020205020404" pitchFamily="49" charset="0"/>
              </a:rPr>
              <a:t>…</a:t>
            </a:r>
          </a:p>
        </p:txBody>
      </p:sp>
    </p:spTree>
    <p:extLst>
      <p:ext uri="{BB962C8B-B14F-4D97-AF65-F5344CB8AC3E}">
        <p14:creationId xmlns:p14="http://schemas.microsoft.com/office/powerpoint/2010/main" val="171738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KMeans</a:t>
            </a:r>
            <a:r>
              <a:rPr lang="en-US" dirty="0"/>
              <a:t> </a:t>
            </a:r>
            <a:r>
              <a:rPr lang="en-US" sz="3200" dirty="0"/>
              <a:t>(3 of 3)</a:t>
            </a:r>
          </a:p>
        </p:txBody>
      </p:sp>
      <p:sp>
        <p:nvSpPr>
          <p:cNvPr id="3" name="Rectangle 2"/>
          <p:cNvSpPr/>
          <p:nvPr/>
        </p:nvSpPr>
        <p:spPr>
          <a:xfrm>
            <a:off x="1216874" y="1399032"/>
            <a:ext cx="10284564" cy="4401205"/>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KMEANS ( '</a:t>
            </a:r>
            <a:r>
              <a:rPr lang="en-US" dirty="0" err="1">
                <a:latin typeface="Courier New" panose="02070309020205020404" pitchFamily="49" charset="0"/>
                <a:cs typeface="Courier New" panose="02070309020205020404" pitchFamily="49" charset="0"/>
              </a:rPr>
              <a:t>model_name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input_relation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input_columns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num_clusters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USING PARAMETERS  [</a:t>
            </a:r>
            <a:r>
              <a:rPr lang="en-US" dirty="0" err="1">
                <a:latin typeface="Courier New" panose="02070309020205020404" pitchFamily="49" charset="0"/>
                <a:cs typeface="Courier New" panose="02070309020205020404" pitchFamily="49" charset="0"/>
              </a:rPr>
              <a:t>exclude_columns</a:t>
            </a:r>
            <a:r>
              <a:rPr lang="en-US" dirty="0">
                <a:latin typeface="Courier New" panose="02070309020205020404" pitchFamily="49" charset="0"/>
                <a:cs typeface="Courier New" panose="02070309020205020404" pitchFamily="49" charset="0"/>
              </a:rPr>
              <a:t>=['col1, col2, ... </a:t>
            </a:r>
            <a:r>
              <a:rPr lang="en-US" dirty="0" err="1">
                <a:latin typeface="Courier New" panose="02070309020205020404" pitchFamily="49" charset="0"/>
                <a:cs typeface="Courier New" panose="02070309020205020404" pitchFamily="49" charset="0"/>
              </a:rPr>
              <a:t>coln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max_iterations</a:t>
            </a:r>
            <a:r>
              <a:rPr lang="en-US" dirty="0">
                <a:latin typeface="Courier New" panose="02070309020205020404" pitchFamily="49" charset="0"/>
                <a:cs typeface="Courier New" panose="02070309020205020404" pitchFamily="49" charset="0"/>
              </a:rPr>
              <a:t>=value ]</a:t>
            </a:r>
          </a:p>
          <a:p>
            <a:r>
              <a:rPr lang="en-US" dirty="0">
                <a:latin typeface="Courier New" panose="02070309020205020404" pitchFamily="49" charset="0"/>
                <a:cs typeface="Courier New" panose="02070309020205020404" pitchFamily="49" charset="0"/>
              </a:rPr>
              <a:t>	                  [, epsilon=value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init_method</a:t>
            </a:r>
            <a:r>
              <a:rPr lang="en-US" dirty="0">
                <a:latin typeface="Courier New" panose="02070309020205020404" pitchFamily="49" charset="0"/>
                <a:cs typeface="Courier New" panose="02070309020205020404" pitchFamily="49" charset="0"/>
              </a:rPr>
              <a:t>=method}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initial_centers_table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table_name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output_view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output_view</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key_columns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key_columns</a:t>
            </a:r>
            <a:r>
              <a:rPr lang="en-US" dirty="0">
                <a:latin typeface="Courier New" panose="02070309020205020404" pitchFamily="49" charset="0"/>
                <a:cs typeface="Courier New" panose="02070309020205020404" pitchFamily="49" charset="0"/>
              </a:rPr>
              <a:t> ])</a:t>
            </a:r>
          </a:p>
          <a:p>
            <a:endParaRPr lang="en-US" sz="800" dirty="0">
              <a:cs typeface="Courier New" panose="02070309020205020404" pitchFamily="49" charset="0"/>
            </a:endParaRPr>
          </a:p>
          <a:p>
            <a:r>
              <a:rPr lang="en-US" sz="800" dirty="0">
                <a:cs typeface="Courier New" panose="02070309020205020404" pitchFamily="49" charset="0"/>
              </a:rPr>
              <a:t>---</a:t>
            </a:r>
          </a:p>
          <a:p>
            <a:pPr marL="285750" indent="-285750">
              <a:buFont typeface="Arial" panose="020B0604020202020204" pitchFamily="34" charset="0"/>
              <a:buChar char="•"/>
            </a:pPr>
            <a:r>
              <a:rPr lang="en-US" sz="2000" dirty="0">
                <a:cs typeface="Courier New" panose="02070309020205020404" pitchFamily="49" charset="0"/>
              </a:rPr>
              <a:t>(optional) </a:t>
            </a:r>
            <a:r>
              <a:rPr lang="en-US" sz="2000" b="1" dirty="0" err="1">
                <a:cs typeface="Courier New" panose="02070309020205020404" pitchFamily="49" charset="0"/>
              </a:rPr>
              <a:t>init_method</a:t>
            </a:r>
            <a:r>
              <a:rPr lang="en-US" sz="2000" dirty="0">
                <a:cs typeface="Courier New" panose="02070309020205020404" pitchFamily="49" charset="0"/>
              </a:rPr>
              <a:t> - two options available</a:t>
            </a:r>
          </a:p>
          <a:p>
            <a:pPr marL="742950" lvl="1" indent="-285750">
              <a:buFont typeface="Arial" panose="020B0604020202020204" pitchFamily="34" charset="0"/>
              <a:buChar char="•"/>
            </a:pPr>
            <a:r>
              <a:rPr lang="en-US" sz="2000" dirty="0">
                <a:cs typeface="Courier New" panose="02070309020205020404" pitchFamily="49" charset="0"/>
              </a:rPr>
              <a:t>'random' - initial points are chosen randomly</a:t>
            </a:r>
          </a:p>
          <a:p>
            <a:pPr marL="742950" lvl="1" indent="-285750">
              <a:buFont typeface="Arial" panose="020B0604020202020204" pitchFamily="34" charset="0"/>
              <a:buChar char="•"/>
            </a:pPr>
            <a:r>
              <a:rPr lang="en-US" sz="2000" dirty="0">
                <a:cs typeface="Courier New" panose="02070309020205020404" pitchFamily="49" charset="0"/>
              </a:rPr>
              <a:t>'</a:t>
            </a:r>
            <a:r>
              <a:rPr lang="en-US" sz="2000" dirty="0" err="1">
                <a:cs typeface="Courier New" panose="02070309020205020404" pitchFamily="49" charset="0"/>
              </a:rPr>
              <a:t>kmeanspp</a:t>
            </a:r>
            <a:r>
              <a:rPr lang="en-US" sz="2000" dirty="0">
                <a:cs typeface="Courier New" panose="02070309020205020404" pitchFamily="49" charset="0"/>
              </a:rPr>
              <a:t>'  - (</a:t>
            </a:r>
            <a:r>
              <a:rPr lang="en-US" sz="2000" dirty="0" err="1">
                <a:cs typeface="Courier New" panose="02070309020205020404" pitchFamily="49" charset="0"/>
              </a:rPr>
              <a:t>kmeans</a:t>
            </a:r>
            <a:r>
              <a:rPr lang="en-US" sz="2000" dirty="0">
                <a:cs typeface="Courier New" panose="02070309020205020404" pitchFamily="49" charset="0"/>
              </a:rPr>
              <a:t>++) algorithm (Default)</a:t>
            </a:r>
          </a:p>
          <a:p>
            <a:pPr marL="742950" lvl="1" indent="-285750">
              <a:buFont typeface="Arial" panose="020B0604020202020204" pitchFamily="34" charset="0"/>
              <a:buChar char="•"/>
            </a:pPr>
            <a:r>
              <a:rPr lang="en-US" sz="2000" dirty="0">
                <a:cs typeface="Courier New" panose="02070309020205020404" pitchFamily="49" charset="0"/>
              </a:rPr>
              <a:t>Or (optional) </a:t>
            </a:r>
            <a:r>
              <a:rPr lang="en-US" sz="2000" b="1" dirty="0" err="1">
                <a:cs typeface="Courier New" panose="02070309020205020404" pitchFamily="49" charset="0"/>
              </a:rPr>
              <a:t>initial_centers_table</a:t>
            </a:r>
            <a:r>
              <a:rPr lang="en-US" sz="2000" dirty="0">
                <a:cs typeface="Courier New" panose="02070309020205020404" pitchFamily="49" charset="0"/>
              </a:rPr>
              <a:t> - optional table storing initial cluster centers</a:t>
            </a:r>
          </a:p>
          <a:p>
            <a:pPr marL="285750" indent="-285750">
              <a:buFont typeface="Arial" panose="020B0604020202020204" pitchFamily="34" charset="0"/>
              <a:buChar char="•"/>
            </a:pPr>
            <a:r>
              <a:rPr lang="en-US" sz="2000" dirty="0">
                <a:cs typeface="Courier New" panose="02070309020205020404" pitchFamily="49" charset="0"/>
              </a:rPr>
              <a:t>(optional) </a:t>
            </a:r>
            <a:r>
              <a:rPr lang="en-US" sz="2000" b="1" dirty="0" err="1">
                <a:cs typeface="Courier New" panose="02070309020205020404" pitchFamily="49" charset="0"/>
              </a:rPr>
              <a:t>output_view</a:t>
            </a:r>
            <a:r>
              <a:rPr lang="en-US" sz="2000" dirty="0">
                <a:cs typeface="Courier New" panose="02070309020205020404" pitchFamily="49" charset="0"/>
              </a:rPr>
              <a:t> - the name of the view where cluster assignments are stored</a:t>
            </a:r>
          </a:p>
          <a:p>
            <a:pPr marL="285750" indent="-285750">
              <a:buFont typeface="Arial" panose="020B0604020202020204" pitchFamily="34" charset="0"/>
              <a:buChar char="•"/>
            </a:pPr>
            <a:r>
              <a:rPr lang="en-US" sz="2000" dirty="0">
                <a:cs typeface="Courier New" panose="02070309020205020404" pitchFamily="49" charset="0"/>
              </a:rPr>
              <a:t>(optional) </a:t>
            </a:r>
            <a:r>
              <a:rPr lang="en-US" sz="2000" b="1" dirty="0" err="1">
                <a:cs typeface="Courier New" panose="02070309020205020404" pitchFamily="49" charset="0"/>
              </a:rPr>
              <a:t>key_columns</a:t>
            </a:r>
            <a:r>
              <a:rPr lang="en-US" sz="2000" dirty="0">
                <a:cs typeface="Courier New" panose="02070309020205020404" pitchFamily="49" charset="0"/>
              </a:rPr>
              <a:t> - used to identify the rows of output in the </a:t>
            </a:r>
            <a:r>
              <a:rPr lang="en-US" sz="2000" dirty="0" err="1">
                <a:cs typeface="Courier New" panose="02070309020205020404" pitchFamily="49" charset="0"/>
              </a:rPr>
              <a:t>output_view</a:t>
            </a:r>
            <a:endParaRPr lang="en-US" sz="2000" dirty="0">
              <a:cs typeface="Courier New" panose="02070309020205020404" pitchFamily="49" charset="0"/>
            </a:endParaRPr>
          </a:p>
        </p:txBody>
      </p:sp>
    </p:spTree>
    <p:extLst>
      <p:ext uri="{BB962C8B-B14F-4D97-AF65-F5344CB8AC3E}">
        <p14:creationId xmlns:p14="http://schemas.microsoft.com/office/powerpoint/2010/main" val="2180050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KMeans</a:t>
            </a:r>
            <a:r>
              <a:rPr lang="en-US" dirty="0"/>
              <a:t> Example</a:t>
            </a:r>
          </a:p>
        </p:txBody>
      </p:sp>
      <p:sp>
        <p:nvSpPr>
          <p:cNvPr id="3" name="Rectangle 2"/>
          <p:cNvSpPr/>
          <p:nvPr/>
        </p:nvSpPr>
        <p:spPr>
          <a:xfrm>
            <a:off x="1216873" y="1399032"/>
            <a:ext cx="9555901" cy="3139321"/>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=&gt; SELECT KMEANS('</a:t>
            </a:r>
            <a:r>
              <a:rPr lang="en-US" dirty="0" err="1">
                <a:latin typeface="Courier New" panose="02070309020205020404" pitchFamily="49" charset="0"/>
                <a:cs typeface="Courier New" panose="02070309020205020404" pitchFamily="49" charset="0"/>
              </a:rPr>
              <a:t>myKmeansModel</a:t>
            </a:r>
            <a:r>
              <a:rPr lang="en-US" dirty="0">
                <a:latin typeface="Courier New" panose="02070309020205020404" pitchFamily="49" charset="0"/>
                <a:cs typeface="Courier New" panose="02070309020205020404" pitchFamily="49" charset="0"/>
              </a:rPr>
              <a:t>', 'iris1', '*', 5</a:t>
            </a:r>
          </a:p>
          <a:p>
            <a:r>
              <a:rPr lang="en-US" dirty="0">
                <a:latin typeface="Courier New" panose="02070309020205020404" pitchFamily="49" charset="0"/>
                <a:cs typeface="Courier New" panose="02070309020205020404" pitchFamily="49" charset="0"/>
              </a:rPr>
              <a:t>                     USING PARAMETERS </a:t>
            </a:r>
            <a:r>
              <a:rPr lang="en-US" dirty="0" err="1">
                <a:latin typeface="Courier New" panose="02070309020205020404" pitchFamily="49" charset="0"/>
                <a:cs typeface="Courier New" panose="02070309020205020404" pitchFamily="49" charset="0"/>
              </a:rPr>
              <a:t>max_iterations</a:t>
            </a:r>
            <a:r>
              <a:rPr lang="en-US" dirty="0">
                <a:latin typeface="Courier New" panose="02070309020205020404" pitchFamily="49" charset="0"/>
                <a:cs typeface="Courier New" panose="02070309020205020404" pitchFamily="49" charset="0"/>
              </a:rPr>
              <a:t>=20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output_view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myKmeansView</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key_columns</a:t>
            </a:r>
            <a:r>
              <a:rPr lang="en-US" dirty="0">
                <a:latin typeface="Courier New" panose="02070309020205020404" pitchFamily="49" charset="0"/>
                <a:cs typeface="Courier New" panose="02070309020205020404" pitchFamily="49" charset="0"/>
              </a:rPr>
              <a:t>='id'</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exclude_columns</a:t>
            </a:r>
            <a:r>
              <a:rPr lang="en-US" dirty="0">
                <a:latin typeface="Courier New" panose="02070309020205020404" pitchFamily="49" charset="0"/>
                <a:cs typeface="Courier New" panose="02070309020205020404" pitchFamily="49" charset="0"/>
              </a:rPr>
              <a:t>='Species' );</a:t>
            </a:r>
          </a:p>
          <a:p>
            <a:r>
              <a:rPr lang="en-US" dirty="0">
                <a:latin typeface="Courier New" panose="02070309020205020404" pitchFamily="49" charset="0"/>
                <a:cs typeface="Courier New" panose="02070309020205020404" pitchFamily="49" charset="0"/>
              </a:rPr>
              <a:t>WARNING 2005:  Not converged before </a:t>
            </a:r>
            <a:r>
              <a:rPr lang="en-US" dirty="0" err="1">
                <a:latin typeface="Courier New" panose="02070309020205020404" pitchFamily="49" charset="0"/>
                <a:cs typeface="Courier New" panose="02070309020205020404" pitchFamily="49" charset="0"/>
              </a:rPr>
              <a:t>max_iterations</a:t>
            </a:r>
            <a:r>
              <a:rPr lang="en-US" dirty="0">
                <a:latin typeface="Courier New" panose="02070309020205020404" pitchFamily="49" charset="0"/>
                <a:cs typeface="Courier New" panose="02070309020205020404" pitchFamily="49" charset="0"/>
              </a:rPr>
              <a:t> 20</a:t>
            </a:r>
          </a:p>
          <a:p>
            <a:r>
              <a:rPr lang="en-US" dirty="0">
                <a:latin typeface="Courier New" panose="02070309020205020404" pitchFamily="49" charset="0"/>
                <a:cs typeface="Courier New" panose="02070309020205020404" pitchFamily="49" charset="0"/>
              </a:rPr>
              <a:t>           KMEANS</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Finished in 20 iterations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(1 row)</a:t>
            </a:r>
          </a:p>
        </p:txBody>
      </p:sp>
      <p:sp>
        <p:nvSpPr>
          <p:cNvPr id="4" name="Rectangle 3"/>
          <p:cNvSpPr/>
          <p:nvPr/>
        </p:nvSpPr>
        <p:spPr>
          <a:xfrm>
            <a:off x="1216873" y="4713705"/>
            <a:ext cx="9841652" cy="1754326"/>
          </a:xfrm>
          <a:prstGeom prst="rect">
            <a:avLst/>
          </a:prstGeom>
        </p:spPr>
        <p:txBody>
          <a:bodyPr wrap="square">
            <a:spAutoFit/>
          </a:bodyPr>
          <a:lstStyle/>
          <a:p>
            <a:pPr>
              <a:lnSpc>
                <a:spcPct val="90000"/>
              </a:lnSpc>
            </a:pPr>
            <a:r>
              <a:rPr lang="en-US" sz="2000" dirty="0"/>
              <a:t>This example builds a k-means cluster of 5 clusters called '</a:t>
            </a:r>
            <a:r>
              <a:rPr lang="en-US" sz="2000" dirty="0" err="1"/>
              <a:t>myKmeansModel</a:t>
            </a:r>
            <a:r>
              <a:rPr lang="en-US" sz="2000" dirty="0"/>
              <a:t>' and pulls data from the "iris1" table, clustering on all the columns (except 'Species'), and allows for up to 20 iterations</a:t>
            </a:r>
          </a:p>
          <a:p>
            <a:pPr>
              <a:lnSpc>
                <a:spcPct val="90000"/>
              </a:lnSpc>
            </a:pPr>
            <a:endParaRPr lang="en-US" sz="2000" dirty="0"/>
          </a:p>
          <a:p>
            <a:pPr>
              <a:lnSpc>
                <a:spcPct val="90000"/>
              </a:lnSpc>
            </a:pPr>
            <a:r>
              <a:rPr lang="en-US" sz="2000" dirty="0"/>
              <a:t>Note that in this example, it did not converge even after 20 iterations</a:t>
            </a:r>
          </a:p>
          <a:p>
            <a:pPr>
              <a:lnSpc>
                <a:spcPct val="90000"/>
              </a:lnSpc>
            </a:pPr>
            <a:endParaRPr lang="en-US" sz="2000" dirty="0"/>
          </a:p>
        </p:txBody>
      </p:sp>
    </p:spTree>
    <p:extLst>
      <p:ext uri="{BB962C8B-B14F-4D97-AF65-F5344CB8AC3E}">
        <p14:creationId xmlns:p14="http://schemas.microsoft.com/office/powerpoint/2010/main" val="2941025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Apply_KMeans</a:t>
            </a:r>
            <a:endParaRPr lang="en-US" dirty="0"/>
          </a:p>
        </p:txBody>
      </p:sp>
      <p:sp>
        <p:nvSpPr>
          <p:cNvPr id="3" name="Rectangle 2"/>
          <p:cNvSpPr/>
          <p:nvPr/>
        </p:nvSpPr>
        <p:spPr>
          <a:xfrm>
            <a:off x="1216874" y="1399032"/>
            <a:ext cx="9984526" cy="646331"/>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APPLY_KMEANS ( col1, col2, ..., </a:t>
            </a:r>
            <a:r>
              <a:rPr lang="en-US" dirty="0" err="1">
                <a:latin typeface="Courier New" panose="02070309020205020404" pitchFamily="49" charset="0"/>
                <a:cs typeface="Courier New" panose="02070309020205020404" pitchFamily="49" charset="0"/>
              </a:rPr>
              <a:t>coln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USING PARAMETERS </a:t>
            </a:r>
            <a:r>
              <a:rPr lang="en-US" dirty="0" err="1">
                <a:latin typeface="Courier New" panose="02070309020205020404" pitchFamily="49" charset="0"/>
                <a:cs typeface="Courier New" panose="02070309020205020404" pitchFamily="49" charset="0"/>
              </a:rPr>
              <a:t>model_name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name_of_model_created_previously</a:t>
            </a:r>
            <a:r>
              <a:rPr lang="en-US" dirty="0">
                <a:latin typeface="Courier New" panose="02070309020205020404" pitchFamily="49" charset="0"/>
                <a:cs typeface="Courier New" panose="02070309020205020404" pitchFamily="49" charset="0"/>
              </a:rPr>
              <a:t>' )</a:t>
            </a:r>
          </a:p>
        </p:txBody>
      </p:sp>
      <p:sp>
        <p:nvSpPr>
          <p:cNvPr id="4" name="Rectangle 3"/>
          <p:cNvSpPr/>
          <p:nvPr/>
        </p:nvSpPr>
        <p:spPr>
          <a:xfrm>
            <a:off x="1216874" y="2481396"/>
            <a:ext cx="9984526" cy="3293209"/>
          </a:xfrm>
          <a:prstGeom prst="rect">
            <a:avLst/>
          </a:prstGeom>
        </p:spPr>
        <p:txBody>
          <a:bodyPr wrap="square">
            <a:spAutoFit/>
          </a:bodyPr>
          <a:lstStyle/>
          <a:p>
            <a:pPr marL="285750" indent="-285750">
              <a:spcBef>
                <a:spcPts val="0"/>
              </a:spcBef>
              <a:buFont typeface="Arial" panose="020B0604020202020204" pitchFamily="34" charset="0"/>
              <a:buChar char="•"/>
            </a:pPr>
            <a:r>
              <a:rPr lang="en-US" sz="2000" b="1" dirty="0">
                <a:ea typeface="ＭＳ Ｐゴシック" pitchFamily="34" charset="-128"/>
                <a:cs typeface="Courier New" panose="02070309020205020404" pitchFamily="49" charset="0"/>
              </a:rPr>
              <a:t>col1, col2</a:t>
            </a:r>
            <a:r>
              <a:rPr lang="en-US" sz="2000" dirty="0">
                <a:ea typeface="ＭＳ Ｐゴシック" pitchFamily="34" charset="-128"/>
                <a:cs typeface="Courier New" panose="02070309020205020404" pitchFamily="49" charset="0"/>
              </a:rPr>
              <a:t>, etc. - the columns to use from the input table</a:t>
            </a:r>
          </a:p>
          <a:p>
            <a:pPr marL="285750" indent="-285750">
              <a:spcBef>
                <a:spcPts val="0"/>
              </a:spcBef>
              <a:buFont typeface="Arial" panose="020B0604020202020204" pitchFamily="34" charset="0"/>
              <a:buChar char="•"/>
            </a:pPr>
            <a:r>
              <a:rPr lang="en-US" sz="2000" b="1" dirty="0" err="1">
                <a:ea typeface="ＭＳ Ｐゴシック" pitchFamily="34" charset="-128"/>
                <a:cs typeface="Courier New" panose="02070309020205020404" pitchFamily="49" charset="0"/>
              </a:rPr>
              <a:t>model_name</a:t>
            </a:r>
            <a:r>
              <a:rPr lang="en-US" sz="2000" dirty="0">
                <a:ea typeface="ＭＳ Ｐゴシック" pitchFamily="34" charset="-128"/>
                <a:cs typeface="Courier New" panose="02070309020205020404" pitchFamily="49" charset="0"/>
              </a:rPr>
              <a:t> - the name of the model</a:t>
            </a:r>
          </a:p>
          <a:p>
            <a:pPr>
              <a:spcBef>
                <a:spcPts val="0"/>
              </a:spcBef>
            </a:pPr>
            <a:endParaRPr lang="en-US" sz="2000" dirty="0">
              <a:ea typeface="ＭＳ Ｐゴシック" pitchFamily="34" charset="-128"/>
              <a:cs typeface="Courier New" panose="02070309020205020404" pitchFamily="49" charset="0"/>
            </a:endParaRPr>
          </a:p>
          <a:p>
            <a:pPr>
              <a:spcBef>
                <a:spcPts val="0"/>
              </a:spcBef>
            </a:pPr>
            <a:endParaRPr lang="en-US" sz="2000" dirty="0">
              <a:ea typeface="ＭＳ Ｐゴシック" pitchFamily="34" charset="-128"/>
              <a:cs typeface="Courier New" panose="02070309020205020404" pitchFamily="49" charset="0"/>
            </a:endParaRPr>
          </a:p>
          <a:p>
            <a:r>
              <a:rPr lang="en-US" sz="2000" dirty="0" err="1">
                <a:ea typeface="ＭＳ Ｐゴシック" pitchFamily="34" charset="-128"/>
              </a:rPr>
              <a:t>Apply_Kmeans</a:t>
            </a:r>
            <a:r>
              <a:rPr lang="en-US" sz="2000" dirty="0">
                <a:ea typeface="ＭＳ Ｐゴシック" pitchFamily="34" charset="-128"/>
              </a:rPr>
              <a:t> applies all the rows of a table to the cluster centroids that were defined by the previously created model</a:t>
            </a:r>
          </a:p>
          <a:p>
            <a:pPr>
              <a:spcBef>
                <a:spcPts val="0"/>
              </a:spcBef>
            </a:pPr>
            <a:endParaRPr lang="en-US" sz="2000" dirty="0">
              <a:ea typeface="ＭＳ Ｐゴシック" pitchFamily="34" charset="-128"/>
              <a:cs typeface="Courier New" panose="02070309020205020404" pitchFamily="49" charset="0"/>
            </a:endParaRPr>
          </a:p>
          <a:p>
            <a:pPr>
              <a:spcBef>
                <a:spcPts val="0"/>
              </a:spcBef>
            </a:pPr>
            <a:r>
              <a:rPr lang="en-US" sz="2000" dirty="0">
                <a:ea typeface="ＭＳ Ｐゴシック" pitchFamily="34" charset="-128"/>
                <a:cs typeface="Courier New" panose="02070309020205020404" pitchFamily="49" charset="0"/>
              </a:rPr>
              <a:t>In the previous example, the view ‘</a:t>
            </a:r>
            <a:r>
              <a:rPr lang="en-US" sz="2000" dirty="0" err="1">
                <a:ea typeface="ＭＳ Ｐゴシック" pitchFamily="34" charset="-128"/>
                <a:cs typeface="Courier New" panose="02070309020205020404" pitchFamily="49" charset="0"/>
              </a:rPr>
              <a:t>myKmeansView</a:t>
            </a:r>
            <a:r>
              <a:rPr lang="en-US" sz="2000" dirty="0">
                <a:ea typeface="ＭＳ Ｐゴシック" pitchFamily="34" charset="-128"/>
                <a:cs typeface="Courier New" panose="02070309020205020404" pitchFamily="49" charset="0"/>
              </a:rPr>
              <a:t>’ is defined as follows:</a:t>
            </a:r>
          </a:p>
          <a:p>
            <a:pPr>
              <a:spcBef>
                <a:spcPts val="0"/>
              </a:spcBef>
            </a:pPr>
            <a:r>
              <a:rPr lang="en-US" sz="1600" dirty="0">
                <a:latin typeface="Courier New" panose="02070309020205020404" pitchFamily="49" charset="0"/>
                <a:ea typeface="ＭＳ Ｐゴシック" pitchFamily="34" charset="-128"/>
                <a:cs typeface="Courier New" panose="02070309020205020404" pitchFamily="49" charset="0"/>
              </a:rPr>
              <a:t>SELECT iris1.id, </a:t>
            </a:r>
            <a:r>
              <a:rPr lang="en-US" sz="1600" b="1" dirty="0" err="1">
                <a:latin typeface="Courier New" panose="02070309020205020404" pitchFamily="49" charset="0"/>
                <a:ea typeface="ＭＳ Ｐゴシック" pitchFamily="34" charset="-128"/>
                <a:cs typeface="Courier New" panose="02070309020205020404" pitchFamily="49" charset="0"/>
              </a:rPr>
              <a:t>public.apply_kmeans</a:t>
            </a:r>
            <a:r>
              <a:rPr lang="en-US" sz="1600" dirty="0">
                <a:latin typeface="Courier New" panose="02070309020205020404" pitchFamily="49" charset="0"/>
                <a:ea typeface="ＭＳ Ｐゴシック" pitchFamily="34" charset="-128"/>
                <a:cs typeface="Courier New" panose="02070309020205020404" pitchFamily="49" charset="0"/>
              </a:rPr>
              <a:t>(iris1.id, iris1.Sepal_Length, iris1.Sepal_Width, iris1.Petal_Length, iris1.Petal_Width USING PARAMETERS </a:t>
            </a:r>
            <a:r>
              <a:rPr lang="en-US" sz="1600" dirty="0" err="1">
                <a:latin typeface="Courier New" panose="02070309020205020404" pitchFamily="49" charset="0"/>
                <a:ea typeface="ＭＳ Ｐゴシック" pitchFamily="34" charset="-128"/>
                <a:cs typeface="Courier New" panose="02070309020205020404" pitchFamily="49" charset="0"/>
              </a:rPr>
              <a:t>model_name</a:t>
            </a:r>
            <a:r>
              <a:rPr lang="en-US" sz="1600" dirty="0">
                <a:latin typeface="Courier New" panose="02070309020205020404" pitchFamily="49" charset="0"/>
                <a:ea typeface="ＭＳ Ｐゴシック" pitchFamily="34" charset="-128"/>
                <a:cs typeface="Courier New" panose="02070309020205020404" pitchFamily="49" charset="0"/>
              </a:rPr>
              <a:t>='</a:t>
            </a:r>
            <a:r>
              <a:rPr lang="en-US" sz="1600" dirty="0" err="1">
                <a:latin typeface="Courier New" panose="02070309020205020404" pitchFamily="49" charset="0"/>
                <a:ea typeface="ＭＳ Ｐゴシック" pitchFamily="34" charset="-128"/>
                <a:cs typeface="Courier New" panose="02070309020205020404" pitchFamily="49" charset="0"/>
              </a:rPr>
              <a:t>myKmeansModel</a:t>
            </a:r>
            <a:r>
              <a:rPr lang="en-US" sz="1600" dirty="0">
                <a:latin typeface="Courier New" panose="02070309020205020404" pitchFamily="49" charset="0"/>
                <a:ea typeface="ＭＳ Ｐゴシック" pitchFamily="34" charset="-128"/>
                <a:cs typeface="Courier New" panose="02070309020205020404" pitchFamily="49" charset="0"/>
              </a:rPr>
              <a:t>'::varchar(386)) AS </a:t>
            </a:r>
            <a:r>
              <a:rPr lang="en-US" sz="1600" dirty="0" err="1">
                <a:latin typeface="Courier New" panose="02070309020205020404" pitchFamily="49" charset="0"/>
                <a:ea typeface="ＭＳ Ｐゴシック" pitchFamily="34" charset="-128"/>
                <a:cs typeface="Courier New" panose="02070309020205020404" pitchFamily="49" charset="0"/>
              </a:rPr>
              <a:t>cluster_id</a:t>
            </a:r>
            <a:r>
              <a:rPr lang="en-US" sz="1600" dirty="0">
                <a:latin typeface="Courier New" panose="02070309020205020404" pitchFamily="49" charset="0"/>
                <a:ea typeface="ＭＳ Ｐゴシック" pitchFamily="34" charset="-128"/>
                <a:cs typeface="Courier New" panose="02070309020205020404" pitchFamily="49" charset="0"/>
              </a:rPr>
              <a:t> FROM public.iris1;</a:t>
            </a:r>
          </a:p>
        </p:txBody>
      </p:sp>
    </p:spTree>
    <p:extLst>
      <p:ext uri="{BB962C8B-B14F-4D97-AF65-F5344CB8AC3E}">
        <p14:creationId xmlns:p14="http://schemas.microsoft.com/office/powerpoint/2010/main" val="425920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idx="1"/>
          </p:nvPr>
        </p:nvSpPr>
        <p:spPr>
          <a:xfrm>
            <a:off x="838199" y="1696385"/>
            <a:ext cx="5956140" cy="2512200"/>
          </a:xfrm>
        </p:spPr>
        <p:txBody>
          <a:bodyPr>
            <a:normAutofit/>
          </a:bodyPr>
          <a:lstStyle/>
          <a:p>
            <a:pPr marL="285750" indent="-285750"/>
            <a:r>
              <a:rPr lang="en-US" dirty="0"/>
              <a:t>Understanding K-means Clustering</a:t>
            </a:r>
          </a:p>
          <a:p>
            <a:pPr marL="285750" indent="-285750"/>
            <a:r>
              <a:rPr lang="en-US" dirty="0"/>
              <a:t>Use Case: Categorizing Flowers</a:t>
            </a:r>
          </a:p>
          <a:p>
            <a:pPr marL="285750" indent="-285750"/>
            <a:r>
              <a:rPr lang="en-US" dirty="0"/>
              <a:t>Running K-means Clustering</a:t>
            </a:r>
          </a:p>
          <a:p>
            <a:pPr marL="285750" indent="-285750"/>
            <a:r>
              <a:rPr lang="en-US" dirty="0"/>
              <a:t>Model Summary: K-Means</a:t>
            </a:r>
          </a:p>
          <a:p>
            <a:pPr marL="285750" indent="-285750"/>
            <a:r>
              <a:rPr lang="en-US" dirty="0"/>
              <a:t>Determining "K"</a:t>
            </a:r>
          </a:p>
          <a:p>
            <a:endParaRPr lang="en-US" dirty="0"/>
          </a:p>
        </p:txBody>
      </p:sp>
    </p:spTree>
    <p:extLst>
      <p:ext uri="{BB962C8B-B14F-4D97-AF65-F5344CB8AC3E}">
        <p14:creationId xmlns:p14="http://schemas.microsoft.com/office/powerpoint/2010/main" val="3008782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Apply_KMeans</a:t>
            </a:r>
            <a:r>
              <a:rPr lang="en-US" dirty="0"/>
              <a:t> Example</a:t>
            </a:r>
          </a:p>
        </p:txBody>
      </p:sp>
      <p:sp>
        <p:nvSpPr>
          <p:cNvPr id="3" name="Rectangle 2"/>
          <p:cNvSpPr/>
          <p:nvPr/>
        </p:nvSpPr>
        <p:spPr>
          <a:xfrm>
            <a:off x="1216874" y="1399307"/>
            <a:ext cx="10556026" cy="3877985"/>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=&gt; SELECT id</a:t>
            </a:r>
            <a:r>
              <a:rPr lang="en-US" sz="1600">
                <a:latin typeface="Courier New" panose="02070309020205020404" pitchFamily="49" charset="0"/>
                <a:cs typeface="Courier New" panose="02070309020205020404" pitchFamily="49" charset="0"/>
              </a:rPr>
              <a:t>, APPLY_KMEANS(Sepal_Length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Sepal_Width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Petal_Length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Petal_Width</a:t>
            </a:r>
            <a:r>
              <a:rPr lang="en-US" sz="1600" dirty="0">
                <a:latin typeface="Courier New" panose="02070309020205020404" pitchFamily="49" charset="0"/>
                <a:cs typeface="Courier New" panose="02070309020205020404" pitchFamily="49" charset="0"/>
              </a:rPr>
              <a:t> USING PARAMETERS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model_name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myKmeansModel</a:t>
            </a:r>
            <a:r>
              <a:rPr lang="en-US" sz="1600" dirty="0">
                <a:latin typeface="Courier New" panose="02070309020205020404" pitchFamily="49" charset="0"/>
                <a:cs typeface="Courier New" panose="02070309020205020404" pitchFamily="49" charset="0"/>
              </a:rPr>
              <a:t>') FROM iris2;	</a:t>
            </a:r>
          </a:p>
          <a:p>
            <a:r>
              <a:rPr lang="en-US" sz="1600" dirty="0">
                <a:latin typeface="Courier New" panose="02070309020205020404" pitchFamily="49" charset="0"/>
                <a:cs typeface="Courier New" panose="02070309020205020404" pitchFamily="49" charset="0"/>
              </a:rPr>
              <a:t>id  | APPLY_KMEANS</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21 |            1</a:t>
            </a:r>
          </a:p>
          <a:p>
            <a:r>
              <a:rPr lang="en-US" sz="1600" dirty="0">
                <a:latin typeface="Courier New" panose="02070309020205020404" pitchFamily="49" charset="0"/>
                <a:cs typeface="Courier New" panose="02070309020205020404" pitchFamily="49" charset="0"/>
              </a:rPr>
              <a:t>  25 |            1</a:t>
            </a:r>
          </a:p>
          <a:p>
            <a:r>
              <a:rPr lang="en-US" sz="1600" dirty="0">
                <a:latin typeface="Courier New" panose="02070309020205020404" pitchFamily="49" charset="0"/>
                <a:cs typeface="Courier New" panose="02070309020205020404" pitchFamily="49" charset="0"/>
              </a:rPr>
              <a:t>  33 |            0</a:t>
            </a:r>
          </a:p>
          <a:p>
            <a:r>
              <a:rPr lang="en-US" sz="1600" dirty="0">
                <a:latin typeface="Courier New" panose="02070309020205020404" pitchFamily="49" charset="0"/>
                <a:cs typeface="Courier New" panose="02070309020205020404" pitchFamily="49" charset="0"/>
              </a:rPr>
              <a:t>  48 |            0</a:t>
            </a:r>
          </a:p>
          <a:p>
            <a:r>
              <a:rPr lang="en-US" sz="1600" dirty="0">
                <a:latin typeface="Courier New" panose="02070309020205020404" pitchFamily="49" charset="0"/>
                <a:cs typeface="Courier New" panose="02070309020205020404" pitchFamily="49" charset="0"/>
              </a:rPr>
              <a:t>  51 |            0</a:t>
            </a:r>
          </a:p>
          <a:p>
            <a:r>
              <a:rPr lang="en-US" sz="1600" dirty="0">
                <a:latin typeface="Courier New" panose="02070309020205020404" pitchFamily="49" charset="0"/>
                <a:cs typeface="Courier New" panose="02070309020205020404" pitchFamily="49" charset="0"/>
              </a:rPr>
              <a:t>  65 |            0</a:t>
            </a:r>
          </a:p>
          <a:p>
            <a:r>
              <a:rPr lang="en-US" sz="1600" dirty="0">
                <a:latin typeface="Courier New" panose="02070309020205020404" pitchFamily="49" charset="0"/>
                <a:cs typeface="Courier New" panose="02070309020205020404" pitchFamily="49" charset="0"/>
              </a:rPr>
              <a:t>  75 |            3</a:t>
            </a:r>
          </a:p>
          <a:p>
            <a:r>
              <a:rPr lang="en-US" sz="1600" dirty="0">
                <a:latin typeface="Courier New" panose="02070309020205020404" pitchFamily="49" charset="0"/>
                <a:cs typeface="Courier New" panose="02070309020205020404" pitchFamily="49" charset="0"/>
              </a:rPr>
              <a:t>  96 |            3</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(60 rows)</a:t>
            </a:r>
          </a:p>
        </p:txBody>
      </p:sp>
      <p:sp>
        <p:nvSpPr>
          <p:cNvPr id="4" name="TextBox 3"/>
          <p:cNvSpPr txBox="1"/>
          <p:nvPr/>
        </p:nvSpPr>
        <p:spPr>
          <a:xfrm>
            <a:off x="1216874" y="5452919"/>
            <a:ext cx="5140959" cy="646331"/>
          </a:xfrm>
          <a:prstGeom prst="rect">
            <a:avLst/>
          </a:prstGeom>
          <a:noFill/>
        </p:spPr>
        <p:txBody>
          <a:bodyPr wrap="none" rtlCol="0">
            <a:spAutoFit/>
          </a:bodyPr>
          <a:lstStyle/>
          <a:p>
            <a:r>
              <a:rPr lang="en-US" dirty="0"/>
              <a:t>The "APPLY_KMEANS" function returns the cluster ID</a:t>
            </a:r>
          </a:p>
          <a:p>
            <a:r>
              <a:rPr lang="en-US" dirty="0"/>
              <a:t>Because we specified a K of 5 – we get 5 clusters, 0-4</a:t>
            </a:r>
          </a:p>
        </p:txBody>
      </p:sp>
    </p:spTree>
    <p:extLst>
      <p:ext uri="{BB962C8B-B14F-4D97-AF65-F5344CB8AC3E}">
        <p14:creationId xmlns:p14="http://schemas.microsoft.com/office/powerpoint/2010/main" val="546481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Summary: </a:t>
            </a:r>
            <a:br>
              <a:rPr lang="en-US" dirty="0"/>
            </a:br>
            <a:r>
              <a:rPr lang="en-US" dirty="0"/>
              <a:t>K-Means</a:t>
            </a:r>
          </a:p>
        </p:txBody>
      </p:sp>
    </p:spTree>
    <p:extLst>
      <p:ext uri="{BB962C8B-B14F-4D97-AF65-F5344CB8AC3E}">
        <p14:creationId xmlns:p14="http://schemas.microsoft.com/office/powerpoint/2010/main" val="2744754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9340290" cy="858557"/>
          </a:xfrm>
        </p:spPr>
        <p:txBody>
          <a:bodyPr>
            <a:normAutofit/>
          </a:bodyPr>
          <a:lstStyle/>
          <a:p>
            <a:r>
              <a:rPr lang="en-US" dirty="0" err="1"/>
              <a:t>Get_Model_Summary</a:t>
            </a:r>
            <a:r>
              <a:rPr lang="en-US" dirty="0"/>
              <a:t> – K-Means </a:t>
            </a:r>
            <a:r>
              <a:rPr lang="en-US" sz="3200" dirty="0"/>
              <a:t>(1 of 2)</a:t>
            </a:r>
            <a:endParaRPr lang="en-US" dirty="0"/>
          </a:p>
        </p:txBody>
      </p:sp>
      <p:sp>
        <p:nvSpPr>
          <p:cNvPr id="3" name="Rectangle 2"/>
          <p:cNvSpPr/>
          <p:nvPr/>
        </p:nvSpPr>
        <p:spPr>
          <a:xfrm>
            <a:off x="1216874" y="1399032"/>
            <a:ext cx="10975126" cy="3570208"/>
          </a:xfrm>
          <a:prstGeom prst="rect">
            <a:avLst/>
          </a:prstGeom>
        </p:spPr>
        <p:txBody>
          <a:bodyPr wrap="square">
            <a:spAutoFit/>
          </a:bodyPr>
          <a:lstStyle/>
          <a:p>
            <a:r>
              <a:rPr lang="en-US" sz="1600" dirty="0" err="1">
                <a:latin typeface="Courier New" panose="02070309020205020404" pitchFamily="49" charset="0"/>
                <a:cs typeface="Courier New" panose="02070309020205020404" pitchFamily="49" charset="0"/>
              </a:rPr>
              <a:t>dbadmin</a:t>
            </a:r>
            <a:r>
              <a:rPr lang="en-US" sz="1600" dirty="0">
                <a:latin typeface="Courier New" panose="02070309020205020404" pitchFamily="49" charset="0"/>
                <a:cs typeface="Courier New" panose="02070309020205020404" pitchFamily="49" charset="0"/>
              </a:rPr>
              <a:t>=&gt; select </a:t>
            </a:r>
            <a:r>
              <a:rPr lang="en-US" sz="1600" dirty="0" err="1">
                <a:latin typeface="Courier New" panose="02070309020205020404" pitchFamily="49" charset="0"/>
                <a:cs typeface="Courier New" panose="02070309020205020404" pitchFamily="49" charset="0"/>
              </a:rPr>
              <a:t>get_model_summary</a:t>
            </a:r>
            <a:r>
              <a:rPr lang="en-US" sz="1600" dirty="0">
                <a:latin typeface="Courier New" panose="02070309020205020404" pitchFamily="49" charset="0"/>
                <a:cs typeface="Courier New" panose="02070309020205020404" pitchFamily="49" charset="0"/>
              </a:rPr>
              <a:t>(using parameters </a:t>
            </a:r>
            <a:r>
              <a:rPr lang="en-US" sz="1600" dirty="0" err="1">
                <a:latin typeface="Courier New" panose="02070309020205020404" pitchFamily="49" charset="0"/>
                <a:cs typeface="Courier New" panose="02070309020205020404" pitchFamily="49" charset="0"/>
              </a:rPr>
              <a:t>model_name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myKmeansModel</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get_model_summary</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centers</a:t>
            </a:r>
          </a:p>
          <a:p>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sepal_length|sepal_width|petal_length|petal_width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5.03667  |  3.44000  |   1.45333  |  0.25333</a:t>
            </a:r>
          </a:p>
          <a:p>
            <a:r>
              <a:rPr lang="en-US" sz="1600" dirty="0">
                <a:latin typeface="Courier New" panose="02070309020205020404" pitchFamily="49" charset="0"/>
                <a:cs typeface="Courier New" panose="02070309020205020404" pitchFamily="49" charset="0"/>
              </a:rPr>
              <a:t>   6.08261  |  2.82174  |   4.72174  |  1.56522</a:t>
            </a:r>
          </a:p>
          <a:p>
            <a:r>
              <a:rPr lang="en-US" sz="1600" dirty="0">
                <a:latin typeface="Courier New" panose="02070309020205020404" pitchFamily="49" charset="0"/>
                <a:cs typeface="Courier New" panose="02070309020205020404" pitchFamily="49" charset="0"/>
              </a:rPr>
              <a:t>   5.48571  |  2.55000  |   3.75000  |  1.14286</a:t>
            </a:r>
          </a:p>
          <a:p>
            <a:r>
              <a:rPr lang="en-US" sz="1600" dirty="0">
                <a:latin typeface="Courier New" panose="02070309020205020404" pitchFamily="49" charset="0"/>
                <a:cs typeface="Courier New" panose="02070309020205020404" pitchFamily="49" charset="0"/>
              </a:rPr>
              <a:t>   7.42500  |  3.06250  |   6.22500  |  1.91250</a:t>
            </a:r>
          </a:p>
          <a:p>
            <a:r>
              <a:rPr lang="en-US" sz="1600" dirty="0">
                <a:latin typeface="Courier New" panose="02070309020205020404" pitchFamily="49" charset="0"/>
                <a:cs typeface="Courier New" panose="02070309020205020404" pitchFamily="49" charset="0"/>
              </a:rPr>
              <a:t>   6.58667  |  3.09333  |   5.46000  |  2.03333</a:t>
            </a:r>
          </a:p>
          <a:p>
            <a:r>
              <a:rPr lang="en-US" sz="1600" dirty="0">
                <a:latin typeface="Courier New" panose="02070309020205020404" pitchFamily="49" charset="0"/>
                <a:cs typeface="Courier New" panose="02070309020205020404" pitchFamily="49" charset="0"/>
              </a:rPr>
              <a:t>...</a:t>
            </a:r>
          </a:p>
        </p:txBody>
      </p:sp>
      <p:sp>
        <p:nvSpPr>
          <p:cNvPr id="4" name="TextBox 3"/>
          <p:cNvSpPr txBox="1"/>
          <p:nvPr/>
        </p:nvSpPr>
        <p:spPr>
          <a:xfrm>
            <a:off x="1216874" y="5144592"/>
            <a:ext cx="6295762" cy="646331"/>
          </a:xfrm>
          <a:prstGeom prst="rect">
            <a:avLst/>
          </a:prstGeom>
          <a:noFill/>
        </p:spPr>
        <p:txBody>
          <a:bodyPr wrap="none" rtlCol="0">
            <a:spAutoFit/>
          </a:bodyPr>
          <a:lstStyle/>
          <a:p>
            <a:r>
              <a:rPr lang="en-US" dirty="0"/>
              <a:t>This section shows the cluster centers – 5 rows; 1 for each cluster</a:t>
            </a:r>
          </a:p>
          <a:p>
            <a:r>
              <a:rPr lang="en-US" dirty="0"/>
              <a:t>These are points in a 4-dimensional space</a:t>
            </a:r>
          </a:p>
        </p:txBody>
      </p:sp>
    </p:spTree>
    <p:extLst>
      <p:ext uri="{BB962C8B-B14F-4D97-AF65-F5344CB8AC3E}">
        <p14:creationId xmlns:p14="http://schemas.microsoft.com/office/powerpoint/2010/main" val="762850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8966217" cy="858557"/>
          </a:xfrm>
        </p:spPr>
        <p:txBody>
          <a:bodyPr>
            <a:normAutofit/>
          </a:bodyPr>
          <a:lstStyle/>
          <a:p>
            <a:r>
              <a:rPr lang="en-US" dirty="0" err="1"/>
              <a:t>Get_Model_Summary</a:t>
            </a:r>
            <a:r>
              <a:rPr lang="en-US" dirty="0"/>
              <a:t> – K-Means </a:t>
            </a:r>
            <a:r>
              <a:rPr lang="en-US" sz="3200" dirty="0"/>
              <a:t>(2 of 2)</a:t>
            </a:r>
            <a:endParaRPr lang="en-US" dirty="0"/>
          </a:p>
        </p:txBody>
      </p:sp>
      <p:sp>
        <p:nvSpPr>
          <p:cNvPr id="3" name="Rectangle 2"/>
          <p:cNvSpPr/>
          <p:nvPr/>
        </p:nvSpPr>
        <p:spPr>
          <a:xfrm>
            <a:off x="1216874" y="1057425"/>
            <a:ext cx="9727351" cy="5170646"/>
          </a:xfrm>
          <a:prstGeom prst="rect">
            <a:avLst/>
          </a:prstGeom>
        </p:spPr>
        <p:txBody>
          <a:bodyPr wrap="square">
            <a:spAutoFit/>
          </a:bodyPr>
          <a:lstStyle/>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metrics</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Evaluation metrics:</a:t>
            </a:r>
          </a:p>
          <a:p>
            <a:r>
              <a:rPr lang="en-US" sz="1500" dirty="0">
                <a:latin typeface="Courier New" panose="02070309020205020404" pitchFamily="49" charset="0"/>
                <a:cs typeface="Courier New" panose="02070309020205020404" pitchFamily="49" charset="0"/>
              </a:rPr>
              <a:t> Total Sum of Squares: 402.52322</a:t>
            </a:r>
          </a:p>
          <a:p>
            <a:r>
              <a:rPr lang="en-US" sz="1500" dirty="0">
                <a:latin typeface="Courier New" panose="02070309020205020404" pitchFamily="49" charset="0"/>
                <a:cs typeface="Courier New" panose="02070309020205020404" pitchFamily="49" charset="0"/>
              </a:rPr>
              <a:t>     Within-Cluster Sum of Squares:</a:t>
            </a:r>
          </a:p>
          <a:p>
            <a:r>
              <a:rPr lang="en-US" sz="1500" dirty="0">
                <a:latin typeface="Courier New" panose="02070309020205020404" pitchFamily="49" charset="0"/>
                <a:cs typeface="Courier New" panose="02070309020205020404" pitchFamily="49" charset="0"/>
              </a:rPr>
              <a:t>         Cluster 0: 7.071</a:t>
            </a:r>
          </a:p>
          <a:p>
            <a:r>
              <a:rPr lang="en-US" sz="1500" dirty="0">
                <a:latin typeface="Courier New" panose="02070309020205020404" pitchFamily="49" charset="0"/>
                <a:cs typeface="Courier New" panose="02070309020205020404" pitchFamily="49" charset="0"/>
              </a:rPr>
              <a:t>         Cluster 1: 7.4434783</a:t>
            </a:r>
          </a:p>
          <a:p>
            <a:r>
              <a:rPr lang="en-US" sz="1500" dirty="0">
                <a:latin typeface="Courier New" panose="02070309020205020404" pitchFamily="49" charset="0"/>
                <a:cs typeface="Courier New" panose="02070309020205020404" pitchFamily="49" charset="0"/>
              </a:rPr>
              <a:t>         Cluster 2: 4.4614286</a:t>
            </a:r>
          </a:p>
          <a:p>
            <a:r>
              <a:rPr lang="en-US" sz="1500" dirty="0">
                <a:latin typeface="Courier New" panose="02070309020205020404" pitchFamily="49" charset="0"/>
                <a:cs typeface="Courier New" panose="02070309020205020404" pitchFamily="49" charset="0"/>
              </a:rPr>
              <a:t>         Cluster 3: 2.2575</a:t>
            </a:r>
          </a:p>
          <a:p>
            <a:r>
              <a:rPr lang="en-US" sz="1500" dirty="0">
                <a:latin typeface="Courier New" panose="02070309020205020404" pitchFamily="49" charset="0"/>
                <a:cs typeface="Courier New" panose="02070309020205020404" pitchFamily="49" charset="0"/>
              </a:rPr>
              <a:t>         Cluster 4: 3.856</a:t>
            </a:r>
          </a:p>
          <a:p>
            <a:r>
              <a:rPr lang="en-US" sz="1500" dirty="0">
                <a:latin typeface="Courier New" panose="02070309020205020404" pitchFamily="49" charset="0"/>
                <a:cs typeface="Courier New" panose="02070309020205020404" pitchFamily="49" charset="0"/>
              </a:rPr>
              <a:t>     Total Within-Cluster Sum of Squares: 25.089407</a:t>
            </a:r>
          </a:p>
          <a:p>
            <a:r>
              <a:rPr lang="en-US" sz="1500" dirty="0">
                <a:latin typeface="Courier New" panose="02070309020205020404" pitchFamily="49" charset="0"/>
                <a:cs typeface="Courier New" panose="02070309020205020404" pitchFamily="49" charset="0"/>
              </a:rPr>
              <a:t>     Between-Cluster Sum of Squares: 377.43382</a:t>
            </a:r>
          </a:p>
          <a:p>
            <a:r>
              <a:rPr lang="en-US" sz="1500" dirty="0">
                <a:latin typeface="Courier New" panose="02070309020205020404" pitchFamily="49" charset="0"/>
                <a:cs typeface="Courier New" panose="02070309020205020404" pitchFamily="49" charset="0"/>
              </a:rPr>
              <a:t>     Between-Cluster SS / Total SS: 93.77%</a:t>
            </a:r>
          </a:p>
          <a:p>
            <a:r>
              <a:rPr lang="en-US" sz="1500" dirty="0">
                <a:latin typeface="Courier New" panose="02070309020205020404" pitchFamily="49" charset="0"/>
                <a:cs typeface="Courier New" panose="02070309020205020404" pitchFamily="49" charset="0"/>
              </a:rPr>
              <a:t> Number of iterations performed: 3 Converged: True</a:t>
            </a:r>
          </a:p>
          <a:p>
            <a:r>
              <a:rPr lang="en-US" sz="1500" dirty="0">
                <a:latin typeface="Courier New" panose="02070309020205020404" pitchFamily="49" charset="0"/>
                <a:cs typeface="Courier New" panose="02070309020205020404" pitchFamily="49" charset="0"/>
              </a:rPr>
              <a:t> Call:</a:t>
            </a:r>
          </a:p>
          <a:p>
            <a:r>
              <a:rPr lang="en-US" sz="1500" dirty="0" err="1">
                <a:latin typeface="Courier New" panose="02070309020205020404" pitchFamily="49" charset="0"/>
                <a:cs typeface="Courier New" panose="02070309020205020404" pitchFamily="49" charset="0"/>
              </a:rPr>
              <a:t>kmeans</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public.myKmeansModel</a:t>
            </a:r>
            <a:r>
              <a:rPr lang="en-US" sz="1500" dirty="0">
                <a:latin typeface="Courier New" panose="02070309020205020404" pitchFamily="49" charset="0"/>
                <a:cs typeface="Courier New" panose="02070309020205020404" pitchFamily="49" charset="0"/>
              </a:rPr>
              <a:t>', 'iris1', '*', 5</a:t>
            </a:r>
          </a:p>
          <a:p>
            <a:r>
              <a:rPr lang="en-US" sz="1500" dirty="0">
                <a:latin typeface="Courier New" panose="02070309020205020404" pitchFamily="49" charset="0"/>
                <a:cs typeface="Courier New" panose="02070309020205020404" pitchFamily="49" charset="0"/>
              </a:rPr>
              <a:t>USING PARAMETERS </a:t>
            </a:r>
            <a:r>
              <a:rPr lang="en-US" sz="1500" dirty="0" err="1">
                <a:latin typeface="Courier New" panose="02070309020205020404" pitchFamily="49" charset="0"/>
                <a:cs typeface="Courier New" panose="02070309020205020404" pitchFamily="49" charset="0"/>
              </a:rPr>
              <a:t>exclude_columns</a:t>
            </a:r>
            <a:r>
              <a:rPr lang="en-US" sz="1500" dirty="0">
                <a:latin typeface="Courier New" panose="02070309020205020404" pitchFamily="49" charset="0"/>
                <a:cs typeface="Courier New" panose="02070309020205020404" pitchFamily="49" charset="0"/>
              </a:rPr>
              <a:t>='Species', </a:t>
            </a:r>
            <a:r>
              <a:rPr lang="en-US" sz="1500" dirty="0" err="1">
                <a:latin typeface="Courier New" panose="02070309020205020404" pitchFamily="49" charset="0"/>
                <a:cs typeface="Courier New" panose="02070309020205020404" pitchFamily="49" charset="0"/>
              </a:rPr>
              <a:t>max_iterations</a:t>
            </a:r>
            <a:r>
              <a:rPr lang="en-US" sz="1500" dirty="0">
                <a:latin typeface="Courier New" panose="02070309020205020404" pitchFamily="49" charset="0"/>
                <a:cs typeface="Courier New" panose="02070309020205020404" pitchFamily="49" charset="0"/>
              </a:rPr>
              <a:t>=20, epsilon=0.0001, </a:t>
            </a:r>
            <a:r>
              <a:rPr lang="en-US" sz="1500" dirty="0" err="1">
                <a:latin typeface="Courier New" panose="02070309020205020404" pitchFamily="49" charset="0"/>
                <a:cs typeface="Courier New" panose="02070309020205020404" pitchFamily="49" charset="0"/>
              </a:rPr>
              <a:t>init_method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kmeanspp</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distance_method</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euclidean</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output_view</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myKmeansView</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key_columns</a:t>
            </a:r>
            <a:r>
              <a:rPr lang="en-US" sz="1500" dirty="0">
                <a:latin typeface="Courier New" panose="02070309020205020404" pitchFamily="49" charset="0"/>
                <a:cs typeface="Courier New" panose="02070309020205020404" pitchFamily="49" charset="0"/>
              </a:rPr>
              <a:t>='id')</a:t>
            </a:r>
          </a:p>
          <a:p>
            <a:endParaRPr lang="en-US"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0078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9201744" cy="858557"/>
          </a:xfrm>
        </p:spPr>
        <p:txBody>
          <a:bodyPr>
            <a:normAutofit/>
          </a:bodyPr>
          <a:lstStyle/>
          <a:p>
            <a:r>
              <a:rPr lang="en-US" dirty="0" err="1"/>
              <a:t>Get_Model_Summary</a:t>
            </a:r>
            <a:r>
              <a:rPr lang="en-US" dirty="0"/>
              <a:t> Explained </a:t>
            </a:r>
            <a:r>
              <a:rPr lang="en-US" sz="3200" dirty="0"/>
              <a:t>(1 of 2)</a:t>
            </a:r>
          </a:p>
        </p:txBody>
      </p:sp>
      <p:sp>
        <p:nvSpPr>
          <p:cNvPr id="3" name="Rectangle 2"/>
          <p:cNvSpPr/>
          <p:nvPr/>
        </p:nvSpPr>
        <p:spPr>
          <a:xfrm>
            <a:off x="1216874" y="1223680"/>
            <a:ext cx="9727351" cy="280076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Evaluation metrics:</a:t>
            </a:r>
          </a:p>
          <a:p>
            <a:r>
              <a:rPr lang="en-US" sz="1600" dirty="0">
                <a:latin typeface="Courier New" panose="02070309020205020404" pitchFamily="49" charset="0"/>
                <a:cs typeface="Courier New" panose="02070309020205020404" pitchFamily="49" charset="0"/>
              </a:rPr>
              <a:t> Total Sum of Squares: 402.52322</a:t>
            </a:r>
          </a:p>
          <a:p>
            <a:r>
              <a:rPr lang="en-US" sz="1600" dirty="0">
                <a:latin typeface="Courier New" panose="02070309020205020404" pitchFamily="49" charset="0"/>
                <a:cs typeface="Courier New" panose="02070309020205020404" pitchFamily="49" charset="0"/>
              </a:rPr>
              <a:t>     Within-Cluster Sum of Squares:</a:t>
            </a:r>
          </a:p>
          <a:p>
            <a:r>
              <a:rPr lang="en-US" sz="1600" dirty="0">
                <a:latin typeface="Courier New" panose="02070309020205020404" pitchFamily="49" charset="0"/>
                <a:cs typeface="Courier New" panose="02070309020205020404" pitchFamily="49" charset="0"/>
              </a:rPr>
              <a:t>         Cluster 0: 7.071</a:t>
            </a:r>
          </a:p>
          <a:p>
            <a:r>
              <a:rPr lang="en-US" sz="1600" dirty="0">
                <a:latin typeface="Courier New" panose="02070309020205020404" pitchFamily="49" charset="0"/>
                <a:cs typeface="Courier New" panose="02070309020205020404" pitchFamily="49" charset="0"/>
              </a:rPr>
              <a:t>         Cluster 1: 7.4434783</a:t>
            </a:r>
          </a:p>
          <a:p>
            <a:r>
              <a:rPr lang="en-US" sz="1600" dirty="0">
                <a:latin typeface="Courier New" panose="02070309020205020404" pitchFamily="49" charset="0"/>
                <a:cs typeface="Courier New" panose="02070309020205020404" pitchFamily="49" charset="0"/>
              </a:rPr>
              <a:t>         Cluster 2: 4.4614286</a:t>
            </a:r>
          </a:p>
          <a:p>
            <a:r>
              <a:rPr lang="en-US" sz="1600" dirty="0">
                <a:latin typeface="Courier New" panose="02070309020205020404" pitchFamily="49" charset="0"/>
                <a:cs typeface="Courier New" panose="02070309020205020404" pitchFamily="49" charset="0"/>
              </a:rPr>
              <a:t>         Cluster 3: 2.2575</a:t>
            </a:r>
          </a:p>
          <a:p>
            <a:r>
              <a:rPr lang="en-US" sz="1600" dirty="0">
                <a:latin typeface="Courier New" panose="02070309020205020404" pitchFamily="49" charset="0"/>
                <a:cs typeface="Courier New" panose="02070309020205020404" pitchFamily="49" charset="0"/>
              </a:rPr>
              <a:t>         Cluster 4: 3.856</a:t>
            </a:r>
          </a:p>
          <a:p>
            <a:r>
              <a:rPr lang="en-US" sz="1600" dirty="0">
                <a:latin typeface="Courier New" panose="02070309020205020404" pitchFamily="49" charset="0"/>
                <a:cs typeface="Courier New" panose="02070309020205020404" pitchFamily="49" charset="0"/>
              </a:rPr>
              <a:t>     Total Within-Cluster Sum of Squares: 25.089407</a:t>
            </a:r>
          </a:p>
          <a:p>
            <a:r>
              <a:rPr lang="en-US" sz="1600" dirty="0">
                <a:latin typeface="Courier New" panose="02070309020205020404" pitchFamily="49" charset="0"/>
                <a:cs typeface="Courier New" panose="02070309020205020404" pitchFamily="49" charset="0"/>
              </a:rPr>
              <a:t>...</a:t>
            </a:r>
          </a:p>
        </p:txBody>
      </p:sp>
      <p:sp>
        <p:nvSpPr>
          <p:cNvPr id="4" name="TextBox 3"/>
          <p:cNvSpPr txBox="1"/>
          <p:nvPr/>
        </p:nvSpPr>
        <p:spPr>
          <a:xfrm>
            <a:off x="1216874" y="4024447"/>
            <a:ext cx="10339250" cy="2554545"/>
          </a:xfrm>
          <a:prstGeom prst="rect">
            <a:avLst/>
          </a:prstGeom>
          <a:noFill/>
        </p:spPr>
        <p:txBody>
          <a:bodyPr wrap="square" rtlCol="0">
            <a:spAutoFit/>
          </a:bodyPr>
          <a:lstStyle/>
          <a:p>
            <a:r>
              <a:rPr lang="en-US" sz="2000" b="1" dirty="0"/>
              <a:t>Total Sum of Squares (TSS)</a:t>
            </a:r>
            <a:r>
              <a:rPr lang="en-US" sz="2000" dirty="0"/>
              <a:t> is the sum of all squared Euclidean distances for all observations from the Mean</a:t>
            </a:r>
          </a:p>
          <a:p>
            <a:r>
              <a:rPr lang="en-US" sz="2000" b="1" dirty="0"/>
              <a:t>Within-Cluster Sum of Squares (WSS) </a:t>
            </a:r>
            <a:r>
              <a:rPr lang="en-US" sz="2000" dirty="0"/>
              <a:t>is the sum of the squared Euclidean distances within each of the clusters</a:t>
            </a:r>
          </a:p>
          <a:p>
            <a:pPr marL="342900" indent="-342900">
              <a:buFont typeface="Arial" panose="020B0604020202020204" pitchFamily="34" charset="0"/>
              <a:buChar char="•"/>
            </a:pPr>
            <a:r>
              <a:rPr lang="en-US" sz="2000" dirty="0"/>
              <a:t>It is a measure of how "compact" a cluster is to its centroid</a:t>
            </a:r>
          </a:p>
          <a:p>
            <a:pPr marL="342900" indent="-342900">
              <a:buFont typeface="Arial" panose="020B0604020202020204" pitchFamily="34" charset="0"/>
              <a:buChar char="•"/>
            </a:pPr>
            <a:r>
              <a:rPr lang="en-US" sz="2000" dirty="0"/>
              <a:t>Sometimes referred to as "</a:t>
            </a:r>
            <a:r>
              <a:rPr lang="en-US" sz="2000" b="1" dirty="0"/>
              <a:t>Cohesion</a:t>
            </a:r>
            <a:r>
              <a:rPr lang="en-US" sz="2000" dirty="0"/>
              <a:t>"</a:t>
            </a:r>
          </a:p>
          <a:p>
            <a:r>
              <a:rPr lang="en-US" sz="2000" b="1" dirty="0"/>
              <a:t>Total Within-Cluster Sum of Squares</a:t>
            </a:r>
            <a:r>
              <a:rPr lang="en-US" sz="2000" dirty="0"/>
              <a:t> is simply the sum of all the WSS values</a:t>
            </a:r>
          </a:p>
          <a:p>
            <a:endParaRPr lang="en-US" sz="2000" dirty="0"/>
          </a:p>
        </p:txBody>
      </p:sp>
    </p:spTree>
    <p:extLst>
      <p:ext uri="{BB962C8B-B14F-4D97-AF65-F5344CB8AC3E}">
        <p14:creationId xmlns:p14="http://schemas.microsoft.com/office/powerpoint/2010/main" val="1209727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8589278" cy="858557"/>
          </a:xfrm>
        </p:spPr>
        <p:txBody>
          <a:bodyPr>
            <a:normAutofit/>
          </a:bodyPr>
          <a:lstStyle/>
          <a:p>
            <a:r>
              <a:rPr lang="en-US" dirty="0" err="1"/>
              <a:t>Get_Model_Summary</a:t>
            </a:r>
            <a:r>
              <a:rPr lang="en-US" dirty="0"/>
              <a:t> Explained </a:t>
            </a:r>
            <a:r>
              <a:rPr lang="en-US" sz="3200" dirty="0"/>
              <a:t>(2 of 2)</a:t>
            </a:r>
            <a:endParaRPr lang="en-US" dirty="0"/>
          </a:p>
        </p:txBody>
      </p:sp>
      <p:sp>
        <p:nvSpPr>
          <p:cNvPr id="3" name="Rectangle 2"/>
          <p:cNvSpPr/>
          <p:nvPr/>
        </p:nvSpPr>
        <p:spPr>
          <a:xfrm>
            <a:off x="1216874" y="1223680"/>
            <a:ext cx="9727351" cy="2800767"/>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Between-Cluster Sum of Squares: 377.43382</a:t>
            </a:r>
          </a:p>
          <a:p>
            <a:r>
              <a:rPr lang="en-US" sz="1600" dirty="0">
                <a:latin typeface="Courier New" panose="02070309020205020404" pitchFamily="49" charset="0"/>
                <a:cs typeface="Courier New" panose="02070309020205020404" pitchFamily="49" charset="0"/>
              </a:rPr>
              <a:t>     Between-Cluster SS / Total SS: 93.77%</a:t>
            </a:r>
          </a:p>
          <a:p>
            <a:r>
              <a:rPr lang="en-US" sz="1600" dirty="0">
                <a:latin typeface="Courier New" panose="02070309020205020404" pitchFamily="49" charset="0"/>
                <a:cs typeface="Courier New" panose="02070309020205020404" pitchFamily="49" charset="0"/>
              </a:rPr>
              <a:t> Number of iterations performed: 3</a:t>
            </a:r>
          </a:p>
          <a:p>
            <a:r>
              <a:rPr lang="en-US" sz="1600" dirty="0">
                <a:latin typeface="Courier New" panose="02070309020205020404" pitchFamily="49" charset="0"/>
                <a:cs typeface="Courier New" panose="02070309020205020404" pitchFamily="49" charset="0"/>
              </a:rPr>
              <a:t> Converged: True</a:t>
            </a:r>
          </a:p>
          <a:p>
            <a:r>
              <a:rPr lang="en-US" sz="1600" dirty="0">
                <a:latin typeface="Courier New" panose="02070309020205020404" pitchFamily="49" charset="0"/>
                <a:cs typeface="Courier New" panose="02070309020205020404" pitchFamily="49" charset="0"/>
              </a:rPr>
              <a:t> Call:</a:t>
            </a:r>
          </a:p>
          <a:p>
            <a:r>
              <a:rPr lang="en-US" sz="1600" dirty="0" err="1">
                <a:latin typeface="Courier New" panose="02070309020205020404" pitchFamily="49" charset="0"/>
                <a:cs typeface="Courier New" panose="02070309020205020404" pitchFamily="49" charset="0"/>
              </a:rPr>
              <a:t>kmeans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public.myKmeansModel</a:t>
            </a:r>
            <a:r>
              <a:rPr lang="en-US" sz="1600" dirty="0">
                <a:latin typeface="Courier New" panose="02070309020205020404" pitchFamily="49" charset="0"/>
                <a:cs typeface="Courier New" panose="02070309020205020404" pitchFamily="49" charset="0"/>
              </a:rPr>
              <a:t>', 'iris1', '*', 5</a:t>
            </a:r>
          </a:p>
          <a:p>
            <a:r>
              <a:rPr lang="en-US" sz="1600" dirty="0">
                <a:latin typeface="Courier New" panose="02070309020205020404" pitchFamily="49" charset="0"/>
                <a:cs typeface="Courier New" panose="02070309020205020404" pitchFamily="49" charset="0"/>
              </a:rPr>
              <a:t>USING PARAMETERS </a:t>
            </a:r>
            <a:r>
              <a:rPr lang="en-US" sz="1600" dirty="0" err="1">
                <a:latin typeface="Courier New" panose="02070309020205020404" pitchFamily="49" charset="0"/>
                <a:cs typeface="Courier New" panose="02070309020205020404" pitchFamily="49" charset="0"/>
              </a:rPr>
              <a:t>exclude_columns</a:t>
            </a:r>
            <a:r>
              <a:rPr lang="en-US" sz="1600" dirty="0">
                <a:latin typeface="Courier New" panose="02070309020205020404" pitchFamily="49" charset="0"/>
                <a:cs typeface="Courier New" panose="02070309020205020404" pitchFamily="49" charset="0"/>
              </a:rPr>
              <a:t>='id, Species', </a:t>
            </a:r>
            <a:r>
              <a:rPr lang="en-US" sz="1600" dirty="0" err="1">
                <a:latin typeface="Courier New" panose="02070309020205020404" pitchFamily="49" charset="0"/>
                <a:cs typeface="Courier New" panose="02070309020205020404" pitchFamily="49" charset="0"/>
              </a:rPr>
              <a:t>max_iterations</a:t>
            </a:r>
            <a:r>
              <a:rPr lang="en-US" sz="1600" dirty="0">
                <a:latin typeface="Courier New" panose="02070309020205020404" pitchFamily="49" charset="0"/>
                <a:cs typeface="Courier New" panose="02070309020205020404" pitchFamily="49" charset="0"/>
              </a:rPr>
              <a:t>=20, epsilon=0.0001, </a:t>
            </a:r>
            <a:r>
              <a:rPr lang="en-US" sz="1600" dirty="0" err="1">
                <a:latin typeface="Courier New" panose="02070309020205020404" pitchFamily="49" charset="0"/>
                <a:cs typeface="Courier New" panose="02070309020205020404" pitchFamily="49" charset="0"/>
              </a:rPr>
              <a:t>init_method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kmeanspp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distance_method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euclidean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output_view</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myKmeansView</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key_columns</a:t>
            </a:r>
            <a:r>
              <a:rPr lang="en-US" sz="1600" dirty="0">
                <a:latin typeface="Courier New" panose="02070309020205020404" pitchFamily="49" charset="0"/>
                <a:cs typeface="Courier New" panose="02070309020205020404" pitchFamily="49" charset="0"/>
              </a:rPr>
              <a:t>='id')</a:t>
            </a:r>
          </a:p>
          <a:p>
            <a:r>
              <a:rPr lang="en-US" sz="1600" dirty="0">
                <a:latin typeface="Courier New" panose="02070309020205020404" pitchFamily="49" charset="0"/>
                <a:cs typeface="Courier New" panose="02070309020205020404" pitchFamily="49" charset="0"/>
              </a:rPr>
              <a:t>(1 row)</a:t>
            </a:r>
          </a:p>
        </p:txBody>
      </p:sp>
      <p:sp>
        <p:nvSpPr>
          <p:cNvPr id="4" name="TextBox 3"/>
          <p:cNvSpPr txBox="1"/>
          <p:nvPr/>
        </p:nvSpPr>
        <p:spPr>
          <a:xfrm>
            <a:off x="1216874" y="4067396"/>
            <a:ext cx="10339250" cy="1938992"/>
          </a:xfrm>
          <a:prstGeom prst="rect">
            <a:avLst/>
          </a:prstGeom>
          <a:noFill/>
        </p:spPr>
        <p:txBody>
          <a:bodyPr wrap="square" rtlCol="0">
            <a:spAutoFit/>
          </a:bodyPr>
          <a:lstStyle/>
          <a:p>
            <a:r>
              <a:rPr lang="en-US" sz="2000" b="1" dirty="0"/>
              <a:t>Between-Cluster Sum of Squares </a:t>
            </a:r>
            <a:r>
              <a:rPr lang="en-US" sz="2000" dirty="0"/>
              <a:t>is just the difference between the TSS and the WSS</a:t>
            </a:r>
          </a:p>
          <a:p>
            <a:r>
              <a:rPr lang="en-US" sz="2000" dirty="0"/>
              <a:t>The ratio gives you a kind of "score" to show how clean the clustering is</a:t>
            </a:r>
          </a:p>
          <a:p>
            <a:r>
              <a:rPr lang="en-US" sz="2000" b="1" dirty="0"/>
              <a:t>Converged </a:t>
            </a:r>
            <a:r>
              <a:rPr lang="en-US" sz="2000" dirty="0"/>
              <a:t>tells you whether convergence has been reached within the allowed iterations  </a:t>
            </a:r>
          </a:p>
          <a:p>
            <a:r>
              <a:rPr lang="en-US" sz="2000" dirty="0"/>
              <a:t>What can we change if we don't reach convergence?</a:t>
            </a:r>
          </a:p>
          <a:p>
            <a:endParaRPr lang="en-US" sz="2000" dirty="0"/>
          </a:p>
          <a:p>
            <a:r>
              <a:rPr lang="en-US" sz="2000" dirty="0"/>
              <a:t>The remainder of the output shows you the parameters used in order to generate the model</a:t>
            </a:r>
          </a:p>
        </p:txBody>
      </p:sp>
    </p:spTree>
    <p:extLst>
      <p:ext uri="{BB962C8B-B14F-4D97-AF65-F5344CB8AC3E}">
        <p14:creationId xmlns:p14="http://schemas.microsoft.com/office/powerpoint/2010/main" val="3738812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Bisecting K-Means</a:t>
            </a:r>
          </a:p>
        </p:txBody>
      </p:sp>
    </p:spTree>
    <p:extLst>
      <p:ext uri="{BB962C8B-B14F-4D97-AF65-F5344CB8AC3E}">
        <p14:creationId xmlns:p14="http://schemas.microsoft.com/office/powerpoint/2010/main" val="3141284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 </a:t>
            </a:r>
            <a:r>
              <a:rPr lang="en-US" dirty="0" err="1"/>
              <a:t>Megapolis</a:t>
            </a:r>
            <a:endParaRPr lang="en-US" dirty="0"/>
          </a:p>
        </p:txBody>
      </p:sp>
      <p:pic>
        <p:nvPicPr>
          <p:cNvPr id="1026" name="Picture 2" descr="https://scontent.fphx1-2.fna.fbcdn.net/v/t1.0-9/50422654_1534862103283361_9152414925107232768_n.png?_nc_cat=110&amp;_nc_ohc=QqIC01zb9PMAX_m5aJe&amp;_nc_ht=scontent.fphx1-2.fna&amp;oh=6feba87653353ec27356677b29df644a&amp;oe=5EA6B3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874" y="1223680"/>
            <a:ext cx="7886700" cy="3000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gapolis Localization and Tes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813" y="3108960"/>
            <a:ext cx="5629187" cy="37490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16874" y="4389120"/>
            <a:ext cx="5237714" cy="1200329"/>
          </a:xfrm>
          <a:prstGeom prst="rect">
            <a:avLst/>
          </a:prstGeom>
          <a:noFill/>
        </p:spPr>
        <p:txBody>
          <a:bodyPr wrap="square" rtlCol="0">
            <a:spAutoFit/>
          </a:bodyPr>
          <a:lstStyle/>
          <a:p>
            <a:r>
              <a:rPr lang="en-US" dirty="0" err="1"/>
              <a:t>Megapolis</a:t>
            </a:r>
            <a:r>
              <a:rPr lang="en-US" dirty="0"/>
              <a:t> is mobile city-building game</a:t>
            </a:r>
          </a:p>
          <a:p>
            <a:pPr marL="285750" indent="-285750">
              <a:buFont typeface="Arial" panose="020B0604020202020204" pitchFamily="34" charset="0"/>
              <a:buChar char="•"/>
            </a:pPr>
            <a:r>
              <a:rPr lang="en-US" dirty="0"/>
              <a:t>Debuted in 2012</a:t>
            </a:r>
          </a:p>
          <a:p>
            <a:pPr marL="285750" indent="-285750">
              <a:buFont typeface="Arial" panose="020B0604020202020204" pitchFamily="34" charset="0"/>
              <a:buChar char="•"/>
            </a:pPr>
            <a:r>
              <a:rPr lang="en-US" dirty="0"/>
              <a:t>Over 10 million players (including me)</a:t>
            </a:r>
          </a:p>
          <a:p>
            <a:pPr marL="285750" indent="-285750">
              <a:buFont typeface="Arial" panose="020B0604020202020204" pitchFamily="34" charset="0"/>
              <a:buChar char="•"/>
            </a:pPr>
            <a:r>
              <a:rPr lang="en-US" dirty="0"/>
              <a:t>Played in over 20 countries</a:t>
            </a:r>
          </a:p>
        </p:txBody>
      </p:sp>
    </p:spTree>
    <p:extLst>
      <p:ext uri="{BB962C8B-B14F-4D97-AF65-F5344CB8AC3E}">
        <p14:creationId xmlns:p14="http://schemas.microsoft.com/office/powerpoint/2010/main" val="1221353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216873" y="1520453"/>
            <a:ext cx="9540773" cy="1754326"/>
          </a:xfrm>
          <a:prstGeom prst="rect">
            <a:avLst/>
          </a:prstGeom>
        </p:spPr>
        <p:txBody>
          <a:bodyPr wrap="square">
            <a:spAutoFit/>
          </a:bodyPr>
          <a:lstStyle/>
          <a:p>
            <a:r>
              <a:rPr lang="en-US" dirty="0"/>
              <a:t>select </a:t>
            </a:r>
            <a:r>
              <a:rPr lang="en-US" dirty="0" err="1"/>
              <a:t>bisecting_kmeans</a:t>
            </a:r>
            <a:r>
              <a:rPr lang="en-US" dirty="0"/>
              <a:t>('megapolis_bisecting_kmeans_k5', 'megapolis2', '</a:t>
            </a:r>
            <a:r>
              <a:rPr lang="en-US" dirty="0" err="1"/>
              <a:t>coins_per_minute_per_square</a:t>
            </a:r>
            <a:r>
              <a:rPr lang="en-US" dirty="0"/>
              <a:t>, </a:t>
            </a:r>
            <a:r>
              <a:rPr lang="en-US" dirty="0" err="1"/>
              <a:t>xp_per_minute_per_square</a:t>
            </a:r>
            <a:r>
              <a:rPr lang="en-US" dirty="0"/>
              <a:t>', 5) ;</a:t>
            </a:r>
          </a:p>
          <a:p>
            <a:r>
              <a:rPr lang="en-US" dirty="0"/>
              <a:t> </a:t>
            </a:r>
            <a:r>
              <a:rPr lang="en-US" dirty="0" err="1"/>
              <a:t>bisecting_kmeans</a:t>
            </a:r>
            <a:endParaRPr lang="en-US" dirty="0"/>
          </a:p>
          <a:p>
            <a:r>
              <a:rPr lang="en-US" dirty="0"/>
              <a:t>------------------</a:t>
            </a:r>
          </a:p>
          <a:p>
            <a:r>
              <a:rPr lang="en-US" dirty="0"/>
              <a:t> Finished.</a:t>
            </a:r>
          </a:p>
          <a:p>
            <a:r>
              <a:rPr lang="en-US" dirty="0"/>
              <a:t>(1 row)</a:t>
            </a:r>
          </a:p>
        </p:txBody>
      </p:sp>
    </p:spTree>
    <p:extLst>
      <p:ext uri="{BB962C8B-B14F-4D97-AF65-F5344CB8AC3E}">
        <p14:creationId xmlns:p14="http://schemas.microsoft.com/office/powerpoint/2010/main" val="3061420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216874" y="1377945"/>
            <a:ext cx="10250778" cy="3293209"/>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select name, </a:t>
            </a:r>
            <a:r>
              <a:rPr lang="en-US" sz="1600" dirty="0" err="1">
                <a:latin typeface="Courier New" panose="02070309020205020404" pitchFamily="49" charset="0"/>
                <a:cs typeface="Courier New" panose="02070309020205020404" pitchFamily="49" charset="0"/>
              </a:rPr>
              <a:t>apply_bisecting_kmeans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coins_per_minute_per_square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xp_per_minute_per_square</a:t>
            </a:r>
            <a:r>
              <a:rPr lang="en-US" sz="1600" dirty="0">
                <a:latin typeface="Courier New" panose="02070309020205020404" pitchFamily="49" charset="0"/>
                <a:cs typeface="Courier New" panose="02070309020205020404" pitchFamily="49" charset="0"/>
              </a:rPr>
              <a:t> using parameters </a:t>
            </a:r>
            <a:r>
              <a:rPr lang="en-US" sz="1600" dirty="0" err="1">
                <a:latin typeface="Courier New" panose="02070309020205020404" pitchFamily="49" charset="0"/>
                <a:cs typeface="Courier New" panose="02070309020205020404" pitchFamily="49" charset="0"/>
              </a:rPr>
              <a:t>model_name</a:t>
            </a:r>
            <a:r>
              <a:rPr lang="en-US" sz="1600" dirty="0">
                <a:latin typeface="Courier New" panose="02070309020205020404" pitchFamily="49" charset="0"/>
                <a:cs typeface="Courier New" panose="02070309020205020404" pitchFamily="49" charset="0"/>
              </a:rPr>
              <a:t> = 'megapolis_bisecting_kmeans_k5') from megapolis2 ;</a:t>
            </a:r>
          </a:p>
          <a:p>
            <a:r>
              <a:rPr lang="en-US" sz="1600" dirty="0">
                <a:latin typeface="Courier New" panose="02070309020205020404" pitchFamily="49" charset="0"/>
                <a:cs typeface="Courier New" panose="02070309020205020404" pitchFamily="49" charset="0"/>
              </a:rPr>
              <a:t>                        name                        | </a:t>
            </a:r>
            <a:r>
              <a:rPr lang="en-US" sz="1600" dirty="0" err="1">
                <a:latin typeface="Courier New" panose="02070309020205020404" pitchFamily="49" charset="0"/>
                <a:cs typeface="Courier New" panose="02070309020205020404" pitchFamily="49" charset="0"/>
              </a:rPr>
              <a:t>apply_bisecting_kmeans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Aircraft Design Bureau                             |                      7</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Anichkov</a:t>
            </a:r>
            <a:r>
              <a:rPr lang="en-US" sz="1600" dirty="0">
                <a:latin typeface="Courier New" panose="02070309020205020404" pitchFamily="49" charset="0"/>
                <a:cs typeface="Courier New" panose="02070309020205020404" pitchFamily="49" charset="0"/>
              </a:rPr>
              <a:t> Palace                                    |                      3</a:t>
            </a:r>
          </a:p>
          <a:p>
            <a:r>
              <a:rPr lang="en-US" sz="1600" dirty="0">
                <a:latin typeface="Courier New" panose="02070309020205020404" pitchFamily="49" charset="0"/>
                <a:cs typeface="Courier New" panose="02070309020205020404" pitchFamily="49" charset="0"/>
              </a:rPr>
              <a:t> Arabic Bank                                        |                      6</a:t>
            </a:r>
          </a:p>
          <a:p>
            <a:r>
              <a:rPr lang="en-US" sz="1600" dirty="0">
                <a:latin typeface="Courier New" panose="02070309020205020404" pitchFamily="49" charset="0"/>
                <a:cs typeface="Courier New" panose="02070309020205020404" pitchFamily="49" charset="0"/>
              </a:rPr>
              <a:t> Architectural Studio                               |                      3</a:t>
            </a:r>
          </a:p>
          <a:p>
            <a:r>
              <a:rPr lang="en-US" sz="1600" dirty="0">
                <a:latin typeface="Courier New" panose="02070309020205020404" pitchFamily="49" charset="0"/>
                <a:cs typeface="Courier New" panose="02070309020205020404" pitchFamily="49" charset="0"/>
              </a:rPr>
              <a:t> Arizona Capitol                                    |                      3</a:t>
            </a:r>
          </a:p>
          <a:p>
            <a:r>
              <a:rPr lang="en-US" sz="1600" dirty="0">
                <a:latin typeface="Courier New" panose="02070309020205020404" pitchFamily="49" charset="0"/>
                <a:cs typeface="Courier New" panose="02070309020205020404" pitchFamily="49" charset="0"/>
              </a:rPr>
              <a:t> Art Museum in Zaragoza                             |                      3</a:t>
            </a:r>
          </a:p>
          <a:p>
            <a:r>
              <a:rPr lang="en-US" sz="1600" dirty="0">
                <a:latin typeface="Courier New" panose="02070309020205020404" pitchFamily="49" charset="0"/>
                <a:cs typeface="Courier New" panose="02070309020205020404" pitchFamily="49" charset="0"/>
              </a:rPr>
              <a:t> Artillery Museum                                   |                      8</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7081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t>
            </a:r>
            <a:br>
              <a:rPr lang="en-US" dirty="0"/>
            </a:br>
            <a:r>
              <a:rPr lang="en-US" dirty="0"/>
              <a:t>K-Means Clustering</a:t>
            </a:r>
          </a:p>
        </p:txBody>
      </p:sp>
    </p:spTree>
    <p:extLst>
      <p:ext uri="{BB962C8B-B14F-4D97-AF65-F5344CB8AC3E}">
        <p14:creationId xmlns:p14="http://schemas.microsoft.com/office/powerpoint/2010/main" val="3442029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"K"</a:t>
            </a:r>
          </a:p>
        </p:txBody>
      </p:sp>
    </p:spTree>
    <p:extLst>
      <p:ext uri="{BB962C8B-B14F-4D97-AF65-F5344CB8AC3E}">
        <p14:creationId xmlns:p14="http://schemas.microsoft.com/office/powerpoint/2010/main" val="1721273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"K"</a:t>
            </a:r>
          </a:p>
        </p:txBody>
      </p:sp>
      <p:sp>
        <p:nvSpPr>
          <p:cNvPr id="3" name="Rectangle 2"/>
          <p:cNvSpPr/>
          <p:nvPr/>
        </p:nvSpPr>
        <p:spPr>
          <a:xfrm>
            <a:off x="1216873" y="1459695"/>
            <a:ext cx="5508579" cy="1631216"/>
          </a:xfrm>
          <a:prstGeom prst="rect">
            <a:avLst/>
          </a:prstGeom>
        </p:spPr>
        <p:txBody>
          <a:bodyPr wrap="square">
            <a:spAutoFit/>
          </a:bodyPr>
          <a:lstStyle/>
          <a:p>
            <a:pPr marL="285750" indent="-285750">
              <a:buFont typeface="Arial" panose="020B0604020202020204" pitchFamily="34" charset="0"/>
              <a:buChar char="•"/>
            </a:pPr>
            <a:r>
              <a:rPr lang="en-US" sz="2000" dirty="0">
                <a:ea typeface="ＭＳ Ｐゴシック" pitchFamily="34" charset="-128"/>
              </a:rPr>
              <a:t>There is no perfect way to determine K</a:t>
            </a:r>
          </a:p>
          <a:p>
            <a:pPr marL="285750" indent="-285750">
              <a:buFont typeface="Arial" panose="020B0604020202020204" pitchFamily="34" charset="0"/>
              <a:buChar char="•"/>
            </a:pPr>
            <a:r>
              <a:rPr lang="en-US" sz="2000" dirty="0">
                <a:ea typeface="ＭＳ Ｐゴシック" pitchFamily="34" charset="-128"/>
              </a:rPr>
              <a:t>There are a variety of methods</a:t>
            </a:r>
          </a:p>
          <a:p>
            <a:pPr marL="285750" indent="-285750">
              <a:buFont typeface="Arial" panose="020B0604020202020204" pitchFamily="34" charset="0"/>
              <a:buChar char="•"/>
            </a:pPr>
            <a:r>
              <a:rPr lang="en-US" sz="2000" dirty="0">
                <a:ea typeface="ＭＳ Ｐゴシック" pitchFamily="34" charset="-128"/>
              </a:rPr>
              <a:t>Business constraints can control the value of K</a:t>
            </a:r>
          </a:p>
          <a:p>
            <a:pPr marL="285750" indent="-285750">
              <a:buFont typeface="Arial" panose="020B0604020202020204" pitchFamily="34" charset="0"/>
              <a:buChar char="•"/>
            </a:pPr>
            <a:r>
              <a:rPr lang="en-US" sz="2000" dirty="0">
                <a:ea typeface="ＭＳ Ｐゴシック" pitchFamily="34" charset="-128"/>
              </a:rPr>
              <a:t>There is always room for interpretation</a:t>
            </a:r>
          </a:p>
          <a:p>
            <a:pPr marL="285750" indent="-285750">
              <a:buFont typeface="Arial" panose="020B0604020202020204" pitchFamily="34" charset="0"/>
              <a:buChar char="•"/>
            </a:pPr>
            <a:r>
              <a:rPr lang="en-US" sz="2000" dirty="0">
                <a:ea typeface="ＭＳ Ｐゴシック" pitchFamily="34" charset="-128"/>
              </a:rPr>
              <a:t>How many clusters here?</a:t>
            </a:r>
            <a:endParaRPr lang="en-US" sz="2000" dirty="0"/>
          </a:p>
        </p:txBody>
      </p:sp>
      <p:pic>
        <p:nvPicPr>
          <p:cNvPr id="4" name="Picture 3"/>
          <p:cNvPicPr>
            <a:picLocks noChangeAspect="1"/>
          </p:cNvPicPr>
          <p:nvPr/>
        </p:nvPicPr>
        <p:blipFill>
          <a:blip r:embed="rId3"/>
          <a:stretch>
            <a:fillRect/>
          </a:stretch>
        </p:blipFill>
        <p:spPr>
          <a:xfrm>
            <a:off x="1216874" y="3265775"/>
            <a:ext cx="4845238" cy="2935000"/>
          </a:xfrm>
          <a:prstGeom prst="rect">
            <a:avLst/>
          </a:prstGeom>
        </p:spPr>
      </p:pic>
      <p:pic>
        <p:nvPicPr>
          <p:cNvPr id="5" name="Picture 4"/>
          <p:cNvPicPr>
            <a:picLocks noChangeAspect="1"/>
          </p:cNvPicPr>
          <p:nvPr/>
        </p:nvPicPr>
        <p:blipFill>
          <a:blip r:embed="rId4"/>
          <a:stretch>
            <a:fillRect/>
          </a:stretch>
        </p:blipFill>
        <p:spPr>
          <a:xfrm>
            <a:off x="6735069" y="717305"/>
            <a:ext cx="4654264" cy="2827177"/>
          </a:xfrm>
          <a:prstGeom prst="rect">
            <a:avLst/>
          </a:prstGeom>
        </p:spPr>
      </p:pic>
      <p:pic>
        <p:nvPicPr>
          <p:cNvPr id="6" name="Picture 5"/>
          <p:cNvPicPr>
            <a:picLocks noChangeAspect="1"/>
          </p:cNvPicPr>
          <p:nvPr/>
        </p:nvPicPr>
        <p:blipFill>
          <a:blip r:embed="rId5"/>
          <a:stretch>
            <a:fillRect/>
          </a:stretch>
        </p:blipFill>
        <p:spPr>
          <a:xfrm>
            <a:off x="6725453" y="3763783"/>
            <a:ext cx="4663880" cy="2798328"/>
          </a:xfrm>
          <a:prstGeom prst="rect">
            <a:avLst/>
          </a:prstGeom>
        </p:spPr>
      </p:pic>
    </p:spTree>
    <p:extLst>
      <p:ext uri="{BB962C8B-B14F-4D97-AF65-F5344CB8AC3E}">
        <p14:creationId xmlns:p14="http://schemas.microsoft.com/office/powerpoint/2010/main" val="46432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"Elbow" Method</a:t>
            </a:r>
          </a:p>
        </p:txBody>
      </p:sp>
      <p:pic>
        <p:nvPicPr>
          <p:cNvPr id="3" name="Picture 2"/>
          <p:cNvPicPr>
            <a:picLocks noChangeAspect="1"/>
          </p:cNvPicPr>
          <p:nvPr/>
        </p:nvPicPr>
        <p:blipFill>
          <a:blip r:embed="rId3"/>
          <a:stretch>
            <a:fillRect/>
          </a:stretch>
        </p:blipFill>
        <p:spPr>
          <a:xfrm>
            <a:off x="1123152" y="3493756"/>
            <a:ext cx="4011411" cy="2666677"/>
          </a:xfrm>
          <a:prstGeom prst="rect">
            <a:avLst/>
          </a:prstGeom>
        </p:spPr>
      </p:pic>
      <p:pic>
        <p:nvPicPr>
          <p:cNvPr id="4" name="Picture 3"/>
          <p:cNvPicPr>
            <a:picLocks noChangeAspect="1"/>
          </p:cNvPicPr>
          <p:nvPr/>
        </p:nvPicPr>
        <p:blipFill>
          <a:blip r:embed="rId4"/>
          <a:stretch>
            <a:fillRect/>
          </a:stretch>
        </p:blipFill>
        <p:spPr>
          <a:xfrm>
            <a:off x="5421525" y="3493895"/>
            <a:ext cx="4022806" cy="2669783"/>
          </a:xfrm>
          <a:prstGeom prst="rect">
            <a:avLst/>
          </a:prstGeom>
        </p:spPr>
      </p:pic>
      <p:pic>
        <p:nvPicPr>
          <p:cNvPr id="5" name="Picture 4"/>
          <p:cNvPicPr>
            <a:picLocks noChangeAspect="1"/>
          </p:cNvPicPr>
          <p:nvPr/>
        </p:nvPicPr>
        <p:blipFill>
          <a:blip r:embed="rId5"/>
          <a:stretch>
            <a:fillRect/>
          </a:stretch>
        </p:blipFill>
        <p:spPr>
          <a:xfrm>
            <a:off x="499842" y="1545744"/>
            <a:ext cx="1434063" cy="812973"/>
          </a:xfrm>
          <a:prstGeom prst="rect">
            <a:avLst/>
          </a:prstGeom>
        </p:spPr>
      </p:pic>
      <p:sp>
        <p:nvSpPr>
          <p:cNvPr id="6" name="Rectangle 5"/>
          <p:cNvSpPr/>
          <p:nvPr/>
        </p:nvSpPr>
        <p:spPr>
          <a:xfrm>
            <a:off x="1933905" y="1419930"/>
            <a:ext cx="9324645" cy="1631216"/>
          </a:xfrm>
          <a:prstGeom prst="rect">
            <a:avLst/>
          </a:prstGeom>
        </p:spPr>
        <p:txBody>
          <a:bodyPr wrap="square">
            <a:spAutoFit/>
          </a:bodyPr>
          <a:lstStyle/>
          <a:p>
            <a:pPr marL="285750" indent="-285750">
              <a:buFont typeface="Arial" panose="020B0604020202020204" pitchFamily="34" charset="0"/>
              <a:buChar char="•"/>
            </a:pPr>
            <a:r>
              <a:rPr lang="en-US" sz="2000" dirty="0">
                <a:ea typeface="ＭＳ Ｐゴシック" pitchFamily="34" charset="-128"/>
              </a:rPr>
              <a:t>The "elbow" method is a simple way to determine the value of "K" </a:t>
            </a:r>
          </a:p>
          <a:p>
            <a:pPr marL="742950" lvl="1" indent="-285750">
              <a:buFont typeface="Arial" panose="020B0604020202020204" pitchFamily="34" charset="0"/>
              <a:buChar char="•"/>
            </a:pPr>
            <a:r>
              <a:rPr lang="en-US" sz="2000" dirty="0">
                <a:ea typeface="ＭＳ Ｐゴシック" pitchFamily="34" charset="-128"/>
              </a:rPr>
              <a:t>Generate multiple clusters with varying K</a:t>
            </a:r>
          </a:p>
          <a:p>
            <a:pPr marL="742950" lvl="1" indent="-285750">
              <a:buFont typeface="Arial" panose="020B0604020202020204" pitchFamily="34" charset="0"/>
              <a:buChar char="•"/>
            </a:pPr>
            <a:r>
              <a:rPr lang="en-US" sz="2000" dirty="0">
                <a:ea typeface="ＭＳ Ｐゴシック" pitchFamily="34" charset="-128"/>
              </a:rPr>
              <a:t>Take the "WSS" for each model – plot them on a graph</a:t>
            </a:r>
          </a:p>
          <a:p>
            <a:pPr marL="285750" indent="-285750">
              <a:buFont typeface="Arial" panose="020B0604020202020204" pitchFamily="34" charset="0"/>
              <a:buChar char="•"/>
            </a:pPr>
            <a:r>
              <a:rPr lang="en-US" sz="2000" dirty="0">
                <a:ea typeface="ＭＳ Ｐゴシック" pitchFamily="34" charset="-128"/>
              </a:rPr>
              <a:t>The number of clusters at the "elbow" is the optimal "k"</a:t>
            </a:r>
          </a:p>
          <a:p>
            <a:pPr marL="285750" indent="-285750">
              <a:buFont typeface="Arial" panose="020B0604020202020204" pitchFamily="34" charset="0"/>
              <a:buChar char="•"/>
            </a:pPr>
            <a:r>
              <a:rPr lang="en-US" sz="2000" dirty="0">
                <a:ea typeface="ＭＳ Ｐゴシック" pitchFamily="34" charset="-128"/>
              </a:rPr>
              <a:t>The elbow method is not always so evident</a:t>
            </a:r>
            <a:endParaRPr lang="en-US" sz="2000" dirty="0"/>
          </a:p>
        </p:txBody>
      </p:sp>
    </p:spTree>
    <p:extLst>
      <p:ext uri="{BB962C8B-B14F-4D97-AF65-F5344CB8AC3E}">
        <p14:creationId xmlns:p14="http://schemas.microsoft.com/office/powerpoint/2010/main" val="3866276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16873" y="1839192"/>
            <a:ext cx="5101707" cy="3061024"/>
          </a:xfrm>
          <a:prstGeom prst="rect">
            <a:avLst/>
          </a:prstGeom>
        </p:spPr>
      </p:pic>
      <p:pic>
        <p:nvPicPr>
          <p:cNvPr id="6" name="Picture 5"/>
          <p:cNvPicPr>
            <a:picLocks noChangeAspect="1"/>
          </p:cNvPicPr>
          <p:nvPr/>
        </p:nvPicPr>
        <p:blipFill>
          <a:blip r:embed="rId4"/>
          <a:stretch>
            <a:fillRect/>
          </a:stretch>
        </p:blipFill>
        <p:spPr>
          <a:xfrm>
            <a:off x="1216873" y="1839191"/>
            <a:ext cx="5098202" cy="3061025"/>
          </a:xfrm>
          <a:prstGeom prst="rect">
            <a:avLst/>
          </a:prstGeom>
        </p:spPr>
      </p:pic>
      <p:sp>
        <p:nvSpPr>
          <p:cNvPr id="2" name="Title 1"/>
          <p:cNvSpPr>
            <a:spLocks noGrp="1"/>
          </p:cNvSpPr>
          <p:nvPr>
            <p:ph type="title"/>
          </p:nvPr>
        </p:nvSpPr>
        <p:spPr/>
        <p:txBody>
          <a:bodyPr/>
          <a:lstStyle/>
          <a:p>
            <a:r>
              <a:rPr lang="en-US" dirty="0"/>
              <a:t>Business Constraints</a:t>
            </a:r>
          </a:p>
        </p:txBody>
      </p:sp>
      <p:sp>
        <p:nvSpPr>
          <p:cNvPr id="3" name="TextBox 2"/>
          <p:cNvSpPr txBox="1"/>
          <p:nvPr/>
        </p:nvSpPr>
        <p:spPr>
          <a:xfrm>
            <a:off x="1216874" y="1537856"/>
            <a:ext cx="8227457" cy="301336"/>
          </a:xfrm>
          <a:prstGeom prst="rect">
            <a:avLst/>
          </a:prstGeom>
          <a:noFill/>
        </p:spPr>
        <p:txBody>
          <a:bodyPr wrap="square" lIns="0" tIns="0" rIns="0" bIns="0" rtlCol="0">
            <a:noAutofit/>
          </a:bodyPr>
          <a:lstStyle/>
          <a:p>
            <a:pPr>
              <a:lnSpc>
                <a:spcPct val="90000"/>
              </a:lnSpc>
            </a:pPr>
            <a:r>
              <a:rPr lang="en-US" sz="2000" dirty="0"/>
              <a:t>Don't overlook the needs or constraints of your business</a:t>
            </a:r>
          </a:p>
        </p:txBody>
      </p:sp>
      <p:sp>
        <p:nvSpPr>
          <p:cNvPr id="5" name="TextBox 4"/>
          <p:cNvSpPr txBox="1"/>
          <p:nvPr/>
        </p:nvSpPr>
        <p:spPr>
          <a:xfrm>
            <a:off x="6863143" y="1931203"/>
            <a:ext cx="4569737" cy="290945"/>
          </a:xfrm>
          <a:prstGeom prst="rect">
            <a:avLst/>
          </a:prstGeom>
          <a:noFill/>
        </p:spPr>
        <p:txBody>
          <a:bodyPr wrap="none" lIns="0" tIns="0" rIns="0" bIns="0" rtlCol="0">
            <a:noAutofit/>
          </a:bodyPr>
          <a:lstStyle/>
          <a:p>
            <a:pPr>
              <a:lnSpc>
                <a:spcPct val="90000"/>
              </a:lnSpc>
            </a:pPr>
            <a:r>
              <a:rPr lang="en-US" sz="2000" dirty="0"/>
              <a:t>If this is your data…</a:t>
            </a:r>
          </a:p>
        </p:txBody>
      </p:sp>
      <p:sp>
        <p:nvSpPr>
          <p:cNvPr id="7" name="TextBox 6"/>
          <p:cNvSpPr txBox="1"/>
          <p:nvPr/>
        </p:nvSpPr>
        <p:spPr>
          <a:xfrm>
            <a:off x="6863143" y="2294885"/>
            <a:ext cx="4171952" cy="259772"/>
          </a:xfrm>
          <a:prstGeom prst="rect">
            <a:avLst/>
          </a:prstGeom>
          <a:noFill/>
        </p:spPr>
        <p:txBody>
          <a:bodyPr wrap="none" lIns="0" tIns="0" rIns="0" bIns="0" rtlCol="0">
            <a:noAutofit/>
          </a:bodyPr>
          <a:lstStyle/>
          <a:p>
            <a:pPr>
              <a:lnSpc>
                <a:spcPct val="90000"/>
              </a:lnSpc>
            </a:pPr>
            <a:r>
              <a:rPr lang="en-US" sz="2000" dirty="0"/>
              <a:t>And this is what your customers like…</a:t>
            </a:r>
          </a:p>
        </p:txBody>
      </p:sp>
      <p:sp>
        <p:nvSpPr>
          <p:cNvPr id="8" name="TextBox 7"/>
          <p:cNvSpPr txBox="1"/>
          <p:nvPr/>
        </p:nvSpPr>
        <p:spPr>
          <a:xfrm>
            <a:off x="6863143" y="2690624"/>
            <a:ext cx="4569737" cy="633846"/>
          </a:xfrm>
          <a:prstGeom prst="rect">
            <a:avLst/>
          </a:prstGeom>
          <a:noFill/>
        </p:spPr>
        <p:txBody>
          <a:bodyPr wrap="none" lIns="0" tIns="0" rIns="0" bIns="0" rtlCol="0">
            <a:noAutofit/>
          </a:bodyPr>
          <a:lstStyle/>
          <a:p>
            <a:pPr>
              <a:lnSpc>
                <a:spcPct val="90000"/>
              </a:lnSpc>
            </a:pPr>
            <a:r>
              <a:rPr lang="en-US" sz="2000" dirty="0"/>
              <a:t>But you don't have the resources to make</a:t>
            </a:r>
          </a:p>
          <a:p>
            <a:pPr>
              <a:lnSpc>
                <a:spcPct val="90000"/>
              </a:lnSpc>
            </a:pPr>
            <a:r>
              <a:rPr lang="en-US" sz="2000" dirty="0"/>
              <a:t>6 different flavors of ice cream…</a:t>
            </a:r>
          </a:p>
        </p:txBody>
      </p:sp>
      <p:pic>
        <p:nvPicPr>
          <p:cNvPr id="9" name="Picture 8"/>
          <p:cNvPicPr>
            <a:picLocks noChangeAspect="1"/>
          </p:cNvPicPr>
          <p:nvPr/>
        </p:nvPicPr>
        <p:blipFill>
          <a:blip r:embed="rId5"/>
          <a:stretch>
            <a:fillRect/>
          </a:stretch>
        </p:blipFill>
        <p:spPr>
          <a:xfrm>
            <a:off x="6863143" y="3707428"/>
            <a:ext cx="4366804" cy="2636222"/>
          </a:xfrm>
          <a:prstGeom prst="rect">
            <a:avLst/>
          </a:prstGeom>
        </p:spPr>
      </p:pic>
      <p:sp>
        <p:nvSpPr>
          <p:cNvPr id="10" name="TextBox 9"/>
          <p:cNvSpPr txBox="1"/>
          <p:nvPr/>
        </p:nvSpPr>
        <p:spPr>
          <a:xfrm>
            <a:off x="1216873" y="5229225"/>
            <a:ext cx="3439573" cy="550718"/>
          </a:xfrm>
          <a:prstGeom prst="rect">
            <a:avLst/>
          </a:prstGeom>
          <a:noFill/>
        </p:spPr>
        <p:txBody>
          <a:bodyPr wrap="square" lIns="0" tIns="0" rIns="0" bIns="0" rtlCol="0">
            <a:noAutofit/>
          </a:bodyPr>
          <a:lstStyle/>
          <a:p>
            <a:pPr>
              <a:lnSpc>
                <a:spcPct val="90000"/>
              </a:lnSpc>
            </a:pPr>
            <a:r>
              <a:rPr lang="en-US" sz="2000" dirty="0"/>
              <a:t>You might have to settle on just 3</a:t>
            </a:r>
          </a:p>
        </p:txBody>
      </p:sp>
    </p:spTree>
    <p:extLst>
      <p:ext uri="{BB962C8B-B14F-4D97-AF65-F5344CB8AC3E}">
        <p14:creationId xmlns:p14="http://schemas.microsoft.com/office/powerpoint/2010/main" val="150731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Methods</a:t>
            </a:r>
          </a:p>
        </p:txBody>
      </p:sp>
      <p:pic>
        <p:nvPicPr>
          <p:cNvPr id="3" name="Picture 2"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874" y="3716048"/>
            <a:ext cx="3106553" cy="22426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16874" y="1423556"/>
            <a:ext cx="10114590" cy="2285100"/>
          </a:xfrm>
          <a:prstGeom prst="rect">
            <a:avLst/>
          </a:prstGeom>
          <a:noFill/>
        </p:spPr>
        <p:txBody>
          <a:bodyPr wrap="square" lIns="0" tIns="0" rIns="0" bIns="0" rtlCol="0">
            <a:noAutofit/>
          </a:bodyPr>
          <a:lstStyle/>
          <a:p>
            <a:pPr>
              <a:lnSpc>
                <a:spcPct val="90000"/>
              </a:lnSpc>
            </a:pPr>
            <a:r>
              <a:rPr lang="en-US" sz="2000" dirty="0"/>
              <a:t>There are a variety of other methods used to find "k"</a:t>
            </a:r>
          </a:p>
          <a:p>
            <a:pPr marL="285750" indent="-285750">
              <a:lnSpc>
                <a:spcPct val="90000"/>
              </a:lnSpc>
              <a:buFont typeface="Arial" panose="020B0604020202020204" pitchFamily="34" charset="0"/>
              <a:buChar char="•"/>
            </a:pPr>
            <a:r>
              <a:rPr lang="en-US" sz="2000" dirty="0"/>
              <a:t>The Silhouette Method</a:t>
            </a:r>
          </a:p>
          <a:p>
            <a:pPr marL="285750" indent="-285750">
              <a:lnSpc>
                <a:spcPct val="90000"/>
              </a:lnSpc>
              <a:buFont typeface="Arial" panose="020B0604020202020204" pitchFamily="34" charset="0"/>
              <a:buChar char="•"/>
            </a:pPr>
            <a:r>
              <a:rPr lang="en-US" sz="2000" dirty="0" err="1"/>
              <a:t>Calinsky</a:t>
            </a:r>
            <a:r>
              <a:rPr lang="en-US" sz="2000" dirty="0"/>
              <a:t> Criterion</a:t>
            </a:r>
          </a:p>
          <a:p>
            <a:pPr marL="285750" indent="-285750">
              <a:lnSpc>
                <a:spcPct val="90000"/>
              </a:lnSpc>
              <a:buFont typeface="Arial" panose="020B0604020202020204" pitchFamily="34" charset="0"/>
              <a:buChar char="•"/>
            </a:pPr>
            <a:r>
              <a:rPr lang="en-US" sz="2000" dirty="0"/>
              <a:t>Affinity Propagation Clustering</a:t>
            </a:r>
          </a:p>
          <a:p>
            <a:pPr marL="285750" indent="-285750">
              <a:lnSpc>
                <a:spcPct val="90000"/>
              </a:lnSpc>
              <a:buFont typeface="Arial" panose="020B0604020202020204" pitchFamily="34" charset="0"/>
              <a:buChar char="•"/>
            </a:pPr>
            <a:r>
              <a:rPr lang="en-US" sz="2000" dirty="0"/>
              <a:t>Gap Statistic</a:t>
            </a:r>
          </a:p>
          <a:p>
            <a:pPr marL="285750" indent="-285750">
              <a:lnSpc>
                <a:spcPct val="90000"/>
              </a:lnSpc>
              <a:buFont typeface="Arial" panose="020B0604020202020204" pitchFamily="34" charset="0"/>
              <a:buChar char="•"/>
            </a:pPr>
            <a:r>
              <a:rPr lang="en-US" sz="2000" dirty="0"/>
              <a:t>And several others</a:t>
            </a:r>
          </a:p>
          <a:p>
            <a:pPr marL="285750" indent="-285750">
              <a:lnSpc>
                <a:spcPct val="90000"/>
              </a:lnSpc>
              <a:buFont typeface="Arial" panose="020B0604020202020204" pitchFamily="34" charset="0"/>
              <a:buChar char="•"/>
            </a:pPr>
            <a:endParaRPr lang="en-US" sz="2000" dirty="0"/>
          </a:p>
          <a:p>
            <a:pPr>
              <a:lnSpc>
                <a:spcPct val="90000"/>
              </a:lnSpc>
            </a:pPr>
            <a:r>
              <a:rPr lang="en-US" sz="2000" dirty="0"/>
              <a:t>Unfortunately further study on these methods is far beyond the scope of this class</a:t>
            </a:r>
          </a:p>
        </p:txBody>
      </p:sp>
      <p:pic>
        <p:nvPicPr>
          <p:cNvPr id="5" name="Picture 4" descr="enter image description he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348" y="3708656"/>
            <a:ext cx="3115643" cy="22492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enter image description he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4912" y="3715634"/>
            <a:ext cx="3106552" cy="224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96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86651" y="640041"/>
            <a:ext cx="5374342" cy="806877"/>
          </a:xfrm>
        </p:spPr>
        <p:txBody>
          <a:bodyPr/>
          <a:lstStyle/>
          <a:p>
            <a:r>
              <a:rPr lang="en-US" dirty="0"/>
              <a:t>LAB</a:t>
            </a:r>
          </a:p>
        </p:txBody>
      </p:sp>
    </p:spTree>
    <p:extLst>
      <p:ext uri="{BB962C8B-B14F-4D97-AF65-F5344CB8AC3E}">
        <p14:creationId xmlns:p14="http://schemas.microsoft.com/office/powerpoint/2010/main" val="2582020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0000"/>
                <a:lumOff val="4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p:cNvSpPr txBox="1"/>
          <p:nvPr/>
        </p:nvSpPr>
        <p:spPr>
          <a:xfrm>
            <a:off x="589934" y="1223680"/>
            <a:ext cx="10999191" cy="4893647"/>
          </a:xfrm>
          <a:prstGeom prst="rect">
            <a:avLst/>
          </a:prstGeom>
          <a:noFill/>
        </p:spPr>
        <p:txBody>
          <a:bodyPr wrap="square" rtlCol="0">
            <a:spAutoFit/>
          </a:bodyPr>
          <a:lstStyle/>
          <a:p>
            <a:r>
              <a:rPr lang="en-US" sz="2400" b="1" dirty="0">
                <a:solidFill>
                  <a:prstClr val="black"/>
                </a:solidFill>
              </a:rPr>
              <a:t>Examine the data in world</a:t>
            </a:r>
          </a:p>
          <a:p>
            <a:pPr marL="342900" indent="-342900">
              <a:buFont typeface="Arial" panose="020B0604020202020204" pitchFamily="34" charset="0"/>
              <a:buChar char="•"/>
            </a:pPr>
            <a:r>
              <a:rPr lang="en-US" sz="2400" dirty="0">
                <a:solidFill>
                  <a:prstClr val="black"/>
                </a:solidFill>
                <a:cs typeface="Courier New" panose="02070309020205020404" pitchFamily="49" charset="0"/>
              </a:rPr>
              <a:t>Identify the world table in your database</a:t>
            </a:r>
          </a:p>
          <a:p>
            <a:pPr marL="342900" indent="-342900">
              <a:buFont typeface="Arial" panose="020B0604020202020204" pitchFamily="34" charset="0"/>
              <a:buChar char="•"/>
            </a:pPr>
            <a:r>
              <a:rPr lang="en-US" sz="2400" dirty="0">
                <a:solidFill>
                  <a:prstClr val="black"/>
                </a:solidFill>
                <a:cs typeface="Courier New" panose="02070309020205020404" pitchFamily="49" charset="0"/>
              </a:rPr>
              <a:t>Verify that it was loaded correctly</a:t>
            </a:r>
          </a:p>
          <a:p>
            <a:pPr marL="342900" indent="-342900">
              <a:buFont typeface="Arial" panose="020B0604020202020204" pitchFamily="34" charset="0"/>
              <a:buChar char="•"/>
            </a:pPr>
            <a:r>
              <a:rPr lang="en-US" sz="2400" dirty="0">
                <a:solidFill>
                  <a:prstClr val="black"/>
                </a:solidFill>
                <a:cs typeface="Courier New" panose="02070309020205020404" pitchFamily="49" charset="0"/>
              </a:rPr>
              <a:t>Examine the data in the table</a:t>
            </a:r>
          </a:p>
          <a:p>
            <a:endParaRPr lang="en-US" sz="2400" dirty="0">
              <a:solidFill>
                <a:prstClr val="black"/>
              </a:solidFill>
              <a:latin typeface="Courier New" panose="02070309020205020404" pitchFamily="49" charset="0"/>
              <a:cs typeface="Courier New" panose="02070309020205020404" pitchFamily="49" charset="0"/>
            </a:endParaRPr>
          </a:p>
          <a:p>
            <a:r>
              <a:rPr lang="en-US" sz="2400" b="1" dirty="0">
                <a:solidFill>
                  <a:prstClr val="black"/>
                </a:solidFill>
              </a:rPr>
              <a:t>Use K-Means clustering to categorize the countries</a:t>
            </a:r>
          </a:p>
          <a:p>
            <a:pPr marL="342900" indent="-342900">
              <a:buFont typeface="Arial" panose="020B0604020202020204" pitchFamily="34" charset="0"/>
              <a:buChar char="•"/>
            </a:pPr>
            <a:r>
              <a:rPr lang="en-US" sz="2400" dirty="0">
                <a:solidFill>
                  <a:prstClr val="black"/>
                </a:solidFill>
                <a:cs typeface="Courier New" panose="02070309020205020404" pitchFamily="49" charset="0"/>
              </a:rPr>
              <a:t>Create a K-Means model using all the columns of the table</a:t>
            </a:r>
          </a:p>
          <a:p>
            <a:pPr marL="800100" lvl="1" indent="-342900">
              <a:buFont typeface="Arial" panose="020B0604020202020204" pitchFamily="34" charset="0"/>
              <a:buChar char="•"/>
            </a:pPr>
            <a:r>
              <a:rPr lang="en-US" sz="2400" dirty="0">
                <a:solidFill>
                  <a:prstClr val="black"/>
                </a:solidFill>
                <a:cs typeface="Courier New" panose="02070309020205020404" pitchFamily="49" charset="0"/>
              </a:rPr>
              <a:t>Use a K of "3"</a:t>
            </a:r>
          </a:p>
          <a:p>
            <a:pPr marL="342900" indent="-342900">
              <a:buFont typeface="Arial" panose="020B0604020202020204" pitchFamily="34" charset="0"/>
              <a:buChar char="•"/>
            </a:pPr>
            <a:r>
              <a:rPr lang="en-US" sz="2400" dirty="0">
                <a:solidFill>
                  <a:prstClr val="black"/>
                </a:solidFill>
                <a:cs typeface="Courier New" panose="02070309020205020404" pitchFamily="49" charset="0"/>
              </a:rPr>
              <a:t>What kind of data preparation (if any) should we apply to this data?</a:t>
            </a:r>
          </a:p>
          <a:p>
            <a:pPr marL="342900" indent="-342900">
              <a:buFont typeface="Arial" panose="020B0604020202020204" pitchFamily="34" charset="0"/>
              <a:buChar char="•"/>
            </a:pPr>
            <a:r>
              <a:rPr lang="en-US" sz="2400" dirty="0">
                <a:solidFill>
                  <a:prstClr val="black"/>
                </a:solidFill>
                <a:cs typeface="Courier New" panose="02070309020205020404" pitchFamily="49" charset="0"/>
              </a:rPr>
              <a:t>Does a value of 3 make sense?  </a:t>
            </a:r>
          </a:p>
          <a:p>
            <a:pPr marL="342900" indent="-342900">
              <a:buFont typeface="Arial" panose="020B0604020202020204" pitchFamily="34" charset="0"/>
              <a:buChar char="•"/>
            </a:pPr>
            <a:r>
              <a:rPr lang="en-US" sz="2400" dirty="0">
                <a:solidFill>
                  <a:prstClr val="black"/>
                </a:solidFill>
                <a:cs typeface="Courier New" panose="02070309020205020404" pitchFamily="49" charset="0"/>
              </a:rPr>
              <a:t>What happens if you use a value of 4 (or more) for K?</a:t>
            </a:r>
          </a:p>
          <a:p>
            <a:pPr marL="800100" lvl="1" indent="-342900">
              <a:buFont typeface="Arial" panose="020B0604020202020204" pitchFamily="34" charset="0"/>
              <a:buChar char="•"/>
            </a:pPr>
            <a:r>
              <a:rPr lang="en-US" sz="2400" dirty="0">
                <a:solidFill>
                  <a:prstClr val="black"/>
                </a:solidFill>
                <a:cs typeface="Courier New" panose="02070309020205020404" pitchFamily="49" charset="0"/>
              </a:rPr>
              <a:t>Which value is best?</a:t>
            </a:r>
          </a:p>
          <a:p>
            <a:endParaRPr lang="en-US" sz="2400" dirty="0">
              <a:solidFill>
                <a:prstClr val="black"/>
              </a:solidFill>
              <a:cs typeface="Courier New" panose="02070309020205020404" pitchFamily="49" charset="0"/>
            </a:endParaRPr>
          </a:p>
        </p:txBody>
      </p:sp>
      <p:sp>
        <p:nvSpPr>
          <p:cNvPr id="5" name="Title 1"/>
          <p:cNvSpPr txBox="1">
            <a:spLocks/>
          </p:cNvSpPr>
          <p:nvPr/>
        </p:nvSpPr>
        <p:spPr>
          <a:xfrm>
            <a:off x="589935" y="365123"/>
            <a:ext cx="10382865" cy="85855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prstClr val="black"/>
                </a:solidFill>
              </a:rPr>
              <a:t>Lab</a:t>
            </a:r>
          </a:p>
        </p:txBody>
      </p:sp>
      <p:sp>
        <p:nvSpPr>
          <p:cNvPr id="6" name="Rectangle 5"/>
          <p:cNvSpPr/>
          <p:nvPr/>
        </p:nvSpPr>
        <p:spPr>
          <a:xfrm>
            <a:off x="9164174" y="365123"/>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10580596" y="355731"/>
            <a:ext cx="1008529" cy="10085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791552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0000"/>
                <a:lumOff val="4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itle 1"/>
          <p:cNvSpPr txBox="1">
            <a:spLocks/>
          </p:cNvSpPr>
          <p:nvPr/>
        </p:nvSpPr>
        <p:spPr>
          <a:xfrm>
            <a:off x="589935" y="365123"/>
            <a:ext cx="10382865" cy="858557"/>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prstClr val="black"/>
                </a:solidFill>
              </a:rPr>
              <a:t>Lab Results</a:t>
            </a:r>
          </a:p>
        </p:txBody>
      </p:sp>
      <p:sp>
        <p:nvSpPr>
          <p:cNvPr id="6" name="Rectangle 5"/>
          <p:cNvSpPr/>
          <p:nvPr/>
        </p:nvSpPr>
        <p:spPr>
          <a:xfrm>
            <a:off x="9164174" y="365123"/>
            <a:ext cx="1008529" cy="1008529"/>
          </a:xfrm>
          <a:prstGeom prst="rect">
            <a:avLst/>
          </a:prstGeom>
          <a:solidFill>
            <a:srgbClr val="F8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10580596" y="355731"/>
            <a:ext cx="1008529" cy="100852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589935" y="1235124"/>
            <a:ext cx="10999190" cy="3323987"/>
          </a:xfrm>
          <a:prstGeom prst="rect">
            <a:avLst/>
          </a:prstGeom>
        </p:spPr>
        <p:txBody>
          <a:bodyPr wrap="square">
            <a:spAutoFit/>
          </a:bodyPr>
          <a:lstStyle/>
          <a:p>
            <a:r>
              <a:rPr lang="en-US" sz="1500" dirty="0">
                <a:latin typeface="Courier New" panose="02070309020205020404" pitchFamily="49" charset="0"/>
                <a:cs typeface="Courier New" panose="02070309020205020404" pitchFamily="49" charset="0"/>
              </a:rPr>
              <a:t> select * From </a:t>
            </a:r>
            <a:r>
              <a:rPr lang="en-US" sz="1500" dirty="0" err="1">
                <a:latin typeface="Courier New" panose="02070309020205020404" pitchFamily="49" charset="0"/>
                <a:cs typeface="Courier New" panose="02070309020205020404" pitchFamily="49" charset="0"/>
              </a:rPr>
              <a:t>countries_kmeans</a:t>
            </a:r>
            <a:r>
              <a:rPr lang="en-US" sz="1500" dirty="0">
                <a:latin typeface="Courier New" panose="02070309020205020404" pitchFamily="49" charset="0"/>
                <a:cs typeface="Courier New" panose="02070309020205020404" pitchFamily="49" charset="0"/>
              </a:rPr>
              <a:t> where </a:t>
            </a:r>
            <a:r>
              <a:rPr lang="en-US" sz="1500" dirty="0" err="1">
                <a:latin typeface="Courier New" panose="02070309020205020404" pitchFamily="49" charset="0"/>
                <a:cs typeface="Courier New" panose="02070309020205020404" pitchFamily="49" charset="0"/>
              </a:rPr>
              <a:t>apply_kmeans</a:t>
            </a:r>
            <a:r>
              <a:rPr lang="en-US" sz="1500" dirty="0">
                <a:latin typeface="Courier New" panose="02070309020205020404" pitchFamily="49" charset="0"/>
                <a:cs typeface="Courier New" panose="02070309020205020404" pitchFamily="49" charset="0"/>
              </a:rPr>
              <a:t> = 0;</a:t>
            </a:r>
          </a:p>
          <a:p>
            <a:r>
              <a:rPr lang="en-US" sz="1500" dirty="0">
                <a:latin typeface="Courier New" panose="02070309020205020404" pitchFamily="49" charset="0"/>
                <a:cs typeface="Courier New" panose="02070309020205020404" pitchFamily="49" charset="0"/>
              </a:rPr>
              <a:t>    country     | </a:t>
            </a:r>
            <a:r>
              <a:rPr lang="en-US" sz="1500" dirty="0" err="1">
                <a:latin typeface="Courier New" panose="02070309020205020404" pitchFamily="49" charset="0"/>
                <a:cs typeface="Courier New" panose="02070309020205020404" pitchFamily="49" charset="0"/>
              </a:rPr>
              <a:t>apply_kmeans</a:t>
            </a:r>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Austria        |            0</a:t>
            </a:r>
          </a:p>
          <a:p>
            <a:r>
              <a:rPr lang="en-US" sz="1500" dirty="0">
                <a:latin typeface="Courier New" panose="02070309020205020404" pitchFamily="49" charset="0"/>
                <a:cs typeface="Courier New" panose="02070309020205020404" pitchFamily="49" charset="0"/>
              </a:rPr>
              <a:t> Belgium        |            0</a:t>
            </a:r>
          </a:p>
          <a:p>
            <a:r>
              <a:rPr lang="en-US" sz="1500" dirty="0">
                <a:latin typeface="Courier New" panose="02070309020205020404" pitchFamily="49" charset="0"/>
                <a:cs typeface="Courier New" panose="02070309020205020404" pitchFamily="49" charset="0"/>
              </a:rPr>
              <a:t> Ireland        |            0</a:t>
            </a:r>
          </a:p>
          <a:p>
            <a:r>
              <a:rPr lang="en-US" sz="1500" dirty="0">
                <a:latin typeface="Courier New" panose="02070309020205020404" pitchFamily="49" charset="0"/>
                <a:cs typeface="Courier New" panose="02070309020205020404" pitchFamily="49" charset="0"/>
              </a:rPr>
              <a:t> Israel         |            0</a:t>
            </a:r>
          </a:p>
          <a:p>
            <a:r>
              <a:rPr lang="en-US" sz="1500" dirty="0">
                <a:latin typeface="Courier New" panose="02070309020205020404" pitchFamily="49" charset="0"/>
                <a:cs typeface="Courier New" panose="02070309020205020404" pitchFamily="49" charset="0"/>
              </a:rPr>
              <a:t> Singapore      |            0</a:t>
            </a:r>
          </a:p>
          <a:p>
            <a:r>
              <a:rPr lang="en-US" sz="1500" dirty="0">
                <a:latin typeface="Courier New" panose="02070309020205020404" pitchFamily="49" charset="0"/>
                <a:cs typeface="Courier New" panose="02070309020205020404" pitchFamily="49" charset="0"/>
              </a:rPr>
              <a:t> Denmark        |            0</a:t>
            </a:r>
          </a:p>
          <a:p>
            <a:r>
              <a:rPr lang="en-US" sz="1500" dirty="0">
                <a:latin typeface="Courier New" panose="02070309020205020404" pitchFamily="49" charset="0"/>
                <a:cs typeface="Courier New" panose="02070309020205020404" pitchFamily="49" charset="0"/>
              </a:rPr>
              <a:t> Japan          |            0</a:t>
            </a:r>
          </a:p>
          <a:p>
            <a:r>
              <a:rPr lang="en-US" sz="1500" dirty="0">
                <a:latin typeface="Courier New" panose="02070309020205020404" pitchFamily="49" charset="0"/>
                <a:cs typeface="Courier New" panose="02070309020205020404" pitchFamily="49" charset="0"/>
              </a:rPr>
              <a:t> Sweden         |            0</a:t>
            </a:r>
          </a:p>
          <a:p>
            <a:r>
              <a:rPr lang="en-US" sz="1500" dirty="0">
                <a:latin typeface="Courier New" panose="02070309020205020404" pitchFamily="49" charset="0"/>
                <a:cs typeface="Courier New" panose="02070309020205020404" pitchFamily="49" charset="0"/>
              </a:rPr>
              <a:t> United States  |            0</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(21 rows)</a:t>
            </a:r>
          </a:p>
        </p:txBody>
      </p:sp>
      <p:sp>
        <p:nvSpPr>
          <p:cNvPr id="8" name="TextBox 7"/>
          <p:cNvSpPr txBox="1"/>
          <p:nvPr/>
        </p:nvSpPr>
        <p:spPr>
          <a:xfrm>
            <a:off x="589935" y="4696690"/>
            <a:ext cx="10853919" cy="1323439"/>
          </a:xfrm>
          <a:prstGeom prst="rect">
            <a:avLst/>
          </a:prstGeom>
          <a:noFill/>
        </p:spPr>
        <p:txBody>
          <a:bodyPr wrap="square" rtlCol="0">
            <a:spAutoFit/>
          </a:bodyPr>
          <a:lstStyle/>
          <a:p>
            <a:r>
              <a:rPr lang="en-US" sz="2000" dirty="0"/>
              <a:t>There's no perfect solution to this problem!</a:t>
            </a:r>
          </a:p>
          <a:p>
            <a:r>
              <a:rPr lang="en-US" sz="2000" dirty="0"/>
              <a:t>Data preparation functions that could be applied include PCA and Normalization (and maybe both!)</a:t>
            </a:r>
          </a:p>
          <a:p>
            <a:r>
              <a:rPr lang="en-US" sz="2000" dirty="0"/>
              <a:t>There's not really a clear winner for K here, but a value of 5 looks like it could make some sense</a:t>
            </a:r>
          </a:p>
          <a:p>
            <a:endParaRPr lang="en-US" sz="2000" dirty="0"/>
          </a:p>
        </p:txBody>
      </p:sp>
      <p:graphicFrame>
        <p:nvGraphicFramePr>
          <p:cNvPr id="9" name="Chart 8"/>
          <p:cNvGraphicFramePr>
            <a:graphicFrameLocks/>
          </p:cNvGraphicFramePr>
          <p:nvPr>
            <p:extLst>
              <p:ext uri="{D42A27DB-BD31-4B8C-83A1-F6EECF244321}">
                <p14:modId xmlns:p14="http://schemas.microsoft.com/office/powerpoint/2010/main" val="1058632942"/>
              </p:ext>
            </p:extLst>
          </p:nvPr>
        </p:nvGraphicFramePr>
        <p:xfrm>
          <a:off x="6345382" y="1501839"/>
          <a:ext cx="5243743" cy="33888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7636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Text Placeholder 2"/>
          <p:cNvSpPr>
            <a:spLocks noGrp="1"/>
          </p:cNvSpPr>
          <p:nvPr>
            <p:ph type="body" idx="1"/>
          </p:nvPr>
        </p:nvSpPr>
        <p:spPr>
          <a:xfrm>
            <a:off x="838199" y="1696385"/>
            <a:ext cx="5956140" cy="2512200"/>
          </a:xfrm>
        </p:spPr>
        <p:txBody>
          <a:bodyPr>
            <a:normAutofit/>
          </a:bodyPr>
          <a:lstStyle/>
          <a:p>
            <a:pPr marL="285750" indent="-285750"/>
            <a:r>
              <a:rPr lang="en-US" dirty="0"/>
              <a:t>Understanding K-means Clustering</a:t>
            </a:r>
          </a:p>
          <a:p>
            <a:pPr marL="285750" indent="-285750"/>
            <a:r>
              <a:rPr lang="en-US" dirty="0"/>
              <a:t>Use Case: Categorizing Flowers</a:t>
            </a:r>
          </a:p>
          <a:p>
            <a:pPr marL="285750" indent="-285750"/>
            <a:r>
              <a:rPr lang="en-US" dirty="0"/>
              <a:t>Running K-means Clustering</a:t>
            </a:r>
          </a:p>
          <a:p>
            <a:pPr marL="285750" indent="-285750"/>
            <a:r>
              <a:rPr lang="en-US" dirty="0"/>
              <a:t>Model Summary: K-Means</a:t>
            </a:r>
          </a:p>
          <a:p>
            <a:pPr marL="285750" indent="-285750"/>
            <a:r>
              <a:rPr lang="en-US" dirty="0"/>
              <a:t>Determining "K"</a:t>
            </a:r>
          </a:p>
          <a:p>
            <a:endParaRPr lang="en-US" dirty="0"/>
          </a:p>
        </p:txBody>
      </p:sp>
    </p:spTree>
    <p:extLst>
      <p:ext uri="{BB962C8B-B14F-4D97-AF65-F5344CB8AC3E}">
        <p14:creationId xmlns:p14="http://schemas.microsoft.com/office/powerpoint/2010/main" val="46170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 Use Cases</a:t>
            </a:r>
          </a:p>
        </p:txBody>
      </p:sp>
      <p:sp>
        <p:nvSpPr>
          <p:cNvPr id="3" name="Text Placeholder 2"/>
          <p:cNvSpPr txBox="1">
            <a:spLocks/>
          </p:cNvSpPr>
          <p:nvPr/>
        </p:nvSpPr>
        <p:spPr>
          <a:xfrm>
            <a:off x="2042857" y="3806503"/>
            <a:ext cx="3303562" cy="2231225"/>
          </a:xfrm>
          <a:prstGeom prst="rect">
            <a:avLst/>
          </a:prstGeom>
          <a:solidFill>
            <a:schemeClr val="accent4">
              <a:lumMod val="60000"/>
              <a:lumOff val="4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t>Customer Segmentation</a:t>
            </a:r>
            <a:endParaRPr lang="en-US" sz="1400" b="1" dirty="0"/>
          </a:p>
          <a:p>
            <a:pPr marL="0" indent="0">
              <a:buNone/>
            </a:pPr>
            <a:r>
              <a:rPr lang="en-US" sz="1400" dirty="0"/>
              <a:t>Segment customers and buyers into distinct groups (</a:t>
            </a:r>
            <a:r>
              <a:rPr lang="en-US" sz="1400" b="1" dirty="0">
                <a:solidFill>
                  <a:srgbClr val="FF0000"/>
                </a:solidFill>
              </a:rPr>
              <a:t>cluster</a:t>
            </a:r>
            <a:r>
              <a:rPr lang="en-US" sz="1400" dirty="0"/>
              <a:t>) based on similar attributes like age, income, product preferences, etc. in order to target promotions, provide support and explore cross-sell opportunities</a:t>
            </a:r>
          </a:p>
        </p:txBody>
      </p:sp>
      <p:sp>
        <p:nvSpPr>
          <p:cNvPr id="4" name="Text Placeholder 4"/>
          <p:cNvSpPr txBox="1">
            <a:spLocks/>
          </p:cNvSpPr>
          <p:nvPr/>
        </p:nvSpPr>
        <p:spPr>
          <a:xfrm>
            <a:off x="6069124" y="3806502"/>
            <a:ext cx="3249687" cy="2231226"/>
          </a:xfrm>
          <a:prstGeom prst="rect">
            <a:avLst/>
          </a:prstGeom>
          <a:solidFill>
            <a:schemeClr val="accent4">
              <a:lumMod val="60000"/>
              <a:lumOff val="40000"/>
            </a:schemeClr>
          </a:solidFill>
        </p:spPr>
        <p:txBody>
          <a:bodyPr vert="horz" lIns="68580" tIns="68580" rIns="68580" bIns="6858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a:t>Fraud Detection</a:t>
            </a:r>
            <a:endParaRPr lang="en-US" sz="1400" b="1" dirty="0"/>
          </a:p>
          <a:p>
            <a:pPr marL="0" indent="0">
              <a:buNone/>
            </a:pPr>
            <a:r>
              <a:rPr lang="en-US" sz="1400" dirty="0"/>
              <a:t>Identify individual observations that don’t align to a distinct group (</a:t>
            </a:r>
            <a:r>
              <a:rPr lang="en-US" sz="1400" b="1" dirty="0">
                <a:solidFill>
                  <a:srgbClr val="FF0000"/>
                </a:solidFill>
              </a:rPr>
              <a:t>cluster</a:t>
            </a:r>
            <a:r>
              <a:rPr lang="en-US" sz="1400" dirty="0"/>
              <a:t>) and identify types of clusters that are more likely to be at risk of fraudulent behavior</a:t>
            </a:r>
          </a:p>
          <a:p>
            <a:pPr marL="0" indent="0">
              <a:buNone/>
            </a:pPr>
            <a:endParaRPr lang="en-US" sz="1400" dirty="0"/>
          </a:p>
        </p:txBody>
      </p:sp>
      <p:pic>
        <p:nvPicPr>
          <p:cNvPr id="5" name="Picture 2" descr="People collabora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2857" y="1414592"/>
            <a:ext cx="3303562" cy="22009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en walk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9124" y="1414592"/>
            <a:ext cx="3303562" cy="2200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66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K-Means Clustering?</a:t>
            </a:r>
          </a:p>
        </p:txBody>
      </p:sp>
      <p:sp>
        <p:nvSpPr>
          <p:cNvPr id="3" name="Content Placeholder 2"/>
          <p:cNvSpPr txBox="1">
            <a:spLocks/>
          </p:cNvSpPr>
          <p:nvPr/>
        </p:nvSpPr>
        <p:spPr>
          <a:xfrm>
            <a:off x="1216874" y="1459107"/>
            <a:ext cx="5278055" cy="38659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A popular, simple method for classification</a:t>
            </a:r>
          </a:p>
          <a:p>
            <a:pPr>
              <a:lnSpc>
                <a:spcPct val="100000"/>
              </a:lnSpc>
            </a:pPr>
            <a:r>
              <a:rPr lang="en-US" sz="2000" dirty="0"/>
              <a:t>It is an unsupervised algorithm </a:t>
            </a:r>
          </a:p>
          <a:p>
            <a:pPr>
              <a:lnSpc>
                <a:spcPct val="100000"/>
              </a:lnSpc>
            </a:pPr>
            <a:r>
              <a:rPr lang="en-US" sz="2000" dirty="0"/>
              <a:t>Partitions </a:t>
            </a:r>
            <a:r>
              <a:rPr lang="en-US" sz="2000" i="1" dirty="0"/>
              <a:t>n </a:t>
            </a:r>
            <a:r>
              <a:rPr lang="en-US" sz="2000" dirty="0"/>
              <a:t>observations into </a:t>
            </a:r>
            <a:r>
              <a:rPr lang="en-US" sz="2000" i="1" dirty="0"/>
              <a:t>k</a:t>
            </a:r>
            <a:r>
              <a:rPr lang="en-US" sz="2000" dirty="0"/>
              <a:t> clusters in which each observation belongs to a specific cluster based on similar properties</a:t>
            </a:r>
          </a:p>
          <a:p>
            <a:pPr>
              <a:lnSpc>
                <a:spcPct val="100000"/>
              </a:lnSpc>
            </a:pPr>
            <a:r>
              <a:rPr lang="en-US" sz="2000" dirty="0"/>
              <a:t>K-Means works by identifying cluster "centers" and associated data points to the nearest cluster center to its vicinity</a:t>
            </a:r>
            <a:endParaRPr lang="en-US" sz="3200" dirty="0"/>
          </a:p>
        </p:txBody>
      </p:sp>
      <p:pic>
        <p:nvPicPr>
          <p:cNvPr id="4" name="Picture 3"/>
          <p:cNvPicPr>
            <a:picLocks noChangeAspect="1"/>
          </p:cNvPicPr>
          <p:nvPr/>
        </p:nvPicPr>
        <p:blipFill>
          <a:blip r:embed="rId3"/>
          <a:stretch>
            <a:fillRect/>
          </a:stretch>
        </p:blipFill>
        <p:spPr>
          <a:xfrm>
            <a:off x="6515712" y="2077610"/>
            <a:ext cx="4567053" cy="2734534"/>
          </a:xfrm>
          <a:prstGeom prst="rect">
            <a:avLst/>
          </a:prstGeom>
        </p:spPr>
      </p:pic>
      <p:pic>
        <p:nvPicPr>
          <p:cNvPr id="5" name="Picture 4"/>
          <p:cNvPicPr>
            <a:picLocks noChangeAspect="1"/>
          </p:cNvPicPr>
          <p:nvPr/>
        </p:nvPicPr>
        <p:blipFill>
          <a:blip r:embed="rId4"/>
          <a:stretch>
            <a:fillRect/>
          </a:stretch>
        </p:blipFill>
        <p:spPr>
          <a:xfrm>
            <a:off x="6505321" y="2062535"/>
            <a:ext cx="4606714" cy="2756425"/>
          </a:xfrm>
          <a:prstGeom prst="rect">
            <a:avLst/>
          </a:prstGeom>
        </p:spPr>
      </p:pic>
      <p:pic>
        <p:nvPicPr>
          <p:cNvPr id="6" name="Picture 5"/>
          <p:cNvPicPr>
            <a:picLocks noChangeAspect="1"/>
          </p:cNvPicPr>
          <p:nvPr/>
        </p:nvPicPr>
        <p:blipFill>
          <a:blip r:embed="rId5"/>
          <a:stretch>
            <a:fillRect/>
          </a:stretch>
        </p:blipFill>
        <p:spPr>
          <a:xfrm>
            <a:off x="6494929" y="2090551"/>
            <a:ext cx="4580823" cy="2738799"/>
          </a:xfrm>
          <a:prstGeom prst="rect">
            <a:avLst/>
          </a:prstGeom>
        </p:spPr>
      </p:pic>
    </p:spTree>
    <p:extLst>
      <p:ext uri="{BB962C8B-B14F-4D97-AF65-F5344CB8AC3E}">
        <p14:creationId xmlns:p14="http://schemas.microsoft.com/office/powerpoint/2010/main" val="143624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Clustering</a:t>
            </a:r>
          </a:p>
        </p:txBody>
      </p:sp>
      <p:sp>
        <p:nvSpPr>
          <p:cNvPr id="3" name="Rectangle 2"/>
          <p:cNvSpPr/>
          <p:nvPr/>
        </p:nvSpPr>
        <p:spPr>
          <a:xfrm>
            <a:off x="1216873" y="1598926"/>
            <a:ext cx="4974339" cy="3170099"/>
          </a:xfrm>
          <a:prstGeom prst="rect">
            <a:avLst/>
          </a:prstGeom>
        </p:spPr>
        <p:txBody>
          <a:bodyPr wrap="square">
            <a:spAutoFit/>
          </a:bodyPr>
          <a:lstStyle/>
          <a:p>
            <a:pPr marL="342900" indent="-342900">
              <a:buFont typeface="+mj-lt"/>
              <a:buAutoNum type="arabicParenR"/>
            </a:pPr>
            <a:r>
              <a:rPr lang="en-US" sz="2000" dirty="0"/>
              <a:t>You supply the "K"</a:t>
            </a:r>
          </a:p>
          <a:p>
            <a:pPr marL="342900" indent="-342900">
              <a:buFont typeface="+mj-lt"/>
              <a:buAutoNum type="arabicParenR"/>
            </a:pPr>
            <a:r>
              <a:rPr lang="en-US" sz="2000" dirty="0"/>
              <a:t>Start with random centroids</a:t>
            </a:r>
          </a:p>
          <a:p>
            <a:pPr marL="342900" indent="-342900">
              <a:buFont typeface="+mj-lt"/>
              <a:buAutoNum type="arabicParenR"/>
            </a:pPr>
            <a:r>
              <a:rPr lang="en-US" sz="2000" dirty="0"/>
              <a:t>Assign every point to the centroid to which it is closest</a:t>
            </a:r>
          </a:p>
          <a:p>
            <a:pPr marL="342900" indent="-342900">
              <a:buFont typeface="+mj-lt"/>
              <a:buAutoNum type="arabicParenR"/>
            </a:pPr>
            <a:r>
              <a:rPr lang="en-US" sz="2000" dirty="0"/>
              <a:t>Update the locations of the centroids based on the mean of the observations assigned to that centroid</a:t>
            </a:r>
          </a:p>
          <a:p>
            <a:pPr marL="342900" indent="-342900">
              <a:buFont typeface="+mj-lt"/>
              <a:buAutoNum type="arabicParenR"/>
            </a:pPr>
            <a:r>
              <a:rPr lang="en-US" sz="2000" dirty="0"/>
              <a:t>Reassign all points to their closest centroid</a:t>
            </a:r>
          </a:p>
          <a:p>
            <a:pPr marL="342900" indent="-342900">
              <a:buFont typeface="+mj-lt"/>
              <a:buAutoNum type="arabicParenR"/>
            </a:pPr>
            <a:endParaRPr lang="en-US" sz="2000" dirty="0"/>
          </a:p>
          <a:p>
            <a:r>
              <a:rPr lang="en-US" sz="2000" dirty="0"/>
              <a:t>Repeat steps 4-5 until </a:t>
            </a:r>
            <a:r>
              <a:rPr lang="en-US" sz="2000" b="1" dirty="0"/>
              <a:t>convergence</a:t>
            </a:r>
          </a:p>
        </p:txBody>
      </p:sp>
      <p:pic>
        <p:nvPicPr>
          <p:cNvPr id="4"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13" y="1597652"/>
            <a:ext cx="5144657" cy="4762701"/>
          </a:xfrm>
          <a:prstGeom prst="rect">
            <a:avLst/>
          </a:prstGeom>
        </p:spPr>
      </p:pic>
      <p:sp>
        <p:nvSpPr>
          <p:cNvPr id="5" name="Rectangle 4"/>
          <p:cNvSpPr/>
          <p:nvPr/>
        </p:nvSpPr>
        <p:spPr>
          <a:xfrm>
            <a:off x="1216873" y="4567388"/>
            <a:ext cx="4807409" cy="1015663"/>
          </a:xfrm>
          <a:prstGeom prst="rect">
            <a:avLst/>
          </a:prstGeom>
        </p:spPr>
        <p:txBody>
          <a:bodyPr wrap="square">
            <a:spAutoFit/>
          </a:bodyPr>
          <a:lstStyle/>
          <a:p>
            <a:r>
              <a:rPr lang="en-US" sz="2000" dirty="0"/>
              <a:t>Convergence means that the points don't move between clusters and the centroids stabilize</a:t>
            </a:r>
          </a:p>
        </p:txBody>
      </p:sp>
    </p:spTree>
    <p:extLst>
      <p:ext uri="{BB962C8B-B14F-4D97-AF65-F5344CB8AC3E}">
        <p14:creationId xmlns:p14="http://schemas.microsoft.com/office/powerpoint/2010/main" val="301180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Initialization - Random</a:t>
            </a:r>
          </a:p>
        </p:txBody>
      </p:sp>
      <p:pic>
        <p:nvPicPr>
          <p:cNvPr id="3" name="Picture 2"/>
          <p:cNvPicPr>
            <a:picLocks noChangeAspect="1"/>
          </p:cNvPicPr>
          <p:nvPr/>
        </p:nvPicPr>
        <p:blipFill>
          <a:blip r:embed="rId2"/>
          <a:stretch>
            <a:fillRect/>
          </a:stretch>
        </p:blipFill>
        <p:spPr>
          <a:xfrm>
            <a:off x="1216874" y="1223680"/>
            <a:ext cx="4619625" cy="2771775"/>
          </a:xfrm>
          <a:prstGeom prst="rect">
            <a:avLst/>
          </a:prstGeom>
        </p:spPr>
      </p:pic>
      <p:sp>
        <p:nvSpPr>
          <p:cNvPr id="4" name="TextBox 3"/>
          <p:cNvSpPr txBox="1"/>
          <p:nvPr/>
        </p:nvSpPr>
        <p:spPr>
          <a:xfrm>
            <a:off x="5836500" y="1223680"/>
            <a:ext cx="549890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Starting with random data points as cluster centroids is easy, but problematic</a:t>
            </a:r>
          </a:p>
          <a:p>
            <a:pPr marL="285750" indent="-285750">
              <a:buFont typeface="Arial" panose="020B0604020202020204" pitchFamily="34" charset="0"/>
              <a:buChar char="•"/>
            </a:pPr>
            <a:r>
              <a:rPr lang="en-US" sz="2000" dirty="0"/>
              <a:t>While this does ensure that our centroids are near data (because the point itself is a data point)</a:t>
            </a:r>
          </a:p>
          <a:p>
            <a:pPr marL="285750" indent="-285750">
              <a:buFont typeface="Arial" panose="020B0604020202020204" pitchFamily="34" charset="0"/>
              <a:buChar char="•"/>
            </a:pPr>
            <a:r>
              <a:rPr lang="en-US" sz="2000" dirty="0"/>
              <a:t>It could also randomize all </a:t>
            </a:r>
            <a:r>
              <a:rPr lang="en-US" sz="2000" i="1" dirty="0"/>
              <a:t>k</a:t>
            </a:r>
            <a:r>
              <a:rPr lang="en-US" sz="2000" dirty="0"/>
              <a:t> centroids near the same location, thus skewing our clustering</a:t>
            </a:r>
          </a:p>
        </p:txBody>
      </p:sp>
      <p:pic>
        <p:nvPicPr>
          <p:cNvPr id="5" name="Picture 4"/>
          <p:cNvPicPr>
            <a:picLocks noChangeAspect="1"/>
          </p:cNvPicPr>
          <p:nvPr/>
        </p:nvPicPr>
        <p:blipFill>
          <a:blip r:embed="rId3"/>
          <a:stretch>
            <a:fillRect/>
          </a:stretch>
        </p:blipFill>
        <p:spPr>
          <a:xfrm>
            <a:off x="6266616" y="3682726"/>
            <a:ext cx="4638675" cy="2771775"/>
          </a:xfrm>
          <a:prstGeom prst="rect">
            <a:avLst/>
          </a:prstGeom>
        </p:spPr>
      </p:pic>
    </p:spTree>
    <p:extLst>
      <p:ext uri="{BB962C8B-B14F-4D97-AF65-F5344CB8AC3E}">
        <p14:creationId xmlns:p14="http://schemas.microsoft.com/office/powerpoint/2010/main" val="142421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Initialization - Distance</a:t>
            </a:r>
          </a:p>
        </p:txBody>
      </p:sp>
      <p:pic>
        <p:nvPicPr>
          <p:cNvPr id="3" name="Picture 2"/>
          <p:cNvPicPr>
            <a:picLocks noChangeAspect="1"/>
          </p:cNvPicPr>
          <p:nvPr/>
        </p:nvPicPr>
        <p:blipFill>
          <a:blip r:embed="rId2"/>
          <a:stretch>
            <a:fillRect/>
          </a:stretch>
        </p:blipFill>
        <p:spPr>
          <a:xfrm>
            <a:off x="1216874" y="1223680"/>
            <a:ext cx="4629150" cy="2790825"/>
          </a:xfrm>
          <a:prstGeom prst="rect">
            <a:avLst/>
          </a:prstGeom>
        </p:spPr>
      </p:pic>
      <p:sp>
        <p:nvSpPr>
          <p:cNvPr id="4" name="TextBox 3"/>
          <p:cNvSpPr txBox="1"/>
          <p:nvPr/>
        </p:nvSpPr>
        <p:spPr>
          <a:xfrm>
            <a:off x="6211613" y="1223680"/>
            <a:ext cx="5376041"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Start with one random point</a:t>
            </a:r>
          </a:p>
          <a:p>
            <a:pPr marL="342900" indent="-342900">
              <a:buFont typeface="Arial" panose="020B0604020202020204" pitchFamily="34" charset="0"/>
              <a:buChar char="•"/>
            </a:pPr>
            <a:r>
              <a:rPr lang="en-US" sz="2000" dirty="0"/>
              <a:t>Then find the point farthest away</a:t>
            </a:r>
          </a:p>
        </p:txBody>
      </p:sp>
      <p:pic>
        <p:nvPicPr>
          <p:cNvPr id="5" name="Picture 4"/>
          <p:cNvPicPr>
            <a:picLocks noChangeAspect="1"/>
          </p:cNvPicPr>
          <p:nvPr/>
        </p:nvPicPr>
        <p:blipFill>
          <a:blip r:embed="rId3"/>
          <a:stretch>
            <a:fillRect/>
          </a:stretch>
        </p:blipFill>
        <p:spPr>
          <a:xfrm>
            <a:off x="1225296" y="1233205"/>
            <a:ext cx="4629150" cy="2781300"/>
          </a:xfrm>
          <a:prstGeom prst="rect">
            <a:avLst/>
          </a:prstGeom>
        </p:spPr>
      </p:pic>
      <p:sp>
        <p:nvSpPr>
          <p:cNvPr id="6" name="Rectangle 5"/>
          <p:cNvSpPr/>
          <p:nvPr/>
        </p:nvSpPr>
        <p:spPr>
          <a:xfrm>
            <a:off x="6211613" y="1931566"/>
            <a:ext cx="5235972" cy="707886"/>
          </a:xfrm>
          <a:prstGeom prst="rect">
            <a:avLst/>
          </a:prstGeom>
        </p:spPr>
        <p:txBody>
          <a:bodyPr wrap="square">
            <a:spAutoFit/>
          </a:bodyPr>
          <a:lstStyle/>
          <a:p>
            <a:pPr marL="342900" indent="-342900">
              <a:buFont typeface="Arial" panose="020B0604020202020204" pitchFamily="34" charset="0"/>
              <a:buChar char="•"/>
            </a:pPr>
            <a:r>
              <a:rPr lang="en-US" sz="2000" dirty="0"/>
              <a:t>Then score all the data points by their distance from these cluster centroids</a:t>
            </a:r>
          </a:p>
        </p:txBody>
      </p:sp>
      <p:pic>
        <p:nvPicPr>
          <p:cNvPr id="7" name="Picture 6"/>
          <p:cNvPicPr>
            <a:picLocks noChangeAspect="1"/>
          </p:cNvPicPr>
          <p:nvPr/>
        </p:nvPicPr>
        <p:blipFill>
          <a:blip r:embed="rId4"/>
          <a:stretch>
            <a:fillRect/>
          </a:stretch>
        </p:blipFill>
        <p:spPr>
          <a:xfrm>
            <a:off x="1216874" y="1223679"/>
            <a:ext cx="4629150" cy="2790825"/>
          </a:xfrm>
          <a:prstGeom prst="rect">
            <a:avLst/>
          </a:prstGeom>
        </p:spPr>
      </p:pic>
      <p:sp>
        <p:nvSpPr>
          <p:cNvPr id="9" name="Rectangle 8"/>
          <p:cNvSpPr/>
          <p:nvPr/>
        </p:nvSpPr>
        <p:spPr>
          <a:xfrm>
            <a:off x="6211613" y="2639452"/>
            <a:ext cx="5235972" cy="1323439"/>
          </a:xfrm>
          <a:prstGeom prst="rect">
            <a:avLst/>
          </a:prstGeom>
        </p:spPr>
        <p:txBody>
          <a:bodyPr wrap="square">
            <a:spAutoFit/>
          </a:bodyPr>
          <a:lstStyle/>
          <a:p>
            <a:pPr marL="342900" indent="-342900">
              <a:buFont typeface="Arial" panose="020B0604020202020204" pitchFamily="34" charset="0"/>
              <a:buChar char="•"/>
            </a:pPr>
            <a:r>
              <a:rPr lang="en-US" sz="2000" dirty="0"/>
              <a:t>For the next cluster centroid, find the point that is furthest away from the existing cluster centroids</a:t>
            </a:r>
          </a:p>
          <a:p>
            <a:pPr marL="342900" indent="-342900">
              <a:buFont typeface="Arial" panose="020B0604020202020204" pitchFamily="34" charset="0"/>
              <a:buChar char="•"/>
            </a:pPr>
            <a:r>
              <a:rPr lang="en-US" sz="2000" dirty="0"/>
              <a:t>Repeat until we have </a:t>
            </a:r>
            <a:r>
              <a:rPr lang="en-US" sz="2000" i="1" dirty="0"/>
              <a:t>k</a:t>
            </a:r>
            <a:r>
              <a:rPr lang="en-US" sz="2000" dirty="0"/>
              <a:t> centroids</a:t>
            </a:r>
          </a:p>
        </p:txBody>
      </p:sp>
      <p:sp>
        <p:nvSpPr>
          <p:cNvPr id="10" name="Rectangle 9"/>
          <p:cNvSpPr/>
          <p:nvPr/>
        </p:nvSpPr>
        <p:spPr>
          <a:xfrm>
            <a:off x="1216874" y="4359395"/>
            <a:ext cx="9690612" cy="1015663"/>
          </a:xfrm>
          <a:prstGeom prst="rect">
            <a:avLst/>
          </a:prstGeom>
        </p:spPr>
        <p:txBody>
          <a:bodyPr wrap="square">
            <a:spAutoFit/>
          </a:bodyPr>
          <a:lstStyle/>
          <a:p>
            <a:pPr marL="342900" indent="-342900">
              <a:buFont typeface="Arial" panose="020B0604020202020204" pitchFamily="34" charset="0"/>
              <a:buChar char="•"/>
            </a:pPr>
            <a:r>
              <a:rPr lang="en-US" sz="2000" dirty="0"/>
              <a:t>The distance algorithm is good, but could end up choosing outliers, which could complicate results</a:t>
            </a:r>
          </a:p>
          <a:p>
            <a:pPr marL="342900" indent="-342900">
              <a:buFont typeface="Arial" panose="020B0604020202020204" pitchFamily="34" charset="0"/>
              <a:buChar char="•"/>
            </a:pPr>
            <a:r>
              <a:rPr lang="en-US" sz="2000" dirty="0"/>
              <a:t>Also isn't terribly random - so multiple runs tend to produce similar results</a:t>
            </a:r>
          </a:p>
        </p:txBody>
      </p:sp>
    </p:spTree>
    <p:extLst>
      <p:ext uri="{BB962C8B-B14F-4D97-AF65-F5344CB8AC3E}">
        <p14:creationId xmlns:p14="http://schemas.microsoft.com/office/powerpoint/2010/main" val="147695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16874" y="365123"/>
            <a:ext cx="8253697" cy="858557"/>
          </a:xfrm>
        </p:spPr>
        <p:txBody>
          <a:bodyPr>
            <a:normAutofit/>
          </a:bodyPr>
          <a:lstStyle/>
          <a:p>
            <a:r>
              <a:rPr lang="en-US" dirty="0"/>
              <a:t>K-Means Initialization - K-means++</a:t>
            </a:r>
          </a:p>
        </p:txBody>
      </p:sp>
      <p:pic>
        <p:nvPicPr>
          <p:cNvPr id="3" name="Picture 2"/>
          <p:cNvPicPr>
            <a:picLocks noChangeAspect="1"/>
          </p:cNvPicPr>
          <p:nvPr/>
        </p:nvPicPr>
        <p:blipFill>
          <a:blip r:embed="rId2"/>
          <a:stretch>
            <a:fillRect/>
          </a:stretch>
        </p:blipFill>
        <p:spPr>
          <a:xfrm>
            <a:off x="1216874" y="1352550"/>
            <a:ext cx="4619625" cy="2781300"/>
          </a:xfrm>
          <a:prstGeom prst="rect">
            <a:avLst/>
          </a:prstGeom>
        </p:spPr>
      </p:pic>
      <p:pic>
        <p:nvPicPr>
          <p:cNvPr id="4" name="Picture 3"/>
          <p:cNvPicPr>
            <a:picLocks noChangeAspect="1"/>
          </p:cNvPicPr>
          <p:nvPr/>
        </p:nvPicPr>
        <p:blipFill>
          <a:blip r:embed="rId3"/>
          <a:stretch>
            <a:fillRect/>
          </a:stretch>
        </p:blipFill>
        <p:spPr>
          <a:xfrm>
            <a:off x="6464073" y="3790269"/>
            <a:ext cx="4619625" cy="2771775"/>
          </a:xfrm>
          <a:prstGeom prst="rect">
            <a:avLst/>
          </a:prstGeom>
        </p:spPr>
      </p:pic>
      <p:sp>
        <p:nvSpPr>
          <p:cNvPr id="5" name="TextBox 4"/>
          <p:cNvSpPr txBox="1"/>
          <p:nvPr/>
        </p:nvSpPr>
        <p:spPr>
          <a:xfrm>
            <a:off x="5992585" y="1352550"/>
            <a:ext cx="5812971"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Developed by David Arthur and Sergei </a:t>
            </a:r>
            <a:r>
              <a:rPr lang="en-US" sz="2000" dirty="0" err="1"/>
              <a:t>Vassilvitskii</a:t>
            </a:r>
            <a:r>
              <a:rPr lang="en-US" sz="2000" dirty="0"/>
              <a:t> (Stanford (2007)</a:t>
            </a:r>
          </a:p>
          <a:p>
            <a:pPr marL="285750" indent="-285750">
              <a:buFont typeface="Arial" panose="020B0604020202020204" pitchFamily="34" charset="0"/>
              <a:buChar char="•"/>
            </a:pPr>
            <a:r>
              <a:rPr lang="en-US" sz="2000" dirty="0"/>
              <a:t>K-means++ is a combination of Distance and Random methods</a:t>
            </a:r>
          </a:p>
          <a:p>
            <a:pPr marL="285750" indent="-285750">
              <a:buFont typeface="Arial" panose="020B0604020202020204" pitchFamily="34" charset="0"/>
              <a:buChar char="•"/>
            </a:pPr>
            <a:r>
              <a:rPr lang="en-US" sz="2000" dirty="0"/>
              <a:t>First, pick a random point</a:t>
            </a:r>
          </a:p>
          <a:p>
            <a:pPr marL="285750" indent="-285750">
              <a:buFont typeface="Arial" panose="020B0604020202020204" pitchFamily="34" charset="0"/>
              <a:buChar char="•"/>
            </a:pPr>
            <a:r>
              <a:rPr lang="en-US" sz="2000" dirty="0"/>
              <a:t>Then pick a point based on the probability of the squared distance to the original centroid</a:t>
            </a:r>
          </a:p>
        </p:txBody>
      </p:sp>
      <p:sp>
        <p:nvSpPr>
          <p:cNvPr id="6" name="TextBox 5"/>
          <p:cNvSpPr txBox="1"/>
          <p:nvPr/>
        </p:nvSpPr>
        <p:spPr>
          <a:xfrm>
            <a:off x="1216874" y="4294414"/>
            <a:ext cx="461962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K-means++ is a good balance between the two other algorithms, and provides a good deal of randomness as well</a:t>
            </a:r>
          </a:p>
          <a:p>
            <a:pPr marL="342900" indent="-342900">
              <a:buFont typeface="Arial" panose="020B0604020202020204" pitchFamily="34" charset="0"/>
              <a:buChar char="•"/>
            </a:pPr>
            <a:r>
              <a:rPr lang="en-US" sz="2000" dirty="0"/>
              <a:t>K-means++ is the default algorithm for K-means clustering in Vertica</a:t>
            </a:r>
          </a:p>
        </p:txBody>
      </p:sp>
    </p:spTree>
    <p:extLst>
      <p:ext uri="{BB962C8B-B14F-4D97-AF65-F5344CB8AC3E}">
        <p14:creationId xmlns:p14="http://schemas.microsoft.com/office/powerpoint/2010/main" val="1374044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D531D27-5BF3-4FAA-B24A-0C8EBB2AEA5E}" vid="{827230CF-5617-4518-81DC-87B5496D1812}"/>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potx" id="{2C9BDC41-CF52-4A78-90B0-EE39E3C0196C}" vid="{E0CED35D-D6FF-45B4-BF49-E33FC95B0AB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12528</TotalTime>
  <Words>3343</Words>
  <Application>Microsoft Office PowerPoint</Application>
  <PresentationFormat>Widescreen</PresentationFormat>
  <Paragraphs>367</Paragraphs>
  <Slides>38</Slides>
  <Notes>15</Notes>
  <HiddenSlides>5</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Arial</vt:lpstr>
      <vt:lpstr>Calibri</vt:lpstr>
      <vt:lpstr>Calibri Light</vt:lpstr>
      <vt:lpstr>Courier New</vt:lpstr>
      <vt:lpstr>Office Theme</vt:lpstr>
      <vt:lpstr>1_Office Theme</vt:lpstr>
      <vt:lpstr>Machine Learning:  K-Means Clustering</vt:lpstr>
      <vt:lpstr>Overview</vt:lpstr>
      <vt:lpstr>Understanding  K-Means Clustering</vt:lpstr>
      <vt:lpstr>K-Means Clustering Use Cases</vt:lpstr>
      <vt:lpstr>What is K-Means Clustering?</vt:lpstr>
      <vt:lpstr>K-Means Clustering</vt:lpstr>
      <vt:lpstr>K-Means Initialization - Random</vt:lpstr>
      <vt:lpstr>K-Means Initialization - Distance</vt:lpstr>
      <vt:lpstr>K-Means Initialization - K-means++</vt:lpstr>
      <vt:lpstr>K-Means Visualized</vt:lpstr>
      <vt:lpstr>Use Case:  Categorizing Flowers</vt:lpstr>
      <vt:lpstr>Flower Species</vt:lpstr>
      <vt:lpstr>Understanding the Data</vt:lpstr>
      <vt:lpstr>Running K-Means Clustering</vt:lpstr>
      <vt:lpstr>KMeans (1 of 3)</vt:lpstr>
      <vt:lpstr>KMeans (2 of 3)</vt:lpstr>
      <vt:lpstr>KMeans (3 of 3)</vt:lpstr>
      <vt:lpstr>KMeans Example</vt:lpstr>
      <vt:lpstr>Apply_KMeans</vt:lpstr>
      <vt:lpstr>Apply_KMeans Example</vt:lpstr>
      <vt:lpstr>Model Summary:  K-Means</vt:lpstr>
      <vt:lpstr>Get_Model_Summary – K-Means (1 of 2)</vt:lpstr>
      <vt:lpstr>Get_Model_Summary – K-Means (2 of 2)</vt:lpstr>
      <vt:lpstr>Get_Model_Summary Explained (1 of 2)</vt:lpstr>
      <vt:lpstr>Get_Model_Summary Explained (2 of 2)</vt:lpstr>
      <vt:lpstr>Bisecting K-Means</vt:lpstr>
      <vt:lpstr>Use Case - Megapolis</vt:lpstr>
      <vt:lpstr>PowerPoint Presentation</vt:lpstr>
      <vt:lpstr>PowerPoint Presentation</vt:lpstr>
      <vt:lpstr>Determining "K"</vt:lpstr>
      <vt:lpstr>Determining "K"</vt:lpstr>
      <vt:lpstr>"Elbow" Method</vt:lpstr>
      <vt:lpstr>Business Constraints</vt:lpstr>
      <vt:lpstr>Other Methods</vt:lpstr>
      <vt:lpstr>LAB</vt:lpstr>
      <vt:lpstr>PowerPoint Presentation</vt:lpstr>
      <vt:lpstr>PowerPoint Presentation</vt:lpstr>
      <vt:lpstr>Overview</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Bennett, Curtis</dc:creator>
  <cp:lastModifiedBy>Pranjal Singh</cp:lastModifiedBy>
  <cp:revision>67</cp:revision>
  <dcterms:created xsi:type="dcterms:W3CDTF">2017-03-25T18:50:04Z</dcterms:created>
  <dcterms:modified xsi:type="dcterms:W3CDTF">2021-06-23T19:25:27Z</dcterms:modified>
</cp:coreProperties>
</file>