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2" r:id="rId5"/>
    <p:sldId id="273" r:id="rId6"/>
    <p:sldId id="259" r:id="rId7"/>
    <p:sldId id="274" r:id="rId8"/>
    <p:sldId id="261" r:id="rId9"/>
    <p:sldId id="264" r:id="rId10"/>
    <p:sldId id="265" r:id="rId11"/>
    <p:sldId id="266" r:id="rId12"/>
    <p:sldId id="267" r:id="rId13"/>
    <p:sldId id="268" r:id="rId14"/>
    <p:sldId id="269" r:id="rId15"/>
    <p:sldId id="26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BD887-B0FE-D497-64C0-3B29127D0F6C}" v="653" dt="2024-11-07T18:05:30.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12AFBF0-C812-480F-8BE0-862499E83E34}"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0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0AA22-F627-4D4B-BEA4-68C1808ED8E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371548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948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19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245531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67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37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426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37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402737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0AA22-F627-4D4B-BEA4-68C1808ED8E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AFBF0-C812-480F-8BE0-862499E83E34}"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87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0AA22-F627-4D4B-BEA4-68C1808ED8E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333842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0AA22-F627-4D4B-BEA4-68C1808ED8E3}"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AFBF0-C812-480F-8BE0-862499E83E34}"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74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0AA22-F627-4D4B-BEA4-68C1808ED8E3}"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AFBF0-C812-480F-8BE0-862499E83E3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6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0AA22-F627-4D4B-BEA4-68C1808ED8E3}"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80943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0AA22-F627-4D4B-BEA4-68C1808ED8E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AFBF0-C812-480F-8BE0-862499E83E34}"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17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0AA22-F627-4D4B-BEA4-68C1808ED8E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AFBF0-C812-480F-8BE0-862499E83E34}" type="slidenum">
              <a:rPr lang="en-US" smtClean="0"/>
              <a:t>‹#›</a:t>
            </a:fld>
            <a:endParaRPr lang="en-US"/>
          </a:p>
        </p:txBody>
      </p:sp>
    </p:spTree>
    <p:extLst>
      <p:ext uri="{BB962C8B-B14F-4D97-AF65-F5344CB8AC3E}">
        <p14:creationId xmlns:p14="http://schemas.microsoft.com/office/powerpoint/2010/main" val="77763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50AA22-F627-4D4B-BEA4-68C1808ED8E3}" type="datetimeFigureOut">
              <a:rPr lang="en-US" smtClean="0"/>
              <a:t>11/7/2024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2AFBF0-C812-480F-8BE0-862499E83E34}" type="slidenum">
              <a:rPr lang="en-US" smtClean="0"/>
              <a:t>‹#›</a:t>
            </a:fld>
            <a:endParaRPr lang="en-US"/>
          </a:p>
        </p:txBody>
      </p:sp>
    </p:spTree>
    <p:extLst>
      <p:ext uri="{BB962C8B-B14F-4D97-AF65-F5344CB8AC3E}">
        <p14:creationId xmlns:p14="http://schemas.microsoft.com/office/powerpoint/2010/main" val="12744481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8D87-66D9-32B5-FB65-E7E23A7EC726}"/>
              </a:ext>
            </a:extLst>
          </p:cNvPr>
          <p:cNvSpPr>
            <a:spLocks noGrp="1"/>
          </p:cNvSpPr>
          <p:nvPr>
            <p:ph type="ctrTitle"/>
          </p:nvPr>
        </p:nvSpPr>
        <p:spPr/>
        <p:txBody>
          <a:bodyPr>
            <a:noAutofit/>
          </a:bodyPr>
          <a:lstStyle/>
          <a:p>
            <a:r>
              <a:rPr lang="en-US" sz="3000" b="1" i="0" dirty="0">
                <a:effectLst/>
                <a:latin typeface="Times New Roman" panose="02020603050405020304" pitchFamily="18" charset="0"/>
                <a:cs typeface="Times New Roman" panose="02020603050405020304" pitchFamily="18" charset="0"/>
              </a:rPr>
              <a:t>Consumer Preferences: Analyzing Factors Influencing Vehicle Demand and Sales in the Automobile Industry</a:t>
            </a:r>
            <a:br>
              <a:rPr lang="en-US" sz="3000" b="1" i="0" dirty="0">
                <a:effectLst/>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E1AA9B-B23B-FE65-63DE-9F5504F74636}"/>
              </a:ext>
            </a:extLst>
          </p:cNvPr>
          <p:cNvSpPr>
            <a:spLocks noGrp="1"/>
          </p:cNvSpPr>
          <p:nvPr>
            <p:ph type="subTitle" idx="1"/>
          </p:nvPr>
        </p:nvSpPr>
        <p:spPr/>
        <p:txBody>
          <a:bodyPr>
            <a:normAutofit fontScale="47500" lnSpcReduction="20000"/>
          </a:bodyPr>
          <a:lstStyle/>
          <a:p>
            <a:r>
              <a:rPr lang="en-US" b="1" dirty="0"/>
              <a:t>Exploratory Data Analysis (EDA)</a:t>
            </a:r>
          </a:p>
          <a:p>
            <a:pPr>
              <a:buChar char="•"/>
            </a:pPr>
            <a:r>
              <a:rPr lang="en-US" b="1" dirty="0"/>
              <a:t>Name: </a:t>
            </a:r>
            <a:r>
              <a:rPr lang="en-US" dirty="0">
                <a:ea typeface="+mn-lt"/>
                <a:cs typeface="+mn-lt"/>
              </a:rPr>
              <a:t>Srilekha </a:t>
            </a:r>
            <a:r>
              <a:rPr lang="en-US" dirty="0" err="1">
                <a:ea typeface="+mn-lt"/>
                <a:cs typeface="+mn-lt"/>
              </a:rPr>
              <a:t>Pothula</a:t>
            </a:r>
            <a:endParaRPr lang="en-US" dirty="0" err="1"/>
          </a:p>
          <a:p>
            <a:pPr>
              <a:buChar char="•"/>
            </a:pPr>
            <a:r>
              <a:rPr lang="en-US" dirty="0">
                <a:ea typeface="+mn-lt"/>
                <a:cs typeface="+mn-lt"/>
              </a:rPr>
              <a:t>Shivani Maddela</a:t>
            </a:r>
            <a:endParaRPr lang="en-US" dirty="0"/>
          </a:p>
          <a:p>
            <a:pPr>
              <a:buChar char="•"/>
            </a:pPr>
            <a:r>
              <a:rPr lang="en-US" dirty="0">
                <a:ea typeface="+mn-lt"/>
                <a:cs typeface="+mn-lt"/>
              </a:rPr>
              <a:t>Pratik Naik</a:t>
            </a:r>
            <a:endParaRPr lang="en-US" dirty="0"/>
          </a:p>
          <a:p>
            <a:pPr>
              <a:buChar char="•"/>
            </a:pPr>
            <a:r>
              <a:rPr lang="en-US" dirty="0">
                <a:ea typeface="+mn-lt"/>
                <a:cs typeface="+mn-lt"/>
              </a:rPr>
              <a:t>Paul Morales</a:t>
            </a:r>
            <a:endParaRPr lang="en-US" dirty="0"/>
          </a:p>
          <a:p>
            <a:pPr marL="285750" indent="-285750">
              <a:buSzPct val="114999"/>
              <a:buChar char="•"/>
            </a:pPr>
            <a:endParaRPr lang="en-US" b="1" dirty="0">
              <a:cs typeface="Times New Roman"/>
            </a:endParaRPr>
          </a:p>
          <a:p>
            <a:endParaRPr lang="en-US" b="1" dirty="0">
              <a:cs typeface="Times New Roman"/>
            </a:endParaRPr>
          </a:p>
        </p:txBody>
      </p:sp>
    </p:spTree>
    <p:extLst>
      <p:ext uri="{BB962C8B-B14F-4D97-AF65-F5344CB8AC3E}">
        <p14:creationId xmlns:p14="http://schemas.microsoft.com/office/powerpoint/2010/main" val="12369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374A8-E11F-7A3E-85EB-0BCD72CF9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DB80AB-9D1C-0232-1147-570A76E6F3AB}"/>
              </a:ext>
            </a:extLst>
          </p:cNvPr>
          <p:cNvSpPr>
            <a:spLocks noGrp="1"/>
          </p:cNvSpPr>
          <p:nvPr>
            <p:ph type="title"/>
          </p:nvPr>
        </p:nvSpPr>
        <p:spPr/>
        <p:txBody>
          <a:bodyPr>
            <a:normAutofit fontScale="90000"/>
          </a:bodyPr>
          <a:lstStyle/>
          <a:p>
            <a:r>
              <a:rPr lang="en-US" b="1" i="0" dirty="0">
                <a:effectLst/>
                <a:latin typeface="system-ui"/>
              </a:rPr>
              <a:t>Univariate </a:t>
            </a:r>
            <a:r>
              <a:rPr lang="en-US" b="1" i="0" dirty="0" err="1">
                <a:effectLst/>
                <a:latin typeface="system-ui"/>
              </a:rPr>
              <a:t>Analysis:Distribution</a:t>
            </a:r>
            <a:r>
              <a:rPr lang="en-US" b="1" i="0" dirty="0">
                <a:effectLst/>
                <a:latin typeface="system-ui"/>
              </a:rPr>
              <a:t> of Vehicle types</a:t>
            </a:r>
            <a:endParaRPr lang="en-US" dirty="0"/>
          </a:p>
        </p:txBody>
      </p:sp>
      <p:sp>
        <p:nvSpPr>
          <p:cNvPr id="3" name="Content Placeholder 2">
            <a:extLst>
              <a:ext uri="{FF2B5EF4-FFF2-40B4-BE49-F238E27FC236}">
                <a16:creationId xmlns:a16="http://schemas.microsoft.com/office/drawing/2014/main" id="{4C365819-BA80-57D5-CF6D-20E916EA5575}"/>
              </a:ext>
            </a:extLst>
          </p:cNvPr>
          <p:cNvSpPr>
            <a:spLocks noGrp="1"/>
          </p:cNvSpPr>
          <p:nvPr>
            <p:ph idx="1"/>
          </p:nvPr>
        </p:nvSpPr>
        <p:spPr>
          <a:xfrm>
            <a:off x="685800" y="2426758"/>
            <a:ext cx="4969933" cy="2393449"/>
          </a:xfrm>
        </p:spPr>
        <p:txBody>
          <a:bodyPr/>
          <a:lstStyle/>
          <a:p>
            <a:pPr marL="0" indent="0">
              <a:buNone/>
            </a:pPr>
            <a:r>
              <a:rPr lang="en-US" dirty="0"/>
              <a:t>The passenger vehicle type has a very high frequency, with over 100 vehicles, while the car type has a much lower frequency, around 30-40 vehicles.</a:t>
            </a:r>
          </a:p>
        </p:txBody>
      </p:sp>
      <p:pic>
        <p:nvPicPr>
          <p:cNvPr id="6" name="Picture 5">
            <a:extLst>
              <a:ext uri="{FF2B5EF4-FFF2-40B4-BE49-F238E27FC236}">
                <a16:creationId xmlns:a16="http://schemas.microsoft.com/office/drawing/2014/main" id="{C984B7B6-3E89-48C9-3859-C06D1D55B540}"/>
              </a:ext>
            </a:extLst>
          </p:cNvPr>
          <p:cNvPicPr>
            <a:picLocks noChangeAspect="1"/>
          </p:cNvPicPr>
          <p:nvPr/>
        </p:nvPicPr>
        <p:blipFill>
          <a:blip r:embed="rId2"/>
          <a:stretch>
            <a:fillRect/>
          </a:stretch>
        </p:blipFill>
        <p:spPr>
          <a:xfrm>
            <a:off x="5748104" y="2461126"/>
            <a:ext cx="5698829" cy="3553053"/>
          </a:xfrm>
          <a:prstGeom prst="rect">
            <a:avLst/>
          </a:prstGeom>
        </p:spPr>
      </p:pic>
    </p:spTree>
    <p:extLst>
      <p:ext uri="{BB962C8B-B14F-4D97-AF65-F5344CB8AC3E}">
        <p14:creationId xmlns:p14="http://schemas.microsoft.com/office/powerpoint/2010/main" val="64135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449C6-0D62-0090-5EAC-D96D77802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6D8DD-0D20-B3A9-7D10-CB9C0FB4395F}"/>
              </a:ext>
            </a:extLst>
          </p:cNvPr>
          <p:cNvSpPr>
            <a:spLocks noGrp="1"/>
          </p:cNvSpPr>
          <p:nvPr>
            <p:ph type="title"/>
          </p:nvPr>
        </p:nvSpPr>
        <p:spPr/>
        <p:txBody>
          <a:bodyPr>
            <a:normAutofit fontScale="90000"/>
          </a:bodyPr>
          <a:lstStyle/>
          <a:p>
            <a:r>
              <a:rPr lang="en-US" b="1" dirty="0" err="1">
                <a:latin typeface="system-ui"/>
              </a:rPr>
              <a:t>Bi</a:t>
            </a:r>
            <a:r>
              <a:rPr lang="en-US" b="1" i="0" dirty="0" err="1">
                <a:effectLst/>
                <a:latin typeface="system-ui"/>
              </a:rPr>
              <a:t>nivariate</a:t>
            </a:r>
            <a:r>
              <a:rPr lang="en-US" b="1" i="0" dirty="0">
                <a:effectLst/>
                <a:latin typeface="system-ui"/>
              </a:rPr>
              <a:t> </a:t>
            </a:r>
            <a:r>
              <a:rPr lang="en-US" b="1" i="0" dirty="0" err="1">
                <a:effectLst/>
                <a:latin typeface="system-ui"/>
              </a:rPr>
              <a:t>Analysis:Fuel</a:t>
            </a:r>
            <a:r>
              <a:rPr lang="en-US" b="1" i="0" dirty="0">
                <a:effectLst/>
                <a:latin typeface="system-ui"/>
              </a:rPr>
              <a:t> Efficiency by Vehicle</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FBB9F553-EE56-F1FF-3F82-FA0247F0C260}"/>
              </a:ext>
            </a:extLst>
          </p:cNvPr>
          <p:cNvSpPr>
            <a:spLocks noGrp="1"/>
          </p:cNvSpPr>
          <p:nvPr>
            <p:ph idx="1"/>
          </p:nvPr>
        </p:nvSpPr>
        <p:spPr>
          <a:xfrm>
            <a:off x="872066" y="2452159"/>
            <a:ext cx="4680284" cy="2906796"/>
          </a:xfrm>
        </p:spPr>
        <p:txBody>
          <a:bodyPr>
            <a:normAutofit/>
          </a:bodyPr>
          <a:lstStyle/>
          <a:p>
            <a:pPr marL="0" indent="0">
              <a:buNone/>
            </a:pPr>
            <a:r>
              <a:rPr lang="en-US" dirty="0"/>
              <a:t>The passenger vehicle type has a much higher fuel efficiency, with a peak around 36 miles per gallon, while the car type has a lower fuel efficiency, with a peak around 24 miles per gallon.</a:t>
            </a:r>
          </a:p>
        </p:txBody>
      </p:sp>
      <p:pic>
        <p:nvPicPr>
          <p:cNvPr id="5" name="Picture 4">
            <a:extLst>
              <a:ext uri="{FF2B5EF4-FFF2-40B4-BE49-F238E27FC236}">
                <a16:creationId xmlns:a16="http://schemas.microsoft.com/office/drawing/2014/main" id="{CB33238B-2C1D-5780-E3F6-D7028EB95F77}"/>
              </a:ext>
            </a:extLst>
          </p:cNvPr>
          <p:cNvPicPr>
            <a:picLocks noChangeAspect="1"/>
          </p:cNvPicPr>
          <p:nvPr/>
        </p:nvPicPr>
        <p:blipFill>
          <a:blip r:embed="rId2"/>
          <a:stretch>
            <a:fillRect/>
          </a:stretch>
        </p:blipFill>
        <p:spPr>
          <a:xfrm>
            <a:off x="5943059" y="2449651"/>
            <a:ext cx="5199075" cy="3555932"/>
          </a:xfrm>
          <a:prstGeom prst="rect">
            <a:avLst/>
          </a:prstGeom>
        </p:spPr>
      </p:pic>
    </p:spTree>
    <p:extLst>
      <p:ext uri="{BB962C8B-B14F-4D97-AF65-F5344CB8AC3E}">
        <p14:creationId xmlns:p14="http://schemas.microsoft.com/office/powerpoint/2010/main" val="209838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8F253-892C-7420-9100-9EB2132F1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19267C-199D-32DA-BB32-0645CCF88600}"/>
              </a:ext>
            </a:extLst>
          </p:cNvPr>
          <p:cNvSpPr>
            <a:spLocks noGrp="1"/>
          </p:cNvSpPr>
          <p:nvPr>
            <p:ph type="title"/>
          </p:nvPr>
        </p:nvSpPr>
        <p:spPr/>
        <p:txBody>
          <a:bodyPr>
            <a:normAutofit fontScale="90000"/>
          </a:bodyPr>
          <a:lstStyle/>
          <a:p>
            <a:r>
              <a:rPr lang="en-US" b="1" dirty="0" err="1">
                <a:latin typeface="system-ui"/>
              </a:rPr>
              <a:t>Bi</a:t>
            </a:r>
            <a:r>
              <a:rPr lang="en-US" b="1" i="0" dirty="0" err="1">
                <a:effectLst/>
                <a:latin typeface="system-ui"/>
              </a:rPr>
              <a:t>nivariate</a:t>
            </a:r>
            <a:r>
              <a:rPr lang="en-US" b="1" i="0" dirty="0">
                <a:effectLst/>
                <a:latin typeface="system-ui"/>
              </a:rPr>
              <a:t> Analysis: Price vs. Sales Relationship</a:t>
            </a:r>
            <a:endParaRPr lang="en-US" dirty="0"/>
          </a:p>
        </p:txBody>
      </p:sp>
      <p:sp>
        <p:nvSpPr>
          <p:cNvPr id="3" name="Content Placeholder 2">
            <a:extLst>
              <a:ext uri="{FF2B5EF4-FFF2-40B4-BE49-F238E27FC236}">
                <a16:creationId xmlns:a16="http://schemas.microsoft.com/office/drawing/2014/main" id="{6C63CF66-24C7-D4BA-EF32-B58A49558ACF}"/>
              </a:ext>
            </a:extLst>
          </p:cNvPr>
          <p:cNvSpPr>
            <a:spLocks noGrp="1"/>
          </p:cNvSpPr>
          <p:nvPr>
            <p:ph idx="1"/>
          </p:nvPr>
        </p:nvSpPr>
        <p:spPr>
          <a:xfrm>
            <a:off x="717439" y="2442801"/>
            <a:ext cx="7111109" cy="3990083"/>
          </a:xfrm>
        </p:spPr>
        <p:txBody>
          <a:bodyPr>
            <a:noAutofit/>
          </a:bodyPr>
          <a:lstStyle/>
          <a:p>
            <a:r>
              <a:rPr lang="en-US" sz="1800" b="1" dirty="0"/>
              <a:t>Negative Relationship: </a:t>
            </a:r>
            <a:r>
              <a:rPr lang="en-US" sz="1800" dirty="0"/>
              <a:t>There is an overall negative relationship between price and sales. As the price increases, the sales generally decrease, and vice versa.</a:t>
            </a:r>
          </a:p>
          <a:p>
            <a:r>
              <a:rPr lang="en-US" sz="1800" b="1" dirty="0"/>
              <a:t>Wide Dispersion: </a:t>
            </a:r>
            <a:r>
              <a:rPr lang="en-US" sz="1800" dirty="0"/>
              <a:t>The data points are widely dispersed, indicating a significant amount of variability in the relationship between price and sales. There are both high-priced vehicles with low sales, as well as low-priced vehicles with high sales.</a:t>
            </a:r>
          </a:p>
          <a:p>
            <a:r>
              <a:rPr lang="en-US" sz="1800" b="1" dirty="0"/>
              <a:t>Clustering: </a:t>
            </a:r>
            <a:r>
              <a:rPr lang="en-US" sz="1800" dirty="0"/>
              <a:t>The data points appear to be clustered in certain price and sales ranges, suggesting that there may be different segments or categories of vehicles in the dataset.</a:t>
            </a:r>
          </a:p>
          <a:p>
            <a:r>
              <a:rPr lang="en-US" sz="1800" b="1" dirty="0"/>
              <a:t>Outliers: </a:t>
            </a:r>
            <a:r>
              <a:rPr lang="en-US" sz="1800" dirty="0"/>
              <a:t>There are a few outlier data points with very high prices and relatively low sales, or very low prices and high sales, which deviate significantly from the overall trend.</a:t>
            </a:r>
          </a:p>
        </p:txBody>
      </p:sp>
      <p:pic>
        <p:nvPicPr>
          <p:cNvPr id="6" name="Picture 5">
            <a:extLst>
              <a:ext uri="{FF2B5EF4-FFF2-40B4-BE49-F238E27FC236}">
                <a16:creationId xmlns:a16="http://schemas.microsoft.com/office/drawing/2014/main" id="{C8D48C09-8C75-3A62-8990-54563774D6D6}"/>
              </a:ext>
            </a:extLst>
          </p:cNvPr>
          <p:cNvPicPr>
            <a:picLocks noChangeAspect="1"/>
          </p:cNvPicPr>
          <p:nvPr/>
        </p:nvPicPr>
        <p:blipFill>
          <a:blip r:embed="rId2"/>
          <a:stretch>
            <a:fillRect/>
          </a:stretch>
        </p:blipFill>
        <p:spPr>
          <a:xfrm>
            <a:off x="7844588" y="2580861"/>
            <a:ext cx="3863689" cy="2854334"/>
          </a:xfrm>
          <a:prstGeom prst="rect">
            <a:avLst/>
          </a:prstGeom>
        </p:spPr>
      </p:pic>
    </p:spTree>
    <p:extLst>
      <p:ext uri="{BB962C8B-B14F-4D97-AF65-F5344CB8AC3E}">
        <p14:creationId xmlns:p14="http://schemas.microsoft.com/office/powerpoint/2010/main" val="72034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E2905-B33C-D238-A46F-B9E88EC40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69DC3-EEBF-3B4A-49C7-4068E343375A}"/>
              </a:ext>
            </a:extLst>
          </p:cNvPr>
          <p:cNvSpPr>
            <a:spLocks noGrp="1"/>
          </p:cNvSpPr>
          <p:nvPr>
            <p:ph type="title"/>
          </p:nvPr>
        </p:nvSpPr>
        <p:spPr/>
        <p:txBody>
          <a:bodyPr>
            <a:normAutofit fontScale="90000"/>
          </a:bodyPr>
          <a:lstStyle/>
          <a:p>
            <a:r>
              <a:rPr lang="en-US" b="1" dirty="0">
                <a:latin typeface="system-ui"/>
              </a:rPr>
              <a:t>Multivariate</a:t>
            </a:r>
            <a:r>
              <a:rPr lang="en-US" b="1" i="0" dirty="0">
                <a:effectLst/>
                <a:latin typeface="system-ui"/>
              </a:rPr>
              <a:t> Analysis: Horsepower vs. Fuel Efficiency</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27FABA20-60A5-E791-F872-4FE273110D85}"/>
              </a:ext>
            </a:extLst>
          </p:cNvPr>
          <p:cNvSpPr>
            <a:spLocks noGrp="1"/>
          </p:cNvSpPr>
          <p:nvPr>
            <p:ph idx="1"/>
          </p:nvPr>
        </p:nvSpPr>
        <p:spPr>
          <a:xfrm>
            <a:off x="838200" y="2459288"/>
            <a:ext cx="4699000" cy="1254459"/>
          </a:xfrm>
        </p:spPr>
        <p:txBody>
          <a:bodyPr>
            <a:noAutofit/>
          </a:bodyPr>
          <a:lstStyle/>
          <a:p>
            <a:r>
              <a:rPr lang="en-US" sz="2000" dirty="0"/>
              <a:t>This analysis suggests that passenger vehicles, likely larger or more powerful models, prioritize performance (higher horsepower) over fuel efficiency, while cars focus more on fuel economy (higher fuel efficiency) with relatively lower horsepower.</a:t>
            </a:r>
          </a:p>
          <a:p>
            <a:r>
              <a:rPr lang="en-US" sz="2000" dirty="0"/>
              <a:t>The clear separation between the passenger and car vehicle types indicates that these two classes of vehicles have distinct design priorities and trade-offs in terms of horsepower and fuel efficiency.</a:t>
            </a:r>
          </a:p>
          <a:p>
            <a:pPr marL="0" indent="0">
              <a:buNone/>
            </a:pPr>
            <a:endParaRPr lang="en-US" sz="2000" dirty="0"/>
          </a:p>
        </p:txBody>
      </p:sp>
      <p:pic>
        <p:nvPicPr>
          <p:cNvPr id="5" name="Picture 4">
            <a:extLst>
              <a:ext uri="{FF2B5EF4-FFF2-40B4-BE49-F238E27FC236}">
                <a16:creationId xmlns:a16="http://schemas.microsoft.com/office/drawing/2014/main" id="{2876E376-3AEE-34EB-12E9-7E516AA39BA3}"/>
              </a:ext>
            </a:extLst>
          </p:cNvPr>
          <p:cNvPicPr>
            <a:picLocks noChangeAspect="1"/>
          </p:cNvPicPr>
          <p:nvPr/>
        </p:nvPicPr>
        <p:blipFill>
          <a:blip r:embed="rId2"/>
          <a:stretch>
            <a:fillRect/>
          </a:stretch>
        </p:blipFill>
        <p:spPr>
          <a:xfrm>
            <a:off x="5587999" y="2401241"/>
            <a:ext cx="5859341" cy="3206688"/>
          </a:xfrm>
          <a:prstGeom prst="rect">
            <a:avLst/>
          </a:prstGeom>
        </p:spPr>
      </p:pic>
    </p:spTree>
    <p:extLst>
      <p:ext uri="{BB962C8B-B14F-4D97-AF65-F5344CB8AC3E}">
        <p14:creationId xmlns:p14="http://schemas.microsoft.com/office/powerpoint/2010/main" val="334242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C0C6B-42D8-BE3B-080E-07E4490E14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95A6B-6775-89CC-70CE-3DC89F141842}"/>
              </a:ext>
            </a:extLst>
          </p:cNvPr>
          <p:cNvSpPr>
            <a:spLocks noGrp="1"/>
          </p:cNvSpPr>
          <p:nvPr>
            <p:ph type="title"/>
          </p:nvPr>
        </p:nvSpPr>
        <p:spPr/>
        <p:txBody>
          <a:bodyPr>
            <a:normAutofit fontScale="90000"/>
          </a:bodyPr>
          <a:lstStyle/>
          <a:p>
            <a:r>
              <a:rPr lang="en-US" b="1" dirty="0">
                <a:latin typeface="system-ui"/>
              </a:rPr>
              <a:t>Multivariate</a:t>
            </a:r>
            <a:r>
              <a:rPr lang="en-US" b="1" i="0" dirty="0">
                <a:effectLst/>
                <a:latin typeface="system-ui"/>
              </a:rPr>
              <a:t> Analysis: </a:t>
            </a:r>
            <a:r>
              <a:rPr lang="en-US" b="1" dirty="0">
                <a:latin typeface="system-ui"/>
              </a:rPr>
              <a:t>Correlation Heat map of Numeric Variables</a:t>
            </a:r>
            <a:br>
              <a:rPr lang="en-US" b="1" i="0" dirty="0">
                <a:effectLst/>
                <a:latin typeface="system-ui"/>
              </a:rPr>
            </a:br>
            <a:endParaRPr lang="en-US" dirty="0"/>
          </a:p>
        </p:txBody>
      </p:sp>
      <p:sp>
        <p:nvSpPr>
          <p:cNvPr id="3" name="Content Placeholder 2">
            <a:extLst>
              <a:ext uri="{FF2B5EF4-FFF2-40B4-BE49-F238E27FC236}">
                <a16:creationId xmlns:a16="http://schemas.microsoft.com/office/drawing/2014/main" id="{CC66BE72-14D5-7E98-DE51-741A2ACF6304}"/>
              </a:ext>
            </a:extLst>
          </p:cNvPr>
          <p:cNvSpPr>
            <a:spLocks noGrp="1"/>
          </p:cNvSpPr>
          <p:nvPr>
            <p:ph idx="1"/>
          </p:nvPr>
        </p:nvSpPr>
        <p:spPr>
          <a:xfrm>
            <a:off x="5680687" y="2409825"/>
            <a:ext cx="5951621" cy="4190164"/>
          </a:xfrm>
        </p:spPr>
        <p:txBody>
          <a:bodyPr>
            <a:normAutofit fontScale="92500" lnSpcReduction="10000"/>
          </a:bodyPr>
          <a:lstStyle/>
          <a:p>
            <a:r>
              <a:rPr lang="en-US" dirty="0"/>
              <a:t>The correlation analysis reveals that vehicle size, power, and performance factors like Horsepower, </a:t>
            </a:r>
            <a:r>
              <a:rPr lang="en-US" dirty="0" err="1"/>
              <a:t>Curb_weight</a:t>
            </a:r>
            <a:r>
              <a:rPr lang="en-US" dirty="0"/>
              <a:t>, and </a:t>
            </a:r>
            <a:r>
              <a:rPr lang="en-US" dirty="0" err="1"/>
              <a:t>Fuel_capacity</a:t>
            </a:r>
            <a:r>
              <a:rPr lang="en-US" dirty="0"/>
              <a:t> are generally associated with reduced </a:t>
            </a:r>
            <a:r>
              <a:rPr lang="en-US" dirty="0" err="1"/>
              <a:t>Fuel_efficiency</a:t>
            </a:r>
            <a:r>
              <a:rPr lang="en-US" dirty="0"/>
              <a:t>. </a:t>
            </a:r>
          </a:p>
          <a:p>
            <a:r>
              <a:rPr lang="en-US" dirty="0"/>
              <a:t>Higher Horsepower and larger vehicle dimensions correlate strongly with greater </a:t>
            </a:r>
            <a:r>
              <a:rPr lang="en-US" dirty="0" err="1"/>
              <a:t>Curb_weight</a:t>
            </a:r>
            <a:r>
              <a:rPr lang="en-US" dirty="0"/>
              <a:t> and </a:t>
            </a:r>
            <a:r>
              <a:rPr lang="en-US" dirty="0" err="1"/>
              <a:t>Fuel_capacity</a:t>
            </a:r>
            <a:r>
              <a:rPr lang="en-US" dirty="0"/>
              <a:t>, indicating that more powerful and heavier vehicles tend to be less fuel-efficient. </a:t>
            </a:r>
          </a:p>
          <a:p>
            <a:r>
              <a:rPr lang="en-US" dirty="0"/>
              <a:t>This analysis highlights key trade-offs in vehicle design between performance and fuel economy.</a:t>
            </a:r>
          </a:p>
        </p:txBody>
      </p:sp>
      <p:pic>
        <p:nvPicPr>
          <p:cNvPr id="6" name="Picture 5">
            <a:extLst>
              <a:ext uri="{FF2B5EF4-FFF2-40B4-BE49-F238E27FC236}">
                <a16:creationId xmlns:a16="http://schemas.microsoft.com/office/drawing/2014/main" id="{F4702752-23EF-BBCB-34E5-97A189DC62E5}"/>
              </a:ext>
            </a:extLst>
          </p:cNvPr>
          <p:cNvPicPr>
            <a:picLocks noChangeAspect="1"/>
          </p:cNvPicPr>
          <p:nvPr/>
        </p:nvPicPr>
        <p:blipFill>
          <a:blip r:embed="rId2"/>
          <a:stretch>
            <a:fillRect/>
          </a:stretch>
        </p:blipFill>
        <p:spPr>
          <a:xfrm>
            <a:off x="1083734" y="2269427"/>
            <a:ext cx="4522536" cy="4033658"/>
          </a:xfrm>
          <a:prstGeom prst="rect">
            <a:avLst/>
          </a:prstGeom>
        </p:spPr>
      </p:pic>
    </p:spTree>
    <p:extLst>
      <p:ext uri="{BB962C8B-B14F-4D97-AF65-F5344CB8AC3E}">
        <p14:creationId xmlns:p14="http://schemas.microsoft.com/office/powerpoint/2010/main" val="413550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A6DC-8940-B242-6746-81A0291696D9}"/>
              </a:ext>
            </a:extLst>
          </p:cNvPr>
          <p:cNvSpPr>
            <a:spLocks noGrp="1"/>
          </p:cNvSpPr>
          <p:nvPr>
            <p:ph type="title"/>
          </p:nvPr>
        </p:nvSpPr>
        <p:spPr/>
        <p:txBody>
          <a:bodyPr>
            <a:normAutofit/>
          </a:bodyPr>
          <a:lstStyle/>
          <a:p>
            <a:r>
              <a:rPr lang="en-US" dirty="0"/>
              <a:t>Recommendations and Further Analysis</a:t>
            </a:r>
          </a:p>
        </p:txBody>
      </p:sp>
      <p:sp>
        <p:nvSpPr>
          <p:cNvPr id="3" name="Content Placeholder 2">
            <a:extLst>
              <a:ext uri="{FF2B5EF4-FFF2-40B4-BE49-F238E27FC236}">
                <a16:creationId xmlns:a16="http://schemas.microsoft.com/office/drawing/2014/main" id="{34207B68-26B0-D3F5-62DF-BBB10285776E}"/>
              </a:ext>
            </a:extLst>
          </p:cNvPr>
          <p:cNvSpPr>
            <a:spLocks noGrp="1"/>
          </p:cNvSpPr>
          <p:nvPr>
            <p:ph idx="1"/>
          </p:nvPr>
        </p:nvSpPr>
        <p:spPr/>
        <p:txBody>
          <a:bodyPr>
            <a:normAutofit fontScale="70000" lnSpcReduction="20000"/>
          </a:bodyPr>
          <a:lstStyle/>
          <a:p>
            <a:pPr marL="514350" indent="-514350">
              <a:buFont typeface="+mj-lt"/>
              <a:buAutoNum type="romanLcPeriod"/>
            </a:pPr>
            <a:r>
              <a:rPr lang="en-US" b="1" dirty="0"/>
              <a:t>Market Segmentation: </a:t>
            </a:r>
            <a:r>
              <a:rPr lang="en-US" dirty="0"/>
              <a:t>Use cluster analysis to group vehicles by features like price and fuel efficiency, enabling targeted strategies for different consumer groups.</a:t>
            </a:r>
          </a:p>
          <a:p>
            <a:pPr marL="514350" indent="-514350">
              <a:buFont typeface="+mj-lt"/>
              <a:buAutoNum type="romanLcPeriod"/>
            </a:pPr>
            <a:r>
              <a:rPr lang="en-US" b="1" dirty="0"/>
              <a:t>Sales Trends: </a:t>
            </a:r>
            <a:r>
              <a:rPr lang="en-US" dirty="0"/>
              <a:t>Adding a time-series dimension could reveal seasonal or economic patterns affecting vehicle demand, aiding in future sales forecasting.</a:t>
            </a:r>
          </a:p>
          <a:p>
            <a:pPr marL="514350" indent="-514350">
              <a:buFont typeface="+mj-lt"/>
              <a:buAutoNum type="romanLcPeriod"/>
            </a:pPr>
            <a:r>
              <a:rPr lang="en-US" b="1" dirty="0"/>
              <a:t>Consumer Demographics: </a:t>
            </a:r>
            <a:r>
              <a:rPr lang="en-US" dirty="0"/>
              <a:t>Analyzing demographic factors linked to vehicle type preferences (e.g., regional trends) could guide targeted marketing efforts.</a:t>
            </a:r>
          </a:p>
          <a:p>
            <a:pPr marL="514350" indent="-514350">
              <a:buFont typeface="+mj-lt"/>
              <a:buAutoNum type="romanLcPeriod"/>
            </a:pPr>
            <a:r>
              <a:rPr lang="en-US" b="1" dirty="0"/>
              <a:t>Fuel Efficiency Impact: </a:t>
            </a:r>
            <a:r>
              <a:rPr lang="en-US" dirty="0"/>
              <a:t>Investigate the influence of fuel economy on sales, highlighting consumer priorities relative to performance and size.</a:t>
            </a:r>
          </a:p>
          <a:p>
            <a:pPr marL="514350" indent="-514350">
              <a:buFont typeface="+mj-lt"/>
              <a:buAutoNum type="romanLcPeriod"/>
            </a:pPr>
            <a:r>
              <a:rPr lang="en-US" b="1" dirty="0"/>
              <a:t>Brand and Competitor Analysis: </a:t>
            </a:r>
            <a:r>
              <a:rPr lang="en-US" dirty="0"/>
              <a:t>Comparing sales by brand could uncover loyalty trends and competitive advantages for strategic benchmarking.</a:t>
            </a:r>
          </a:p>
          <a:p>
            <a:pPr marL="514350" indent="-514350">
              <a:buFont typeface="+mj-lt"/>
              <a:buAutoNum type="romanLcPeriod"/>
            </a:pPr>
            <a:r>
              <a:rPr lang="en-US" b="1" dirty="0"/>
              <a:t>Environmental Shifts: </a:t>
            </a:r>
            <a:r>
              <a:rPr lang="en-US" dirty="0"/>
              <a:t>Explore how electric and hybrid models impact sales to anticipate shifts toward sustainable vehicles.</a:t>
            </a:r>
          </a:p>
          <a:p>
            <a:pPr marL="514350" indent="-514350">
              <a:buFont typeface="+mj-lt"/>
              <a:buAutoNum type="romanLcPeriod"/>
            </a:pPr>
            <a:endParaRPr lang="en-US" dirty="0"/>
          </a:p>
          <a:p>
            <a:endParaRPr lang="en-US" dirty="0"/>
          </a:p>
          <a:p>
            <a:endParaRPr lang="en-US" dirty="0"/>
          </a:p>
        </p:txBody>
      </p:sp>
    </p:spTree>
    <p:extLst>
      <p:ext uri="{BB962C8B-B14F-4D97-AF65-F5344CB8AC3E}">
        <p14:creationId xmlns:p14="http://schemas.microsoft.com/office/powerpoint/2010/main" val="300651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B1F3-DBF5-FBD8-EA66-CD9AFE21AE59}"/>
              </a:ext>
            </a:extLst>
          </p:cNvPr>
          <p:cNvSpPr>
            <a:spLocks noGrp="1"/>
          </p:cNvSpPr>
          <p:nvPr>
            <p:ph type="ctrTitle"/>
          </p:nvPr>
        </p:nvSpPr>
        <p:spPr>
          <a:xfrm>
            <a:off x="2686240" y="2202100"/>
            <a:ext cx="6815669" cy="1515533"/>
          </a:xfrm>
        </p:spPr>
        <p:txBody>
          <a:bodyPr/>
          <a:lstStyle/>
          <a:p>
            <a:r>
              <a:rPr lang="en-US" dirty="0"/>
              <a:t>Thank You!!!</a:t>
            </a:r>
          </a:p>
        </p:txBody>
      </p:sp>
    </p:spTree>
    <p:extLst>
      <p:ext uri="{BB962C8B-B14F-4D97-AF65-F5344CB8AC3E}">
        <p14:creationId xmlns:p14="http://schemas.microsoft.com/office/powerpoint/2010/main" val="179770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1E61-6055-64FA-7C40-3CDE685E20B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D438EFB-98A2-C7D8-9EE6-095B5C688C1C}"/>
              </a:ext>
            </a:extLst>
          </p:cNvPr>
          <p:cNvSpPr>
            <a:spLocks noGrp="1"/>
          </p:cNvSpPr>
          <p:nvPr>
            <p:ph idx="1"/>
          </p:nvPr>
        </p:nvSpPr>
        <p:spPr/>
        <p:txBody>
          <a:bodyPr>
            <a:normAutofit fontScale="85000" lnSpcReduction="10000"/>
          </a:bodyPr>
          <a:lstStyle/>
          <a:p>
            <a:r>
              <a:rPr lang="en-US" dirty="0"/>
              <a:t>The automotive industry is a dynamic and highly competitive field influenced by an array of factors, from technological advancements to fluctuating consumer preferences. </a:t>
            </a:r>
          </a:p>
          <a:p>
            <a:r>
              <a:rPr lang="en-US" dirty="0"/>
              <a:t>In recent years, vehicle demand and sales have been shaped not only by the economic landscape but also by evolving consumer priorities around price, performance, fuel efficiency, and brand value. Understanding these preferences is essential for manufacturers and stakeholders who seek to optimize their strategies and align with market expectations.</a:t>
            </a:r>
          </a:p>
          <a:p>
            <a:r>
              <a:rPr lang="en-US" dirty="0"/>
              <a:t>This study delves into the critical variables affecting vehicle demand and sales in the automobile industry, offering a data-driven perspective on what drives consumer decisions in a diverse market. </a:t>
            </a:r>
          </a:p>
          <a:p>
            <a:endParaRPr lang="en-US" dirty="0"/>
          </a:p>
          <a:p>
            <a:endParaRPr lang="en-US" dirty="0"/>
          </a:p>
        </p:txBody>
      </p:sp>
    </p:spTree>
    <p:extLst>
      <p:ext uri="{BB962C8B-B14F-4D97-AF65-F5344CB8AC3E}">
        <p14:creationId xmlns:p14="http://schemas.microsoft.com/office/powerpoint/2010/main" val="149090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0D0F-4AAF-2C62-BB02-E17F24A4F78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F7A9222-5B63-E90E-9D72-12D87912D1D0}"/>
              </a:ext>
            </a:extLst>
          </p:cNvPr>
          <p:cNvSpPr>
            <a:spLocks noGrp="1"/>
          </p:cNvSpPr>
          <p:nvPr>
            <p:ph idx="1"/>
          </p:nvPr>
        </p:nvSpPr>
        <p:spPr>
          <a:xfrm>
            <a:off x="635000" y="2387600"/>
            <a:ext cx="7162800" cy="3755496"/>
          </a:xfrm>
        </p:spPr>
        <p:txBody>
          <a:bodyPr>
            <a:normAutofit fontScale="85000" lnSpcReduction="10000"/>
          </a:bodyPr>
          <a:lstStyle/>
          <a:p>
            <a:r>
              <a:rPr lang="en-US" sz="2400" dirty="0"/>
              <a:t>The dataset under analysis, sourced from Kaggle: car sales data, provides valuable insights into the automotive industry, detailing factors that may influence vehicle demand and sales. </a:t>
            </a:r>
          </a:p>
          <a:p>
            <a:r>
              <a:rPr lang="en-US" sz="2400" dirty="0"/>
              <a:t>This dataset includes 157 entries, each representing a vehicle model, with 16 attributes such as manufacturer, model, vehicle type, sales volume, resale value, and various technical specifications such engine size, horsepower, fuel efficiency). </a:t>
            </a:r>
          </a:p>
          <a:p>
            <a:r>
              <a:rPr lang="en-US" sz="2400" dirty="0"/>
              <a:t>These variables help capture consumer preferences, cost-related factors, and technical aspects that are key to understanding market trends and making data-driven recommendations in the automotive sector.</a:t>
            </a:r>
          </a:p>
          <a:p>
            <a:endParaRPr lang="en-US" sz="2400" dirty="0"/>
          </a:p>
        </p:txBody>
      </p:sp>
      <p:pic>
        <p:nvPicPr>
          <p:cNvPr id="5" name="Picture 4">
            <a:extLst>
              <a:ext uri="{FF2B5EF4-FFF2-40B4-BE49-F238E27FC236}">
                <a16:creationId xmlns:a16="http://schemas.microsoft.com/office/drawing/2014/main" id="{7D5BF807-C0ED-9264-CEEF-BD1B1078FA83}"/>
              </a:ext>
            </a:extLst>
          </p:cNvPr>
          <p:cNvPicPr>
            <a:picLocks noChangeAspect="1"/>
          </p:cNvPicPr>
          <p:nvPr/>
        </p:nvPicPr>
        <p:blipFill>
          <a:blip r:embed="rId2"/>
          <a:stretch>
            <a:fillRect/>
          </a:stretch>
        </p:blipFill>
        <p:spPr>
          <a:xfrm>
            <a:off x="7812060" y="2400433"/>
            <a:ext cx="3634873" cy="3777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604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DB26-A380-5C8B-FA84-4FF797759813}"/>
              </a:ext>
            </a:extLst>
          </p:cNvPr>
          <p:cNvSpPr>
            <a:spLocks noGrp="1"/>
          </p:cNvSpPr>
          <p:nvPr>
            <p:ph type="title"/>
          </p:nvPr>
        </p:nvSpPr>
        <p:spPr/>
        <p:txBody>
          <a:bodyPr>
            <a:normAutofit/>
          </a:bodyPr>
          <a:lstStyle/>
          <a:p>
            <a:r>
              <a:rPr lang="en-US" dirty="0">
                <a:cs typeface="Times New Roman"/>
              </a:rPr>
              <a:t>Import Libraries and Load Data</a:t>
            </a:r>
          </a:p>
        </p:txBody>
      </p:sp>
      <p:pic>
        <p:nvPicPr>
          <p:cNvPr id="4" name="Content Placeholder 3" descr="A screen shot of a computer&#10;&#10;Description automatically generated">
            <a:extLst>
              <a:ext uri="{FF2B5EF4-FFF2-40B4-BE49-F238E27FC236}">
                <a16:creationId xmlns:a16="http://schemas.microsoft.com/office/drawing/2014/main" id="{5AF12866-0DE9-B218-4B62-AA712E3B99F7}"/>
              </a:ext>
            </a:extLst>
          </p:cNvPr>
          <p:cNvPicPr>
            <a:picLocks noGrp="1" noChangeAspect="1"/>
          </p:cNvPicPr>
          <p:nvPr>
            <p:ph idx="1"/>
          </p:nvPr>
        </p:nvPicPr>
        <p:blipFill>
          <a:blip r:embed="rId2"/>
          <a:stretch>
            <a:fillRect/>
          </a:stretch>
        </p:blipFill>
        <p:spPr>
          <a:xfrm>
            <a:off x="790305" y="3441729"/>
            <a:ext cx="5004219" cy="2196321"/>
          </a:xfrm>
        </p:spPr>
      </p:pic>
      <p:pic>
        <p:nvPicPr>
          <p:cNvPr id="5" name="Picture 4" descr="A computer code on a black background&#10;&#10;Description automatically generated">
            <a:extLst>
              <a:ext uri="{FF2B5EF4-FFF2-40B4-BE49-F238E27FC236}">
                <a16:creationId xmlns:a16="http://schemas.microsoft.com/office/drawing/2014/main" id="{E6A76BA1-AD3B-FD0A-5862-0D391CA8D3A1}"/>
              </a:ext>
            </a:extLst>
          </p:cNvPr>
          <p:cNvPicPr>
            <a:picLocks noChangeAspect="1"/>
          </p:cNvPicPr>
          <p:nvPr/>
        </p:nvPicPr>
        <p:blipFill>
          <a:blip r:embed="rId3"/>
          <a:stretch>
            <a:fillRect/>
          </a:stretch>
        </p:blipFill>
        <p:spPr>
          <a:xfrm>
            <a:off x="6093934" y="3435920"/>
            <a:ext cx="5438775" cy="2200275"/>
          </a:xfrm>
          <a:prstGeom prst="rect">
            <a:avLst/>
          </a:prstGeom>
        </p:spPr>
      </p:pic>
    </p:spTree>
    <p:extLst>
      <p:ext uri="{BB962C8B-B14F-4D97-AF65-F5344CB8AC3E}">
        <p14:creationId xmlns:p14="http://schemas.microsoft.com/office/powerpoint/2010/main" val="61978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3FF9-DFB3-FD5A-973F-251B1779C121}"/>
              </a:ext>
            </a:extLst>
          </p:cNvPr>
          <p:cNvSpPr>
            <a:spLocks noGrp="1"/>
          </p:cNvSpPr>
          <p:nvPr>
            <p:ph type="title"/>
          </p:nvPr>
        </p:nvSpPr>
        <p:spPr/>
        <p:txBody>
          <a:bodyPr/>
          <a:lstStyle/>
          <a:p>
            <a:r>
              <a:rPr lang="en-US" dirty="0">
                <a:cs typeface="Times New Roman"/>
              </a:rPr>
              <a:t>Initial Data Inspection</a:t>
            </a:r>
            <a:endParaRPr lang="en-US" dirty="0"/>
          </a:p>
        </p:txBody>
      </p:sp>
      <p:sp>
        <p:nvSpPr>
          <p:cNvPr id="3" name="Content Placeholder 2">
            <a:extLst>
              <a:ext uri="{FF2B5EF4-FFF2-40B4-BE49-F238E27FC236}">
                <a16:creationId xmlns:a16="http://schemas.microsoft.com/office/drawing/2014/main" id="{122D7897-4710-EAA1-DB39-BDD9F1D32750}"/>
              </a:ext>
            </a:extLst>
          </p:cNvPr>
          <p:cNvSpPr>
            <a:spLocks noGrp="1"/>
          </p:cNvSpPr>
          <p:nvPr>
            <p:ph idx="1"/>
          </p:nvPr>
        </p:nvSpPr>
        <p:spPr/>
        <p:txBody>
          <a:bodyPr/>
          <a:lstStyle/>
          <a:p>
            <a:r>
              <a:rPr lang="en-US" dirty="0">
                <a:cs typeface="Times New Roman"/>
              </a:rPr>
              <a:t>It's about taking a quick look to see how the data is organized and if there are any problems that need to fix. Initial data inspection is a quick check to see if the data is well organized and clean, for deeper analysis.</a:t>
            </a:r>
          </a:p>
          <a:p>
            <a:pPr>
              <a:buSzPct val="114999"/>
            </a:pPr>
            <a:endParaRPr lang="en-US" dirty="0">
              <a:cs typeface="Times New Roman"/>
            </a:endParaRPr>
          </a:p>
        </p:txBody>
      </p:sp>
      <p:pic>
        <p:nvPicPr>
          <p:cNvPr id="4" name="Picture 3" descr="A black background with green and orange text&#10;&#10;Description automatically generated">
            <a:extLst>
              <a:ext uri="{FF2B5EF4-FFF2-40B4-BE49-F238E27FC236}">
                <a16:creationId xmlns:a16="http://schemas.microsoft.com/office/drawing/2014/main" id="{08EA0A56-071E-6D43-A0B9-CA690E866773}"/>
              </a:ext>
            </a:extLst>
          </p:cNvPr>
          <p:cNvPicPr>
            <a:picLocks noChangeAspect="1"/>
          </p:cNvPicPr>
          <p:nvPr/>
        </p:nvPicPr>
        <p:blipFill>
          <a:blip r:embed="rId2"/>
          <a:stretch>
            <a:fillRect/>
          </a:stretch>
        </p:blipFill>
        <p:spPr>
          <a:xfrm>
            <a:off x="2281058" y="4213824"/>
            <a:ext cx="7399846" cy="1420842"/>
          </a:xfrm>
          <a:prstGeom prst="rect">
            <a:avLst/>
          </a:prstGeom>
        </p:spPr>
      </p:pic>
    </p:spTree>
    <p:extLst>
      <p:ext uri="{BB962C8B-B14F-4D97-AF65-F5344CB8AC3E}">
        <p14:creationId xmlns:p14="http://schemas.microsoft.com/office/powerpoint/2010/main" val="17460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86D9-85C1-FB67-F524-B903AB2E893D}"/>
              </a:ext>
            </a:extLst>
          </p:cNvPr>
          <p:cNvSpPr>
            <a:spLocks noGrp="1"/>
          </p:cNvSpPr>
          <p:nvPr>
            <p:ph type="title"/>
          </p:nvPr>
        </p:nvSpPr>
        <p:spPr/>
        <p:txBody>
          <a:bodyPr/>
          <a:lstStyle/>
          <a:p>
            <a:r>
              <a:rPr lang="en-US" dirty="0"/>
              <a:t>EDA </a:t>
            </a:r>
          </a:p>
        </p:txBody>
      </p:sp>
      <p:sp>
        <p:nvSpPr>
          <p:cNvPr id="3" name="Content Placeholder 2">
            <a:extLst>
              <a:ext uri="{FF2B5EF4-FFF2-40B4-BE49-F238E27FC236}">
                <a16:creationId xmlns:a16="http://schemas.microsoft.com/office/drawing/2014/main" id="{C879D16C-ABA2-5416-EF8A-AD7DC9A2346C}"/>
              </a:ext>
            </a:extLst>
          </p:cNvPr>
          <p:cNvSpPr>
            <a:spLocks noGrp="1"/>
          </p:cNvSpPr>
          <p:nvPr>
            <p:ph idx="1"/>
          </p:nvPr>
        </p:nvSpPr>
        <p:spPr>
          <a:xfrm>
            <a:off x="598056" y="2996431"/>
            <a:ext cx="11077477" cy="3180532"/>
          </a:xfrm>
        </p:spPr>
        <p:txBody>
          <a:bodyPr>
            <a:normAutofit/>
          </a:bodyPr>
          <a:lstStyle/>
          <a:p>
            <a:pPr marL="0" indent="0">
              <a:buNone/>
            </a:pPr>
            <a:r>
              <a:rPr lang="en-US" dirty="0">
                <a:cs typeface="Times New Roman"/>
              </a:rPr>
              <a:t>Exploratory Data Analysis(EDA) is a process of summarizing and understanding key characteristics of a dataset.</a:t>
            </a:r>
          </a:p>
          <a:p>
            <a:pPr marL="0" indent="0">
              <a:buNone/>
            </a:pPr>
            <a:r>
              <a:rPr lang="en-US" dirty="0"/>
              <a:t>The Exploratory Data Analysis (EDA) for analyzing factors influencing vehicle demand and sales was performed using a structured approach aimed at cleaning, describing, visualizing, and understanding the dataset’s relationships. </a:t>
            </a:r>
            <a:endParaRPr lang="en-US"/>
          </a:p>
          <a:p>
            <a:pPr marL="0" indent="0">
              <a:buNone/>
            </a:pPr>
            <a:endParaRPr lang="en-US" b="1" dirty="0">
              <a:cs typeface="Times New Roman"/>
            </a:endParaRPr>
          </a:p>
          <a:p>
            <a:endParaRPr lang="en-US" dirty="0"/>
          </a:p>
        </p:txBody>
      </p:sp>
    </p:spTree>
    <p:extLst>
      <p:ext uri="{BB962C8B-B14F-4D97-AF65-F5344CB8AC3E}">
        <p14:creationId xmlns:p14="http://schemas.microsoft.com/office/powerpoint/2010/main" val="65575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A683-EB36-999B-061D-DA0805C68C9A}"/>
              </a:ext>
            </a:extLst>
          </p:cNvPr>
          <p:cNvSpPr>
            <a:spLocks noGrp="1"/>
          </p:cNvSpPr>
          <p:nvPr>
            <p:ph type="title"/>
          </p:nvPr>
        </p:nvSpPr>
        <p:spPr>
          <a:xfrm>
            <a:off x="1295402" y="982132"/>
            <a:ext cx="9126744" cy="728773"/>
          </a:xfrm>
        </p:spPr>
        <p:txBody>
          <a:bodyPr>
            <a:normAutofit fontScale="90000"/>
          </a:bodyPr>
          <a:lstStyle/>
          <a:p>
            <a:r>
              <a:rPr lang="en-US" dirty="0">
                <a:cs typeface="Times New Roman"/>
              </a:rPr>
              <a:t>Data Cleaning</a:t>
            </a:r>
          </a:p>
        </p:txBody>
      </p:sp>
      <p:pic>
        <p:nvPicPr>
          <p:cNvPr id="4" name="Content Placeholder 3" descr="A screenshot of a computer screen&#10;&#10;Description automatically generated">
            <a:extLst>
              <a:ext uri="{FF2B5EF4-FFF2-40B4-BE49-F238E27FC236}">
                <a16:creationId xmlns:a16="http://schemas.microsoft.com/office/drawing/2014/main" id="{9BE3AD38-0207-6BF9-7EAC-7304575D4665}"/>
              </a:ext>
            </a:extLst>
          </p:cNvPr>
          <p:cNvPicPr>
            <a:picLocks noGrp="1" noChangeAspect="1"/>
          </p:cNvPicPr>
          <p:nvPr>
            <p:ph idx="1"/>
          </p:nvPr>
        </p:nvPicPr>
        <p:blipFill>
          <a:blip r:embed="rId2"/>
          <a:stretch>
            <a:fillRect/>
          </a:stretch>
        </p:blipFill>
        <p:spPr>
          <a:xfrm>
            <a:off x="2278421" y="3031385"/>
            <a:ext cx="2171758" cy="3318936"/>
          </a:xfrm>
        </p:spPr>
      </p:pic>
      <p:sp>
        <p:nvSpPr>
          <p:cNvPr id="5" name="TextBox 4">
            <a:extLst>
              <a:ext uri="{FF2B5EF4-FFF2-40B4-BE49-F238E27FC236}">
                <a16:creationId xmlns:a16="http://schemas.microsoft.com/office/drawing/2014/main" id="{6C0BBB63-5B9D-6820-3C15-71490FE4B30A}"/>
              </a:ext>
            </a:extLst>
          </p:cNvPr>
          <p:cNvSpPr txBox="1"/>
          <p:nvPr/>
        </p:nvSpPr>
        <p:spPr>
          <a:xfrm>
            <a:off x="6090249" y="2452777"/>
            <a:ext cx="479916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Segoe UI"/>
            </a:endParaRPr>
          </a:p>
          <a:p>
            <a:r>
              <a:rPr lang="en-US" sz="2000" dirty="0" err="1">
                <a:solidFill>
                  <a:srgbClr val="262626"/>
                </a:solidFill>
                <a:cs typeface="Segoe UI"/>
              </a:rPr>
              <a:t>i</a:t>
            </a:r>
            <a:r>
              <a:rPr lang="en-US" sz="2000" dirty="0">
                <a:solidFill>
                  <a:srgbClr val="262626"/>
                </a:solidFill>
                <a:cs typeface="Segoe UI"/>
              </a:rPr>
              <a:t>. Missing Value Analysis: </a:t>
            </a:r>
            <a:r>
              <a:rPr lang="en-US" sz="2000" dirty="0">
                <a:cs typeface="Segoe UI"/>
              </a:rPr>
              <a:t>​</a:t>
            </a:r>
          </a:p>
          <a:p>
            <a:pPr marL="228600" indent="-228600">
              <a:buFont typeface=""/>
              <a:buChar char="•"/>
            </a:pPr>
            <a:r>
              <a:rPr lang="en-US" sz="2000" dirty="0">
                <a:solidFill>
                  <a:srgbClr val="262626"/>
                </a:solidFill>
                <a:cs typeface="Arial"/>
              </a:rPr>
              <a:t>We identified missing values in key variables, which may impact interpretations and accuracy of our analysis. </a:t>
            </a:r>
            <a:r>
              <a:rPr lang="en-US" sz="2000" dirty="0">
                <a:cs typeface="Arial"/>
              </a:rPr>
              <a:t>​</a:t>
            </a:r>
          </a:p>
          <a:p>
            <a:pPr marL="228600" indent="-228600">
              <a:buFont typeface=""/>
              <a:buChar char="•"/>
            </a:pPr>
            <a:r>
              <a:rPr lang="en-US" sz="2000" dirty="0">
                <a:solidFill>
                  <a:srgbClr val="262626"/>
                </a:solidFill>
                <a:cs typeface="Arial"/>
              </a:rPr>
              <a:t>Missing values were found in </a:t>
            </a:r>
            <a:r>
              <a:rPr lang="en-US" sz="2000" dirty="0" err="1">
                <a:solidFill>
                  <a:srgbClr val="262626"/>
                </a:solidFill>
                <a:cs typeface="Arial"/>
              </a:rPr>
              <a:t>varibles</a:t>
            </a:r>
            <a:r>
              <a:rPr lang="en-US" sz="2000" dirty="0">
                <a:solidFill>
                  <a:srgbClr val="262626"/>
                </a:solidFill>
                <a:cs typeface="Arial"/>
              </a:rPr>
              <a:t> like resale (36 missing), Price with 2 missing, and Fuel efficiency (3 missing), among others which were replaced using their medians. </a:t>
            </a:r>
            <a:r>
              <a:rPr lang="en-US" sz="2000" dirty="0">
                <a:cs typeface="Arial"/>
              </a:rPr>
              <a:t>​</a:t>
            </a:r>
          </a:p>
          <a:p>
            <a:pPr marL="228600" indent="-228600">
              <a:buFont typeface=""/>
              <a:buChar char="•"/>
            </a:pPr>
            <a:r>
              <a:rPr lang="en-US" sz="2000" dirty="0">
                <a:solidFill>
                  <a:srgbClr val="262626"/>
                </a:solidFill>
                <a:cs typeface="Arial"/>
              </a:rPr>
              <a:t>The dataset had 0 duplicate values.</a:t>
            </a:r>
          </a:p>
        </p:txBody>
      </p:sp>
      <p:pic>
        <p:nvPicPr>
          <p:cNvPr id="6" name="Picture 5" descr="A black background with white text&#10;&#10;Description automatically generated">
            <a:extLst>
              <a:ext uri="{FF2B5EF4-FFF2-40B4-BE49-F238E27FC236}">
                <a16:creationId xmlns:a16="http://schemas.microsoft.com/office/drawing/2014/main" id="{82B25578-CBC8-4AD9-F254-F40317673AEC}"/>
              </a:ext>
            </a:extLst>
          </p:cNvPr>
          <p:cNvPicPr>
            <a:picLocks noChangeAspect="1"/>
          </p:cNvPicPr>
          <p:nvPr/>
        </p:nvPicPr>
        <p:blipFill>
          <a:blip r:embed="rId3"/>
          <a:stretch>
            <a:fillRect/>
          </a:stretch>
        </p:blipFill>
        <p:spPr>
          <a:xfrm>
            <a:off x="1275991" y="1880289"/>
            <a:ext cx="4191000" cy="1156479"/>
          </a:xfrm>
          <a:prstGeom prst="rect">
            <a:avLst/>
          </a:prstGeom>
        </p:spPr>
      </p:pic>
    </p:spTree>
    <p:extLst>
      <p:ext uri="{BB962C8B-B14F-4D97-AF65-F5344CB8AC3E}">
        <p14:creationId xmlns:p14="http://schemas.microsoft.com/office/powerpoint/2010/main" val="183854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FEAA8-EDDA-6803-BA0C-908DD1743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17CFB-ED49-CBE2-1C4E-F60162EFAC6B}"/>
              </a:ext>
            </a:extLst>
          </p:cNvPr>
          <p:cNvSpPr>
            <a:spLocks noGrp="1"/>
          </p:cNvSpPr>
          <p:nvPr>
            <p:ph type="title"/>
          </p:nvPr>
        </p:nvSpPr>
        <p:spPr/>
        <p:txBody>
          <a:bodyPr/>
          <a:lstStyle/>
          <a:p>
            <a:r>
              <a:rPr lang="en-US" dirty="0"/>
              <a:t>EDA Methodology</a:t>
            </a:r>
          </a:p>
        </p:txBody>
      </p:sp>
      <p:sp>
        <p:nvSpPr>
          <p:cNvPr id="3" name="Content Placeholder 2">
            <a:extLst>
              <a:ext uri="{FF2B5EF4-FFF2-40B4-BE49-F238E27FC236}">
                <a16:creationId xmlns:a16="http://schemas.microsoft.com/office/drawing/2014/main" id="{95679699-F1F9-0CB0-1D2D-3739DEAFFD79}"/>
              </a:ext>
            </a:extLst>
          </p:cNvPr>
          <p:cNvSpPr>
            <a:spLocks noGrp="1"/>
          </p:cNvSpPr>
          <p:nvPr>
            <p:ph idx="1"/>
          </p:nvPr>
        </p:nvSpPr>
        <p:spPr>
          <a:xfrm>
            <a:off x="402837" y="2484886"/>
            <a:ext cx="6726257" cy="3614148"/>
          </a:xfrm>
        </p:spPr>
        <p:txBody>
          <a:bodyPr>
            <a:noAutofit/>
          </a:bodyPr>
          <a:lstStyle/>
          <a:p>
            <a:endParaRPr lang="en-US" sz="2000" dirty="0">
              <a:cs typeface="Times New Roman"/>
            </a:endParaRPr>
          </a:p>
          <a:p>
            <a:r>
              <a:rPr lang="en-US" sz="2000" dirty="0">
                <a:cs typeface="Times New Roman"/>
              </a:rPr>
              <a:t>We generated descriptive statistics for numeric variables to capture central tendency, variability, and distribution. Key metrics, including the mean and standard deviation of different variables provided an overview of the dataset’s diversity in vehicle sales and pricing.</a:t>
            </a:r>
            <a:endParaRPr lang="en-US" sz="2000" dirty="0"/>
          </a:p>
          <a:p>
            <a:pPr>
              <a:buSzPct val="114999"/>
            </a:pPr>
            <a:r>
              <a:rPr lang="en-US" sz="2000" dirty="0"/>
              <a:t>Box plots were used to visually assess outliers in continuous variables. For instance, outliers in </a:t>
            </a:r>
            <a:r>
              <a:rPr lang="en-US" sz="2000" dirty="0" err="1"/>
              <a:t>Sales_in_thousands</a:t>
            </a:r>
            <a:r>
              <a:rPr lang="en-US" sz="2000" dirty="0"/>
              <a:t> and </a:t>
            </a:r>
            <a:r>
              <a:rPr lang="en-US" sz="2000" dirty="0" err="1"/>
              <a:t>Price_in_thousands</a:t>
            </a:r>
            <a:r>
              <a:rPr lang="en-US" sz="2000" dirty="0"/>
              <a:t> were noted, indicating unusually high or low values, which may represent niche market segments or luxury brands with distinct demand patterns.</a:t>
            </a:r>
            <a:endParaRPr lang="en-US"/>
          </a:p>
          <a:p>
            <a:endParaRPr lang="en-US" sz="2000" dirty="0"/>
          </a:p>
          <a:p>
            <a:endParaRPr lang="en-US" sz="2000" dirty="0"/>
          </a:p>
        </p:txBody>
      </p:sp>
      <p:pic>
        <p:nvPicPr>
          <p:cNvPr id="6" name="Picture 5">
            <a:extLst>
              <a:ext uri="{FF2B5EF4-FFF2-40B4-BE49-F238E27FC236}">
                <a16:creationId xmlns:a16="http://schemas.microsoft.com/office/drawing/2014/main" id="{29A25344-CCD2-C69A-BB77-89312C34C112}"/>
              </a:ext>
            </a:extLst>
          </p:cNvPr>
          <p:cNvPicPr>
            <a:picLocks noChangeAspect="1"/>
          </p:cNvPicPr>
          <p:nvPr/>
        </p:nvPicPr>
        <p:blipFill>
          <a:blip r:embed="rId2"/>
          <a:stretch>
            <a:fillRect/>
          </a:stretch>
        </p:blipFill>
        <p:spPr>
          <a:xfrm>
            <a:off x="7226278" y="2482577"/>
            <a:ext cx="4258978" cy="3627683"/>
          </a:xfrm>
          <a:prstGeom prst="rect">
            <a:avLst/>
          </a:prstGeom>
        </p:spPr>
      </p:pic>
    </p:spTree>
    <p:extLst>
      <p:ext uri="{BB962C8B-B14F-4D97-AF65-F5344CB8AC3E}">
        <p14:creationId xmlns:p14="http://schemas.microsoft.com/office/powerpoint/2010/main" val="41368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2CAAF-8CF3-F09E-7EE7-AEE5D0C3E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A74F9-568E-35FD-7997-740FF6612437}"/>
              </a:ext>
            </a:extLst>
          </p:cNvPr>
          <p:cNvSpPr>
            <a:spLocks noGrp="1"/>
          </p:cNvSpPr>
          <p:nvPr>
            <p:ph type="title"/>
          </p:nvPr>
        </p:nvSpPr>
        <p:spPr/>
        <p:txBody>
          <a:bodyPr>
            <a:normAutofit fontScale="90000"/>
          </a:bodyPr>
          <a:lstStyle/>
          <a:p>
            <a:r>
              <a:rPr lang="en-US" b="1" i="0" dirty="0">
                <a:effectLst/>
                <a:latin typeface="system-ui"/>
              </a:rPr>
              <a:t>Univariate Analysis: Distribution of Sales and Car prices </a:t>
            </a:r>
            <a:endParaRPr lang="en-US" dirty="0"/>
          </a:p>
        </p:txBody>
      </p:sp>
      <p:sp>
        <p:nvSpPr>
          <p:cNvPr id="3" name="Content Placeholder 2">
            <a:extLst>
              <a:ext uri="{FF2B5EF4-FFF2-40B4-BE49-F238E27FC236}">
                <a16:creationId xmlns:a16="http://schemas.microsoft.com/office/drawing/2014/main" id="{5A19160E-662B-2C9C-1558-7AC5AB00489F}"/>
              </a:ext>
            </a:extLst>
          </p:cNvPr>
          <p:cNvSpPr>
            <a:spLocks noGrp="1"/>
          </p:cNvSpPr>
          <p:nvPr>
            <p:ph idx="1"/>
          </p:nvPr>
        </p:nvSpPr>
        <p:spPr>
          <a:xfrm>
            <a:off x="854243" y="2342538"/>
            <a:ext cx="10760242" cy="2072607"/>
          </a:xfrm>
        </p:spPr>
        <p:txBody>
          <a:bodyPr>
            <a:noAutofit/>
          </a:bodyPr>
          <a:lstStyle/>
          <a:p>
            <a:pPr marL="0" indent="0">
              <a:buNone/>
            </a:pPr>
            <a:r>
              <a:rPr lang="en-US" sz="1800" dirty="0"/>
              <a:t>The distribution of car sales shows a right-skewed curve, with a peak around 30,000 cars sold. The majority of cars sold are in the lower end of the range, with a long tail of fewer cars sold at higher sales volumes.</a:t>
            </a:r>
          </a:p>
          <a:p>
            <a:pPr marL="0" indent="0">
              <a:buNone/>
            </a:pPr>
            <a:r>
              <a:rPr lang="en-US" sz="1800" dirty="0"/>
              <a:t>The distribution of car prices shows a bimodal distribution, with a primary peak around $15,000 and a secondary peak around $17,000. The prices are concentrated in the $10,000 to $20,000 range, with fewer cars priced above $20,000 and below $10,000.</a:t>
            </a:r>
          </a:p>
          <a:p>
            <a:pPr marL="0" indent="0">
              <a:buNone/>
            </a:pPr>
            <a:endParaRPr lang="en-US" sz="1800" dirty="0"/>
          </a:p>
        </p:txBody>
      </p:sp>
      <p:pic>
        <p:nvPicPr>
          <p:cNvPr id="5" name="Picture 4">
            <a:extLst>
              <a:ext uri="{FF2B5EF4-FFF2-40B4-BE49-F238E27FC236}">
                <a16:creationId xmlns:a16="http://schemas.microsoft.com/office/drawing/2014/main" id="{83DB2D2C-ED35-62F7-5432-DC169F0AB180}"/>
              </a:ext>
            </a:extLst>
          </p:cNvPr>
          <p:cNvPicPr>
            <a:picLocks noChangeAspect="1"/>
          </p:cNvPicPr>
          <p:nvPr/>
        </p:nvPicPr>
        <p:blipFill>
          <a:blip r:embed="rId2"/>
          <a:stretch>
            <a:fillRect/>
          </a:stretch>
        </p:blipFill>
        <p:spPr>
          <a:xfrm>
            <a:off x="2643805" y="3923835"/>
            <a:ext cx="6931996" cy="2460032"/>
          </a:xfrm>
          <a:prstGeom prst="rect">
            <a:avLst/>
          </a:prstGeom>
        </p:spPr>
      </p:pic>
    </p:spTree>
    <p:extLst>
      <p:ext uri="{BB962C8B-B14F-4D97-AF65-F5344CB8AC3E}">
        <p14:creationId xmlns:p14="http://schemas.microsoft.com/office/powerpoint/2010/main" val="31132097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ll Times Roman">
      <a:majorFont>
        <a:latin typeface="Times New Roman"/>
        <a:ea typeface=""/>
        <a:cs typeface=""/>
      </a:majorFont>
      <a:minorFont>
        <a:latin typeface="Times New Roman"/>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128</TotalTime>
  <Words>1079</Words>
  <Application>Microsoft Office PowerPoint</Application>
  <PresentationFormat>Widescreen</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Consumer Preferences: Analyzing Factors Influencing Vehicle Demand and Sales in the Automobile Industry </vt:lpstr>
      <vt:lpstr>Introduction </vt:lpstr>
      <vt:lpstr>Dataset</vt:lpstr>
      <vt:lpstr>Import Libraries and Load Data</vt:lpstr>
      <vt:lpstr>Initial Data Inspection</vt:lpstr>
      <vt:lpstr>EDA </vt:lpstr>
      <vt:lpstr>Data Cleaning</vt:lpstr>
      <vt:lpstr>EDA Methodology</vt:lpstr>
      <vt:lpstr>Univariate Analysis: Distribution of Sales and Car prices </vt:lpstr>
      <vt:lpstr>Univariate Analysis:Distribution of Vehicle types</vt:lpstr>
      <vt:lpstr>Binivariate Analysis:Fuel Efficiency by Vehicle </vt:lpstr>
      <vt:lpstr>Binivariate Analysis: Price vs. Sales Relationship</vt:lpstr>
      <vt:lpstr>Multivariate Analysis: Horsepower vs. Fuel Efficiency </vt:lpstr>
      <vt:lpstr>Multivariate Analysis: Correlation Heat map of Numeric Variables </vt:lpstr>
      <vt:lpstr>Recommendations and Further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109</cp:revision>
  <dcterms:created xsi:type="dcterms:W3CDTF">2024-11-05T18:46:05Z</dcterms:created>
  <dcterms:modified xsi:type="dcterms:W3CDTF">2024-11-07T18:06:04Z</dcterms:modified>
</cp:coreProperties>
</file>