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D302BD2-43CD-4744-8F0B-357FB8E4CB7D}" type="slidenum">
              <a:rPr lang="en-GB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rabh-m-w/Blockchain-Based-Property-Registration" TargetMode="External"/><Relationship Id="rId2" Type="http://schemas.openxmlformats.org/officeDocument/2006/relationships/hyperlink" Target="https://youtu.be/0Coz_ivOa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ndregistry.liv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7;p14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98;p14"/>
          <p:cNvSpPr txBox="1"/>
          <p:nvPr/>
        </p:nvSpPr>
        <p:spPr>
          <a:xfrm>
            <a:off x="943200" y="712440"/>
            <a:ext cx="3370680" cy="550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AGENDA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99;p14"/>
          <p:cNvSpPr/>
          <p:nvPr/>
        </p:nvSpPr>
        <p:spPr>
          <a:xfrm rot="10800000">
            <a:off x="585000" y="297216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80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" name="Google Shape;100;p14"/>
          <p:cNvGrpSpPr/>
          <p:nvPr/>
        </p:nvGrpSpPr>
        <p:grpSpPr>
          <a:xfrm>
            <a:off x="5262480" y="900000"/>
            <a:ext cx="6268680" cy="5570280"/>
            <a:chOff x="5262480" y="900000"/>
            <a:chExt cx="6268680" cy="5570280"/>
          </a:xfrm>
        </p:grpSpPr>
        <p:sp>
          <p:nvSpPr>
            <p:cNvPr id="91" name="Google Shape;101;p14"/>
            <p:cNvSpPr/>
            <p:nvPr/>
          </p:nvSpPr>
          <p:spPr>
            <a:xfrm>
              <a:off x="5262480" y="90000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Google Shape;102;p14"/>
            <p:cNvSpPr/>
            <p:nvPr/>
          </p:nvSpPr>
          <p:spPr>
            <a:xfrm>
              <a:off x="5435280" y="1028520"/>
              <a:ext cx="313920" cy="3139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Google Shape;103;p14"/>
            <p:cNvSpPr/>
            <p:nvPr/>
          </p:nvSpPr>
          <p:spPr>
            <a:xfrm>
              <a:off x="5922360" y="90000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Google Shape;104;p14"/>
            <p:cNvSpPr/>
            <p:nvPr/>
          </p:nvSpPr>
          <p:spPr>
            <a:xfrm>
              <a:off x="5922360" y="90000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Objectives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95" name="Google Shape;105;p14"/>
            <p:cNvSpPr/>
            <p:nvPr/>
          </p:nvSpPr>
          <p:spPr>
            <a:xfrm>
              <a:off x="5262480" y="161424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Google Shape;106;p14"/>
            <p:cNvSpPr/>
            <p:nvPr/>
          </p:nvSpPr>
          <p:spPr>
            <a:xfrm>
              <a:off x="5435280" y="1742760"/>
              <a:ext cx="313920" cy="313920"/>
            </a:xfrm>
            <a:prstGeom prst="rect">
              <a:avLst/>
            </a:prstGeom>
            <a:blipFill rotWithShape="0">
              <a:blip r:embed="rId3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Google Shape;107;p14"/>
            <p:cNvSpPr/>
            <p:nvPr/>
          </p:nvSpPr>
          <p:spPr>
            <a:xfrm>
              <a:off x="5922360" y="161424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Google Shape;108;p14"/>
            <p:cNvSpPr/>
            <p:nvPr/>
          </p:nvSpPr>
          <p:spPr>
            <a:xfrm>
              <a:off x="5922360" y="161424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Current Challenges in Blockchain Technology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99" name="Google Shape;109;p14"/>
            <p:cNvSpPr/>
            <p:nvPr/>
          </p:nvSpPr>
          <p:spPr>
            <a:xfrm>
              <a:off x="5262480" y="232848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Google Shape;110;p14"/>
            <p:cNvSpPr/>
            <p:nvPr/>
          </p:nvSpPr>
          <p:spPr>
            <a:xfrm>
              <a:off x="5435280" y="2457000"/>
              <a:ext cx="313920" cy="3139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111;p14"/>
            <p:cNvSpPr/>
            <p:nvPr/>
          </p:nvSpPr>
          <p:spPr>
            <a:xfrm>
              <a:off x="5922360" y="232848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Google Shape;112;p14"/>
            <p:cNvSpPr/>
            <p:nvPr/>
          </p:nvSpPr>
          <p:spPr>
            <a:xfrm>
              <a:off x="5922360" y="232848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Solutions using Blockchain Technology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103" name="Google Shape;115;p14"/>
            <p:cNvSpPr/>
            <p:nvPr/>
          </p:nvSpPr>
          <p:spPr>
            <a:xfrm>
              <a:off x="5922360" y="304236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Google Shape;116;p14"/>
            <p:cNvSpPr/>
            <p:nvPr/>
          </p:nvSpPr>
          <p:spPr>
            <a:xfrm>
              <a:off x="5922360" y="304236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Google Shape;117;p14"/>
            <p:cNvSpPr/>
            <p:nvPr/>
          </p:nvSpPr>
          <p:spPr>
            <a:xfrm>
              <a:off x="5262480" y="304236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Google Shape;118;p14"/>
            <p:cNvSpPr/>
            <p:nvPr/>
          </p:nvSpPr>
          <p:spPr>
            <a:xfrm>
              <a:off x="5428440" y="3182400"/>
              <a:ext cx="313920" cy="3139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Google Shape;119;p14"/>
            <p:cNvSpPr/>
            <p:nvPr/>
          </p:nvSpPr>
          <p:spPr>
            <a:xfrm>
              <a:off x="5922360" y="375660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Google Shape;120;p14"/>
            <p:cNvSpPr/>
            <p:nvPr/>
          </p:nvSpPr>
          <p:spPr>
            <a:xfrm>
              <a:off x="5922360" y="304236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Implementation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109" name="Google Shape;121;p14"/>
            <p:cNvSpPr/>
            <p:nvPr/>
          </p:nvSpPr>
          <p:spPr>
            <a:xfrm>
              <a:off x="5262480" y="375660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Google Shape;122;p14"/>
            <p:cNvSpPr/>
            <p:nvPr/>
          </p:nvSpPr>
          <p:spPr>
            <a:xfrm>
              <a:off x="5428440" y="3902400"/>
              <a:ext cx="313920" cy="313920"/>
            </a:xfrm>
            <a:prstGeom prst="rect">
              <a:avLst/>
            </a:prstGeom>
            <a:blipFill rotWithShape="0">
              <a:blip r:embed="rId6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Google Shape;123;p14"/>
            <p:cNvSpPr/>
            <p:nvPr/>
          </p:nvSpPr>
          <p:spPr>
            <a:xfrm>
              <a:off x="5922360" y="447084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124;p14"/>
            <p:cNvSpPr/>
            <p:nvPr/>
          </p:nvSpPr>
          <p:spPr>
            <a:xfrm>
              <a:off x="5922360" y="375660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Flowchart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113" name="Google Shape;125;p14"/>
            <p:cNvSpPr/>
            <p:nvPr/>
          </p:nvSpPr>
          <p:spPr>
            <a:xfrm>
              <a:off x="5262480" y="447084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Google Shape;126;p14"/>
            <p:cNvSpPr/>
            <p:nvPr/>
          </p:nvSpPr>
          <p:spPr>
            <a:xfrm>
              <a:off x="5428440" y="4622400"/>
              <a:ext cx="313920" cy="313920"/>
            </a:xfrm>
            <a:prstGeom prst="rect">
              <a:avLst/>
            </a:prstGeom>
            <a:blipFill rotWithShape="0">
              <a:blip r:embed="rId7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Google Shape;127;p14"/>
            <p:cNvSpPr/>
            <p:nvPr/>
          </p:nvSpPr>
          <p:spPr>
            <a:xfrm>
              <a:off x="5922360" y="518508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Google Shape;128;p14"/>
            <p:cNvSpPr/>
            <p:nvPr/>
          </p:nvSpPr>
          <p:spPr>
            <a:xfrm>
              <a:off x="5922360" y="447084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Limitations</a:t>
              </a:r>
              <a:endParaRPr lang="en-IN" sz="1600" b="0" strike="noStrike" spc="-1">
                <a:latin typeface="Arial"/>
              </a:endParaRPr>
            </a:p>
          </p:txBody>
        </p:sp>
        <p:sp>
          <p:nvSpPr>
            <p:cNvPr id="117" name="Google Shape;129;p14"/>
            <p:cNvSpPr/>
            <p:nvPr/>
          </p:nvSpPr>
          <p:spPr>
            <a:xfrm>
              <a:off x="5262480" y="5185080"/>
              <a:ext cx="6268680" cy="57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Google Shape;130;p14"/>
            <p:cNvSpPr/>
            <p:nvPr/>
          </p:nvSpPr>
          <p:spPr>
            <a:xfrm>
              <a:off x="5428440" y="5296320"/>
              <a:ext cx="313920" cy="31392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Google Shape;131;p14"/>
            <p:cNvSpPr/>
            <p:nvPr/>
          </p:nvSpPr>
          <p:spPr>
            <a:xfrm>
              <a:off x="5922360" y="589932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Google Shape;132;p14"/>
            <p:cNvSpPr/>
            <p:nvPr/>
          </p:nvSpPr>
          <p:spPr>
            <a:xfrm>
              <a:off x="5922360" y="5185080"/>
              <a:ext cx="5608800" cy="57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0480" tIns="60480" r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Future Scope</a:t>
              </a:r>
              <a:endParaRPr lang="en-IN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19;p23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865B4"/>
              </a:gs>
              <a:gs pos="100000">
                <a:srgbClr val="3865B4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Google Shape;220;p2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221;p23"/>
          <p:cNvSpPr txBox="1"/>
          <p:nvPr/>
        </p:nvSpPr>
        <p:spPr>
          <a:xfrm>
            <a:off x="3043440" y="178416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6000" b="0" strike="noStrike" spc="-1">
                <a:solidFill>
                  <a:srgbClr val="FFFFFF"/>
                </a:solidFill>
                <a:latin typeface="Calibri"/>
                <a:ea typeface="Calibri"/>
              </a:rPr>
              <a:t>Thank You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56;p16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GB" sz="4000" b="1" strike="noStrike" spc="-1">
                <a:solidFill>
                  <a:srgbClr val="FFFFFF"/>
                </a:solidFill>
                <a:latin typeface="Calibri"/>
                <a:ea typeface="Calibri"/>
              </a:rPr>
              <a:t>CURRENT CHALLENGES IN LAND REGISTRATION 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137" name="Google Shape;157;p16"/>
          <p:cNvPicPr/>
          <p:nvPr/>
        </p:nvPicPr>
        <p:blipFill>
          <a:blip r:embed="rId2"/>
          <a:stretch/>
        </p:blipFill>
        <p:spPr>
          <a:xfrm>
            <a:off x="7380000" y="1783080"/>
            <a:ext cx="4349520" cy="253692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158;p16"/>
          <p:cNvSpPr/>
          <p:nvPr/>
        </p:nvSpPr>
        <p:spPr>
          <a:xfrm>
            <a:off x="565920" y="1533600"/>
            <a:ext cx="7680600" cy="440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Middlemen , brokers – process becomes expensive and tedious</a:t>
            </a:r>
            <a:endParaRPr lang="en-IN" sz="2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Fraud Cases – fake ownership</a:t>
            </a:r>
            <a:endParaRPr lang="en-IN" sz="2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Time Delay – two to three months from registration to completion </a:t>
            </a:r>
            <a:endParaRPr lang="en-IN" sz="2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Human error – human interaction increases the probability of errors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37;p15"/>
          <p:cNvGrpSpPr/>
          <p:nvPr/>
        </p:nvGrpSpPr>
        <p:grpSpPr>
          <a:xfrm>
            <a:off x="838080" y="1829160"/>
            <a:ext cx="10515240" cy="4351320"/>
            <a:chOff x="838080" y="1829160"/>
            <a:chExt cx="10515240" cy="4351320"/>
          </a:xfrm>
        </p:grpSpPr>
        <p:sp>
          <p:nvSpPr>
            <p:cNvPr id="122" name="Google Shape;138;p15"/>
            <p:cNvSpPr/>
            <p:nvPr/>
          </p:nvSpPr>
          <p:spPr>
            <a:xfrm>
              <a:off x="838080" y="1829160"/>
              <a:ext cx="10515240" cy="1243080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Google Shape;139;p15"/>
            <p:cNvSpPr/>
            <p:nvPr/>
          </p:nvSpPr>
          <p:spPr>
            <a:xfrm>
              <a:off x="1214280" y="2109240"/>
              <a:ext cx="683280" cy="68328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Google Shape;140;p15"/>
            <p:cNvSpPr/>
            <p:nvPr/>
          </p:nvSpPr>
          <p:spPr>
            <a:xfrm>
              <a:off x="2274120" y="182916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Google Shape;141;p15"/>
            <p:cNvSpPr/>
            <p:nvPr/>
          </p:nvSpPr>
          <p:spPr>
            <a:xfrm>
              <a:off x="2274120" y="182916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400" tIns="131400" rIns="131400" bIns="131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25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Use Blockchain technology for solving existing land registration problems.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26" name="Google Shape;142;p15"/>
            <p:cNvSpPr/>
            <p:nvPr/>
          </p:nvSpPr>
          <p:spPr>
            <a:xfrm>
              <a:off x="838080" y="3383280"/>
              <a:ext cx="10515240" cy="1243080"/>
            </a:xfrm>
            <a:prstGeom prst="roundRect">
              <a:avLst>
                <a:gd name="adj" fmla="val 10000"/>
              </a:avLst>
            </a:prstGeom>
            <a:solidFill>
              <a:srgbClr val="4CC3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Google Shape;143;p15"/>
            <p:cNvSpPr/>
            <p:nvPr/>
          </p:nvSpPr>
          <p:spPr>
            <a:xfrm>
              <a:off x="1214280" y="3663000"/>
              <a:ext cx="683280" cy="683280"/>
            </a:xfrm>
            <a:prstGeom prst="rect">
              <a:avLst/>
            </a:prstGeom>
            <a:blipFill rotWithShape="0">
              <a:blip r:embed="rId3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Google Shape;144;p15"/>
            <p:cNvSpPr/>
            <p:nvPr/>
          </p:nvSpPr>
          <p:spPr>
            <a:xfrm>
              <a:off x="2274120" y="338328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Google Shape;145;p15"/>
            <p:cNvSpPr/>
            <p:nvPr/>
          </p:nvSpPr>
          <p:spPr>
            <a:xfrm>
              <a:off x="2274120" y="338328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400" tIns="131400" rIns="131400" bIns="131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25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Write a smart contract and deploy it on ethereum(Ropsten) network.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30" name="Google Shape;146;p15"/>
            <p:cNvSpPr/>
            <p:nvPr/>
          </p:nvSpPr>
          <p:spPr>
            <a:xfrm>
              <a:off x="838080" y="4937400"/>
              <a:ext cx="10515240" cy="1243080"/>
            </a:xfrm>
            <a:prstGeom prst="roundRect">
              <a:avLst>
                <a:gd name="adj" fmla="val 10000"/>
              </a:avLst>
            </a:prstGeom>
            <a:solidFill>
              <a:srgbClr val="6FAB4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Google Shape;147;p15"/>
            <p:cNvSpPr/>
            <p:nvPr/>
          </p:nvSpPr>
          <p:spPr>
            <a:xfrm>
              <a:off x="1214280" y="5217120"/>
              <a:ext cx="683280" cy="683280"/>
            </a:xfrm>
            <a:prstGeom prst="rect">
              <a:avLst/>
            </a:prstGeom>
            <a:blipFill rotWithShape="0">
              <a:blip r:embed="rId4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148;p15"/>
            <p:cNvSpPr/>
            <p:nvPr/>
          </p:nvSpPr>
          <p:spPr>
            <a:xfrm>
              <a:off x="2274120" y="493740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149;p15"/>
            <p:cNvSpPr/>
            <p:nvPr/>
          </p:nvSpPr>
          <p:spPr>
            <a:xfrm>
              <a:off x="2274120" y="4937400"/>
              <a:ext cx="907920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400" tIns="131400" rIns="131400" bIns="131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25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Provide a easy-to-use GUI using flutter.</a:t>
              </a:r>
              <a:endParaRPr lang="en-IN" sz="2500" b="0" strike="noStrike" spc="-1">
                <a:latin typeface="Arial"/>
              </a:endParaRPr>
            </a:p>
          </p:txBody>
        </p:sp>
      </p:grpSp>
      <p:sp>
        <p:nvSpPr>
          <p:cNvPr id="134" name="Google Shape;150;p15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52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Objectives</a:t>
            </a:r>
            <a:endParaRPr lang="en-IN" sz="5200" b="0" strike="noStrike" spc="-1">
              <a:latin typeface="Arial"/>
            </a:endParaRPr>
          </a:p>
        </p:txBody>
      </p:sp>
      <p:sp>
        <p:nvSpPr>
          <p:cNvPr id="135" name="Google Shape;151;p15"/>
          <p:cNvSpPr/>
          <p:nvPr/>
        </p:nvSpPr>
        <p:spPr>
          <a:xfrm>
            <a:off x="3062880" y="76320"/>
            <a:ext cx="940680" cy="98028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63;p17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4000" b="1" strike="noStrike" spc="-1">
                <a:solidFill>
                  <a:srgbClr val="FFFFFF"/>
                </a:solidFill>
                <a:latin typeface="Calibri"/>
                <a:ea typeface="Calibri"/>
              </a:rPr>
              <a:t>SOLUTIONS USING BLOCKCHAIN TECHNOLOGY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40" name="Google Shape;164;p17"/>
          <p:cNvSpPr/>
          <p:nvPr/>
        </p:nvSpPr>
        <p:spPr>
          <a:xfrm>
            <a:off x="378720" y="1883160"/>
            <a:ext cx="5874120" cy="33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BETTER TRANSPARENCY</a:t>
            </a:r>
            <a:endParaRPr lang="en-IN" sz="2400" b="0" strike="noStrike" spc="-1">
              <a:latin typeface="Arial"/>
            </a:endParaRPr>
          </a:p>
          <a:p>
            <a:pPr marL="285840" indent="-13284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ENHANCED SECURITY</a:t>
            </a:r>
            <a:endParaRPr lang="en-IN" sz="2400" b="0" strike="noStrike" spc="-1">
              <a:latin typeface="Arial"/>
            </a:endParaRPr>
          </a:p>
          <a:p>
            <a:pPr marL="285840" indent="-13284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TIME TRACEABILITY</a:t>
            </a:r>
            <a:endParaRPr lang="en-IN" sz="2400" b="0" strike="noStrike" spc="-1">
              <a:latin typeface="Arial"/>
            </a:endParaRPr>
          </a:p>
          <a:p>
            <a:pPr marL="285840" indent="-13284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REDUCED COST</a:t>
            </a:r>
            <a:endParaRPr lang="en-IN" sz="2400" b="0" strike="noStrike" spc="-1">
              <a:latin typeface="Arial"/>
            </a:endParaRPr>
          </a:p>
          <a:p>
            <a:pPr marL="285840" indent="-132840">
              <a:lnSpc>
                <a:spcPct val="100000"/>
              </a:lnSpc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41" name="Google Shape;165;p17"/>
          <p:cNvPicPr/>
          <p:nvPr/>
        </p:nvPicPr>
        <p:blipFill>
          <a:blip r:embed="rId2"/>
          <a:stretch/>
        </p:blipFill>
        <p:spPr>
          <a:xfrm>
            <a:off x="3939840" y="1740240"/>
            <a:ext cx="7779240" cy="383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77;p19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Google Shape;178;p19"/>
          <p:cNvSpPr txBox="1"/>
          <p:nvPr/>
        </p:nvSpPr>
        <p:spPr>
          <a:xfrm>
            <a:off x="240120" y="712440"/>
            <a:ext cx="4073760" cy="550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FFFFFF"/>
                </a:solidFill>
                <a:latin typeface="Calibri"/>
                <a:ea typeface="Calibri"/>
              </a:rPr>
              <a:t>Implementation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79;p19"/>
          <p:cNvSpPr/>
          <p:nvPr/>
        </p:nvSpPr>
        <p:spPr>
          <a:xfrm rot="10800000">
            <a:off x="585000" y="297216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80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5" name="Google Shape;180;p19"/>
          <p:cNvGrpSpPr/>
          <p:nvPr/>
        </p:nvGrpSpPr>
        <p:grpSpPr>
          <a:xfrm>
            <a:off x="5220000" y="634680"/>
            <a:ext cx="6328800" cy="5579280"/>
            <a:chOff x="5220000" y="634680"/>
            <a:chExt cx="6328800" cy="5579280"/>
          </a:xfrm>
        </p:grpSpPr>
        <p:sp>
          <p:nvSpPr>
            <p:cNvPr id="146" name="Google Shape;181;p19"/>
            <p:cNvSpPr/>
            <p:nvPr/>
          </p:nvSpPr>
          <p:spPr>
            <a:xfrm>
              <a:off x="5220000" y="634680"/>
              <a:ext cx="6328440" cy="115632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182;p19"/>
            <p:cNvSpPr/>
            <p:nvPr/>
          </p:nvSpPr>
          <p:spPr>
            <a:xfrm>
              <a:off x="5424840" y="744840"/>
              <a:ext cx="875160" cy="8751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183;p19"/>
            <p:cNvSpPr/>
            <p:nvPr/>
          </p:nvSpPr>
          <p:spPr>
            <a:xfrm>
              <a:off x="7118280" y="643680"/>
              <a:ext cx="4430160" cy="159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184;p19"/>
            <p:cNvSpPr/>
            <p:nvPr/>
          </p:nvSpPr>
          <p:spPr>
            <a:xfrm>
              <a:off x="6660000" y="643680"/>
              <a:ext cx="4401720" cy="115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8480" tIns="168480" rIns="168480" bIns="16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25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Frontend – Flutter(Decentralised App.)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50" name="Google Shape;185;p19"/>
            <p:cNvSpPr/>
            <p:nvPr/>
          </p:nvSpPr>
          <p:spPr>
            <a:xfrm>
              <a:off x="5280120" y="2008800"/>
              <a:ext cx="6268680" cy="12312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186;p19"/>
            <p:cNvSpPr/>
            <p:nvPr/>
          </p:nvSpPr>
          <p:spPr>
            <a:xfrm>
              <a:off x="5400000" y="2116080"/>
              <a:ext cx="875160" cy="875160"/>
            </a:xfrm>
            <a:prstGeom prst="rect">
              <a:avLst/>
            </a:prstGeom>
            <a:blipFill rotWithShape="0">
              <a:blip r:embed="rId3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187;p19"/>
            <p:cNvSpPr/>
            <p:nvPr/>
          </p:nvSpPr>
          <p:spPr>
            <a:xfrm>
              <a:off x="7118280" y="2633040"/>
              <a:ext cx="4430160" cy="159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188;p19"/>
            <p:cNvSpPr/>
            <p:nvPr/>
          </p:nvSpPr>
          <p:spPr>
            <a:xfrm>
              <a:off x="6660000" y="1980000"/>
              <a:ext cx="4430160" cy="126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8480" tIns="168480" rIns="168480" bIns="16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25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Backend – Smart Contract Using Solidity Programming Language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54" name="Google Shape;189;p19"/>
            <p:cNvSpPr/>
            <p:nvPr/>
          </p:nvSpPr>
          <p:spPr>
            <a:xfrm>
              <a:off x="5279760" y="3429000"/>
              <a:ext cx="6268680" cy="1260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190;p19"/>
            <p:cNvSpPr/>
            <p:nvPr/>
          </p:nvSpPr>
          <p:spPr>
            <a:xfrm>
              <a:off x="5400000" y="3600000"/>
              <a:ext cx="875160" cy="875160"/>
            </a:xfrm>
            <a:prstGeom prst="rect">
              <a:avLst/>
            </a:prstGeom>
            <a:blipFill rotWithShape="0">
              <a:blip r:embed="rId4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191;p19"/>
            <p:cNvSpPr/>
            <p:nvPr/>
          </p:nvSpPr>
          <p:spPr>
            <a:xfrm>
              <a:off x="7118280" y="4622760"/>
              <a:ext cx="4430160" cy="159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189;p19_0"/>
            <p:cNvSpPr/>
            <p:nvPr/>
          </p:nvSpPr>
          <p:spPr>
            <a:xfrm>
              <a:off x="5279760" y="4888800"/>
              <a:ext cx="6268680" cy="12312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186;p19_0"/>
            <p:cNvSpPr/>
            <p:nvPr/>
          </p:nvSpPr>
          <p:spPr>
            <a:xfrm>
              <a:off x="5400000" y="5040000"/>
              <a:ext cx="875160" cy="875160"/>
            </a:xfrm>
            <a:prstGeom prst="rect">
              <a:avLst/>
            </a:prstGeom>
            <a:blipFill rotWithShape="0">
              <a:blip r:embed="rId3"/>
              <a:stretch/>
            </a:blipFill>
            <a:ln w="12700">
              <a:solidFill>
                <a:srgbClr val="FFFFFF">
                  <a:alpha val="0"/>
                </a:srgb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TextBox 158"/>
            <p:cNvSpPr txBox="1"/>
            <p:nvPr/>
          </p:nvSpPr>
          <p:spPr>
            <a:xfrm>
              <a:off x="6679080" y="3840480"/>
              <a:ext cx="4660920" cy="479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GB" sz="25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Testing with Ganache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679080" y="5040000"/>
              <a:ext cx="4869360" cy="8679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GB" sz="2500" b="0" strike="noStrike" spc="-1">
                  <a:solidFill>
                    <a:srgbClr val="000000"/>
                  </a:solidFill>
                  <a:latin typeface="Century Gothic"/>
                  <a:ea typeface="Century Gothic"/>
                </a:rPr>
                <a:t>Integrating with Truffle and IPFS </a:t>
              </a:r>
              <a:endParaRPr lang="en-IN" sz="25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97;p2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Google Shape;198;p20"/>
          <p:cNvSpPr/>
          <p:nvPr/>
        </p:nvSpPr>
        <p:spPr>
          <a:xfrm>
            <a:off x="0" y="0"/>
            <a:ext cx="12188520" cy="540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3600" b="0" strike="noStrike" spc="-1">
                <a:solidFill>
                  <a:srgbClr val="FFFFFF"/>
                </a:solidFill>
                <a:latin typeface="Calibri"/>
                <a:ea typeface="Calibri"/>
              </a:rPr>
              <a:t> SCHEMATIC DIAGRAM OF OUR PROJECT: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63" name="Google Shape;199;p20"/>
          <p:cNvSpPr/>
          <p:nvPr/>
        </p:nvSpPr>
        <p:spPr>
          <a:xfrm>
            <a:off x="1641240" y="57600"/>
            <a:ext cx="739440" cy="70488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163"/>
          <p:cNvPicPr/>
          <p:nvPr/>
        </p:nvPicPr>
        <p:blipFill>
          <a:blip r:embed="rId3"/>
          <a:stretch/>
        </p:blipFill>
        <p:spPr>
          <a:xfrm>
            <a:off x="1980000" y="540000"/>
            <a:ext cx="7740000" cy="63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5;p21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IN" sz="4000" b="0" strike="noStrike" spc="-1" dirty="0">
                <a:latin typeface="Arial"/>
              </a:rPr>
              <a:t>Demo Links </a:t>
            </a:r>
          </a:p>
        </p:txBody>
      </p:sp>
      <p:sp>
        <p:nvSpPr>
          <p:cNvPr id="8" name="Google Shape;207;p21"/>
          <p:cNvSpPr txBox="1"/>
          <p:nvPr/>
        </p:nvSpPr>
        <p:spPr>
          <a:xfrm>
            <a:off x="708771" y="1400688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400" b="1" spc="-1" dirty="0" err="1">
                <a:solidFill>
                  <a:srgbClr val="000000"/>
                </a:solidFill>
              </a:rPr>
              <a:t>Youtube</a:t>
            </a:r>
            <a:r>
              <a:rPr lang="en-IN" sz="2400" b="1" spc="-1" dirty="0">
                <a:solidFill>
                  <a:srgbClr val="000000"/>
                </a:solidFill>
              </a:rPr>
              <a:t> video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:  </a:t>
            </a:r>
            <a:r>
              <a:rPr lang="en-US" sz="1600" dirty="0">
                <a:hlinkClick r:id="rId2"/>
              </a:rPr>
              <a:t>https://youtu.be/0Coz_ivOaHs</a:t>
            </a:r>
            <a:endParaRPr lang="en-US" sz="16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IN" sz="2800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400" b="1" spc="-1" dirty="0" err="1">
                <a:solidFill>
                  <a:srgbClr val="000000"/>
                </a:solidFill>
              </a:rPr>
              <a:t>Github</a:t>
            </a:r>
            <a:r>
              <a:rPr lang="en-IN" sz="2400" b="1" spc="-1" dirty="0">
                <a:solidFill>
                  <a:srgbClr val="000000"/>
                </a:solidFill>
              </a:rPr>
              <a:t> Repository : </a:t>
            </a:r>
            <a:r>
              <a:rPr lang="en-IN" sz="1600" spc="-1" dirty="0">
                <a:solidFill>
                  <a:srgbClr val="000000"/>
                </a:solidFill>
                <a:latin typeface="+mj-lt"/>
                <a:hlinkClick r:id="rId3"/>
              </a:rPr>
              <a:t>https://github.com/saurabh-m-w/Blockchain-Based-Property-Registration</a:t>
            </a:r>
            <a:endParaRPr lang="en-IN" spc="-1" dirty="0">
              <a:solidFill>
                <a:srgbClr val="000000"/>
              </a:solidFill>
              <a:latin typeface="+mj-lt"/>
            </a:endParaRP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1600" b="1" strike="noStrike" spc="-1" dirty="0">
              <a:solidFill>
                <a:srgbClr val="000000"/>
              </a:solidFill>
              <a:latin typeface="+mj-lt"/>
            </a:endParaRP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1600" b="1" spc="-1" dirty="0">
              <a:solidFill>
                <a:srgbClr val="000000"/>
              </a:solidFill>
              <a:latin typeface="+mj-lt"/>
            </a:endParaRP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</a:rPr>
              <a:t>Deployed </a:t>
            </a:r>
            <a:r>
              <a:rPr lang="en-IN" sz="2400" b="1" spc="-1" dirty="0">
                <a:solidFill>
                  <a:srgbClr val="000000"/>
                </a:solidFill>
              </a:rPr>
              <a:t>Website:  </a:t>
            </a:r>
            <a:r>
              <a:rPr lang="en-IN" sz="1600" spc="-1" dirty="0">
                <a:solidFill>
                  <a:srgbClr val="000000"/>
                </a:solidFill>
                <a:latin typeface="+mj-lt"/>
                <a:hlinkClick r:id="rId4"/>
              </a:rPr>
              <a:t>https</a:t>
            </a:r>
            <a:r>
              <a:rPr lang="en-IN" sz="1600" spc="-1">
                <a:solidFill>
                  <a:srgbClr val="000000"/>
                </a:solidFill>
                <a:latin typeface="+mj-lt"/>
                <a:hlinkClick r:id="rId4"/>
              </a:rPr>
              <a:t>://landregistry.live/</a:t>
            </a:r>
            <a:endParaRPr lang="en-IN" sz="160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577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05;p21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GB" sz="4000" b="1" strike="noStrike" spc="-1">
                <a:solidFill>
                  <a:srgbClr val="FFFFFF"/>
                </a:solidFill>
                <a:latin typeface="Calibri"/>
                <a:ea typeface="Calibri"/>
              </a:rPr>
              <a:t>LIMITATIONS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66" name="Google Shape;206;p21"/>
          <p:cNvSpPr/>
          <p:nvPr/>
        </p:nvSpPr>
        <p:spPr>
          <a:xfrm>
            <a:off x="565920" y="1533600"/>
            <a:ext cx="7680600" cy="13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67" name="Google Shape;207;p2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Amount of Data –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blockchain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best at transmitting small amounts of data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Technology still early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Hard to explain and talk about to users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There must be a clear legal basis for enforcement of agreements made while setting up the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blockchain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212;p22"/>
          <p:cNvSpPr/>
          <p:nvPr/>
        </p:nvSpPr>
        <p:spPr>
          <a:xfrm>
            <a:off x="0" y="0"/>
            <a:ext cx="12188520" cy="1133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GB" sz="4000" b="0" strike="noStrike" spc="-1">
                <a:solidFill>
                  <a:srgbClr val="FFFFFF"/>
                </a:solidFill>
                <a:latin typeface="Calibri"/>
                <a:ea typeface="Calibri"/>
              </a:rPr>
              <a:t>FUTURE SCOPE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69" name="Google Shape;213;p22"/>
          <p:cNvSpPr/>
          <p:nvPr/>
        </p:nvSpPr>
        <p:spPr>
          <a:xfrm>
            <a:off x="565920" y="1533600"/>
            <a:ext cx="7680600" cy="13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107640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70" name="Google Shape;214;p2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Use Hyperledger Fabric instead of Ethereum for the following reasons –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Only nodes that belong to the business are allowed to enter the network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Privacy and confidentiality of the business deal are maintained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specific and business oriented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252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Saurabh Waghmare</cp:lastModifiedBy>
  <cp:revision>6</cp:revision>
  <dcterms:modified xsi:type="dcterms:W3CDTF">2022-08-05T16:48:41Z</dcterms:modified>
  <dc:language>en-IN</dc:language>
</cp:coreProperties>
</file>