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8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4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3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3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7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146C-3E7B-41C3-95A6-25404C3CB45E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7A55-E61D-453E-906A-BA91B5CBA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648" y="0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apiVersion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8969" y="9525"/>
            <a:ext cx="47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4648" y="3229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kind: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49076" y="361154"/>
            <a:ext cx="2679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Pod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4648" y="59993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metadata: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583" y="87693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name: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2667" y="933395"/>
            <a:ext cx="7245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nginx</a:t>
            </a:r>
            <a:r>
              <a:rPr lang="en-US" altLang="ko-KR" sz="1200" dirty="0"/>
              <a:t>-pod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742446" y="344867"/>
            <a:ext cx="1097006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64463" y="50263"/>
            <a:ext cx="949855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4" idx="3"/>
            <a:endCxn id="43" idx="3"/>
          </p:cNvCxnSpPr>
          <p:nvPr/>
        </p:nvCxnSpPr>
        <p:spPr>
          <a:xfrm flipH="1">
            <a:off x="1839452" y="166466"/>
            <a:ext cx="274866" cy="294604"/>
          </a:xfrm>
          <a:prstGeom prst="bentConnector3">
            <a:avLst>
              <a:gd name="adj1" fmla="val -83168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2679" y="175268"/>
            <a:ext cx="2386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Pair, Pod </a:t>
            </a:r>
            <a:r>
              <a:rPr lang="ko-KR" altLang="en-US" sz="1200" dirty="0"/>
              <a:t>종류 마다 쌍으로 설정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62732" y="898169"/>
            <a:ext cx="1097006" cy="2596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cxnSpLocks/>
            <a:stCxn id="43" idx="2"/>
            <a:endCxn id="53" idx="0"/>
          </p:cNvCxnSpPr>
          <p:nvPr/>
        </p:nvCxnSpPr>
        <p:spPr>
          <a:xfrm rot="16200000" flipH="1">
            <a:off x="1340644" y="527578"/>
            <a:ext cx="320896" cy="420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EF1EDC-9F80-5446-9E73-B5B6F36EBB4F}"/>
              </a:ext>
            </a:extLst>
          </p:cNvPr>
          <p:cNvSpPr txBox="1"/>
          <p:nvPr/>
        </p:nvSpPr>
        <p:spPr>
          <a:xfrm>
            <a:off x="2650000" y="667028"/>
            <a:ext cx="1177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Pod </a:t>
            </a:r>
            <a:r>
              <a:rPr lang="ko-KR" altLang="en-US" sz="1200" dirty="0"/>
              <a:t>이름 설정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116ED9-48CF-BC42-9527-FDC23CC85FB7}"/>
              </a:ext>
            </a:extLst>
          </p:cNvPr>
          <p:cNvSpPr txBox="1"/>
          <p:nvPr/>
        </p:nvSpPr>
        <p:spPr>
          <a:xfrm>
            <a:off x="595583" y="124264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labels: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A330B9-0DFA-1241-9300-1130DD8F9D1D}"/>
              </a:ext>
            </a:extLst>
          </p:cNvPr>
          <p:cNvSpPr txBox="1"/>
          <p:nvPr/>
        </p:nvSpPr>
        <p:spPr>
          <a:xfrm>
            <a:off x="728458" y="146600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app: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F095A9-71CD-874A-BB7F-D9F72950C8FB}"/>
              </a:ext>
            </a:extLst>
          </p:cNvPr>
          <p:cNvSpPr txBox="1"/>
          <p:nvPr/>
        </p:nvSpPr>
        <p:spPr>
          <a:xfrm>
            <a:off x="1282667" y="1523297"/>
            <a:ext cx="4977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myweb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6878508-201F-CB44-98F2-7158144C7298}"/>
              </a:ext>
            </a:extLst>
          </p:cNvPr>
          <p:cNvSpPr/>
          <p:nvPr/>
        </p:nvSpPr>
        <p:spPr>
          <a:xfrm>
            <a:off x="728458" y="1496451"/>
            <a:ext cx="1198647" cy="2753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1A7F3-F100-8648-8092-ACACBCBB7001}"/>
              </a:ext>
            </a:extLst>
          </p:cNvPr>
          <p:cNvSpPr txBox="1"/>
          <p:nvPr/>
        </p:nvSpPr>
        <p:spPr>
          <a:xfrm>
            <a:off x="2387487" y="130918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오브젝트 식별 레이블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476872-29F0-D44E-9A6E-C355C6EE85FC}"/>
              </a:ext>
            </a:extLst>
          </p:cNvPr>
          <p:cNvSpPr txBox="1"/>
          <p:nvPr/>
        </p:nvSpPr>
        <p:spPr>
          <a:xfrm>
            <a:off x="274648" y="176479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spec: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F75F3B-C524-5F4C-8465-1E154A737295}"/>
              </a:ext>
            </a:extLst>
          </p:cNvPr>
          <p:cNvSpPr txBox="1"/>
          <p:nvPr/>
        </p:nvSpPr>
        <p:spPr>
          <a:xfrm>
            <a:off x="595583" y="2056753"/>
            <a:ext cx="9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containers: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FADCB5-978A-1E44-9C0C-8CE9D998ACFF}"/>
              </a:ext>
            </a:extLst>
          </p:cNvPr>
          <p:cNvSpPr txBox="1"/>
          <p:nvPr/>
        </p:nvSpPr>
        <p:spPr>
          <a:xfrm>
            <a:off x="595583" y="229044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name: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BCBC72-2273-AD47-BFE0-CA028A4D6506}"/>
              </a:ext>
            </a:extLst>
          </p:cNvPr>
          <p:cNvSpPr txBox="1"/>
          <p:nvPr/>
        </p:nvSpPr>
        <p:spPr>
          <a:xfrm>
            <a:off x="1455457" y="2335207"/>
            <a:ext cx="121264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myweb</a:t>
            </a:r>
            <a:r>
              <a:rPr lang="en-US" altLang="ko-KR" sz="1200" dirty="0"/>
              <a:t>-container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18B7CA-0E52-6C41-BD89-B953D8F8A0EF}"/>
              </a:ext>
            </a:extLst>
          </p:cNvPr>
          <p:cNvSpPr txBox="1"/>
          <p:nvPr/>
        </p:nvSpPr>
        <p:spPr>
          <a:xfrm>
            <a:off x="723212" y="25211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image: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D5FCE3-B4BB-8C46-B1D9-F005662976CE}"/>
              </a:ext>
            </a:extLst>
          </p:cNvPr>
          <p:cNvSpPr txBox="1"/>
          <p:nvPr/>
        </p:nvSpPr>
        <p:spPr>
          <a:xfrm>
            <a:off x="1460440" y="2601124"/>
            <a:ext cx="8435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nginx:latest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91FCBE-0541-CB40-94E1-5413360AF8A3}"/>
              </a:ext>
            </a:extLst>
          </p:cNvPr>
          <p:cNvSpPr txBox="1"/>
          <p:nvPr/>
        </p:nvSpPr>
        <p:spPr>
          <a:xfrm>
            <a:off x="728458" y="276025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ports: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77D5AB-207E-5D44-BDE4-ABDDCAF2D155}"/>
              </a:ext>
            </a:extLst>
          </p:cNvPr>
          <p:cNvSpPr txBox="1"/>
          <p:nvPr/>
        </p:nvSpPr>
        <p:spPr>
          <a:xfrm>
            <a:off x="755227" y="2996181"/>
            <a:ext cx="1499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en-US" altLang="ko-KR" sz="1200" dirty="0" err="1"/>
              <a:t>containerPort</a:t>
            </a:r>
            <a:r>
              <a:rPr lang="en-US" altLang="ko-KR" sz="1200" dirty="0"/>
              <a:t>: 80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82ED2-78ED-0943-BAD6-016FB33745B6}"/>
              </a:ext>
            </a:extLst>
          </p:cNvPr>
          <p:cNvSpPr txBox="1"/>
          <p:nvPr/>
        </p:nvSpPr>
        <p:spPr>
          <a:xfrm>
            <a:off x="2836985" y="216743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컨테이너 이름 설정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FF7B6B7-D2E5-8E49-93D4-2942E462C68D}"/>
              </a:ext>
            </a:extLst>
          </p:cNvPr>
          <p:cNvSpPr/>
          <p:nvPr/>
        </p:nvSpPr>
        <p:spPr>
          <a:xfrm>
            <a:off x="1312271" y="2339586"/>
            <a:ext cx="1524714" cy="1867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36985" y="3259196"/>
            <a:ext cx="9085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&gt; </a:t>
            </a:r>
            <a:r>
              <a:rPr lang="en-US" altLang="ko-KR" sz="1200" dirty="0" err="1"/>
              <a:t>kubectl</a:t>
            </a:r>
            <a:r>
              <a:rPr lang="en-US" altLang="ko-KR" sz="1200" dirty="0"/>
              <a:t> get pods --all-namespaces -o=</a:t>
            </a:r>
            <a:r>
              <a:rPr lang="en-US" altLang="ko-KR" sz="1200" dirty="0" smtClean="0"/>
              <a:t>'custom-columns=PODS</a:t>
            </a:r>
            <a:r>
              <a:rPr lang="en-US" altLang="ko-KR" sz="1200" dirty="0"/>
              <a:t>:.metadata.name,CONTAINERS:.</a:t>
            </a:r>
            <a:r>
              <a:rPr lang="en-US" altLang="ko-KR" sz="1200" dirty="0" err="1"/>
              <a:t>spec.containers</a:t>
            </a:r>
            <a:r>
              <a:rPr lang="en-US" altLang="ko-KR" sz="1200" dirty="0"/>
              <a:t>[*].name,Images:.</a:t>
            </a:r>
            <a:r>
              <a:rPr lang="en-US" altLang="ko-KR" sz="1200" dirty="0" err="1"/>
              <a:t>spec.containers</a:t>
            </a:r>
            <a:r>
              <a:rPr lang="en-US" altLang="ko-KR" sz="1200" dirty="0"/>
              <a:t>[*].</a:t>
            </a:r>
            <a:r>
              <a:rPr lang="en-US" altLang="ko-KR" sz="1200" dirty="0" smtClean="0"/>
              <a:t>image‘</a:t>
            </a:r>
          </a:p>
          <a:p>
            <a:endParaRPr lang="en-US" altLang="ko-KR" sz="1200" dirty="0" smtClean="0"/>
          </a:p>
          <a:p>
            <a:r>
              <a:rPr lang="en-US" altLang="ko-KR" sz="1200" b="1" dirty="0"/>
              <a:t>PODS                         </a:t>
            </a:r>
            <a:r>
              <a:rPr lang="en-US" altLang="ko-KR" sz="1200" b="1" dirty="0" smtClean="0"/>
              <a:t>CONTAINERS                                 </a:t>
            </a:r>
            <a:r>
              <a:rPr lang="en-US" altLang="ko-KR" sz="1200" b="1" dirty="0"/>
              <a:t>Images</a:t>
            </a:r>
          </a:p>
          <a:p>
            <a:r>
              <a:rPr lang="en-US" altLang="ko-KR" sz="1200" b="1" dirty="0" err="1" smtClean="0"/>
              <a:t>nginx</a:t>
            </a:r>
            <a:r>
              <a:rPr lang="en-US" altLang="ko-KR" sz="1200" b="1" dirty="0" smtClean="0"/>
              <a:t>-pod                   </a:t>
            </a:r>
            <a:r>
              <a:rPr lang="en-US" altLang="ko-KR" sz="1200" b="1" dirty="0" err="1" smtClean="0"/>
              <a:t>myweb</a:t>
            </a:r>
            <a:r>
              <a:rPr lang="en-US" altLang="ko-KR" sz="1200" b="1" dirty="0" smtClean="0"/>
              <a:t>-container                           </a:t>
            </a:r>
            <a:r>
              <a:rPr lang="en-US" altLang="ko-KR" sz="1200" b="1" dirty="0" err="1" smtClean="0"/>
              <a:t>nginx:latest</a:t>
            </a:r>
            <a:endParaRPr lang="ko-KR" altLang="en-US" sz="1200" dirty="0"/>
          </a:p>
        </p:txBody>
      </p:sp>
      <p:cxnSp>
        <p:nvCxnSpPr>
          <p:cNvPr id="15" name="꺾인 연결선 14"/>
          <p:cNvCxnSpPr>
            <a:stCxn id="84" idx="3"/>
            <a:endCxn id="51" idx="0"/>
          </p:cNvCxnSpPr>
          <p:nvPr/>
        </p:nvCxnSpPr>
        <p:spPr>
          <a:xfrm>
            <a:off x="2836985" y="2432945"/>
            <a:ext cx="2495604" cy="1558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3" idx="3"/>
            <a:endCxn id="48" idx="0"/>
          </p:cNvCxnSpPr>
          <p:nvPr/>
        </p:nvCxnSpPr>
        <p:spPr>
          <a:xfrm>
            <a:off x="2259738" y="1027977"/>
            <a:ext cx="1052588" cy="2963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823" y="3991797"/>
            <a:ext cx="1097006" cy="2596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39516" y="3991797"/>
            <a:ext cx="1386146" cy="2596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55" idx="3"/>
            <a:endCxn id="57" idx="0"/>
          </p:cNvCxnSpPr>
          <p:nvPr/>
        </p:nvCxnSpPr>
        <p:spPr>
          <a:xfrm>
            <a:off x="2836984" y="2692940"/>
            <a:ext cx="5046080" cy="1357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F7B6B7-D2E5-8E49-93D4-2942E462C68D}"/>
              </a:ext>
            </a:extLst>
          </p:cNvPr>
          <p:cNvSpPr/>
          <p:nvPr/>
        </p:nvSpPr>
        <p:spPr>
          <a:xfrm>
            <a:off x="1312271" y="2599581"/>
            <a:ext cx="1524713" cy="1867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F7B6B7-D2E5-8E49-93D4-2942E462C68D}"/>
              </a:ext>
            </a:extLst>
          </p:cNvPr>
          <p:cNvSpPr/>
          <p:nvPr/>
        </p:nvSpPr>
        <p:spPr>
          <a:xfrm>
            <a:off x="7372404" y="4050838"/>
            <a:ext cx="1021319" cy="2005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34814" y="4359945"/>
            <a:ext cx="10387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kubectl.exe </a:t>
            </a:r>
            <a:r>
              <a:rPr lang="en-US" altLang="ko-KR" sz="1200" dirty="0"/>
              <a:t>get pods -o wide --</a:t>
            </a:r>
            <a:r>
              <a:rPr lang="en-US" altLang="ko-KR" sz="1200" dirty="0" smtClean="0"/>
              <a:t>show-labels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/>
          </a:p>
          <a:p>
            <a:r>
              <a:rPr lang="en-US" altLang="ko-KR" sz="1200" b="1" dirty="0"/>
              <a:t>NAME            </a:t>
            </a:r>
            <a:r>
              <a:rPr lang="en-US" altLang="ko-KR" sz="1200" b="1" dirty="0" smtClean="0"/>
              <a:t>READY   </a:t>
            </a:r>
            <a:r>
              <a:rPr lang="en-US" altLang="ko-KR" sz="1200" b="1" dirty="0"/>
              <a:t>STATUS    RESTARTS   </a:t>
            </a:r>
            <a:r>
              <a:rPr lang="en-US" altLang="ko-KR" sz="1200" b="1" dirty="0" smtClean="0"/>
              <a:t>AGE   </a:t>
            </a:r>
            <a:r>
              <a:rPr lang="en-US" altLang="ko-KR" sz="1200" b="1" dirty="0"/>
              <a:t>IP           </a:t>
            </a:r>
            <a:r>
              <a:rPr lang="en-US" altLang="ko-KR" sz="1200" b="1" dirty="0" smtClean="0"/>
              <a:t>    NODE             </a:t>
            </a:r>
            <a:r>
              <a:rPr lang="en-US" altLang="ko-KR" sz="1200" b="1" dirty="0"/>
              <a:t>NOMINATED </a:t>
            </a:r>
            <a:r>
              <a:rPr lang="en-US" altLang="ko-KR" sz="1200" b="1" dirty="0" smtClean="0"/>
              <a:t> NODE   </a:t>
            </a:r>
            <a:r>
              <a:rPr lang="en-US" altLang="ko-KR" sz="1200" b="1" dirty="0"/>
              <a:t>READINESS GATES   </a:t>
            </a:r>
            <a:r>
              <a:rPr lang="en-US" altLang="ko-KR" sz="1200" b="1" dirty="0" smtClean="0"/>
              <a:t>LABELS</a:t>
            </a:r>
          </a:p>
          <a:p>
            <a:r>
              <a:rPr lang="en-US" altLang="ko-KR" sz="1200" b="1" dirty="0" err="1"/>
              <a:t>nginx</a:t>
            </a:r>
            <a:r>
              <a:rPr lang="en-US" altLang="ko-KR" sz="1200" b="1" dirty="0"/>
              <a:t>-pod      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1/1     Running   </a:t>
            </a:r>
            <a:r>
              <a:rPr lang="en-US" altLang="ko-KR" sz="1200" b="1" dirty="0" smtClean="0"/>
              <a:t>   0              </a:t>
            </a:r>
            <a:r>
              <a:rPr lang="en-US" altLang="ko-KR" sz="1200" b="1" dirty="0" err="1" smtClean="0"/>
              <a:t>31m</a:t>
            </a:r>
            <a:r>
              <a:rPr lang="en-US" altLang="ko-KR" sz="1200" b="1" dirty="0" smtClean="0"/>
              <a:t>   </a:t>
            </a:r>
            <a:r>
              <a:rPr lang="en-US" altLang="ko-KR" sz="1200" b="1" dirty="0"/>
              <a:t>10.1.0.155   </a:t>
            </a:r>
            <a:r>
              <a:rPr lang="en-US" altLang="ko-KR" sz="1200" b="1" dirty="0" err="1"/>
              <a:t>docker</a:t>
            </a:r>
            <a:r>
              <a:rPr lang="en-US" altLang="ko-KR" sz="1200" b="1" dirty="0"/>
              <a:t>-desktop   &lt;none&gt;           </a:t>
            </a:r>
            <a:r>
              <a:rPr lang="en-US" altLang="ko-KR" sz="1200" b="1" dirty="0" smtClean="0"/>
              <a:t>       &lt;</a:t>
            </a:r>
            <a:r>
              <a:rPr lang="en-US" altLang="ko-KR" sz="1200" b="1" dirty="0"/>
              <a:t>none&gt;            </a:t>
            </a:r>
            <a:r>
              <a:rPr lang="en-US" altLang="ko-KR" sz="1200" b="1" dirty="0" smtClean="0"/>
              <a:t>     app=</a:t>
            </a:r>
            <a:r>
              <a:rPr lang="en-US" altLang="ko-KR" sz="1200" b="1" dirty="0" err="1" smtClean="0"/>
              <a:t>myweb</a:t>
            </a:r>
            <a:endParaRPr lang="ko-KR" altLang="en-US" sz="1200" dirty="0"/>
          </a:p>
        </p:txBody>
      </p:sp>
      <p:cxnSp>
        <p:nvCxnSpPr>
          <p:cNvPr id="63" name="꺾인 연결선 62"/>
          <p:cNvCxnSpPr>
            <a:stCxn id="67" idx="3"/>
            <a:endCxn id="66" idx="0"/>
          </p:cNvCxnSpPr>
          <p:nvPr/>
        </p:nvCxnSpPr>
        <p:spPr>
          <a:xfrm>
            <a:off x="1927105" y="1634118"/>
            <a:ext cx="9265151" cy="3322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FF7B6B7-D2E5-8E49-93D4-2942E462C68D}"/>
              </a:ext>
            </a:extLst>
          </p:cNvPr>
          <p:cNvSpPr/>
          <p:nvPr/>
        </p:nvSpPr>
        <p:spPr>
          <a:xfrm>
            <a:off x="10681596" y="4957095"/>
            <a:ext cx="1021319" cy="2005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552994" y="4912373"/>
            <a:ext cx="946366" cy="2546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48" idx="1"/>
            <a:endCxn id="71" idx="0"/>
          </p:cNvCxnSpPr>
          <p:nvPr/>
        </p:nvCxnSpPr>
        <p:spPr>
          <a:xfrm rot="10800000" flipV="1">
            <a:off x="2026177" y="4121605"/>
            <a:ext cx="737646" cy="79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/>
          <a:srcRect t="33337" r="13614" b="8126"/>
          <a:stretch/>
        </p:blipFill>
        <p:spPr>
          <a:xfrm>
            <a:off x="2873422" y="1244000"/>
            <a:ext cx="13477875" cy="1828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648" y="330914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apiVersion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17854" y="33257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apps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66199" y="340439"/>
            <a:ext cx="47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v1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4648" y="6538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kind: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49076" y="692068"/>
            <a:ext cx="8511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Deployment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4648" y="93085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metadata: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583" y="120784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name: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4766" y="1282547"/>
            <a:ext cx="7133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nginx</a:t>
            </a:r>
            <a:r>
              <a:rPr lang="en-US" altLang="ko-KR" sz="1200" dirty="0"/>
              <a:t>-dep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962" y="251384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spec: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0335" y="2718223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replicas: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5701" y="2780106"/>
            <a:ext cx="849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335" y="2987523"/>
            <a:ext cx="76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selector: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0335" y="3938870"/>
            <a:ext cx="831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template: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41740" y="3187905"/>
            <a:ext cx="8955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matchLabels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99776" y="344148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app: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41740" y="4139252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metadata: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99776" y="4339634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labels: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41740" y="4834003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spec: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99776" y="5008955"/>
            <a:ext cx="9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containers: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301925" y="524105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name: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301925" y="559729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 image: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71588" y="3437470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nginx-sel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157870" y="5295587"/>
            <a:ext cx="14282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nginx</a:t>
            </a:r>
            <a:r>
              <a:rPr lang="en-US" altLang="ko-KR" sz="1200" dirty="0"/>
              <a:t>-dep-container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84183" y="5643383"/>
            <a:ext cx="8435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nginx:latest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39" name="왼쪽 대괄호 38"/>
          <p:cNvSpPr/>
          <p:nvPr/>
        </p:nvSpPr>
        <p:spPr>
          <a:xfrm>
            <a:off x="440863" y="2882991"/>
            <a:ext cx="45719" cy="2641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대괄호 39"/>
          <p:cNvSpPr/>
          <p:nvPr/>
        </p:nvSpPr>
        <p:spPr>
          <a:xfrm>
            <a:off x="963497" y="4297091"/>
            <a:ext cx="45719" cy="7118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42446" y="675781"/>
            <a:ext cx="1097006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64463" y="381177"/>
            <a:ext cx="949855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4" idx="3"/>
            <a:endCxn id="43" idx="3"/>
          </p:cNvCxnSpPr>
          <p:nvPr/>
        </p:nvCxnSpPr>
        <p:spPr>
          <a:xfrm flipH="1">
            <a:off x="1839452" y="497380"/>
            <a:ext cx="274866" cy="294604"/>
          </a:xfrm>
          <a:prstGeom prst="bentConnector3">
            <a:avLst>
              <a:gd name="adj1" fmla="val -83168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2679" y="506182"/>
            <a:ext cx="2386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Pair, Pod </a:t>
            </a:r>
            <a:r>
              <a:rPr lang="ko-KR" altLang="en-US" sz="1200" dirty="0"/>
              <a:t>종류 마다 쌍으로 설정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62732" y="1215751"/>
            <a:ext cx="1097006" cy="2967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43" idx="2"/>
            <a:endCxn id="53" idx="0"/>
          </p:cNvCxnSpPr>
          <p:nvPr/>
        </p:nvCxnSpPr>
        <p:spPr>
          <a:xfrm rot="16200000" flipH="1">
            <a:off x="1347310" y="851826"/>
            <a:ext cx="307564" cy="420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101516" y="2759371"/>
            <a:ext cx="200409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000312" y="5239133"/>
            <a:ext cx="1767016" cy="3101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189250" y="3425899"/>
            <a:ext cx="1297520" cy="316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301925" y="580092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 </a:t>
            </a:r>
            <a:r>
              <a:rPr lang="en-US" altLang="ko-KR" sz="1200" dirty="0" smtClean="0"/>
              <a:t>port: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454861" y="5980535"/>
            <a:ext cx="127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en-US" altLang="ko-KR" sz="1200" dirty="0" err="1"/>
              <a:t>containerPort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672985" y="6026701"/>
            <a:ext cx="1699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80</a:t>
            </a:r>
            <a:endParaRPr lang="ko-KR" altLang="en-US" sz="1200" dirty="0"/>
          </a:p>
        </p:txBody>
      </p:sp>
      <p:sp>
        <p:nvSpPr>
          <p:cNvPr id="80" name="왼쪽 대괄호 79"/>
          <p:cNvSpPr/>
          <p:nvPr/>
        </p:nvSpPr>
        <p:spPr>
          <a:xfrm>
            <a:off x="263184" y="478939"/>
            <a:ext cx="67802" cy="3130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왼쪽 대괄호 82"/>
          <p:cNvSpPr/>
          <p:nvPr/>
        </p:nvSpPr>
        <p:spPr>
          <a:xfrm>
            <a:off x="263184" y="793432"/>
            <a:ext cx="67802" cy="3130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왼쪽 대괄호 83"/>
          <p:cNvSpPr/>
          <p:nvPr/>
        </p:nvSpPr>
        <p:spPr>
          <a:xfrm>
            <a:off x="263182" y="1099768"/>
            <a:ext cx="67803" cy="16184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왼쪽 대괄호 84"/>
          <p:cNvSpPr/>
          <p:nvPr/>
        </p:nvSpPr>
        <p:spPr>
          <a:xfrm>
            <a:off x="440863" y="3150374"/>
            <a:ext cx="110219" cy="9254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꺾인 연결선 126"/>
          <p:cNvCxnSpPr>
            <a:stCxn id="78" idx="3"/>
            <a:endCxn id="72" idx="3"/>
          </p:cNvCxnSpPr>
          <p:nvPr/>
        </p:nvCxnSpPr>
        <p:spPr>
          <a:xfrm>
            <a:off x="2486770" y="3583991"/>
            <a:ext cx="229028" cy="1096756"/>
          </a:xfrm>
          <a:prstGeom prst="bentConnector3">
            <a:avLst>
              <a:gd name="adj1" fmla="val 199813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7684" y="3585581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spec, </a:t>
            </a:r>
            <a:r>
              <a:rPr lang="en-US" altLang="ko-KR" sz="1000" dirty="0" err="1" smtClean="0"/>
              <a:t>selector.matchLabels</a:t>
            </a:r>
            <a:r>
              <a:rPr lang="ko-KR" altLang="en-US" sz="1000" dirty="0" smtClean="0"/>
              <a:t> 하위 필드는</a:t>
            </a:r>
            <a:endParaRPr lang="en-US" altLang="ko-KR" sz="1000" dirty="0" smtClean="0"/>
          </a:p>
          <a:p>
            <a:r>
              <a:rPr lang="en-US" altLang="ko-KR" sz="1000" dirty="0" err="1" smtClean="0"/>
              <a:t>metadata.labels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하위 필드와 같은 설정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483067" y="452728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app: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46578" y="453501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nginx-sel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1418278" y="4501903"/>
            <a:ext cx="1297520" cy="3576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109884" y="1496123"/>
            <a:ext cx="789267" cy="2419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797499" y="1496121"/>
            <a:ext cx="1026201" cy="2927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4758416" y="1804397"/>
            <a:ext cx="1027684" cy="4355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953160" y="1482416"/>
            <a:ext cx="1482940" cy="3219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53" idx="3"/>
            <a:endCxn id="82" idx="0"/>
          </p:cNvCxnSpPr>
          <p:nvPr/>
        </p:nvCxnSpPr>
        <p:spPr>
          <a:xfrm>
            <a:off x="2259738" y="1364132"/>
            <a:ext cx="2244780" cy="131991"/>
          </a:xfrm>
          <a:prstGeom prst="bent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93" idx="3"/>
            <a:endCxn id="94" idx="0"/>
          </p:cNvCxnSpPr>
          <p:nvPr/>
        </p:nvCxnSpPr>
        <p:spPr>
          <a:xfrm>
            <a:off x="11823700" y="1642505"/>
            <a:ext cx="3448558" cy="161892"/>
          </a:xfrm>
          <a:prstGeom prst="bent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8" idx="3"/>
            <a:endCxn id="93" idx="2"/>
          </p:cNvCxnSpPr>
          <p:nvPr/>
        </p:nvCxnSpPr>
        <p:spPr>
          <a:xfrm flipV="1">
            <a:off x="2486770" y="1788889"/>
            <a:ext cx="8823830" cy="1795102"/>
          </a:xfrm>
          <a:prstGeom prst="bent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6" idx="3"/>
            <a:endCxn id="95" idx="2"/>
          </p:cNvCxnSpPr>
          <p:nvPr/>
        </p:nvCxnSpPr>
        <p:spPr>
          <a:xfrm flipV="1">
            <a:off x="3767328" y="1804397"/>
            <a:ext cx="4927302" cy="3589809"/>
          </a:xfrm>
          <a:prstGeom prst="bent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90072" y="958592"/>
            <a:ext cx="4668266" cy="2462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nginx</a:t>
            </a:r>
            <a:r>
              <a:rPr lang="en-US" altLang="ko-KR" sz="1000" dirty="0" smtClean="0"/>
              <a:t>-dep </a:t>
            </a:r>
            <a:r>
              <a:rPr lang="ko-KR" altLang="en-US" sz="1000" dirty="0" err="1" smtClean="0"/>
              <a:t>디플로이먼트</a:t>
            </a:r>
            <a:r>
              <a:rPr lang="ko-KR" altLang="en-US" sz="1000" dirty="0" smtClean="0"/>
              <a:t> 가 관리하는 </a:t>
            </a:r>
            <a:r>
              <a:rPr lang="en-US" altLang="ko-KR" sz="1000" dirty="0" err="1" smtClean="0"/>
              <a:t>nginx</a:t>
            </a:r>
            <a:r>
              <a:rPr lang="en-US" altLang="ko-KR" sz="1000" dirty="0" smtClean="0"/>
              <a:t>-dep-</a:t>
            </a:r>
            <a:r>
              <a:rPr lang="en-US" altLang="ko-KR" sz="1000" dirty="0" err="1" smtClean="0"/>
              <a:t>6d497bb98c</a:t>
            </a:r>
            <a:r>
              <a:rPr lang="ko-KR" altLang="en-US" sz="1000" dirty="0" err="1" smtClean="0"/>
              <a:t>레플리카</a:t>
            </a:r>
            <a:r>
              <a:rPr lang="ko-KR" altLang="en-US" sz="1000" dirty="0" smtClean="0"/>
              <a:t> 생성됨</a:t>
            </a:r>
            <a:endParaRPr lang="en-US" altLang="ko-KR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12993116" y="2540997"/>
            <a:ext cx="1027684" cy="4355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꺾인 연결선 119"/>
          <p:cNvCxnSpPr>
            <a:stCxn id="93" idx="3"/>
            <a:endCxn id="119" idx="0"/>
          </p:cNvCxnSpPr>
          <p:nvPr/>
        </p:nvCxnSpPr>
        <p:spPr>
          <a:xfrm>
            <a:off x="11823700" y="1642505"/>
            <a:ext cx="1683258" cy="898492"/>
          </a:xfrm>
          <a:prstGeom prst="bent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1310600" y="2018040"/>
            <a:ext cx="1051530" cy="1693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109884" y="1972389"/>
            <a:ext cx="1640168" cy="2419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꺾인 연결선 128"/>
          <p:cNvCxnSpPr>
            <a:stCxn id="82" idx="3"/>
            <a:endCxn id="128" idx="0"/>
          </p:cNvCxnSpPr>
          <p:nvPr/>
        </p:nvCxnSpPr>
        <p:spPr>
          <a:xfrm>
            <a:off x="4899151" y="1617106"/>
            <a:ext cx="30817" cy="355283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667611" y="3060167"/>
            <a:ext cx="4742688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레플리카세트가</a:t>
            </a:r>
            <a:r>
              <a:rPr lang="ko-KR" altLang="en-US" sz="1000" dirty="0"/>
              <a:t> 관리하는 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-dep-</a:t>
            </a:r>
            <a:r>
              <a:rPr lang="en-US" altLang="ko-KR" sz="1000" dirty="0" err="1"/>
              <a:t>6d497bb98c</a:t>
            </a:r>
            <a:r>
              <a:rPr lang="en-US" altLang="ko-KR" sz="1000" dirty="0"/>
              <a:t>-</a:t>
            </a:r>
            <a:r>
              <a:rPr lang="en-US" altLang="ko-KR" sz="1000" dirty="0" err="1"/>
              <a:t>xxxx</a:t>
            </a:r>
            <a:r>
              <a:rPr lang="ko-KR" altLang="en-US" sz="1000" dirty="0"/>
              <a:t>형식의 </a:t>
            </a:r>
            <a:r>
              <a:rPr lang="ko-KR" altLang="en-US" sz="1000" dirty="0" err="1"/>
              <a:t>파드들이</a:t>
            </a:r>
            <a:r>
              <a:rPr lang="ko-KR" altLang="en-US" sz="1000" dirty="0"/>
              <a:t> 생성됨</a:t>
            </a:r>
            <a:endParaRPr lang="en-US" altLang="ko-KR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3156348" y="2565456"/>
            <a:ext cx="2037443" cy="3993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꺾인 연결선 135"/>
          <p:cNvCxnSpPr>
            <a:stCxn id="128" idx="3"/>
            <a:endCxn id="135" idx="3"/>
          </p:cNvCxnSpPr>
          <p:nvPr/>
        </p:nvCxnSpPr>
        <p:spPr>
          <a:xfrm flipH="1">
            <a:off x="5193791" y="2093372"/>
            <a:ext cx="556261" cy="671742"/>
          </a:xfrm>
          <a:prstGeom prst="bentConnector3">
            <a:avLst>
              <a:gd name="adj1" fmla="val -41096"/>
            </a:avLst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rcRect t="7931" r="32081" b="51266"/>
          <a:stretch/>
        </p:blipFill>
        <p:spPr>
          <a:xfrm>
            <a:off x="2096502" y="1634170"/>
            <a:ext cx="9772037" cy="1176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648" y="330914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apiVersion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17854" y="33257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apps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66199" y="340439"/>
            <a:ext cx="47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v1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4648" y="6538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kind: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49076" y="692068"/>
            <a:ext cx="7118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ReplicaSet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4648" y="93085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metadata: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583" y="120784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name: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4766" y="1282547"/>
            <a:ext cx="6726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 smtClean="0"/>
              <a:t>nginx</a:t>
            </a:r>
            <a:r>
              <a:rPr lang="en-US" altLang="ko-KR" sz="1200" dirty="0" smtClean="0"/>
              <a:t>-rep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962" y="251384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spec: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0335" y="2718223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replicas: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5701" y="2780106"/>
            <a:ext cx="849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335" y="2987523"/>
            <a:ext cx="765531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selector: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0335" y="4022781"/>
            <a:ext cx="83131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template: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41740" y="3187905"/>
            <a:ext cx="895502" cy="1846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matchLabels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99776" y="3441480"/>
            <a:ext cx="4844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app: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41740" y="4223163"/>
            <a:ext cx="87395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metadata: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99776" y="4423545"/>
            <a:ext cx="61747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labels: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41740" y="4892478"/>
            <a:ext cx="53251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spec: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99776" y="5067430"/>
            <a:ext cx="939231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containers: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301925" y="5299532"/>
            <a:ext cx="72167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name: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301925" y="5541145"/>
            <a:ext cx="75533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 image: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71588" y="3437470"/>
            <a:ext cx="110741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nginx</a:t>
            </a:r>
            <a:r>
              <a:rPr lang="en-US" altLang="ko-KR" sz="1200" dirty="0"/>
              <a:t>-rep-</a:t>
            </a:r>
            <a:r>
              <a:rPr lang="en-US" altLang="ko-KR" sz="1200" dirty="0" err="1"/>
              <a:t>sel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157870" y="5354062"/>
            <a:ext cx="1428276" cy="1846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nginx</a:t>
            </a:r>
            <a:r>
              <a:rPr lang="en-US" altLang="ko-KR" sz="1200" dirty="0"/>
              <a:t>-rep-container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84183" y="5587229"/>
            <a:ext cx="843501" cy="1846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nginx:latest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40" name="왼쪽 대괄호 39"/>
          <p:cNvSpPr/>
          <p:nvPr/>
        </p:nvSpPr>
        <p:spPr>
          <a:xfrm>
            <a:off x="963497" y="4381002"/>
            <a:ext cx="45719" cy="711864"/>
          </a:xfrm>
          <a:prstGeom prst="leftBracke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42446" y="675781"/>
            <a:ext cx="1097006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64463" y="381177"/>
            <a:ext cx="949855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4" idx="3"/>
            <a:endCxn id="43" idx="3"/>
          </p:cNvCxnSpPr>
          <p:nvPr/>
        </p:nvCxnSpPr>
        <p:spPr>
          <a:xfrm flipH="1">
            <a:off x="1839452" y="497380"/>
            <a:ext cx="274866" cy="294604"/>
          </a:xfrm>
          <a:prstGeom prst="bentConnector3">
            <a:avLst>
              <a:gd name="adj1" fmla="val -83168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2679" y="506182"/>
            <a:ext cx="2386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Pair, Pod </a:t>
            </a:r>
            <a:r>
              <a:rPr lang="ko-KR" altLang="en-US" sz="1200" dirty="0"/>
              <a:t>종류 마다 쌍으로 설정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62732" y="1215751"/>
            <a:ext cx="1097006" cy="2967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43" idx="2"/>
            <a:endCxn id="53" idx="0"/>
          </p:cNvCxnSpPr>
          <p:nvPr/>
        </p:nvCxnSpPr>
        <p:spPr>
          <a:xfrm rot="16200000" flipH="1">
            <a:off x="1347310" y="851826"/>
            <a:ext cx="307564" cy="420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101516" y="2759371"/>
            <a:ext cx="200409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000312" y="5297608"/>
            <a:ext cx="1767016" cy="3101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189249" y="3380299"/>
            <a:ext cx="1517617" cy="4040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301925" y="5744768"/>
            <a:ext cx="62549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 </a:t>
            </a:r>
            <a:r>
              <a:rPr lang="en-US" altLang="ko-KR" sz="1200" dirty="0" smtClean="0"/>
              <a:t>port: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454861" y="5924381"/>
            <a:ext cx="127496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en-US" altLang="ko-KR" sz="1200" dirty="0" err="1"/>
              <a:t>containerPort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672985" y="5970547"/>
            <a:ext cx="169918" cy="1846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/>
              <a:t>80</a:t>
            </a:r>
            <a:endParaRPr lang="ko-KR" altLang="en-US" sz="1200" dirty="0"/>
          </a:p>
        </p:txBody>
      </p:sp>
      <p:sp>
        <p:nvSpPr>
          <p:cNvPr id="80" name="왼쪽 대괄호 79"/>
          <p:cNvSpPr/>
          <p:nvPr/>
        </p:nvSpPr>
        <p:spPr>
          <a:xfrm>
            <a:off x="263184" y="478939"/>
            <a:ext cx="67802" cy="3130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왼쪽 대괄호 82"/>
          <p:cNvSpPr/>
          <p:nvPr/>
        </p:nvSpPr>
        <p:spPr>
          <a:xfrm>
            <a:off x="263184" y="793432"/>
            <a:ext cx="67802" cy="3130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왼쪽 대괄호 83"/>
          <p:cNvSpPr/>
          <p:nvPr/>
        </p:nvSpPr>
        <p:spPr>
          <a:xfrm>
            <a:off x="263182" y="1099768"/>
            <a:ext cx="67803" cy="16184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483067" y="4611197"/>
            <a:ext cx="4844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app: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46578" y="4618925"/>
            <a:ext cx="110741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nginx</a:t>
            </a:r>
            <a:r>
              <a:rPr lang="en-US" altLang="ko-KR" sz="1200" dirty="0"/>
              <a:t>-rep-</a:t>
            </a:r>
            <a:r>
              <a:rPr lang="en-US" altLang="ko-KR" sz="1200" dirty="0" err="1"/>
              <a:t>sel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1474258" y="4560225"/>
            <a:ext cx="1542569" cy="4025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199370" y="1898781"/>
            <a:ext cx="700825" cy="241966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040333" y="1898781"/>
            <a:ext cx="1242002" cy="24196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551892" y="2392866"/>
            <a:ext cx="1242002" cy="39798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57"/>
          <p:cNvCxnSpPr>
            <a:stCxn id="91" idx="2"/>
            <a:endCxn id="92" idx="1"/>
          </p:cNvCxnSpPr>
          <p:nvPr/>
        </p:nvCxnSpPr>
        <p:spPr>
          <a:xfrm rot="16200000" flipH="1">
            <a:off x="9881058" y="1921023"/>
            <a:ext cx="451110" cy="8905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stCxn id="53" idx="3"/>
            <a:endCxn id="74" idx="0"/>
          </p:cNvCxnSpPr>
          <p:nvPr/>
        </p:nvCxnSpPr>
        <p:spPr>
          <a:xfrm>
            <a:off x="2259738" y="1364132"/>
            <a:ext cx="1290045" cy="5346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405563" y="1898780"/>
            <a:ext cx="1439421" cy="272919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구부러진 연결선 100"/>
          <p:cNvCxnSpPr>
            <a:stCxn id="76" idx="3"/>
            <a:endCxn id="100" idx="2"/>
          </p:cNvCxnSpPr>
          <p:nvPr/>
        </p:nvCxnSpPr>
        <p:spPr>
          <a:xfrm flipV="1">
            <a:off x="3767328" y="2171699"/>
            <a:ext cx="3357946" cy="328098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78" idx="3"/>
            <a:endCxn id="72" idx="3"/>
          </p:cNvCxnSpPr>
          <p:nvPr/>
        </p:nvCxnSpPr>
        <p:spPr>
          <a:xfrm>
            <a:off x="2706866" y="3582336"/>
            <a:ext cx="309961" cy="1179182"/>
          </a:xfrm>
          <a:prstGeom prst="bentConnector3">
            <a:avLst>
              <a:gd name="adj1" fmla="val 173751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594469" y="4036610"/>
            <a:ext cx="2973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레플리카셋이</a:t>
            </a:r>
            <a:r>
              <a:rPr lang="ko-KR" altLang="en-US" sz="1000" dirty="0" smtClean="0"/>
              <a:t> 어느 </a:t>
            </a:r>
            <a:r>
              <a:rPr lang="ko-KR" altLang="en-US" sz="1000" dirty="0" err="1" smtClean="0"/>
              <a:t>파드를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실행할지에</a:t>
            </a:r>
            <a:r>
              <a:rPr lang="ko-KR" altLang="en-US" sz="1000" dirty="0" smtClean="0"/>
              <a:t> 관한 설정</a:t>
            </a:r>
            <a:endParaRPr lang="en-US" altLang="ko-KR" sz="1000" dirty="0" smtClean="0"/>
          </a:p>
        </p:txBody>
      </p:sp>
      <p:sp>
        <p:nvSpPr>
          <p:cNvPr id="112" name="직사각형 111"/>
          <p:cNvSpPr/>
          <p:nvPr/>
        </p:nvSpPr>
        <p:spPr>
          <a:xfrm>
            <a:off x="2352205" y="2361252"/>
            <a:ext cx="1123134" cy="45693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구부러진 연결선 112"/>
          <p:cNvCxnSpPr>
            <a:stCxn id="74" idx="1"/>
            <a:endCxn id="112" idx="0"/>
          </p:cNvCxnSpPr>
          <p:nvPr/>
        </p:nvCxnSpPr>
        <p:spPr>
          <a:xfrm rot="10800000" flipV="1">
            <a:off x="2913772" y="2019764"/>
            <a:ext cx="285598" cy="34148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10" idx="1"/>
            <a:endCxn id="18" idx="3"/>
          </p:cNvCxnSpPr>
          <p:nvPr/>
        </p:nvCxnSpPr>
        <p:spPr>
          <a:xfrm rot="10800000" flipV="1">
            <a:off x="1271653" y="4159721"/>
            <a:ext cx="5322816" cy="156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594469" y="4639287"/>
            <a:ext cx="3066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오브젝트를 식별하는 레이블이 </a:t>
            </a:r>
            <a:r>
              <a:rPr lang="en-US" altLang="ko-KR" sz="1000" dirty="0" smtClean="0"/>
              <a:t>app=</a:t>
            </a:r>
            <a:r>
              <a:rPr lang="en-US" altLang="ko-KR" sz="1000" dirty="0" err="1" smtClean="0"/>
              <a:t>nginx</a:t>
            </a:r>
            <a:r>
              <a:rPr lang="en-US" altLang="ko-KR" sz="1000" dirty="0" smtClean="0"/>
              <a:t>-rep-</a:t>
            </a:r>
            <a:r>
              <a:rPr lang="en-US" altLang="ko-KR" sz="1000" dirty="0" err="1" smtClean="0"/>
              <a:t>sel</a:t>
            </a:r>
            <a:endParaRPr lang="en-US" altLang="ko-KR" sz="1000" dirty="0" smtClean="0"/>
          </a:p>
        </p:txBody>
      </p:sp>
      <p:cxnSp>
        <p:nvCxnSpPr>
          <p:cNvPr id="117" name="직선 연결선 116"/>
          <p:cNvCxnSpPr>
            <a:stCxn id="72" idx="3"/>
            <a:endCxn id="122" idx="1"/>
          </p:cNvCxnSpPr>
          <p:nvPr/>
        </p:nvCxnSpPr>
        <p:spPr>
          <a:xfrm>
            <a:off x="3016827" y="4761518"/>
            <a:ext cx="3577642" cy="8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498873" y="3006721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어떤 </a:t>
            </a:r>
            <a:r>
              <a:rPr lang="en-US" altLang="ko-KR" sz="1000" dirty="0" smtClean="0"/>
              <a:t>labels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파드를</a:t>
            </a:r>
            <a:r>
              <a:rPr lang="ko-KR" altLang="en-US" sz="1000" dirty="0" smtClean="0"/>
              <a:t> 선택하여 관리할지 설정</a:t>
            </a:r>
            <a:endParaRPr lang="en-US" altLang="ko-KR" sz="1000" dirty="0" smtClean="0"/>
          </a:p>
        </p:txBody>
      </p:sp>
      <p:cxnSp>
        <p:nvCxnSpPr>
          <p:cNvPr id="144" name="직선 연결선 143"/>
          <p:cNvCxnSpPr>
            <a:stCxn id="17" idx="3"/>
            <a:endCxn id="140" idx="1"/>
          </p:cNvCxnSpPr>
          <p:nvPr/>
        </p:nvCxnSpPr>
        <p:spPr>
          <a:xfrm>
            <a:off x="1205866" y="3126023"/>
            <a:ext cx="2293007" cy="380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498873" y="3230038"/>
            <a:ext cx="2840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label</a:t>
            </a:r>
            <a:r>
              <a:rPr lang="ko-KR" altLang="en-US" sz="1000" dirty="0" smtClean="0"/>
              <a:t>을 기준으로 </a:t>
            </a:r>
            <a:r>
              <a:rPr lang="ko-KR" altLang="en-US" sz="1000" dirty="0" err="1" smtClean="0"/>
              <a:t>파드를</a:t>
            </a:r>
            <a:r>
              <a:rPr lang="ko-KR" altLang="en-US" sz="1000" dirty="0" smtClean="0"/>
              <a:t> 관리하기 때문에 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spec.template.metadata.labels</a:t>
            </a:r>
            <a:r>
              <a:rPr lang="ko-KR" altLang="en-US" sz="1000" dirty="0" smtClean="0"/>
              <a:t>의 설정과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spec.selector.matchLabels</a:t>
            </a:r>
            <a:r>
              <a:rPr lang="ko-KR" altLang="en-US" sz="1000" dirty="0" smtClean="0"/>
              <a:t>의 설정이 같아야 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3812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648" y="2486286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apiVersion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08069" y="2495811"/>
            <a:ext cx="47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4648" y="280922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kind: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07976" y="2847440"/>
            <a:ext cx="4939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Service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4648" y="3086222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metadata: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583" y="336322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name: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12628" y="3416856"/>
            <a:ext cx="11869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nodeport</a:t>
            </a:r>
            <a:r>
              <a:rPr lang="en-US" altLang="ko-KR" sz="1200" dirty="0"/>
              <a:t>-service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962" y="373559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spec: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335" y="3939882"/>
            <a:ext cx="52129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type: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742446" y="2831153"/>
            <a:ext cx="1097006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64463" y="2536549"/>
            <a:ext cx="949855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4" idx="3"/>
            <a:endCxn id="43" idx="3"/>
          </p:cNvCxnSpPr>
          <p:nvPr/>
        </p:nvCxnSpPr>
        <p:spPr>
          <a:xfrm flipH="1">
            <a:off x="1839452" y="2652752"/>
            <a:ext cx="274866" cy="294604"/>
          </a:xfrm>
          <a:prstGeom prst="bentConnector3">
            <a:avLst>
              <a:gd name="adj1" fmla="val -83168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2679" y="2661554"/>
            <a:ext cx="2386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Pair, Pod </a:t>
            </a:r>
            <a:r>
              <a:rPr lang="ko-KR" altLang="en-US" sz="1200" dirty="0"/>
              <a:t>종류 마다 쌍으로 설정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301328" y="3332425"/>
            <a:ext cx="1567093" cy="3520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43" idx="2"/>
            <a:endCxn id="53" idx="0"/>
          </p:cNvCxnSpPr>
          <p:nvPr/>
        </p:nvCxnSpPr>
        <p:spPr>
          <a:xfrm rot="16200000" flipH="1">
            <a:off x="1347310" y="3007198"/>
            <a:ext cx="307564" cy="420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7909" y="3939882"/>
            <a:ext cx="89280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NodePort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335" y="4144652"/>
            <a:ext cx="765531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selector: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01562" y="4294564"/>
            <a:ext cx="4844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app: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53794" y="4297650"/>
            <a:ext cx="1152880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2060"/>
                </a:solidFill>
              </a:rPr>
              <a:t>nginx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-for-svc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0335" y="4488730"/>
            <a:ext cx="58381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ports: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74427" y="4667350"/>
            <a:ext cx="24718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25742" y="4649489"/>
            <a:ext cx="80477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protocol: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345788" y="4652575"/>
            <a:ext cx="444930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TCP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40335" y="5001328"/>
            <a:ext cx="74090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port: 80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40335" y="5219720"/>
            <a:ext cx="114294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targetPort</a:t>
            </a:r>
            <a:r>
              <a:rPr lang="en-US" altLang="ko-KR" sz="1200" dirty="0" smtClean="0"/>
              <a:t>: 80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40335" y="5487528"/>
            <a:ext cx="140576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nodePort</a:t>
            </a:r>
            <a:r>
              <a:rPr lang="en-US" altLang="ko-KR" sz="1200" b="1" dirty="0" smtClean="0"/>
              <a:t>: 30080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180" r="16099" b="29452"/>
          <a:stretch/>
        </p:blipFill>
        <p:spPr>
          <a:xfrm>
            <a:off x="701562" y="287342"/>
            <a:ext cx="11032222" cy="1853107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204127" y="1427422"/>
            <a:ext cx="1139354" cy="20543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479991" y="1427422"/>
            <a:ext cx="569677" cy="20543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679629" y="1427422"/>
            <a:ext cx="1252888" cy="20543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5148546" y="1427422"/>
            <a:ext cx="904639" cy="20543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78449" y="5663003"/>
            <a:ext cx="4442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Cluster-IP : 10.101.43.78&lt;</a:t>
            </a:r>
            <a:r>
              <a:rPr lang="ko-KR" altLang="en-US" sz="1200" dirty="0" smtClean="0"/>
              <a:t>내부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로 바뀔 수 있음</a:t>
            </a:r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노드의  </a:t>
            </a:r>
            <a:r>
              <a:rPr lang="en-US" altLang="ko-KR" sz="1200" dirty="0" smtClean="0"/>
              <a:t>30080 </a:t>
            </a:r>
            <a:r>
              <a:rPr lang="ko-KR" altLang="en-US" sz="1200" dirty="0" smtClean="0"/>
              <a:t>포트가 </a:t>
            </a:r>
            <a:r>
              <a:rPr lang="en-US" altLang="ko-KR" sz="1200" dirty="0" err="1" smtClean="0"/>
              <a:t>ClusterIP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타입 서비스의 </a:t>
            </a:r>
            <a:r>
              <a:rPr lang="en-US" altLang="ko-KR" sz="1200" dirty="0" smtClean="0"/>
              <a:t>80</a:t>
            </a:r>
            <a:r>
              <a:rPr lang="ko-KR" altLang="en-US" sz="1200" dirty="0" smtClean="0"/>
              <a:t>포트와 연결</a:t>
            </a:r>
            <a:endParaRPr lang="ko-KR" altLang="en-US" sz="1200" dirty="0"/>
          </a:p>
        </p:txBody>
      </p:sp>
      <p:sp>
        <p:nvSpPr>
          <p:cNvPr id="108" name="직사각형 107"/>
          <p:cNvSpPr/>
          <p:nvPr/>
        </p:nvSpPr>
        <p:spPr>
          <a:xfrm>
            <a:off x="887938" y="1831980"/>
            <a:ext cx="2090023" cy="30222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구부러진 연결선 51"/>
          <p:cNvCxnSpPr>
            <a:stCxn id="93" idx="1"/>
            <a:endCxn id="108" idx="2"/>
          </p:cNvCxnSpPr>
          <p:nvPr/>
        </p:nvCxnSpPr>
        <p:spPr>
          <a:xfrm rot="10800000" flipV="1">
            <a:off x="1932951" y="1530140"/>
            <a:ext cx="4746679" cy="604062"/>
          </a:xfrm>
          <a:prstGeom prst="curvedConnector4">
            <a:avLst>
              <a:gd name="adj1" fmla="val 38992"/>
              <a:gd name="adj2" fmla="val 13784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82" idx="3"/>
            <a:endCxn id="97" idx="2"/>
          </p:cNvCxnSpPr>
          <p:nvPr/>
        </p:nvCxnSpPr>
        <p:spPr>
          <a:xfrm flipV="1">
            <a:off x="1181243" y="1632857"/>
            <a:ext cx="4419623" cy="3506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86" idx="3"/>
            <a:endCxn id="97" idx="2"/>
          </p:cNvCxnSpPr>
          <p:nvPr/>
        </p:nvCxnSpPr>
        <p:spPr>
          <a:xfrm flipV="1">
            <a:off x="1846104" y="1632857"/>
            <a:ext cx="3754762" cy="399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73" idx="3"/>
            <a:endCxn id="93" idx="2"/>
          </p:cNvCxnSpPr>
          <p:nvPr/>
        </p:nvCxnSpPr>
        <p:spPr>
          <a:xfrm flipV="1">
            <a:off x="2206674" y="1632857"/>
            <a:ext cx="5099399" cy="280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63" idx="3"/>
            <a:endCxn id="89" idx="2"/>
          </p:cNvCxnSpPr>
          <p:nvPr/>
        </p:nvCxnSpPr>
        <p:spPr>
          <a:xfrm flipV="1">
            <a:off x="1790718" y="1632857"/>
            <a:ext cx="974112" cy="2445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3" idx="0"/>
            <a:endCxn id="87" idx="2"/>
          </p:cNvCxnSpPr>
          <p:nvPr/>
        </p:nvCxnSpPr>
        <p:spPr>
          <a:xfrm rot="16200000" flipV="1">
            <a:off x="1079556" y="2327105"/>
            <a:ext cx="1699568" cy="311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451178" y="2192414"/>
            <a:ext cx="2813761" cy="1492096"/>
            <a:chOff x="7724775" y="3273633"/>
            <a:chExt cx="2813761" cy="149209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7815208" y="4286328"/>
              <a:ext cx="1144329" cy="40465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rgbClr val="002060"/>
                  </a:solidFill>
                </a:rPr>
                <a:t>파드</a:t>
              </a:r>
              <a:endParaRPr lang="en-US" altLang="ko-KR" sz="10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rgbClr val="002060"/>
                  </a:solidFill>
                </a:rPr>
                <a:t>(10.1.0.16)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9315611" y="4286328"/>
              <a:ext cx="1144329" cy="40465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rgbClr val="002060"/>
                  </a:solidFill>
                </a:rPr>
                <a:t>파드</a:t>
              </a:r>
              <a:endParaRPr lang="en-US" altLang="ko-KR" sz="10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rgbClr val="002060"/>
                  </a:solidFill>
                </a:rPr>
                <a:t>(10.1.0.15)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7724775" y="3957992"/>
              <a:ext cx="2813761" cy="807737"/>
            </a:xfrm>
            <a:prstGeom prst="roundRect">
              <a:avLst>
                <a:gd name="adj" fmla="val 74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화살표 연결선 103"/>
            <p:cNvCxnSpPr>
              <a:stCxn id="50" idx="2"/>
              <a:endCxn id="105" idx="0"/>
            </p:cNvCxnSpPr>
            <p:nvPr/>
          </p:nvCxnSpPr>
          <p:spPr>
            <a:xfrm flipH="1">
              <a:off x="8387373" y="4164935"/>
              <a:ext cx="797891" cy="121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50" idx="2"/>
              <a:endCxn id="107" idx="0"/>
            </p:cNvCxnSpPr>
            <p:nvPr/>
          </p:nvCxnSpPr>
          <p:spPr>
            <a:xfrm>
              <a:off x="9185264" y="4164935"/>
              <a:ext cx="702512" cy="121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8350174" y="3746081"/>
              <a:ext cx="1670180" cy="4188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2060"/>
                  </a:solidFill>
                </a:rPr>
                <a:t>서비스</a:t>
              </a:r>
              <a:endParaRPr lang="en-US" altLang="ko-KR" sz="1000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rgbClr val="002060"/>
                  </a:solidFill>
                </a:rPr>
                <a:t>(</a:t>
              </a:r>
              <a:r>
                <a:rPr lang="en-US" altLang="ko-KR" sz="1000" dirty="0" err="1" smtClean="0">
                  <a:solidFill>
                    <a:srgbClr val="002060"/>
                  </a:solidFill>
                </a:rPr>
                <a:t>NodePort</a:t>
              </a:r>
              <a:r>
                <a:rPr lang="en-US" altLang="ko-KR" sz="1000" dirty="0" smtClean="0">
                  <a:solidFill>
                    <a:srgbClr val="002060"/>
                  </a:solidFill>
                </a:rPr>
                <a:t>: 30080)</a:t>
              </a:r>
            </a:p>
          </p:txBody>
        </p:sp>
        <p:pic>
          <p:nvPicPr>
            <p:cNvPr id="1026" name="Picture 2" descr="개요 사람 일러스트 아이콘, 사람 클립 아트, 사람 아이콘, 개요 아이콘 PNG 일러스트 및 PSD 이미지 무료 다운로드 -  Pngtre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442" y="3273633"/>
              <a:ext cx="301644" cy="30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>
              <a:stCxn id="1026" idx="2"/>
              <a:endCxn id="50" idx="0"/>
            </p:cNvCxnSpPr>
            <p:nvPr/>
          </p:nvCxnSpPr>
          <p:spPr>
            <a:xfrm>
              <a:off x="9185264" y="3575277"/>
              <a:ext cx="0" cy="170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3098"/>
          <a:stretch/>
        </p:blipFill>
        <p:spPr>
          <a:xfrm>
            <a:off x="7666643" y="4433063"/>
            <a:ext cx="4396461" cy="21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951" r="51685" b="22272"/>
          <a:stretch/>
        </p:blipFill>
        <p:spPr>
          <a:xfrm>
            <a:off x="823100" y="92927"/>
            <a:ext cx="5844400" cy="19781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648" y="2375814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apiVersion</a:t>
            </a:r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08069" y="2385339"/>
            <a:ext cx="47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4648" y="26987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kind: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07976" y="2736968"/>
            <a:ext cx="4939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Service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4648" y="297575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metadata: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583" y="325274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name: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8930" y="3306384"/>
            <a:ext cx="14201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err="1"/>
              <a:t>loadbalancer</a:t>
            </a:r>
            <a:r>
              <a:rPr lang="en-US" altLang="ko-KR" sz="1200" dirty="0"/>
              <a:t>-service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962" y="3625127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spec: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0335" y="3829410"/>
            <a:ext cx="52129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type: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742446" y="2720681"/>
            <a:ext cx="1097006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64463" y="2426077"/>
            <a:ext cx="949855" cy="232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4" idx="3"/>
            <a:endCxn id="43" idx="3"/>
          </p:cNvCxnSpPr>
          <p:nvPr/>
        </p:nvCxnSpPr>
        <p:spPr>
          <a:xfrm flipH="1">
            <a:off x="1839452" y="2542280"/>
            <a:ext cx="274866" cy="294604"/>
          </a:xfrm>
          <a:prstGeom prst="bentConnector3">
            <a:avLst>
              <a:gd name="adj1" fmla="val -83168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2679" y="2551082"/>
            <a:ext cx="2386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Pair, Pod </a:t>
            </a:r>
            <a:r>
              <a:rPr lang="ko-KR" altLang="en-US" sz="1200" dirty="0"/>
              <a:t>종류 마다 쌍으로 설정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75450" y="3221953"/>
            <a:ext cx="1567093" cy="3520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43" idx="3"/>
            <a:endCxn id="53" idx="0"/>
          </p:cNvCxnSpPr>
          <p:nvPr/>
        </p:nvCxnSpPr>
        <p:spPr>
          <a:xfrm>
            <a:off x="1839452" y="2836884"/>
            <a:ext cx="419545" cy="38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7909" y="3829410"/>
            <a:ext cx="115589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LoadBalancer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335" y="4034180"/>
            <a:ext cx="765531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selector: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01562" y="4184092"/>
            <a:ext cx="4844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app: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53794" y="4187178"/>
            <a:ext cx="1152880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2060"/>
                </a:solidFill>
              </a:rPr>
              <a:t>nginx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-for-svc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0335" y="4378258"/>
            <a:ext cx="58381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ports: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74427" y="4556878"/>
            <a:ext cx="24718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25742" y="4539017"/>
            <a:ext cx="80477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protocol: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345788" y="4542103"/>
            <a:ext cx="444930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TCP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40335" y="4890856"/>
            <a:ext cx="74090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port: 80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40335" y="5109248"/>
            <a:ext cx="114294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targetPort</a:t>
            </a:r>
            <a:r>
              <a:rPr lang="en-US" altLang="ko-KR" sz="1200" dirty="0" smtClean="0"/>
              <a:t>: 80</a:t>
            </a:r>
            <a:endParaRPr lang="ko-KR" altLang="en-US" sz="12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073753" y="0"/>
            <a:ext cx="2651398" cy="2071065"/>
            <a:chOff x="5892527" y="3371124"/>
            <a:chExt cx="3461657" cy="2646082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227678" y="5219720"/>
              <a:ext cx="1144329" cy="5589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rgbClr val="002060"/>
                  </a:solidFill>
                </a:rPr>
                <a:t>파드</a:t>
              </a:r>
              <a:endParaRPr lang="en-US" altLang="ko-KR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002060"/>
                  </a:solidFill>
                </a:rPr>
                <a:t>(10.1.0.16)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7728081" y="5219720"/>
              <a:ext cx="1144329" cy="5589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rgbClr val="002060"/>
                  </a:solidFill>
                </a:rPr>
                <a:t>파드</a:t>
              </a:r>
              <a:endParaRPr lang="en-US" altLang="ko-KR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002060"/>
                  </a:solidFill>
                </a:rPr>
                <a:t>(10.1.0.15)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892527" y="5051157"/>
              <a:ext cx="3461657" cy="966049"/>
            </a:xfrm>
            <a:prstGeom prst="roundRect">
              <a:avLst>
                <a:gd name="adj" fmla="val 74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화살표 연결선 103"/>
            <p:cNvCxnSpPr>
              <a:stCxn id="50" idx="2"/>
              <a:endCxn id="105" idx="0"/>
            </p:cNvCxnSpPr>
            <p:nvPr/>
          </p:nvCxnSpPr>
          <p:spPr>
            <a:xfrm flipH="1">
              <a:off x="6799842" y="4785507"/>
              <a:ext cx="812705" cy="434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50" idx="2"/>
              <a:endCxn id="107" idx="0"/>
            </p:cNvCxnSpPr>
            <p:nvPr/>
          </p:nvCxnSpPr>
          <p:spPr>
            <a:xfrm>
              <a:off x="7612548" y="4785507"/>
              <a:ext cx="687698" cy="434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6508767" y="4226542"/>
              <a:ext cx="2207559" cy="55896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2060"/>
                  </a:solidFill>
                </a:rPr>
                <a:t>서비스</a:t>
              </a:r>
              <a:endParaRPr lang="en-US" altLang="ko-KR" sz="1200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002060"/>
                  </a:solidFill>
                </a:rPr>
                <a:t>(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LoadBalancer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 smtClean="0">
                  <a:solidFill>
                    <a:srgbClr val="002060"/>
                  </a:solidFill>
                </a:rPr>
                <a:t>: 80)</a:t>
              </a:r>
              <a:endParaRPr lang="en-US" altLang="ko-KR" sz="1200" dirty="0" smtClean="0">
                <a:solidFill>
                  <a:srgbClr val="002060"/>
                </a:solidFill>
              </a:endParaRPr>
            </a:p>
          </p:txBody>
        </p:sp>
        <p:pic>
          <p:nvPicPr>
            <p:cNvPr id="1026" name="Picture 2" descr="개요 사람 일러스트 아이콘, 사람 클립 아트, 사람 아이콘, 개요 아이콘 PNG 일러스트 및 PSD 이미지 무료 다운로드 -  Pngtre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663" y="3371124"/>
              <a:ext cx="589769" cy="589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>
              <a:stCxn id="1026" idx="2"/>
              <a:endCxn id="50" idx="0"/>
            </p:cNvCxnSpPr>
            <p:nvPr/>
          </p:nvCxnSpPr>
          <p:spPr>
            <a:xfrm>
              <a:off x="7612548" y="3960893"/>
              <a:ext cx="0" cy="265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1316781" y="1323041"/>
            <a:ext cx="1264494" cy="1428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697906" y="1323041"/>
            <a:ext cx="807294" cy="1428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26706" y="1323041"/>
            <a:ext cx="669182" cy="1428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364480" y="1323041"/>
            <a:ext cx="852914" cy="1428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53" idx="1"/>
            <a:endCxn id="57" idx="1"/>
          </p:cNvCxnSpPr>
          <p:nvPr/>
        </p:nvCxnSpPr>
        <p:spPr>
          <a:xfrm rot="10800000">
            <a:off x="1316782" y="1394480"/>
            <a:ext cx="158669" cy="2003517"/>
          </a:xfrm>
          <a:prstGeom prst="bentConnector3">
            <a:avLst>
              <a:gd name="adj1" fmla="val 24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3" idx="3"/>
            <a:endCxn id="60" idx="2"/>
          </p:cNvCxnSpPr>
          <p:nvPr/>
        </p:nvCxnSpPr>
        <p:spPr>
          <a:xfrm flipV="1">
            <a:off x="2053803" y="1465916"/>
            <a:ext cx="1047750" cy="2501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1" idx="3"/>
            <a:endCxn id="65" idx="1"/>
          </p:cNvCxnSpPr>
          <p:nvPr/>
        </p:nvCxnSpPr>
        <p:spPr>
          <a:xfrm>
            <a:off x="5195888" y="1394479"/>
            <a:ext cx="16859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5" idx="3"/>
            <a:endCxn id="65" idx="2"/>
          </p:cNvCxnSpPr>
          <p:nvPr/>
        </p:nvCxnSpPr>
        <p:spPr>
          <a:xfrm flipV="1">
            <a:off x="1583277" y="1465916"/>
            <a:ext cx="4207660" cy="378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rcRect t="11690"/>
          <a:stretch/>
        </p:blipFill>
        <p:spPr>
          <a:xfrm>
            <a:off x="6959674" y="2514313"/>
            <a:ext cx="4965635" cy="24947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97481" y="5511039"/>
                <a:ext cx="62685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※</m:t>
                    </m:r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On-Premise </a:t>
                </a:r>
                <a:r>
                  <a:rPr lang="ko-KR" altLang="en-US" sz="1200" dirty="0" smtClean="0"/>
                  <a:t>환경에서의 </a:t>
                </a:r>
                <a:r>
                  <a:rPr lang="en-US" altLang="ko-KR" sz="1200" dirty="0" err="1" smtClean="0"/>
                  <a:t>LoadBalancer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AWS, Azure, </a:t>
                </a:r>
                <a:r>
                  <a:rPr lang="en-US" altLang="ko-KR" sz="1200" dirty="0" err="1" smtClean="0"/>
                  <a:t>GCP</a:t>
                </a:r>
                <a:r>
                  <a:rPr lang="ko-KR" altLang="en-US" sz="1200" dirty="0" smtClean="0"/>
                  <a:t>와 같은 </a:t>
                </a:r>
                <a:r>
                  <a:rPr lang="en-US" altLang="ko-KR" sz="1200" dirty="0" smtClean="0"/>
                  <a:t>Public cloud </a:t>
                </a:r>
                <a:r>
                  <a:rPr lang="ko-KR" altLang="en-US" sz="1200" dirty="0" smtClean="0"/>
                  <a:t>환경에서는 </a:t>
                </a:r>
                <a:r>
                  <a:rPr lang="en-US" altLang="ko-KR" sz="1200" dirty="0" err="1" smtClean="0"/>
                  <a:t>LoadBalancer</a:t>
                </a:r>
                <a:r>
                  <a:rPr lang="ko-KR" altLang="en-US" sz="1200" dirty="0" smtClean="0"/>
                  <a:t>를 지원하나</a:t>
                </a:r>
                <a:r>
                  <a:rPr lang="en-US" altLang="ko-KR" sz="1200" dirty="0" smtClean="0"/>
                  <a:t>,</a:t>
                </a:r>
              </a:p>
              <a:p>
                <a:r>
                  <a:rPr lang="en-US" altLang="ko-KR" sz="1200" dirty="0" smtClean="0"/>
                  <a:t>On-Premise</a:t>
                </a:r>
                <a:r>
                  <a:rPr lang="ko-KR" altLang="en-US" sz="1200" dirty="0" smtClean="0"/>
                  <a:t> 환경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즉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여러 컴퓨터를 직접 연결한 경우</a:t>
                </a:r>
                <a:r>
                  <a:rPr lang="en-US" altLang="ko-KR" sz="1200" dirty="0" smtClean="0"/>
                  <a:t>)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err="1" smtClean="0"/>
                  <a:t>LoadBalancer</a:t>
                </a:r>
                <a:r>
                  <a:rPr lang="ko-KR" altLang="en-US" sz="1200" dirty="0" smtClean="0"/>
                  <a:t>를 지원하지 않음</a:t>
                </a:r>
                <a:r>
                  <a:rPr lang="en-US" altLang="ko-KR" sz="1200" dirty="0" smtClean="0"/>
                  <a:t>.</a:t>
                </a:r>
              </a:p>
              <a:p>
                <a:r>
                  <a:rPr lang="ko-KR" altLang="en-US" sz="1200" dirty="0" smtClean="0"/>
                  <a:t>이러한 경우 </a:t>
                </a:r>
                <a:r>
                  <a:rPr lang="en-US" altLang="ko-KR" sz="1200" dirty="0" err="1" smtClean="0"/>
                  <a:t>MetalLB</a:t>
                </a:r>
                <a:r>
                  <a:rPr lang="ko-KR" altLang="en-US" sz="1200" dirty="0" smtClean="0"/>
                  <a:t>를 사용해야 함</a:t>
                </a:r>
                <a:r>
                  <a:rPr lang="en-US" altLang="ko-KR" sz="1200" dirty="0" smtClean="0"/>
                  <a:t>. (</a:t>
                </a:r>
                <a:r>
                  <a:rPr lang="ko-KR" altLang="en-US" sz="1200" dirty="0" smtClean="0"/>
                  <a:t>다음 장 참조</a:t>
                </a:r>
                <a:r>
                  <a:rPr lang="en-US" altLang="ko-KR" sz="1200" dirty="0"/>
                  <a:t>)</a:t>
                </a:r>
                <a:endParaRPr lang="en-US" altLang="ko-KR" sz="1200" dirty="0" smtClean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1" y="5511039"/>
                <a:ext cx="6268511" cy="830997"/>
              </a:xfrm>
              <a:prstGeom prst="rect">
                <a:avLst/>
              </a:prstGeom>
              <a:blipFill>
                <a:blip r:embed="rId5"/>
                <a:stretch>
                  <a:fillRect l="-97" t="-735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6857419" y="2255469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Minikube</a:t>
            </a:r>
            <a:r>
              <a:rPr lang="ko-KR" altLang="en-US" sz="1200" dirty="0" smtClean="0"/>
              <a:t>에서 </a:t>
            </a:r>
            <a:r>
              <a:rPr lang="ko-KR" altLang="en-US" sz="1200" dirty="0" smtClean="0"/>
              <a:t>접속 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890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4258" t="81439" r="33534" b="8349"/>
          <a:stretch/>
        </p:blipFill>
        <p:spPr>
          <a:xfrm>
            <a:off x="443534" y="2993529"/>
            <a:ext cx="6260824" cy="8043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4325" y="552450"/>
            <a:ext cx="5891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kubectl</a:t>
            </a:r>
            <a:r>
              <a:rPr lang="en-US" altLang="ko-KR" sz="1000" dirty="0" smtClean="0"/>
              <a:t> apply –f https</a:t>
            </a:r>
            <a:r>
              <a:rPr lang="en-US" altLang="ko-KR" sz="1000" dirty="0"/>
              <a:t>://raw.githubusercontent.com/google/metallb/v0.8.3/manifests/metallb.yaml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14325" y="306229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Metal </a:t>
            </a:r>
            <a:r>
              <a:rPr lang="en-US" altLang="ko-KR" sz="1200" b="1" dirty="0" err="1" smtClean="0">
                <a:latin typeface="+mn-ea"/>
              </a:rPr>
              <a:t>LB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적용 클러스터 외부 접속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0928" y="2485518"/>
            <a:ext cx="2013185" cy="2974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꺾인 연결선 69"/>
          <p:cNvCxnSpPr>
            <a:stCxn id="69" idx="3"/>
            <a:endCxn id="71" idx="0"/>
          </p:cNvCxnSpPr>
          <p:nvPr/>
        </p:nvCxnSpPr>
        <p:spPr>
          <a:xfrm>
            <a:off x="2594113" y="2634237"/>
            <a:ext cx="2450041" cy="783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495800" y="3417689"/>
            <a:ext cx="1096707" cy="1672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14325" y="386369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공유기 포트 </a:t>
            </a:r>
            <a:r>
              <a:rPr lang="ko-KR" altLang="en-US" sz="1000" dirty="0" err="1" smtClean="0"/>
              <a:t>포워딩</a:t>
            </a:r>
            <a:endParaRPr lang="en-US" altLang="ko-KR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88222" y="3863690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외부에서 </a:t>
            </a:r>
            <a:r>
              <a:rPr lang="en-US" altLang="ko-KR" sz="1000" dirty="0" smtClean="0"/>
              <a:t>80</a:t>
            </a:r>
            <a:r>
              <a:rPr lang="ko-KR" altLang="en-US" sz="1000" dirty="0" smtClean="0"/>
              <a:t>으로 공유기 접속</a:t>
            </a:r>
            <a:endParaRPr lang="en-US" altLang="ko-KR" sz="10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676598" y="3863690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EXTERNAL-IP/PORT </a:t>
            </a:r>
            <a:r>
              <a:rPr lang="ko-KR" altLang="en-US" sz="1000" dirty="0" smtClean="0"/>
              <a:t>접속 요청</a:t>
            </a:r>
            <a:endParaRPr lang="en-US" altLang="ko-KR" sz="1000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4" y="4251515"/>
            <a:ext cx="3260597" cy="227344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14325" y="851894"/>
            <a:ext cx="2220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+mj-ea"/>
              </a:rPr>
              <a:t>apiVersion</a:t>
            </a:r>
            <a:r>
              <a:rPr lang="en-US" altLang="ko-KR" sz="1000" dirty="0">
                <a:latin typeface="+mj-ea"/>
              </a:rPr>
              <a:t>: </a:t>
            </a:r>
            <a:r>
              <a:rPr lang="en-US" altLang="ko-KR" sz="1000" dirty="0" err="1">
                <a:latin typeface="+mj-ea"/>
              </a:rPr>
              <a:t>v1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kind: </a:t>
            </a:r>
            <a:r>
              <a:rPr lang="en-US" altLang="ko-KR" sz="1000" dirty="0" err="1">
                <a:latin typeface="+mj-ea"/>
              </a:rPr>
              <a:t>ConfigMap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metadata:</a:t>
            </a:r>
          </a:p>
          <a:p>
            <a:r>
              <a:rPr lang="en-US" altLang="ko-KR" sz="1000" dirty="0">
                <a:latin typeface="+mj-ea"/>
              </a:rPr>
              <a:t>  namespace: </a:t>
            </a:r>
            <a:r>
              <a:rPr lang="en-US" altLang="ko-KR" sz="1000" dirty="0" err="1">
                <a:latin typeface="+mj-ea"/>
              </a:rPr>
              <a:t>metallb</a:t>
            </a:r>
            <a:r>
              <a:rPr lang="en-US" altLang="ko-KR" sz="1000" dirty="0">
                <a:latin typeface="+mj-ea"/>
              </a:rPr>
              <a:t>-system</a:t>
            </a:r>
          </a:p>
          <a:p>
            <a:r>
              <a:rPr lang="en-US" altLang="ko-KR" sz="1000" dirty="0">
                <a:latin typeface="+mj-ea"/>
              </a:rPr>
              <a:t>  name: </a:t>
            </a:r>
            <a:r>
              <a:rPr lang="en-US" altLang="ko-KR" sz="1000" dirty="0" err="1">
                <a:latin typeface="+mj-ea"/>
              </a:rPr>
              <a:t>config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data:</a:t>
            </a:r>
          </a:p>
          <a:p>
            <a:r>
              <a:rPr lang="en-US" altLang="ko-KR" sz="1000" dirty="0">
                <a:latin typeface="+mj-ea"/>
              </a:rPr>
              <a:t>  </a:t>
            </a:r>
            <a:r>
              <a:rPr lang="en-US" altLang="ko-KR" sz="1000" dirty="0" err="1">
                <a:latin typeface="+mj-ea"/>
              </a:rPr>
              <a:t>config</a:t>
            </a:r>
            <a:r>
              <a:rPr lang="en-US" altLang="ko-KR" sz="1000" dirty="0">
                <a:latin typeface="+mj-ea"/>
              </a:rPr>
              <a:t>: |</a:t>
            </a:r>
          </a:p>
          <a:p>
            <a:r>
              <a:rPr lang="en-US" altLang="ko-KR" sz="1000" dirty="0">
                <a:latin typeface="+mj-ea"/>
              </a:rPr>
              <a:t>    address-pools:</a:t>
            </a:r>
          </a:p>
          <a:p>
            <a:r>
              <a:rPr lang="en-US" altLang="ko-KR" sz="1000" dirty="0">
                <a:latin typeface="+mj-ea"/>
              </a:rPr>
              <a:t>    - name: default</a:t>
            </a:r>
          </a:p>
          <a:p>
            <a:r>
              <a:rPr lang="en-US" altLang="ko-KR" sz="1000" dirty="0">
                <a:latin typeface="+mj-ea"/>
              </a:rPr>
              <a:t>      protocol: </a:t>
            </a:r>
            <a:r>
              <a:rPr lang="en-US" altLang="ko-KR" sz="1000" dirty="0" err="1">
                <a:latin typeface="+mj-ea"/>
              </a:rPr>
              <a:t>layer2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      addresses:</a:t>
            </a:r>
          </a:p>
          <a:p>
            <a:r>
              <a:rPr lang="en-US" altLang="ko-KR" sz="1000" dirty="0">
                <a:latin typeface="+mj-ea"/>
              </a:rPr>
              <a:t>      - </a:t>
            </a:r>
            <a:r>
              <a:rPr lang="en-US" altLang="ko-KR" sz="1000" dirty="0" smtClean="0">
                <a:latin typeface="+mj-ea"/>
              </a:rPr>
              <a:t>192.168.0.240-192.168.0.250</a:t>
            </a:r>
            <a:endParaRPr lang="en-US" altLang="ko-KR" sz="1000" dirty="0">
              <a:latin typeface="+mj-ea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8637881" y="4504567"/>
            <a:ext cx="921189" cy="43749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002060"/>
                </a:solidFill>
              </a:rPr>
              <a:t>파드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00206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172.31.xx</a:t>
            </a:r>
            <a:r>
              <a:rPr lang="en-US" altLang="ko-KR" sz="1200" dirty="0" smtClean="0">
                <a:solidFill>
                  <a:srgbClr val="002060"/>
                </a:solidFill>
              </a:rPr>
              <a:t>)</a:t>
            </a:r>
            <a:endParaRPr lang="en-US" altLang="ko-KR" sz="1200" dirty="0" smtClean="0">
              <a:solidFill>
                <a:srgbClr val="002060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879017" y="4504567"/>
            <a:ext cx="876480" cy="43749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002060"/>
                </a:solidFill>
              </a:rPr>
              <a:t>파드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172.31.x</a:t>
            </a:r>
            <a:r>
              <a:rPr lang="en-US" altLang="ko-KR" sz="1200" dirty="0" smtClean="0">
                <a:solidFill>
                  <a:srgbClr val="002060"/>
                </a:solidFill>
              </a:rPr>
              <a:t>)</a:t>
            </a:r>
            <a:endParaRPr lang="en-US" altLang="ko-KR" sz="1200" dirty="0" smtClean="0">
              <a:solidFill>
                <a:srgbClr val="00206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403532" y="4372634"/>
            <a:ext cx="2651398" cy="756118"/>
          </a:xfrm>
          <a:prstGeom prst="roundRect">
            <a:avLst>
              <a:gd name="adj" fmla="val 7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91" idx="2"/>
            <a:endCxn id="86" idx="0"/>
          </p:cNvCxnSpPr>
          <p:nvPr/>
        </p:nvCxnSpPr>
        <p:spPr>
          <a:xfrm flipH="1">
            <a:off x="9098476" y="4164712"/>
            <a:ext cx="622476" cy="33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91" idx="2"/>
            <a:endCxn id="87" idx="0"/>
          </p:cNvCxnSpPr>
          <p:nvPr/>
        </p:nvCxnSpPr>
        <p:spPr>
          <a:xfrm>
            <a:off x="9720952" y="4164712"/>
            <a:ext cx="596305" cy="33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8592734" y="3727215"/>
            <a:ext cx="2256436" cy="43749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2060"/>
                </a:solidFill>
              </a:rPr>
              <a:t>Cluster IP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002060"/>
                </a:solidFill>
              </a:rPr>
              <a:t>10.107.102.55:32641</a:t>
            </a:r>
          </a:p>
        </p:txBody>
      </p:sp>
      <p:pic>
        <p:nvPicPr>
          <p:cNvPr id="92" name="Picture 2" descr="개요 사람 일러스트 아이콘, 사람 클립 아트, 사람 아이콘, 개요 아이콘 PNG 일러스트 및 PSD 이미지 무료 다운로드 - 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90" y="843122"/>
            <a:ext cx="451724" cy="4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화살표 연결선 92"/>
          <p:cNvCxnSpPr>
            <a:stCxn id="92" idx="2"/>
            <a:endCxn id="95" idx="0"/>
          </p:cNvCxnSpPr>
          <p:nvPr/>
        </p:nvCxnSpPr>
        <p:spPr>
          <a:xfrm>
            <a:off x="9720952" y="1304729"/>
            <a:ext cx="0" cy="56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8316642" y="1865821"/>
            <a:ext cx="2808620" cy="5809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공유기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외부 </a:t>
            </a:r>
            <a:r>
              <a:rPr lang="en-US" altLang="ko-KR" sz="1200" dirty="0" smtClean="0">
                <a:solidFill>
                  <a:srgbClr val="002060"/>
                </a:solidFill>
              </a:rPr>
              <a:t>IP -&gt; EXTERNAL</a:t>
            </a:r>
            <a:r>
              <a:rPr lang="ko-KR" altLang="en-US" sz="1200" dirty="0" smtClean="0">
                <a:solidFill>
                  <a:srgbClr val="002060"/>
                </a:solidFill>
              </a:rPr>
              <a:t> </a:t>
            </a:r>
            <a:r>
              <a:rPr lang="en-US" altLang="ko-KR" sz="1200" dirty="0" smtClean="0">
                <a:solidFill>
                  <a:srgbClr val="002060"/>
                </a:solidFill>
              </a:rPr>
              <a:t>IP</a:t>
            </a:r>
          </a:p>
          <a:p>
            <a:pPr algn="ctr"/>
            <a:r>
              <a:rPr lang="en-US" altLang="ko-KR" sz="1200" dirty="0" err="1" smtClean="0">
                <a:solidFill>
                  <a:srgbClr val="002060"/>
                </a:solidFill>
              </a:rPr>
              <a:t>121.XXX.XX</a:t>
            </a:r>
            <a:r>
              <a:rPr lang="en-US" altLang="ko-KR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 smtClean="0">
                <a:solidFill>
                  <a:srgbClr val="002060"/>
                </a:solidFill>
              </a:rPr>
              <a:t>-&gt; 192.168.0.240</a:t>
            </a:r>
            <a:endParaRPr lang="en-US" altLang="ko-KR" sz="1200" dirty="0" smtClean="0">
              <a:solidFill>
                <a:srgbClr val="002060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592734" y="2884281"/>
            <a:ext cx="2256436" cy="43749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2060"/>
                </a:solidFill>
              </a:rPr>
              <a:t>EXTERNAL</a:t>
            </a:r>
            <a:r>
              <a:rPr lang="en-US" altLang="ko-KR" sz="1200" dirty="0" smtClean="0">
                <a:solidFill>
                  <a:srgbClr val="002060"/>
                </a:solidFill>
              </a:rPr>
              <a:t> IP</a:t>
            </a:r>
            <a:endParaRPr lang="en-US" altLang="ko-KR" sz="1200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002060"/>
                </a:solidFill>
              </a:rPr>
              <a:t>192.168.0.240</a:t>
            </a:r>
            <a:r>
              <a:rPr lang="en-US" altLang="ko-KR" sz="1200" dirty="0" smtClean="0">
                <a:solidFill>
                  <a:srgbClr val="002060"/>
                </a:solidFill>
              </a:rPr>
              <a:t>:80</a:t>
            </a:r>
          </a:p>
        </p:txBody>
      </p:sp>
      <p:cxnSp>
        <p:nvCxnSpPr>
          <p:cNvPr id="103" name="직선 화살표 연결선 102"/>
          <p:cNvCxnSpPr>
            <a:stCxn id="95" idx="2"/>
            <a:endCxn id="98" idx="0"/>
          </p:cNvCxnSpPr>
          <p:nvPr/>
        </p:nvCxnSpPr>
        <p:spPr>
          <a:xfrm>
            <a:off x="9720952" y="2446784"/>
            <a:ext cx="0" cy="43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8" idx="2"/>
            <a:endCxn id="91" idx="0"/>
          </p:cNvCxnSpPr>
          <p:nvPr/>
        </p:nvCxnSpPr>
        <p:spPr>
          <a:xfrm>
            <a:off x="9720952" y="3321778"/>
            <a:ext cx="0" cy="4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7953091" y="2210834"/>
            <a:ext cx="3438939" cy="3070318"/>
          </a:xfrm>
          <a:prstGeom prst="roundRect">
            <a:avLst>
              <a:gd name="adj" fmla="val 45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4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553</Words>
  <Application>Microsoft Office PowerPoint</Application>
  <PresentationFormat>와이드스크린</PresentationFormat>
  <Paragraphs>188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hjshin</dc:creator>
  <cp:lastModifiedBy>hjshin</cp:lastModifiedBy>
  <cp:revision>127</cp:revision>
  <dcterms:created xsi:type="dcterms:W3CDTF">2022-03-21T07:14:36Z</dcterms:created>
  <dcterms:modified xsi:type="dcterms:W3CDTF">2022-04-04T08:18:13Z</dcterms:modified>
</cp:coreProperties>
</file>