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95" r:id="rId3"/>
    <p:sldId id="396" r:id="rId4"/>
    <p:sldId id="300" r:id="rId5"/>
    <p:sldId id="495" r:id="rId6"/>
    <p:sldId id="492" r:id="rId7"/>
    <p:sldId id="398" r:id="rId8"/>
    <p:sldId id="462" r:id="rId9"/>
    <p:sldId id="498" r:id="rId10"/>
    <p:sldId id="472" r:id="rId11"/>
    <p:sldId id="473" r:id="rId12"/>
    <p:sldId id="497" r:id="rId13"/>
    <p:sldId id="463" r:id="rId14"/>
    <p:sldId id="464" r:id="rId15"/>
    <p:sldId id="439" r:id="rId16"/>
    <p:sldId id="440" r:id="rId17"/>
    <p:sldId id="467" r:id="rId18"/>
    <p:sldId id="468" r:id="rId19"/>
    <p:sldId id="441" r:id="rId20"/>
    <p:sldId id="460" r:id="rId21"/>
    <p:sldId id="461" r:id="rId22"/>
    <p:sldId id="474" r:id="rId23"/>
    <p:sldId id="491" r:id="rId24"/>
    <p:sldId id="465" r:id="rId25"/>
    <p:sldId id="469" r:id="rId26"/>
    <p:sldId id="470" r:id="rId27"/>
    <p:sldId id="475" r:id="rId28"/>
    <p:sldId id="476" r:id="rId29"/>
    <p:sldId id="49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29" r:id="rId40"/>
    <p:sldId id="414" r:id="rId41"/>
    <p:sldId id="415" r:id="rId42"/>
    <p:sldId id="290" r:id="rId43"/>
    <p:sldId id="416" r:id="rId44"/>
    <p:sldId id="417" r:id="rId45"/>
    <p:sldId id="418" r:id="rId46"/>
    <p:sldId id="419" r:id="rId47"/>
    <p:sldId id="494" r:id="rId48"/>
    <p:sldId id="420" r:id="rId49"/>
    <p:sldId id="421" r:id="rId50"/>
    <p:sldId id="496" r:id="rId51"/>
    <p:sldId id="423" r:id="rId52"/>
    <p:sldId id="493" r:id="rId53"/>
    <p:sldId id="430" r:id="rId54"/>
    <p:sldId id="442" r:id="rId55"/>
    <p:sldId id="434" r:id="rId56"/>
    <p:sldId id="435" r:id="rId57"/>
    <p:sldId id="458" r:id="rId58"/>
    <p:sldId id="459" r:id="rId59"/>
    <p:sldId id="422" r:id="rId60"/>
    <p:sldId id="451" r:id="rId61"/>
    <p:sldId id="452" r:id="rId62"/>
    <p:sldId id="453" r:id="rId63"/>
    <p:sldId id="279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[ALL] General" id="{2BDF224D-6C42-42F9-A171-76276590220A}">
          <p14:sldIdLst>
            <p14:sldId id="256"/>
            <p14:sldId id="395"/>
            <p14:sldId id="396"/>
            <p14:sldId id="300"/>
            <p14:sldId id="495"/>
          </p14:sldIdLst>
        </p14:section>
        <p14:section name="[ALL] Prosedur Pelaksaan TM" id="{43953168-7F9D-48A9-A116-07E70F4700A3}">
          <p14:sldIdLst>
            <p14:sldId id="492"/>
            <p14:sldId id="398"/>
            <p14:sldId id="462"/>
            <p14:sldId id="498"/>
            <p14:sldId id="472"/>
            <p14:sldId id="473"/>
            <p14:sldId id="497"/>
            <p14:sldId id="463"/>
            <p14:sldId id="464"/>
          </p14:sldIdLst>
        </p14:section>
        <p14:section name="[ALL] General" id="{B0E29D42-1570-4EDA-A142-1113950239CE}">
          <p14:sldIdLst>
            <p14:sldId id="439"/>
            <p14:sldId id="440"/>
            <p14:sldId id="467"/>
            <p14:sldId id="468"/>
            <p14:sldId id="441"/>
            <p14:sldId id="460"/>
            <p14:sldId id="461"/>
            <p14:sldId id="474"/>
            <p14:sldId id="491"/>
            <p14:sldId id="465"/>
            <p14:sldId id="469"/>
            <p14:sldId id="470"/>
            <p14:sldId id="475"/>
            <p14:sldId id="476"/>
            <p14:sldId id="49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[ONLINE] Pengumpulan Backup Jawaban" id="{29BE1829-9D59-42FA-A0C4-55B82DC2BFC4}">
          <p14:sldIdLst>
            <p14:sldId id="429"/>
            <p14:sldId id="414"/>
            <p14:sldId id="415"/>
            <p14:sldId id="290"/>
            <p14:sldId id="416"/>
            <p14:sldId id="417"/>
            <p14:sldId id="418"/>
            <p14:sldId id="419"/>
          </p14:sldIdLst>
        </p14:section>
        <p14:section name="[ONLINE] Pengumpulan Recording" id="{95C3E59B-4F72-46E6-9378-0A07DBE46761}">
          <p14:sldIdLst>
            <p14:sldId id="494"/>
            <p14:sldId id="420"/>
            <p14:sldId id="421"/>
            <p14:sldId id="496"/>
            <p14:sldId id="423"/>
          </p14:sldIdLst>
        </p14:section>
        <p14:section name="[ALL] General" id="{78AEE045-CDDA-4B9B-8EF7-A33FEB6BE769}">
          <p14:sldIdLst>
            <p14:sldId id="493"/>
            <p14:sldId id="430"/>
            <p14:sldId id="442"/>
            <p14:sldId id="434"/>
            <p14:sldId id="435"/>
            <p14:sldId id="458"/>
            <p14:sldId id="459"/>
            <p14:sldId id="422"/>
            <p14:sldId id="451"/>
            <p14:sldId id="452"/>
            <p14:sldId id="45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92B728-B44A-68F5-4C2E-5F6164B87E65}" name="Josua Golden Umboh" initials="JGU" userId="S::josua.umboh@binus.edu::a99a5d6c-fc91-4a58-a027-f9811fe5f4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" initials="P" lastIdx="1" clrIdx="0">
    <p:extLst>
      <p:ext uri="{19B8F6BF-5375-455C-9EA6-DF929625EA0E}">
        <p15:presenceInfo xmlns:p15="http://schemas.microsoft.com/office/powerpoint/2012/main" userId="PL" providerId="None"/>
      </p:ext>
    </p:extLst>
  </p:cmAuthor>
  <p:cmAuthor id="2" name="NP" initials="N" lastIdx="6" clrIdx="1">
    <p:extLst>
      <p:ext uri="{19B8F6BF-5375-455C-9EA6-DF929625EA0E}">
        <p15:presenceInfo xmlns:p15="http://schemas.microsoft.com/office/powerpoint/2012/main" userId="NP" providerId="None"/>
      </p:ext>
    </p:extLst>
  </p:cmAuthor>
  <p:cmAuthor id="3" name="ERICK MARCHELINO SUYANTO" initials="EMS" lastIdx="1" clrIdx="2">
    <p:extLst>
      <p:ext uri="{19B8F6BF-5375-455C-9EA6-DF929625EA0E}">
        <p15:presenceInfo xmlns:p15="http://schemas.microsoft.com/office/powerpoint/2012/main" userId="ERICK MARCHELINO SUYAN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DCF"/>
    <a:srgbClr val="0079B8"/>
    <a:srgbClr val="A6A6A6"/>
    <a:srgbClr val="0D0D0D"/>
    <a:srgbClr val="595959"/>
    <a:srgbClr val="7F7F7F"/>
    <a:srgbClr val="BFBFBF"/>
    <a:srgbClr val="E6F2EA"/>
    <a:srgbClr val="D9D9D9"/>
    <a:srgbClr val="23B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18137-C07E-6F75-1214-E96D31F9DC46}" v="25" dt="2024-02-26T04:03:18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4"/>
    <p:restoredTop sz="94699"/>
  </p:normalViewPr>
  <p:slideViewPr>
    <p:cSldViewPr snapToGrid="0">
      <p:cViewPr varScale="1">
        <p:scale>
          <a:sx n="109" d="100"/>
          <a:sy n="109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258D-F0EF-486A-9EC2-3432FF0CFBEA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EAE57-A476-45F6-B40D-B97FF463F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EAE57-A476-45F6-B40D-B97FF463F94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EAE57-A476-45F6-B40D-B97FF463F9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EAE57-A476-45F6-B40D-B97FF463F94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EAE57-A476-45F6-B40D-B97FF463F94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EAE57-A476-45F6-B40D-B97FF463F94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EAE57-A476-45F6-B40D-B97FF463F9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EAE57-A476-45F6-B40D-B97FF463F9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254375"/>
            <a:ext cx="7010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5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43" y="0"/>
            <a:ext cx="91258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620000" cy="3916363"/>
          </a:xfrm>
        </p:spPr>
        <p:txBody>
          <a:bodyPr>
            <a:normAutofit/>
          </a:bodyPr>
          <a:lstStyle>
            <a:lvl1pPr>
              <a:defRPr sz="2000">
                <a:latin typeface="Open Sans"/>
              </a:defRPr>
            </a:lvl1pPr>
            <a:lvl2pPr>
              <a:defRPr sz="1800">
                <a:latin typeface="Open Sans"/>
              </a:defRPr>
            </a:lvl2pPr>
            <a:lvl3pPr>
              <a:defRPr sz="1800">
                <a:latin typeface="Open Sans"/>
              </a:defRPr>
            </a:lvl3pPr>
            <a:lvl4pPr>
              <a:defRPr sz="1600">
                <a:latin typeface="Open Sans"/>
              </a:defRPr>
            </a:lvl4pPr>
            <a:lvl5pPr>
              <a:defRPr sz="1600"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627257" cy="731838"/>
          </a:xfrm>
        </p:spPr>
        <p:txBody>
          <a:bodyPr>
            <a:normAutofit/>
          </a:bodyPr>
          <a:lstStyle>
            <a:lvl1pPr algn="l">
              <a:defRPr lang="en-US" sz="3000" b="1" kern="1200">
                <a:solidFill>
                  <a:srgbClr val="0079B8"/>
                </a:solidFill>
                <a:latin typeface="Open Sans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066800" y="1676400"/>
            <a:ext cx="7620000" cy="457200"/>
          </a:xfrm>
        </p:spPr>
        <p:txBody>
          <a:bodyPr anchor="b">
            <a:noAutofit/>
          </a:bodyPr>
          <a:lstStyle>
            <a:lvl1pPr marL="0" indent="0">
              <a:buNone/>
              <a:defRPr lang="en-US" sz="2200" b="1" kern="1200" smtClean="0">
                <a:solidFill>
                  <a:srgbClr val="0079B8"/>
                </a:solidFill>
                <a:latin typeface="Open Sans" pitchFamily="34" charset="0"/>
                <a:ea typeface="ＭＳ Ｐゴシック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53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124200"/>
            <a:ext cx="6858000" cy="1362075"/>
          </a:xfrm>
        </p:spPr>
        <p:txBody>
          <a:bodyPr anchor="ctr">
            <a:normAutofit/>
          </a:bodyPr>
          <a:lstStyle>
            <a:lvl1pPr algn="ctr">
              <a:defRPr sz="3200" b="1" cap="all">
                <a:solidFill>
                  <a:schemeClr val="bg1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67200"/>
            <a:ext cx="6858000" cy="9667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0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Background 01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6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627257" cy="731838"/>
          </a:xfrm>
        </p:spPr>
        <p:txBody>
          <a:bodyPr>
            <a:normAutofit/>
          </a:bodyPr>
          <a:lstStyle>
            <a:lvl1pPr algn="l">
              <a:defRPr lang="en-US" sz="3000" b="1" kern="1200">
                <a:solidFill>
                  <a:srgbClr val="0079B8"/>
                </a:solidFill>
                <a:latin typeface="Open Sans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7620000" cy="457200"/>
          </a:xfrm>
        </p:spPr>
        <p:txBody>
          <a:bodyPr anchor="b">
            <a:noAutofit/>
          </a:bodyPr>
          <a:lstStyle>
            <a:lvl1pPr marL="0" indent="0">
              <a:buNone/>
              <a:defRPr lang="en-US" sz="2200" b="1" kern="1200" smtClean="0">
                <a:solidFill>
                  <a:srgbClr val="0079B8"/>
                </a:solidFill>
                <a:latin typeface="Open Sans" pitchFamily="34" charset="0"/>
                <a:ea typeface="ＭＳ Ｐゴシック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1066800" y="2209800"/>
            <a:ext cx="2895600" cy="3916363"/>
          </a:xfrm>
        </p:spPr>
        <p:txBody>
          <a:bodyPr>
            <a:normAutofit/>
          </a:bodyPr>
          <a:lstStyle>
            <a:lvl1pPr>
              <a:defRPr sz="2000">
                <a:latin typeface="Open Sans"/>
              </a:defRPr>
            </a:lvl1pPr>
            <a:lvl2pPr>
              <a:defRPr sz="1800">
                <a:latin typeface="Open Sans"/>
              </a:defRPr>
            </a:lvl2pPr>
            <a:lvl3pPr>
              <a:defRPr sz="1800">
                <a:latin typeface="Open Sans"/>
              </a:defRPr>
            </a:lvl3pPr>
            <a:lvl4pPr>
              <a:defRPr sz="1600">
                <a:latin typeface="Open Sans"/>
              </a:defRPr>
            </a:lvl4pPr>
            <a:lvl5pPr>
              <a:defRPr sz="1600"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038600" y="2209800"/>
            <a:ext cx="4648200" cy="3916363"/>
          </a:xfrm>
        </p:spPr>
        <p:txBody>
          <a:bodyPr>
            <a:normAutofit/>
          </a:bodyPr>
          <a:lstStyle>
            <a:lvl1pPr>
              <a:defRPr sz="2000">
                <a:latin typeface="Open Sans"/>
              </a:defRPr>
            </a:lvl1pPr>
            <a:lvl2pPr>
              <a:defRPr sz="1800">
                <a:latin typeface="Open Sans"/>
              </a:defRPr>
            </a:lvl2pPr>
            <a:lvl3pPr>
              <a:defRPr sz="1800">
                <a:latin typeface="Open Sans"/>
              </a:defRPr>
            </a:lvl3pPr>
            <a:lvl4pPr>
              <a:defRPr sz="1600">
                <a:latin typeface="Open Sans"/>
              </a:defRPr>
            </a:lvl4pPr>
            <a:lvl5pPr>
              <a:defRPr sz="1600"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9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Background 01-0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083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6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295400"/>
            <a:ext cx="7866290" cy="5562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388" y="6481763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1763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1763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C61741-52CD-4647-B3E1-B299B0A28C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Background 01-02.jp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43" y="0"/>
            <a:ext cx="91258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76200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42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cs1.binus.ac.id/dbpr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uejack.binus.ac.id/prk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line.me/R/ti/g/-iQGzUA559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600.notion.site/Java-60c6ab7809b741daa0b06412f34fe188?pvs=4" TargetMode="External"/><Relationship Id="rId2" Type="http://schemas.openxmlformats.org/officeDocument/2006/relationships/hyperlink" Target="https://academic600.notion.site/Eclipse-03228c4f9956436dabdfcd92c5811991?pvs=4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cademic600.notion.site/XAMPP-bb7b3652b24241bf9c29c31dddd0684c?pvs=4" TargetMode="External"/><Relationship Id="rId4" Type="http://schemas.openxmlformats.org/officeDocument/2006/relationships/hyperlink" Target="https://academic600.notion.site/MySQL-Java-Connection-Library-23e3b4e489ee4299a60dca1758fcc5f0?pvs=4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op-slc.apps.binus.ac.id/recording-slc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linktr.ee/contactlsc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linktr.ee/OfficialAccountSLC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linktr.ee/slcbinusuniv" TargetMode="External"/><Relationship Id="rId5" Type="http://schemas.openxmlformats.org/officeDocument/2006/relationships/hyperlink" Target="http://labfacility.apps.binus.ac.id/" TargetMode="External"/><Relationship Id="rId4" Type="http://schemas.openxmlformats.org/officeDocument/2006/relationships/hyperlink" Target="https://bluejack.binus.ac.id/prk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2133600"/>
            <a:ext cx="7010400" cy="4572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/>
                <a:cs typeface="Arial"/>
              </a:rPr>
              <a:t>Briefing </a:t>
            </a:r>
            <a:r>
              <a:rPr lang="en-US" dirty="0" err="1">
                <a:latin typeface="Arial"/>
                <a:cs typeface="Arial"/>
              </a:rPr>
              <a:t>Pelaksanaan</a:t>
            </a:r>
            <a:r>
              <a:rPr lang="en-US" dirty="0">
                <a:latin typeface="Arial"/>
                <a:cs typeface="Arial"/>
              </a:rPr>
              <a:t> TM</a:t>
            </a:r>
            <a:b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2800" dirty="0">
                <a:latin typeface="Arial"/>
                <a:cs typeface="Arial"/>
              </a:rPr>
              <a:t> </a:t>
            </a:r>
            <a:b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d-ID" sz="2400" dirty="0">
                <a:cs typeface="Arial" panose="020B0604020202020204" pitchFamily="34" charset="0"/>
              </a:rPr>
            </a:br>
            <a:br>
              <a:rPr lang="id-ID" sz="2400" dirty="0">
                <a:cs typeface="Arial" panose="020B0604020202020204" pitchFamily="34" charset="0"/>
              </a:rPr>
            </a:br>
            <a:br>
              <a:rPr lang="id-ID" sz="2400" dirty="0">
                <a:cs typeface="Arial" panose="020B0604020202020204" pitchFamily="34" charset="0"/>
              </a:rPr>
            </a:br>
            <a:br>
              <a:rPr lang="id-ID" sz="2400" dirty="0">
                <a:cs typeface="Arial" panose="020B0604020202020204" pitchFamily="34" charset="0"/>
              </a:rPr>
            </a:br>
            <a:r>
              <a:rPr lang="id-ID" sz="1800" dirty="0" err="1">
                <a:cs typeface="Arial"/>
              </a:rPr>
              <a:t>Software</a:t>
            </a:r>
            <a:r>
              <a:rPr lang="id-ID" sz="1800" dirty="0">
                <a:cs typeface="Arial"/>
              </a:rPr>
              <a:t> </a:t>
            </a:r>
            <a:r>
              <a:rPr lang="id-ID" sz="1800" dirty="0" err="1">
                <a:cs typeface="Arial"/>
              </a:rPr>
              <a:t>Laboratory</a:t>
            </a:r>
            <a:r>
              <a:rPr lang="id-ID" sz="1800" dirty="0">
                <a:cs typeface="Arial"/>
              </a:rPr>
              <a:t> Center Genap </a:t>
            </a:r>
            <a:r>
              <a:rPr lang="en-US" sz="1800" dirty="0">
                <a:cs typeface="Arial"/>
              </a:rPr>
              <a:t>2324</a:t>
            </a:r>
          </a:p>
        </p:txBody>
      </p:sp>
    </p:spTree>
    <p:extLst>
      <p:ext uri="{BB962C8B-B14F-4D97-AF65-F5344CB8AC3E}">
        <p14:creationId xmlns:p14="http://schemas.microsoft.com/office/powerpoint/2010/main" val="339439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US" sz="1600" dirty="0" err="1"/>
              <a:t>Contoh</a:t>
            </a:r>
            <a:r>
              <a:rPr lang="en-US" sz="16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Mata </a:t>
            </a:r>
            <a:r>
              <a:rPr lang="en-US" sz="1600" dirty="0" err="1"/>
              <a:t>kuliah</a:t>
            </a:r>
            <a:r>
              <a:rPr lang="en-US" sz="1600" dirty="0"/>
              <a:t> A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b="1" dirty="0" err="1"/>
              <a:t>komponen</a:t>
            </a:r>
            <a:r>
              <a:rPr lang="en-US" sz="1600" b="1" dirty="0"/>
              <a:t> </a:t>
            </a:r>
            <a:r>
              <a:rPr lang="en-US" sz="1600" b="1" dirty="0" err="1"/>
              <a:t>penilaian</a:t>
            </a:r>
            <a:r>
              <a:rPr lang="en-US" sz="1600" b="1" dirty="0"/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(1 kali) dan UAP</a:t>
            </a:r>
            <a:r>
              <a:rPr lang="en-US" sz="1600" dirty="0"/>
              <a:t>.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dispensasi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oleh LSC.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dijadwalkan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b="1" dirty="0" err="1"/>
              <a:t>mengikuti</a:t>
            </a:r>
            <a:r>
              <a:rPr lang="en-US" sz="1600" b="1" dirty="0"/>
              <a:t> TM </a:t>
            </a:r>
            <a:r>
              <a:rPr lang="en-US" sz="1600" b="1" dirty="0" err="1"/>
              <a:t>susulan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Mata </a:t>
            </a:r>
            <a:r>
              <a:rPr lang="en-US" sz="1600" dirty="0" err="1"/>
              <a:t>kuliah</a:t>
            </a:r>
            <a:r>
              <a:rPr lang="en-US" sz="1600" dirty="0"/>
              <a:t> B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b="1" dirty="0" err="1"/>
              <a:t>komponen</a:t>
            </a:r>
            <a:r>
              <a:rPr lang="en-US" sz="1600" b="1" dirty="0"/>
              <a:t> </a:t>
            </a:r>
            <a:r>
              <a:rPr lang="en-US" sz="1600" b="1" dirty="0" err="1"/>
              <a:t>penilaian</a:t>
            </a:r>
            <a:r>
              <a:rPr lang="en-US" sz="1600" b="1" dirty="0"/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(2 kali)</a:t>
            </a:r>
            <a:r>
              <a:rPr lang="en-US" sz="1600" dirty="0"/>
              <a:t>.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dispensasi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</a:t>
            </a:r>
            <a:r>
              <a:rPr lang="en-US" sz="1600" b="1" dirty="0" err="1"/>
              <a:t>pertama</a:t>
            </a:r>
            <a:r>
              <a:rPr lang="en-US" sz="1600" b="1" dirty="0"/>
              <a:t> </a:t>
            </a:r>
            <a:r>
              <a:rPr lang="en-US" sz="1600" dirty="0"/>
              <a:t>dan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dispensasi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oleh LSC. Nilai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disamakan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(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dijadwalkan</a:t>
            </a:r>
            <a:r>
              <a:rPr lang="en-US" sz="1600" b="1" dirty="0"/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</a:t>
            </a:r>
            <a:r>
              <a:rPr lang="en-US" sz="1600" b="1" dirty="0" err="1"/>
              <a:t>susulan</a:t>
            </a:r>
            <a:r>
              <a:rPr lang="en-US" sz="1600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Mata </a:t>
            </a:r>
            <a:r>
              <a:rPr lang="en-US" sz="1600" dirty="0" err="1"/>
              <a:t>kuliah</a:t>
            </a:r>
            <a:r>
              <a:rPr lang="en-US" sz="1600" dirty="0"/>
              <a:t> C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b="1" dirty="0" err="1"/>
              <a:t>komponen</a:t>
            </a:r>
            <a:r>
              <a:rPr lang="en-US" sz="1600" b="1" dirty="0"/>
              <a:t> </a:t>
            </a:r>
            <a:r>
              <a:rPr lang="en-US" sz="1600" b="1" dirty="0" err="1"/>
              <a:t>penilaian</a:t>
            </a:r>
            <a:r>
              <a:rPr lang="en-US" sz="1600" b="1" dirty="0"/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(2 kali)</a:t>
            </a:r>
            <a:r>
              <a:rPr lang="en-US" sz="1600" dirty="0"/>
              <a:t>.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dispensasi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</a:t>
            </a:r>
            <a:r>
              <a:rPr lang="en-US" sz="1600" b="1" dirty="0" err="1"/>
              <a:t>kedua</a:t>
            </a:r>
            <a:r>
              <a:rPr lang="en-US" sz="1600" b="1" dirty="0"/>
              <a:t> </a:t>
            </a:r>
            <a:r>
              <a:rPr lang="en-US" sz="1600" dirty="0"/>
              <a:t>dan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dispensasi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oleh LSC.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dijadwalkan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b="1" dirty="0" err="1"/>
              <a:t>mengikuti</a:t>
            </a:r>
            <a:r>
              <a:rPr lang="en-US" sz="1600" b="1" dirty="0"/>
              <a:t> TM </a:t>
            </a:r>
            <a:r>
              <a:rPr lang="en-US" sz="1600" b="1" dirty="0" err="1"/>
              <a:t>susulan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DAE5A4-03F7-AAA0-2264-1E7B3BE97808}"/>
              </a:ext>
            </a:extLst>
          </p:cNvPr>
          <p:cNvSpPr txBox="1">
            <a:spLocks/>
          </p:cNvSpPr>
          <p:nvPr/>
        </p:nvSpPr>
        <p:spPr>
          <a:xfrm>
            <a:off x="1066799" y="3857295"/>
            <a:ext cx="7696201" cy="3962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871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36EF5C-7FE1-2AF7-6569-CC5E65063E11}"/>
              </a:ext>
            </a:extLst>
          </p:cNvPr>
          <p:cNvSpPr/>
          <p:nvPr/>
        </p:nvSpPr>
        <p:spPr>
          <a:xfrm>
            <a:off x="898135" y="3431516"/>
            <a:ext cx="7985341" cy="27974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b="1" dirty="0" err="1"/>
              <a:t>menunggu</a:t>
            </a:r>
            <a:r>
              <a:rPr lang="en-US" sz="1600" b="1" dirty="0"/>
              <a:t> di </a:t>
            </a:r>
            <a:r>
              <a:rPr lang="en-US" sz="1600" b="1" dirty="0" err="1"/>
              <a:t>luar</a:t>
            </a:r>
            <a:r>
              <a:rPr lang="en-US" sz="1600" b="1" dirty="0"/>
              <a:t> </a:t>
            </a:r>
            <a:r>
              <a:rPr lang="en-US" sz="1600" b="1" dirty="0" err="1"/>
              <a:t>kelas</a:t>
            </a:r>
            <a:r>
              <a:rPr lang="en-US" sz="1600" b="1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pengawas</a:t>
            </a:r>
            <a:r>
              <a:rPr lang="en-US" sz="1600" dirty="0"/>
              <a:t> </a:t>
            </a:r>
            <a:r>
              <a:rPr lang="en-US" sz="1600" dirty="0" err="1"/>
              <a:t>mempersiapkan</a:t>
            </a:r>
            <a:r>
              <a:rPr lang="en-US" sz="1600" dirty="0"/>
              <a:t> </a:t>
            </a:r>
            <a:r>
              <a:rPr lang="en-US" sz="1600" dirty="0" err="1"/>
              <a:t>ruangan</a:t>
            </a:r>
            <a:r>
              <a:rPr lang="en-US" sz="1600" dirty="0"/>
              <a:t> TM.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b="1" dirty="0" err="1"/>
              <a:t>meletakkan</a:t>
            </a:r>
            <a:r>
              <a:rPr lang="en-US" sz="1600" b="1" dirty="0"/>
              <a:t> </a:t>
            </a:r>
            <a:r>
              <a:rPr lang="en-US" sz="1600" b="1" dirty="0" err="1"/>
              <a:t>tas</a:t>
            </a:r>
            <a:r>
              <a:rPr lang="en-US" sz="1600" b="1" dirty="0"/>
              <a:t>, </a:t>
            </a:r>
            <a:r>
              <a:rPr lang="en-US" sz="1600" b="1" dirty="0" err="1"/>
              <a:t>ponsel</a:t>
            </a:r>
            <a:r>
              <a:rPr lang="en-US" sz="1600" b="1" dirty="0"/>
              <a:t>, dan </a:t>
            </a:r>
            <a:r>
              <a:rPr lang="en-US" sz="1600" b="1" dirty="0" err="1"/>
              <a:t>barang</a:t>
            </a:r>
            <a:r>
              <a:rPr lang="en-US" sz="1600" b="1" dirty="0"/>
              <a:t> </a:t>
            </a:r>
            <a:r>
              <a:rPr lang="en-US" sz="1600" b="1" dirty="0" err="1"/>
              <a:t>pribadi</a:t>
            </a:r>
            <a:r>
              <a:rPr lang="en-US" sz="1600" b="1" dirty="0"/>
              <a:t> </a:t>
            </a:r>
            <a:r>
              <a:rPr lang="en-US" sz="1600" b="1" dirty="0" err="1"/>
              <a:t>lainnya</a:t>
            </a:r>
            <a:r>
              <a:rPr lang="en-US" sz="1600" b="1" dirty="0"/>
              <a:t> </a:t>
            </a:r>
            <a:r>
              <a:rPr lang="en-US" sz="1600" dirty="0"/>
              <a:t>di </a:t>
            </a:r>
            <a:r>
              <a:rPr lang="en-US" sz="1600" dirty="0" err="1"/>
              <a:t>loker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podium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disediakan</a:t>
            </a:r>
            <a:r>
              <a:rPr lang="en-US" sz="1600" dirty="0"/>
              <a:t>,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b="1" dirty="0" err="1"/>
              <a:t>alat</a:t>
            </a:r>
            <a:r>
              <a:rPr lang="en-US" sz="1600" b="1" dirty="0"/>
              <a:t> </a:t>
            </a:r>
            <a:r>
              <a:rPr lang="en-US" sz="1600" b="1" dirty="0" err="1"/>
              <a:t>elektronik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diatur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mode </a:t>
            </a:r>
            <a:r>
              <a:rPr lang="en-US" sz="1600" i="1" dirty="0"/>
              <a:t>silent</a:t>
            </a:r>
            <a:r>
              <a:rPr lang="en-US" sz="1600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160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online</a:t>
            </a:r>
            <a:r>
              <a:rPr lang="en-US" sz="1600" dirty="0">
                <a:ea typeface="Open Sans"/>
                <a:cs typeface="Open Sans"/>
              </a:rPr>
              <a:t>, </a:t>
            </a:r>
            <a:r>
              <a:rPr lang="en-US" sz="1600" b="1" err="1">
                <a:ea typeface="Open Sans"/>
                <a:cs typeface="Open Sans"/>
              </a:rPr>
              <a:t>wajib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i="1" dirty="0">
                <a:ea typeface="Open Sans"/>
                <a:cs typeface="Open Sans"/>
              </a:rPr>
              <a:t>start recording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pengerjaan</a:t>
            </a:r>
            <a:r>
              <a:rPr lang="en-US" sz="1600" dirty="0">
                <a:ea typeface="Open Sans"/>
                <a:cs typeface="Open Sans"/>
              </a:rPr>
              <a:t> TM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sebelum</a:t>
            </a:r>
            <a:r>
              <a:rPr lang="en-US" sz="1600" b="1" dirty="0">
                <a:ea typeface="Open Sans"/>
                <a:cs typeface="Open Sans"/>
              </a:rPr>
              <a:t> men-download </a:t>
            </a:r>
            <a:r>
              <a:rPr lang="en-US" sz="1600" b="1" err="1">
                <a:ea typeface="Open Sans"/>
                <a:cs typeface="Open Sans"/>
              </a:rPr>
              <a:t>soal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melalui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sistem</a:t>
            </a:r>
            <a:r>
              <a:rPr lang="en-US" sz="1600" dirty="0">
                <a:ea typeface="Open Sans"/>
                <a:cs typeface="Open Sans"/>
              </a:rPr>
              <a:t> dan </a:t>
            </a:r>
            <a:r>
              <a:rPr lang="en-US" sz="1600" err="1">
                <a:ea typeface="Open Sans"/>
                <a:cs typeface="Open Sans"/>
              </a:rPr>
              <a:t>baru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diperbolehkan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i="1" dirty="0">
                <a:ea typeface="Open Sans"/>
                <a:cs typeface="Open Sans"/>
              </a:rPr>
              <a:t>stop recording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setelah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waktu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pengumpulan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jawaban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berakhir</a:t>
            </a:r>
            <a:r>
              <a:rPr lang="en-US" sz="1600" dirty="0">
                <a:ea typeface="Open Sans"/>
                <a:cs typeface="Open Sans"/>
              </a:rPr>
              <a:t>. Yang </a:t>
            </a:r>
            <a:r>
              <a:rPr lang="en-US" sz="1600" err="1">
                <a:ea typeface="Open Sans"/>
                <a:cs typeface="Open Sans"/>
              </a:rPr>
              <a:t>perlu</a:t>
            </a:r>
            <a:r>
              <a:rPr lang="en-US" sz="1600" dirty="0">
                <a:ea typeface="Open Sans"/>
                <a:cs typeface="Open Sans"/>
              </a:rPr>
              <a:t> di-</a:t>
            </a:r>
            <a:r>
              <a:rPr lang="en-US" sz="1600" i="1" dirty="0">
                <a:ea typeface="Open Sans"/>
                <a:cs typeface="Open Sans"/>
              </a:rPr>
              <a:t>record </a:t>
            </a:r>
            <a:r>
              <a:rPr lang="en-US" sz="1600" err="1">
                <a:ea typeface="Open Sans"/>
                <a:cs typeface="Open Sans"/>
              </a:rPr>
              <a:t>adalah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i="1" dirty="0">
                <a:ea typeface="Open Sans"/>
                <a:cs typeface="Open Sans"/>
              </a:rPr>
              <a:t>video camera, audio</a:t>
            </a:r>
            <a:r>
              <a:rPr lang="en-US" sz="1600" dirty="0">
                <a:ea typeface="Open Sans"/>
                <a:cs typeface="Open Sans"/>
              </a:rPr>
              <a:t> dan </a:t>
            </a:r>
            <a:r>
              <a:rPr lang="en-US" sz="1600" b="1" i="1" dirty="0">
                <a:ea typeface="Open Sans"/>
                <a:cs typeface="Open Sans"/>
              </a:rPr>
              <a:t>screen</a:t>
            </a:r>
            <a:r>
              <a:rPr lang="en-US" sz="1600" dirty="0">
                <a:ea typeface="Open Sans"/>
                <a:cs typeface="Open Sa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online</a:t>
            </a:r>
            <a:r>
              <a:rPr lang="en-US" sz="1600" dirty="0">
                <a:ea typeface="Open Sans"/>
                <a:cs typeface="Open Sans"/>
              </a:rPr>
              <a:t>, </a:t>
            </a:r>
            <a:r>
              <a:rPr lang="en-US" sz="1600" err="1">
                <a:ea typeface="Open Sans"/>
                <a:cs typeface="Open Sans"/>
              </a:rPr>
              <a:t>Siapkan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folder OneDrive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backup </a:t>
            </a:r>
            <a:r>
              <a:rPr lang="en-US" sz="1600" b="1" err="1">
                <a:ea typeface="Open Sans"/>
                <a:cs typeface="Open Sans"/>
              </a:rPr>
              <a:t>jawaban</a:t>
            </a:r>
            <a:r>
              <a:rPr lang="en-US" sz="1600" dirty="0">
                <a:ea typeface="Open Sans"/>
                <a:cs typeface="Open Sans"/>
              </a:rPr>
              <a:t> dan </a:t>
            </a:r>
            <a:r>
              <a:rPr lang="en-US" sz="1600" b="1" err="1">
                <a:ea typeface="Open Sans"/>
                <a:cs typeface="Open Sans"/>
              </a:rPr>
              <a:t>masukkan</a:t>
            </a:r>
            <a:r>
              <a:rPr lang="en-US" sz="1600" b="1" dirty="0">
                <a:ea typeface="Open Sans"/>
                <a:cs typeface="Open Sans"/>
              </a:rPr>
              <a:t> link folder </a:t>
            </a:r>
            <a:r>
              <a:rPr lang="en-US" sz="1600" b="1" err="1">
                <a:ea typeface="Open Sans"/>
                <a:cs typeface="Open Sans"/>
              </a:rPr>
              <a:t>ke</a:t>
            </a:r>
            <a:r>
              <a:rPr lang="en-US" sz="1600" b="1" dirty="0">
                <a:ea typeface="Open Sans"/>
                <a:cs typeface="Open Sans"/>
              </a:rPr>
              <a:t> form</a:t>
            </a:r>
            <a:r>
              <a:rPr lang="en-US" sz="1600" dirty="0">
                <a:ea typeface="Open Sans"/>
                <a:cs typeface="Open Sans"/>
              </a:rPr>
              <a:t> backup </a:t>
            </a:r>
            <a:r>
              <a:rPr lang="en-US" sz="1600" b="1" dirty="0">
                <a:ea typeface="Open Sans"/>
                <a:cs typeface="Open Sans"/>
              </a:rPr>
              <a:t>di </a:t>
            </a:r>
            <a:r>
              <a:rPr lang="en-US" sz="1600" b="1" err="1">
                <a:ea typeface="Open Sans"/>
                <a:cs typeface="Open Sans"/>
              </a:rPr>
              <a:t>awal</a:t>
            </a:r>
            <a:r>
              <a:rPr lang="en-US" sz="1600" b="1" dirty="0">
                <a:ea typeface="Open Sans"/>
                <a:cs typeface="Open Sans"/>
              </a:rPr>
              <a:t> quiz</a:t>
            </a:r>
            <a:r>
              <a:rPr lang="en-US" sz="1600" dirty="0">
                <a:ea typeface="Open Sans"/>
                <a:cs typeface="Open Sans"/>
              </a:rPr>
              <a:t>, </a:t>
            </a:r>
            <a:r>
              <a:rPr lang="en-US" sz="1600" err="1">
                <a:ea typeface="Open Sans"/>
                <a:cs typeface="Open Sans"/>
              </a:rPr>
              <a:t>terlepas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dari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ada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tidaknya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kendala</a:t>
            </a:r>
            <a:r>
              <a:rPr lang="en-US" sz="1600" dirty="0">
                <a:ea typeface="Open Sans"/>
                <a:cs typeface="Open Sans"/>
              </a:rPr>
              <a:t> pada </a:t>
            </a:r>
            <a:r>
              <a:rPr lang="en-US" sz="1600" err="1">
                <a:ea typeface="Open Sans"/>
                <a:cs typeface="Open Sans"/>
              </a:rPr>
              <a:t>sistem</a:t>
            </a:r>
            <a:r>
              <a:rPr lang="en-US" sz="1600" dirty="0">
                <a:ea typeface="Open Sans"/>
                <a:cs typeface="Open San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16865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Saat TM </a:t>
            </a:r>
            <a:r>
              <a:rPr lang="en-US" sz="1600" dirty="0" err="1"/>
              <a:t>dimulai</a:t>
            </a:r>
            <a:r>
              <a:rPr lang="en-US" sz="1600" dirty="0"/>
              <a:t>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/>
              <a:t>WAJIB men-</a:t>
            </a:r>
            <a:r>
              <a:rPr lang="en-US" sz="1600" b="1" i="1" dirty="0"/>
              <a:t>download</a:t>
            </a:r>
            <a:r>
              <a:rPr lang="en-US" sz="1600" b="1" dirty="0"/>
              <a:t> </a:t>
            </a:r>
            <a:r>
              <a:rPr lang="en-US" sz="1600" b="1" dirty="0" err="1"/>
              <a:t>soal</a:t>
            </a:r>
            <a:r>
              <a:rPr lang="en-US" sz="1600" b="1" dirty="0"/>
              <a:t>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mandiri</a:t>
            </a:r>
            <a:r>
              <a:rPr lang="en-US" sz="1600" b="1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web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dan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b="1" dirty="0" err="1"/>
              <a:t>konfirmasi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pengawas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yang </a:t>
            </a:r>
            <a:r>
              <a:rPr lang="en-US" sz="1600" dirty="0" err="1"/>
              <a:t>dikerjakan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.</a:t>
            </a:r>
            <a:endParaRPr lang="en-US" sz="1600" dirty="0"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32059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diperkenankan</a:t>
            </a:r>
            <a:r>
              <a:rPr lang="en-US" sz="1600" b="1" dirty="0"/>
              <a:t> </a:t>
            </a:r>
            <a:r>
              <a:rPr lang="en-US" sz="1600" dirty="0" err="1"/>
              <a:t>meninggalkan</a:t>
            </a:r>
            <a:r>
              <a:rPr lang="en-US" sz="1600" dirty="0"/>
              <a:t> </a:t>
            </a:r>
            <a:r>
              <a:rPr lang="en-US" sz="1600" dirty="0" err="1"/>
              <a:t>ruangan</a:t>
            </a:r>
            <a:r>
              <a:rPr lang="en-US" sz="1600" dirty="0"/>
              <a:t> TM </a:t>
            </a:r>
            <a:r>
              <a:rPr lang="en-US" sz="1600" dirty="0" err="1"/>
              <a:t>apabila</a:t>
            </a:r>
            <a:r>
              <a:rPr lang="en-US" sz="16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TM </a:t>
            </a:r>
            <a:r>
              <a:rPr lang="en-US" sz="1400" b="1" dirty="0" err="1"/>
              <a:t>belum</a:t>
            </a:r>
            <a:r>
              <a:rPr lang="en-US" sz="1400" b="1" dirty="0"/>
              <a:t> </a:t>
            </a:r>
            <a:r>
              <a:rPr lang="en-US" sz="1400" b="1" dirty="0" err="1"/>
              <a:t>berjalan</a:t>
            </a:r>
            <a:r>
              <a:rPr lang="en-US" sz="1400" b="1" dirty="0"/>
              <a:t> </a:t>
            </a:r>
            <a:r>
              <a:rPr lang="en-US" sz="1400" b="1" dirty="0" err="1"/>
              <a:t>selama</a:t>
            </a:r>
            <a:r>
              <a:rPr lang="en-US" sz="1400" b="1" dirty="0"/>
              <a:t> 30 </a:t>
            </a:r>
            <a:r>
              <a:rPr lang="en-US" sz="1400" b="1" dirty="0" err="1"/>
              <a:t>menit</a:t>
            </a:r>
            <a:r>
              <a:rPr lang="en-US" sz="1400" b="1" dirty="0"/>
              <a:t> </a:t>
            </a:r>
            <a:r>
              <a:rPr lang="en-US" sz="1400" dirty="0" err="1"/>
              <a:t>sejak</a:t>
            </a:r>
            <a:r>
              <a:rPr lang="en-US" sz="1400" dirty="0"/>
              <a:t> </a:t>
            </a:r>
            <a:r>
              <a:rPr lang="en-US" sz="1400" dirty="0" err="1"/>
              <a:t>dimulai</a:t>
            </a:r>
            <a:endParaRPr lang="en-US" sz="1400" dirty="0"/>
          </a:p>
          <a:p>
            <a:pPr lvl="1" algn="just">
              <a:lnSpc>
                <a:spcPct val="150000"/>
              </a:lnSpc>
            </a:pP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b="1" dirty="0" err="1"/>
              <a:t>belum</a:t>
            </a:r>
            <a:r>
              <a:rPr lang="en-US" sz="1400" b="1" dirty="0"/>
              <a:t> </a:t>
            </a:r>
            <a:r>
              <a:rPr lang="en-US" sz="1400" b="1" dirty="0" err="1"/>
              <a:t>melakukan</a:t>
            </a:r>
            <a:r>
              <a:rPr lang="en-US" sz="1400" b="1" dirty="0"/>
              <a:t> </a:t>
            </a:r>
            <a:r>
              <a:rPr lang="en-US" sz="1400" b="1" dirty="0" err="1"/>
              <a:t>finalisasi</a:t>
            </a:r>
            <a:r>
              <a:rPr lang="en-US" sz="1400" b="1" dirty="0"/>
              <a:t> </a:t>
            </a:r>
            <a:r>
              <a:rPr lang="en-US" sz="1400" b="1" dirty="0" err="1"/>
              <a:t>jawaban</a:t>
            </a:r>
            <a:r>
              <a:rPr lang="en-US" sz="1400" b="1" dirty="0"/>
              <a:t> </a:t>
            </a:r>
            <a:r>
              <a:rPr lang="en-US" sz="1400" dirty="0"/>
              <a:t>pada </a:t>
            </a:r>
            <a:r>
              <a:rPr lang="en-US" sz="1400" dirty="0" err="1"/>
              <a:t>sistem</a:t>
            </a:r>
            <a:r>
              <a:rPr lang="en-US" sz="1400" dirty="0"/>
              <a:t> (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pelaksanaan</a:t>
            </a:r>
            <a:r>
              <a:rPr lang="en-US" sz="1400" dirty="0"/>
              <a:t> TM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lab.slc.net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dbprk.slc.net</a:t>
            </a:r>
            <a:r>
              <a:rPr lang="en-US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D2A5E5-4FCA-6E2E-C0AA-0C5AFCB43484}"/>
              </a:ext>
            </a:extLst>
          </p:cNvPr>
          <p:cNvSpPr/>
          <p:nvPr/>
        </p:nvSpPr>
        <p:spPr>
          <a:xfrm>
            <a:off x="4621426" y="4057500"/>
            <a:ext cx="3979152" cy="1256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D7F6A0-60E9-1EBB-B791-A45FBB974371}"/>
              </a:ext>
            </a:extLst>
          </p:cNvPr>
          <p:cNvSpPr/>
          <p:nvPr/>
        </p:nvSpPr>
        <p:spPr>
          <a:xfrm>
            <a:off x="1393955" y="3859344"/>
            <a:ext cx="174171" cy="1741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FF093-2F2A-B524-3C2A-46F6AE1DC33F}"/>
              </a:ext>
            </a:extLst>
          </p:cNvPr>
          <p:cNvSpPr/>
          <p:nvPr/>
        </p:nvSpPr>
        <p:spPr>
          <a:xfrm>
            <a:off x="1500999" y="3929970"/>
            <a:ext cx="3120427" cy="56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C73B6D-0738-B78B-C3EE-4FFA8495988B}"/>
              </a:ext>
            </a:extLst>
          </p:cNvPr>
          <p:cNvSpPr/>
          <p:nvPr/>
        </p:nvSpPr>
        <p:spPr>
          <a:xfrm>
            <a:off x="4546882" y="3859344"/>
            <a:ext cx="174171" cy="1741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9687D2-E41F-A8BE-8D45-CBBF7834CE8E}"/>
              </a:ext>
            </a:extLst>
          </p:cNvPr>
          <p:cNvSpPr txBox="1">
            <a:spLocks/>
          </p:cNvSpPr>
          <p:nvPr/>
        </p:nvSpPr>
        <p:spPr>
          <a:xfrm>
            <a:off x="982415" y="3445661"/>
            <a:ext cx="1037168" cy="2654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menit</a:t>
            </a:r>
            <a:r>
              <a:rPr lang="en-US" sz="1600" dirty="0"/>
              <a:t> 20</a:t>
            </a:r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C011B5-4C95-BB2A-3280-121F82F0F826}"/>
              </a:ext>
            </a:extLst>
          </p:cNvPr>
          <p:cNvSpPr txBox="1">
            <a:spLocks/>
          </p:cNvSpPr>
          <p:nvPr/>
        </p:nvSpPr>
        <p:spPr>
          <a:xfrm>
            <a:off x="4115383" y="3419141"/>
            <a:ext cx="1037168" cy="2654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menit</a:t>
            </a:r>
            <a:r>
              <a:rPr lang="en-US" sz="1600" dirty="0"/>
              <a:t> 50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965905-3F10-5AC9-465B-C0CE02154633}"/>
              </a:ext>
            </a:extLst>
          </p:cNvPr>
          <p:cNvSpPr/>
          <p:nvPr/>
        </p:nvSpPr>
        <p:spPr>
          <a:xfrm>
            <a:off x="4621427" y="3929970"/>
            <a:ext cx="3979151" cy="56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1B7900-A97D-E724-0A53-D0ECEA804207}"/>
              </a:ext>
            </a:extLst>
          </p:cNvPr>
          <p:cNvSpPr txBox="1">
            <a:spLocks/>
          </p:cNvSpPr>
          <p:nvPr/>
        </p:nvSpPr>
        <p:spPr>
          <a:xfrm>
            <a:off x="4923074" y="4104140"/>
            <a:ext cx="3375856" cy="8505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diperkenankan</a:t>
            </a:r>
            <a:r>
              <a:rPr lang="en-US" sz="1600" dirty="0"/>
              <a:t> </a:t>
            </a:r>
            <a:r>
              <a:rPr lang="en-US" sz="1600" dirty="0" err="1"/>
              <a:t>meninggalkan</a:t>
            </a:r>
            <a:r>
              <a:rPr lang="en-US" sz="1600" dirty="0"/>
              <a:t> </a:t>
            </a:r>
            <a:r>
              <a:rPr lang="en-US" sz="1600" dirty="0" err="1"/>
              <a:t>ruangan</a:t>
            </a:r>
            <a:r>
              <a:rPr lang="en-US" sz="1600" dirty="0"/>
              <a:t> </a:t>
            </a:r>
            <a:r>
              <a:rPr lang="en-US" sz="1600" b="1" dirty="0" err="1"/>
              <a:t>apabila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melakukan</a:t>
            </a:r>
            <a:r>
              <a:rPr lang="en-US" sz="1600" b="1" dirty="0"/>
              <a:t> “Finalize”</a:t>
            </a:r>
            <a:endParaRPr lang="en-US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FA69E-3816-7A25-BFEA-0A9BB71CF911}"/>
              </a:ext>
            </a:extLst>
          </p:cNvPr>
          <p:cNvSpPr/>
          <p:nvPr/>
        </p:nvSpPr>
        <p:spPr>
          <a:xfrm>
            <a:off x="1739590" y="4057499"/>
            <a:ext cx="2782985" cy="1256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062FA-133D-2A5A-622B-D8DACD50BB43}"/>
              </a:ext>
            </a:extLst>
          </p:cNvPr>
          <p:cNvSpPr txBox="1">
            <a:spLocks/>
          </p:cNvSpPr>
          <p:nvPr/>
        </p:nvSpPr>
        <p:spPr>
          <a:xfrm>
            <a:off x="1739590" y="4104140"/>
            <a:ext cx="2750560" cy="8505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diperkenankan</a:t>
            </a:r>
            <a:r>
              <a:rPr lang="en-US" sz="1600" b="1" dirty="0"/>
              <a:t> </a:t>
            </a:r>
            <a:r>
              <a:rPr lang="en-US" sz="1600" dirty="0" err="1"/>
              <a:t>meninggalkan</a:t>
            </a:r>
            <a:r>
              <a:rPr lang="en-US" sz="1600" dirty="0"/>
              <a:t> </a:t>
            </a:r>
            <a:r>
              <a:rPr lang="en-US" sz="1600" dirty="0" err="1"/>
              <a:t>ruangan</a:t>
            </a:r>
            <a:endParaRPr lang="en-US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9F12E8-6492-6D07-3016-095B01195F7A}"/>
              </a:ext>
            </a:extLst>
          </p:cNvPr>
          <p:cNvGrpSpPr/>
          <p:nvPr/>
        </p:nvGrpSpPr>
        <p:grpSpPr>
          <a:xfrm>
            <a:off x="5853545" y="3325564"/>
            <a:ext cx="534643" cy="592414"/>
            <a:chOff x="-117036" y="3760261"/>
            <a:chExt cx="534643" cy="592414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91640219-C6B4-6324-782D-663D7957CAD8}"/>
                </a:ext>
              </a:extLst>
            </p:cNvPr>
            <p:cNvSpPr/>
            <p:nvPr/>
          </p:nvSpPr>
          <p:spPr>
            <a:xfrm>
              <a:off x="-117036" y="3891776"/>
              <a:ext cx="534643" cy="460899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B5A323-FE99-FD86-1310-6CADF649554C}"/>
                </a:ext>
              </a:extLst>
            </p:cNvPr>
            <p:cNvSpPr/>
            <p:nvPr/>
          </p:nvSpPr>
          <p:spPr>
            <a:xfrm>
              <a:off x="-30697" y="3760261"/>
              <a:ext cx="361964" cy="36196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B3D449-5A99-DCF2-4AB9-E22DFBA6C2D5}"/>
              </a:ext>
            </a:extLst>
          </p:cNvPr>
          <p:cNvGrpSpPr/>
          <p:nvPr/>
        </p:nvGrpSpPr>
        <p:grpSpPr>
          <a:xfrm>
            <a:off x="2617432" y="3299296"/>
            <a:ext cx="534643" cy="592414"/>
            <a:chOff x="-117036" y="3760261"/>
            <a:chExt cx="534643" cy="592414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ECD9E5BF-44B5-35E7-4DCF-78AD08629505}"/>
                </a:ext>
              </a:extLst>
            </p:cNvPr>
            <p:cNvSpPr/>
            <p:nvPr/>
          </p:nvSpPr>
          <p:spPr>
            <a:xfrm>
              <a:off x="-117036" y="3891776"/>
              <a:ext cx="534643" cy="46089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175EA2B-2F32-D89C-3D81-175B32CD5EE3}"/>
                </a:ext>
              </a:extLst>
            </p:cNvPr>
            <p:cNvSpPr/>
            <p:nvPr/>
          </p:nvSpPr>
          <p:spPr>
            <a:xfrm>
              <a:off x="-30697" y="3760261"/>
              <a:ext cx="361964" cy="3619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A5403A5-E3A9-605D-D937-C54EA838FA16}"/>
              </a:ext>
            </a:extLst>
          </p:cNvPr>
          <p:cNvSpPr txBox="1">
            <a:spLocks/>
          </p:cNvSpPr>
          <p:nvPr/>
        </p:nvSpPr>
        <p:spPr>
          <a:xfrm>
            <a:off x="245503" y="4197676"/>
            <a:ext cx="1322623" cy="4309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/>
              <a:t>TM </a:t>
            </a:r>
            <a:r>
              <a:rPr lang="en-US" sz="1600" dirty="0" err="1"/>
              <a:t>dimulai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CF4BA2-2632-9B07-13E7-0E78BA03C7DF}"/>
              </a:ext>
            </a:extLst>
          </p:cNvPr>
          <p:cNvCxnSpPr>
            <a:cxnSpLocks/>
          </p:cNvCxnSpPr>
          <p:nvPr/>
        </p:nvCxnSpPr>
        <p:spPr>
          <a:xfrm flipH="1">
            <a:off x="1237785" y="4057499"/>
            <a:ext cx="149108" cy="2468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4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8D00C-549C-2F8F-C987-D8176701908A}"/>
              </a:ext>
            </a:extLst>
          </p:cNvPr>
          <p:cNvSpPr/>
          <p:nvPr/>
        </p:nvSpPr>
        <p:spPr>
          <a:xfrm>
            <a:off x="960766" y="3849049"/>
            <a:ext cx="7870518" cy="15344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TM </a:t>
            </a:r>
            <a:r>
              <a:rPr lang="en-US" sz="1600" b="1" dirty="0" err="1"/>
              <a:t>sebelum</a:t>
            </a:r>
            <a:r>
              <a:rPr lang="en-US" sz="1600" b="1" dirty="0"/>
              <a:t> </a:t>
            </a:r>
            <a:r>
              <a:rPr lang="en-US" sz="1600" b="1" dirty="0" err="1"/>
              <a:t>waktu</a:t>
            </a:r>
            <a:r>
              <a:rPr lang="en-US" sz="1600" b="1" dirty="0"/>
              <a:t> </a:t>
            </a:r>
            <a:r>
              <a:rPr lang="en-US" sz="1600" b="1" dirty="0" err="1"/>
              <a:t>pengumpulan</a:t>
            </a:r>
            <a:r>
              <a:rPr lang="en-US" sz="1600" b="1" dirty="0"/>
              <a:t> </a:t>
            </a:r>
            <a:r>
              <a:rPr lang="en-US" sz="1600" b="1" dirty="0" err="1"/>
              <a:t>berakhir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 </a:t>
            </a:r>
            <a:r>
              <a:rPr lang="en-US" sz="1600" b="1" dirty="0"/>
              <a:t>onsite</a:t>
            </a:r>
            <a:r>
              <a:rPr lang="en-US" sz="1600" dirty="0"/>
              <a:t>, upload </a:t>
            </a:r>
            <a:r>
              <a:rPr lang="en-US" sz="1600" i="1" dirty="0"/>
              <a:t>backup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b="1" dirty="0"/>
              <a:t>FTP</a:t>
            </a:r>
            <a:r>
              <a:rPr lang="en-US" sz="1600" dirty="0"/>
              <a:t> (folder FTP &gt; UPLOAD di masing-masing PC </a:t>
            </a:r>
            <a:r>
              <a:rPr lang="en-US" sz="1600" dirty="0" err="1"/>
              <a:t>mahasiswa</a:t>
            </a:r>
            <a:r>
              <a:rPr lang="en-US" sz="1600" dirty="0"/>
              <a:t>)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Kemanggisan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b="1" dirty="0" err="1"/>
              <a:t>backup.lcas</a:t>
            </a:r>
            <a:r>
              <a:rPr lang="en-US" sz="1600" b="1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Alam Sutera </a:t>
            </a:r>
            <a:r>
              <a:rPr lang="en-US" sz="1600" b="1" dirty="0" err="1"/>
              <a:t>terlepas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ada</a:t>
            </a:r>
            <a:r>
              <a:rPr lang="en-US" sz="1600" b="1" dirty="0"/>
              <a:t> </a:t>
            </a:r>
            <a:r>
              <a:rPr lang="en-US" sz="1600" b="1" dirty="0" err="1"/>
              <a:t>tidaknya</a:t>
            </a:r>
            <a:r>
              <a:rPr lang="en-US" sz="1600" b="1" dirty="0"/>
              <a:t> </a:t>
            </a:r>
            <a:r>
              <a:rPr lang="en-US" sz="1600" b="1" dirty="0" err="1"/>
              <a:t>kendala</a:t>
            </a:r>
            <a:r>
              <a:rPr lang="en-US" sz="1600" b="1" dirty="0"/>
              <a:t> pada </a:t>
            </a:r>
            <a:r>
              <a:rPr lang="en-US" sz="1600" b="1" dirty="0" err="1"/>
              <a:t>sistem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online</a:t>
            </a:r>
            <a:r>
              <a:rPr lang="en-US" sz="1600" dirty="0">
                <a:ea typeface="Open Sans"/>
                <a:cs typeface="Open Sans"/>
              </a:rPr>
              <a:t>, </a:t>
            </a:r>
            <a:r>
              <a:rPr lang="en-US" sz="1600" b="1" dirty="0">
                <a:ea typeface="Open Sans"/>
                <a:cs typeface="Open Sans"/>
              </a:rPr>
              <a:t>upload backup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jawaban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ke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OneDrive </a:t>
            </a:r>
            <a:r>
              <a:rPr lang="en-US" sz="1600" dirty="0">
                <a:ea typeface="Open Sans"/>
                <a:cs typeface="Open Sans"/>
              </a:rPr>
              <a:t>dan </a:t>
            </a:r>
            <a:r>
              <a:rPr lang="en-US" sz="1600" b="1" err="1">
                <a:ea typeface="Open Sans"/>
                <a:cs typeface="Open Sans"/>
              </a:rPr>
              <a:t>mengisi</a:t>
            </a:r>
            <a:r>
              <a:rPr lang="en-US" sz="1600" b="1" dirty="0">
                <a:ea typeface="Open Sans"/>
                <a:cs typeface="Open Sans"/>
              </a:rPr>
              <a:t> form </a:t>
            </a:r>
            <a:r>
              <a:rPr lang="en-US" sz="1600" b="1" i="1" dirty="0">
                <a:ea typeface="Open Sans"/>
                <a:cs typeface="Open Sans"/>
              </a:rPr>
              <a:t>backup </a:t>
            </a:r>
            <a:r>
              <a:rPr lang="en-US" sz="1600" dirty="0">
                <a:ea typeface="Open Sans"/>
                <a:cs typeface="Open Sans"/>
              </a:rPr>
              <a:t>yang </a:t>
            </a:r>
            <a:r>
              <a:rPr lang="en-US" sz="1600" err="1">
                <a:ea typeface="Open Sans"/>
                <a:cs typeface="Open Sans"/>
              </a:rPr>
              <a:t>disediakan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pengawas</a:t>
            </a:r>
            <a:r>
              <a:rPr lang="en-US" sz="1600" dirty="0">
                <a:ea typeface="Open Sans"/>
                <a:cs typeface="Open Sans"/>
              </a:rPr>
              <a:t>.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online</a:t>
            </a:r>
            <a:r>
              <a:rPr lang="en-US" sz="1600" dirty="0">
                <a:ea typeface="Open Sans"/>
                <a:cs typeface="Open Sans"/>
              </a:rPr>
              <a:t>, </a:t>
            </a:r>
            <a:r>
              <a:rPr lang="en-US" sz="1600" b="1" dirty="0" err="1">
                <a:ea typeface="Open Sans"/>
                <a:cs typeface="Open Sans"/>
              </a:rPr>
              <a:t>wajib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dirty="0" err="1">
                <a:ea typeface="Open Sans"/>
                <a:cs typeface="Open Sans"/>
              </a:rPr>
              <a:t>mengumpulkan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dirty="0" err="1">
                <a:ea typeface="Open Sans"/>
                <a:cs typeface="Open Sans"/>
              </a:rPr>
              <a:t>hasil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i="1" dirty="0">
                <a:ea typeface="Open Sans"/>
                <a:cs typeface="Open Sans"/>
              </a:rPr>
              <a:t>recording</a:t>
            </a:r>
            <a:r>
              <a:rPr lang="en-US" sz="1600" i="1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melalui</a:t>
            </a:r>
            <a:r>
              <a:rPr lang="en-US" sz="1600" dirty="0">
                <a:ea typeface="Open Sans"/>
                <a:cs typeface="Open Sans"/>
              </a:rPr>
              <a:t> website yang </a:t>
            </a:r>
            <a:r>
              <a:rPr lang="en-US" sz="1600" dirty="0" err="1">
                <a:ea typeface="Open Sans"/>
                <a:cs typeface="Open Sans"/>
              </a:rPr>
              <a:t>sudah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disediakan</a:t>
            </a:r>
            <a:r>
              <a:rPr lang="en-US" sz="1600" b="1" dirty="0">
                <a:ea typeface="Open Sans"/>
                <a:cs typeface="Open Sans"/>
              </a:rPr>
              <a:t> di </a:t>
            </a:r>
            <a:r>
              <a:rPr lang="en-US" sz="1600" b="1" dirty="0" err="1">
                <a:ea typeface="Open Sans"/>
                <a:cs typeface="Open Sans"/>
              </a:rPr>
              <a:t>hari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dirty="0" err="1">
                <a:ea typeface="Open Sans"/>
                <a:cs typeface="Open Sans"/>
              </a:rPr>
              <a:t>pengerjaan</a:t>
            </a:r>
            <a:r>
              <a:rPr lang="en-US" sz="1600" b="1" dirty="0">
                <a:ea typeface="Open Sans"/>
                <a:cs typeface="Open Sans"/>
              </a:rPr>
              <a:t> TM</a:t>
            </a:r>
            <a:r>
              <a:rPr lang="en-US" sz="1600" dirty="0">
                <a:ea typeface="Open Sans"/>
                <a:cs typeface="Open Sans"/>
              </a:rPr>
              <a:t>.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diperkenankan</a:t>
            </a:r>
            <a:r>
              <a:rPr lang="en-US" sz="1600" b="1" dirty="0"/>
              <a:t> </a:t>
            </a:r>
            <a:r>
              <a:rPr lang="en-US" sz="1600" b="1" dirty="0" err="1"/>
              <a:t>membawa</a:t>
            </a:r>
            <a:r>
              <a:rPr lang="en-US" sz="1600" b="1" dirty="0"/>
              <a:t> </a:t>
            </a:r>
            <a:r>
              <a:rPr lang="en-US" sz="1600" b="1" dirty="0" err="1"/>
              <a:t>keluar</a:t>
            </a:r>
            <a:r>
              <a:rPr lang="en-US" sz="1600" b="1" dirty="0"/>
              <a:t> </a:t>
            </a:r>
            <a:r>
              <a:rPr lang="en-US" sz="1600" b="1" dirty="0" err="1"/>
              <a:t>soal</a:t>
            </a:r>
            <a:r>
              <a:rPr lang="en-US" sz="1600" b="1" dirty="0"/>
              <a:t> </a:t>
            </a:r>
            <a:r>
              <a:rPr lang="en-US" sz="1600" b="1" dirty="0" err="1"/>
              <a:t>ataupun</a:t>
            </a:r>
            <a:r>
              <a:rPr lang="en-US" sz="1600" b="1" dirty="0"/>
              <a:t> </a:t>
            </a:r>
            <a:r>
              <a:rPr lang="en-US" sz="1600" b="1" dirty="0" err="1"/>
              <a:t>jawaban</a:t>
            </a:r>
            <a:r>
              <a:rPr lang="en-US" sz="1600" b="1" dirty="0"/>
              <a:t> TM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 (</a:t>
            </a:r>
            <a:r>
              <a:rPr lang="en-US" sz="1600" i="1" dirty="0"/>
              <a:t>copy file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i="1" dirty="0"/>
              <a:t>flash disk</a:t>
            </a:r>
            <a:r>
              <a:rPr lang="en-US" sz="1600" dirty="0"/>
              <a:t>, </a:t>
            </a:r>
            <a:r>
              <a:rPr lang="en-US" sz="1600" dirty="0" err="1"/>
              <a:t>foto</a:t>
            </a:r>
            <a:r>
              <a:rPr lang="en-US" sz="1600" dirty="0"/>
              <a:t>, </a:t>
            </a:r>
            <a:r>
              <a:rPr lang="en-US" sz="1600" dirty="0" err="1"/>
              <a:t>dsb</a:t>
            </a:r>
            <a:r>
              <a:rPr lang="en-US" sz="1600" dirty="0"/>
              <a:t>.).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109163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 </a:t>
            </a:r>
            <a:r>
              <a:rPr lang="en-US" dirty="0" err="1"/>
              <a:t>Pelaksanaan</a:t>
            </a:r>
            <a:r>
              <a:rPr lang="en-US" dirty="0"/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12888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C51A63-3EDF-4B89-572B-5063F2E6D64D}"/>
              </a:ext>
            </a:extLst>
          </p:cNvPr>
          <p:cNvSpPr/>
          <p:nvPr/>
        </p:nvSpPr>
        <p:spPr>
          <a:xfrm>
            <a:off x="1295400" y="3656299"/>
            <a:ext cx="7467600" cy="1143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8"/>
            <a:ext cx="7696201" cy="498495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Sistem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TM:</a:t>
            </a:r>
          </a:p>
          <a:p>
            <a:pPr lvl="1" algn="just">
              <a:lnSpc>
                <a:spcPct val="150000"/>
              </a:lnSpc>
            </a:pPr>
            <a:r>
              <a:rPr lang="en-US" sz="1400" b="1" dirty="0" err="1"/>
              <a:t>Algo.binus</a:t>
            </a:r>
            <a:r>
              <a:rPr lang="en-US" sz="1400" b="1" dirty="0"/>
              <a:t> </a:t>
            </a:r>
            <a:r>
              <a:rPr lang="en-US" sz="1400" dirty="0"/>
              <a:t>(local)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kuliah</a:t>
            </a:r>
            <a:r>
              <a:rPr lang="en-US" sz="1400" dirty="0"/>
              <a:t> Algorithm and Programming</a:t>
            </a:r>
          </a:p>
          <a:p>
            <a:pPr lvl="1" algn="just">
              <a:lnSpc>
                <a:spcPct val="150000"/>
              </a:lnSpc>
            </a:pPr>
            <a:r>
              <a:rPr lang="en-US" sz="1400" b="1" dirty="0"/>
              <a:t>Dbprk.slc.net </a:t>
            </a:r>
            <a:r>
              <a:rPr lang="en-US" sz="1400" dirty="0"/>
              <a:t>(local)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kuliah</a:t>
            </a:r>
            <a:r>
              <a:rPr lang="en-US" sz="1400" dirty="0"/>
              <a:t> Database Technology, Database Systems, Introduction to Database Systems, dan Database</a:t>
            </a:r>
          </a:p>
          <a:p>
            <a:pPr lvl="1" algn="just">
              <a:lnSpc>
                <a:spcPct val="150000"/>
              </a:lnSpc>
            </a:pPr>
            <a:r>
              <a:rPr lang="en-US" sz="1400" b="1" dirty="0"/>
              <a:t>Lab.slc.net </a:t>
            </a:r>
            <a:r>
              <a:rPr lang="en-US" sz="1400" dirty="0"/>
              <a:t>(local)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kuliah</a:t>
            </a:r>
            <a:r>
              <a:rPr lang="en-US" sz="1400" dirty="0"/>
              <a:t> </a:t>
            </a:r>
            <a:r>
              <a:rPr lang="en-US" sz="1400" dirty="0" err="1"/>
              <a:t>selain</a:t>
            </a:r>
            <a:r>
              <a:rPr lang="en-US" sz="1400" dirty="0"/>
              <a:t> yang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algo.binus</a:t>
            </a:r>
            <a:r>
              <a:rPr lang="en-US" sz="1400" dirty="0"/>
              <a:t> dan dbprk.slc.net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Pelaksanaan</a:t>
            </a:r>
            <a:r>
              <a:rPr lang="en-US" sz="1600" dirty="0"/>
              <a:t> </a:t>
            </a:r>
            <a:r>
              <a:rPr lang="en-US" sz="1600" err="1"/>
              <a:t>kuis</a:t>
            </a:r>
            <a:r>
              <a:rPr lang="en-US" sz="1600" dirty="0"/>
              <a:t> dan </a:t>
            </a:r>
            <a:r>
              <a:rPr lang="en-US" sz="1600" err="1"/>
              <a:t>ujian</a:t>
            </a:r>
            <a:r>
              <a:rPr lang="en-US" sz="1600" dirty="0"/>
              <a:t> </a:t>
            </a:r>
            <a:r>
              <a:rPr lang="en-US" sz="1600" err="1"/>
              <a:t>akhir</a:t>
            </a:r>
            <a:r>
              <a:rPr lang="en-US" sz="1600" dirty="0"/>
              <a:t> </a:t>
            </a:r>
            <a:r>
              <a:rPr lang="en-US" sz="1600" err="1"/>
              <a:t>praktikum</a:t>
            </a:r>
            <a:r>
              <a:rPr lang="en-US" sz="1600" dirty="0"/>
              <a:t> </a:t>
            </a:r>
            <a:r>
              <a:rPr lang="en-US" sz="1600" err="1"/>
              <a:t>secara</a:t>
            </a:r>
            <a:r>
              <a:rPr lang="en-US" sz="1600" dirty="0"/>
              <a:t> </a:t>
            </a:r>
            <a:r>
              <a:rPr lang="en-US" sz="1600" b="1" i="1" dirty="0"/>
              <a:t>onsite</a:t>
            </a:r>
            <a:r>
              <a:rPr lang="en-US" sz="1600" dirty="0"/>
              <a:t> </a:t>
            </a:r>
            <a:r>
              <a:rPr lang="en-US" sz="1600" b="1" err="1"/>
              <a:t>wajib</a:t>
            </a:r>
            <a:r>
              <a:rPr lang="en-US" sz="1600" b="1" dirty="0"/>
              <a:t> </a:t>
            </a:r>
            <a:r>
              <a:rPr lang="en-US" sz="1600" b="1" err="1"/>
              <a:t>menggunakan</a:t>
            </a:r>
            <a:r>
              <a:rPr lang="en-US" sz="1600" b="1" dirty="0"/>
              <a:t> website </a:t>
            </a:r>
            <a:r>
              <a:rPr lang="en-US" sz="1600" b="1" err="1"/>
              <a:t>lokal</a:t>
            </a:r>
            <a:r>
              <a:rPr lang="en-US" sz="1600" dirty="0"/>
              <a:t>. </a:t>
            </a:r>
            <a:r>
              <a:rPr lang="en-US" sz="1600" err="1"/>
              <a:t>Penggunaan</a:t>
            </a:r>
            <a:r>
              <a:rPr lang="en-US" sz="1600" dirty="0"/>
              <a:t> website global </a:t>
            </a:r>
            <a:r>
              <a:rPr lang="en-US" sz="1600" err="1"/>
              <a:t>tidak</a:t>
            </a:r>
            <a:r>
              <a:rPr lang="en-US" sz="1600" dirty="0"/>
              <a:t> </a:t>
            </a:r>
            <a:r>
              <a:rPr lang="en-US" sz="1600" err="1"/>
              <a:t>diperkenankan</a:t>
            </a:r>
            <a:r>
              <a:rPr lang="en-US" sz="1600" dirty="0"/>
              <a:t> dan </a:t>
            </a:r>
            <a:r>
              <a:rPr lang="en-US" sz="1600" err="1"/>
              <a:t>akan</a:t>
            </a:r>
            <a:r>
              <a:rPr lang="en-US" sz="1600" dirty="0"/>
              <a:t> </a:t>
            </a:r>
            <a:r>
              <a:rPr lang="en-US" sz="1600" b="1" err="1"/>
              <a:t>dianggap</a:t>
            </a:r>
            <a:r>
              <a:rPr lang="en-US" sz="1600" b="1" dirty="0"/>
              <a:t> </a:t>
            </a:r>
            <a:r>
              <a:rPr lang="en-US" sz="1600" b="1" err="1"/>
              <a:t>sebagai</a:t>
            </a:r>
            <a:r>
              <a:rPr lang="en-US" sz="1600" b="1" dirty="0"/>
              <a:t> </a:t>
            </a:r>
            <a:r>
              <a:rPr lang="en-US" sz="1600" b="1" err="1"/>
              <a:t>tindakan</a:t>
            </a:r>
            <a:r>
              <a:rPr lang="en-US" sz="1600" b="1" dirty="0"/>
              <a:t> </a:t>
            </a:r>
            <a:r>
              <a:rPr lang="en-US" sz="1600" b="1" err="1"/>
              <a:t>kecurangan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6E3FCEF-BEDB-C65C-BC31-1054F37A1E63}"/>
              </a:ext>
            </a:extLst>
          </p:cNvPr>
          <p:cNvSpPr txBox="1">
            <a:spLocks/>
          </p:cNvSpPr>
          <p:nvPr/>
        </p:nvSpPr>
        <p:spPr>
          <a:xfrm rot="21111523">
            <a:off x="966509" y="3938305"/>
            <a:ext cx="612649" cy="779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2063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Di </a:t>
            </a:r>
            <a:r>
              <a:rPr lang="en-US" sz="1600" dirty="0" err="1"/>
              <a:t>luar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TM,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global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b="1" dirty="0" err="1"/>
              <a:t>kebutuhan</a:t>
            </a:r>
            <a:r>
              <a:rPr lang="en-US" sz="1600" b="1" dirty="0"/>
              <a:t> </a:t>
            </a:r>
            <a:r>
              <a:rPr lang="en-US" sz="1600" b="1" dirty="0" err="1"/>
              <a:t>perkuliahan</a:t>
            </a:r>
            <a:r>
              <a:rPr lang="en-US" sz="1600" b="1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latihan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</a:t>
            </a:r>
            <a:r>
              <a:rPr lang="en-US" sz="1600" dirty="0" err="1"/>
              <a:t>mandiri</a:t>
            </a:r>
            <a:r>
              <a:rPr lang="en-US" sz="1600" dirty="0"/>
              <a:t> dan Video-based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endParaRPr lang="en-US" sz="3000" b="1" dirty="0">
              <a:solidFill>
                <a:srgbClr val="0079B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A0522-C86C-EFBA-5662-5DD2B07DC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" t="34966" r="4712" b="5240"/>
          <a:stretch/>
        </p:blipFill>
        <p:spPr>
          <a:xfrm>
            <a:off x="1245472" y="2795752"/>
            <a:ext cx="3205656" cy="2133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ACF422-7BBA-DACF-22D5-9851F544E63F}"/>
              </a:ext>
            </a:extLst>
          </p:cNvPr>
          <p:cNvSpPr txBox="1">
            <a:spLocks/>
          </p:cNvSpPr>
          <p:nvPr/>
        </p:nvSpPr>
        <p:spPr>
          <a:xfrm>
            <a:off x="4572000" y="2511971"/>
            <a:ext cx="4283403" cy="4041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b="1" dirty="0" err="1"/>
              <a:t>Dbprk</a:t>
            </a:r>
            <a:r>
              <a:rPr lang="en-US" sz="1600" b="1" dirty="0"/>
              <a:t> (</a:t>
            </a:r>
            <a:r>
              <a:rPr lang="en-US" sz="1600" b="1" dirty="0" err="1"/>
              <a:t>Galaxion</a:t>
            </a:r>
            <a:r>
              <a:rPr lang="en-US" sz="1600" b="1" dirty="0"/>
              <a:t>)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latihan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</a:t>
            </a:r>
            <a:r>
              <a:rPr lang="en-US" sz="1600" dirty="0" err="1"/>
              <a:t>mandiri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menu Practice.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Akses </a:t>
            </a:r>
            <a:r>
              <a:rPr lang="en-US" sz="1600" dirty="0" err="1"/>
              <a:t>Dbprk</a:t>
            </a:r>
            <a:r>
              <a:rPr lang="en-US" sz="1600" dirty="0"/>
              <a:t> (</a:t>
            </a:r>
            <a:r>
              <a:rPr lang="en-US" sz="1600" dirty="0" err="1"/>
              <a:t>Galaxion</a:t>
            </a:r>
            <a:r>
              <a:rPr lang="en-US" sz="1600" dirty="0"/>
              <a:t>):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hlinkClick r:id="rId3"/>
              </a:rPr>
              <a:t>https://socs1.binus.ac.id/dbprk</a:t>
            </a:r>
            <a:r>
              <a:rPr lang="en-US" sz="1400" dirty="0"/>
              <a:t> (global)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dbprk.slc.net (local)</a:t>
            </a:r>
          </a:p>
          <a:p>
            <a:pPr lvl="1" algn="just">
              <a:lnSpc>
                <a:spcPct val="150000"/>
              </a:lnSpc>
            </a:pPr>
            <a:endParaRPr lang="en-US" sz="1400" dirty="0"/>
          </a:p>
          <a:p>
            <a:pPr lvl="1" algn="just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2D38F-75FA-42AB-57C9-D50D7F42C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58"/>
          <a:stretch/>
        </p:blipFill>
        <p:spPr>
          <a:xfrm>
            <a:off x="1245472" y="5091387"/>
            <a:ext cx="3205656" cy="1299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52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468399"/>
            <a:ext cx="4283403" cy="508480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/>
              <a:t>Binusmaya</a:t>
            </a:r>
            <a:r>
              <a:rPr lang="en-US" sz="1600" b="1" dirty="0"/>
              <a:t> Practicum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materi</a:t>
            </a:r>
            <a:r>
              <a:rPr lang="en-US" sz="1600" dirty="0"/>
              <a:t>,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penilaian</a:t>
            </a:r>
            <a:r>
              <a:rPr lang="en-US" sz="1600" dirty="0"/>
              <a:t>, software, practicum case (Latihan </a:t>
            </a:r>
            <a:r>
              <a:rPr lang="en-US" sz="1600" dirty="0" err="1"/>
              <a:t>soal</a:t>
            </a:r>
            <a:r>
              <a:rPr lang="en-US" sz="1600" dirty="0"/>
              <a:t> </a:t>
            </a:r>
            <a:r>
              <a:rPr lang="en-US" sz="1600" dirty="0" err="1"/>
              <a:t>mandiri</a:t>
            </a:r>
            <a:r>
              <a:rPr lang="en-US" sz="1600" dirty="0"/>
              <a:t>, </a:t>
            </a:r>
            <a:r>
              <a:rPr lang="en-US" sz="1600" b="1" dirty="0"/>
              <a:t>Video-Based Learning (VBL)</a:t>
            </a:r>
            <a:r>
              <a:rPr lang="en-US" sz="1600" dirty="0"/>
              <a:t>), </a:t>
            </a:r>
            <a:r>
              <a:rPr lang="en-US" sz="1600" dirty="0" err="1"/>
              <a:t>dsb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Akses </a:t>
            </a:r>
            <a:r>
              <a:rPr lang="en-US" sz="1600" dirty="0" err="1"/>
              <a:t>Binusmaya</a:t>
            </a:r>
            <a:r>
              <a:rPr lang="en-US" sz="1600" dirty="0"/>
              <a:t> Practicum: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err="1"/>
              <a:t>Binusmaya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/>
              <a:t>Courses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400" dirty="0"/>
              <a:t> Mata </a:t>
            </a:r>
            <a:r>
              <a:rPr lang="en-US" sz="1400" dirty="0" err="1"/>
              <a:t>Kuliah</a:t>
            </a:r>
            <a:r>
              <a:rPr lang="en-US" sz="1400" dirty="0"/>
              <a:t> </a:t>
            </a:r>
            <a:r>
              <a:rPr lang="en-US" sz="1400" dirty="0" err="1"/>
              <a:t>Berpraktikum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 err="1"/>
              <a:t>klik</a:t>
            </a:r>
            <a:r>
              <a:rPr lang="en-US" sz="1400" dirty="0"/>
              <a:t> menu Practicum, </a:t>
            </a:r>
            <a:r>
              <a:rPr lang="en-US" sz="1400" dirty="0" err="1"/>
              <a:t>atau</a:t>
            </a:r>
            <a:endParaRPr lang="en-US" sz="1400" dirty="0"/>
          </a:p>
          <a:p>
            <a:pPr lvl="1" algn="just">
              <a:lnSpc>
                <a:spcPct val="150000"/>
              </a:lnSpc>
            </a:pPr>
            <a:r>
              <a:rPr lang="en-US" sz="1400" dirty="0">
                <a:hlinkClick r:id="rId2"/>
              </a:rPr>
              <a:t>https://bluejack.binus.ac.id/prk/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A4E033-7A1A-E70C-58EC-5EBCD4EF7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91" b="6538"/>
          <a:stretch/>
        </p:blipFill>
        <p:spPr>
          <a:xfrm>
            <a:off x="1172402" y="4116418"/>
            <a:ext cx="3303695" cy="2030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750B0-1E14-A39B-52F7-1A33E0E512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91" b="4456"/>
          <a:stretch/>
        </p:blipFill>
        <p:spPr>
          <a:xfrm>
            <a:off x="1172402" y="1752893"/>
            <a:ext cx="3295202" cy="21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0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Kredensial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login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username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b="1" dirty="0"/>
              <a:t>NIM</a:t>
            </a:r>
            <a:r>
              <a:rPr lang="en-US" sz="1600" dirty="0"/>
              <a:t> dan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b="1" dirty="0"/>
              <a:t>password </a:t>
            </a:r>
            <a:r>
              <a:rPr lang="en-US" sz="1600" b="1" dirty="0" err="1"/>
              <a:t>Binusmaya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Open Sans"/>
              </a:rPr>
              <a:t>Panduan </a:t>
            </a:r>
            <a:r>
              <a:rPr lang="en-US" sz="1600" dirty="0" err="1">
                <a:latin typeface="Open Sans"/>
              </a:rPr>
              <a:t>lengkap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b="1" dirty="0" err="1"/>
              <a:t>Binusmaya</a:t>
            </a:r>
            <a:r>
              <a:rPr lang="en-US" sz="1600" b="1" dirty="0"/>
              <a:t> Practicum </a:t>
            </a:r>
            <a:r>
              <a:rPr lang="en-US" sz="1600" b="1" dirty="0">
                <a:sym typeface="Wingdings" pitchFamily="2" charset="2"/>
              </a:rPr>
              <a:t> Home  Procedure &amp; Rules</a:t>
            </a:r>
            <a:r>
              <a:rPr lang="en-US" sz="1600" dirty="0">
                <a:sym typeface="Wingdings" pitchFamily="2" charset="2"/>
              </a:rPr>
              <a:t>.</a:t>
            </a:r>
            <a:endParaRPr lang="en-US" sz="1600" dirty="0">
              <a:latin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Ketentuan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Sistem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endParaRPr lang="en-US" sz="3000" b="1" dirty="0">
              <a:solidFill>
                <a:srgbClr val="0079B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EA892-B2BE-7FA3-74F1-91B87FB24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49"/>
          <a:stretch/>
        </p:blipFill>
        <p:spPr>
          <a:xfrm>
            <a:off x="904010" y="3282107"/>
            <a:ext cx="7772400" cy="183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956427-C118-091E-EB28-281713C112CF}"/>
              </a:ext>
            </a:extLst>
          </p:cNvPr>
          <p:cNvSpPr/>
          <p:nvPr/>
        </p:nvSpPr>
        <p:spPr>
          <a:xfrm>
            <a:off x="1066799" y="3155732"/>
            <a:ext cx="2667002" cy="6857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930063"/>
            <a:ext cx="7696201" cy="13465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latin typeface="Open Sans"/>
              </a:rPr>
              <a:t>Mahasiswa</a:t>
            </a:r>
            <a:r>
              <a:rPr lang="en-US" sz="1600" dirty="0">
                <a:latin typeface="Open Sans"/>
              </a:rPr>
              <a:t> </a:t>
            </a:r>
            <a:r>
              <a:rPr lang="en-US" sz="1600" b="1" dirty="0" err="1">
                <a:latin typeface="Open Sans"/>
              </a:rPr>
              <a:t>wajib</a:t>
            </a:r>
            <a:r>
              <a:rPr lang="en-US" sz="1600" b="1" dirty="0">
                <a:latin typeface="Open Sans"/>
              </a:rPr>
              <a:t> joi</a:t>
            </a:r>
            <a:r>
              <a:rPr lang="en-US" sz="1600" b="1" dirty="0"/>
              <a:t>n group LINE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koordinasi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</a:t>
            </a:r>
            <a:r>
              <a:rPr lang="en-US" sz="1600" dirty="0" err="1"/>
              <a:t>kuliah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.</a:t>
            </a:r>
            <a:endParaRPr lang="en-US" sz="1600" dirty="0">
              <a:latin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Open Sans"/>
              </a:rPr>
              <a:t>Link Group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https://line.me/R/ti/g/-iQGzUA559</a:t>
            </a:r>
            <a:r>
              <a:rPr lang="en-US" sz="1600" dirty="0"/>
              <a:t> </a:t>
            </a:r>
            <a:endParaRPr lang="en-US" sz="1600" dirty="0">
              <a:highlight>
                <a:srgbClr val="FFFF00"/>
              </a:highlight>
              <a:latin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LINE COMP6708016 – Object Oriented Programming – BA05</a:t>
            </a:r>
          </a:p>
        </p:txBody>
      </p:sp>
      <p:pic>
        <p:nvPicPr>
          <p:cNvPr id="5" name="Picture 4" descr="A qr code with a green bubble&#10;&#10;Description automatically generated">
            <a:extLst>
              <a:ext uri="{FF2B5EF4-FFF2-40B4-BE49-F238E27FC236}">
                <a16:creationId xmlns:a16="http://schemas.microsoft.com/office/drawing/2014/main" id="{7D3F9FCE-37F2-8856-7E4B-B5CF48165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55" y="3256816"/>
            <a:ext cx="3601184" cy="36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116795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81E9C0F-C5AB-3FB9-EDC5-5EA6252A8103}"/>
              </a:ext>
            </a:extLst>
          </p:cNvPr>
          <p:cNvSpPr/>
          <p:nvPr/>
        </p:nvSpPr>
        <p:spPr>
          <a:xfrm>
            <a:off x="1295400" y="4215070"/>
            <a:ext cx="7467600" cy="19650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Jawaban</a:t>
            </a:r>
            <a:r>
              <a:rPr lang="en-US" sz="1600" dirty="0"/>
              <a:t> yang </a:t>
            </a:r>
            <a:r>
              <a:rPr lang="en-US" sz="1600" dirty="0" err="1"/>
              <a:t>dinilai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b="1" dirty="0" err="1"/>
              <a:t>jawaban</a:t>
            </a:r>
            <a:r>
              <a:rPr lang="en-US" sz="1600" b="1" dirty="0"/>
              <a:t> yang di-</a:t>
            </a:r>
            <a:r>
              <a:rPr lang="en-US" sz="1600" b="1" i="1" dirty="0"/>
              <a:t>upload</a:t>
            </a:r>
            <a:r>
              <a:rPr lang="en-US" sz="1600" b="1" dirty="0"/>
              <a:t> </a:t>
            </a:r>
            <a:r>
              <a:rPr lang="en-US" sz="1600" b="1" dirty="0" err="1"/>
              <a:t>melalui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b="1" dirty="0" err="1"/>
              <a:t>sesuai</a:t>
            </a:r>
            <a:r>
              <a:rPr lang="en-US" sz="1600" b="1" dirty="0"/>
              <a:t> </a:t>
            </a:r>
            <a:r>
              <a:rPr lang="en-US" sz="1600" b="1" dirty="0" err="1"/>
              <a:t>ekstensi</a:t>
            </a:r>
            <a:r>
              <a:rPr lang="en-US" sz="1600" b="1" dirty="0"/>
              <a:t> </a:t>
            </a:r>
            <a:r>
              <a:rPr lang="en-US" sz="1600" b="1" i="1" dirty="0"/>
              <a:t>file</a:t>
            </a:r>
            <a:r>
              <a:rPr lang="en-US" sz="1600" b="1" dirty="0"/>
              <a:t> </a:t>
            </a:r>
            <a:r>
              <a:rPr lang="en-US" sz="1600" dirty="0"/>
              <a:t>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(</a:t>
            </a:r>
            <a:r>
              <a:rPr lang="en-US" sz="1600" dirty="0" err="1"/>
              <a:t>contoh</a:t>
            </a:r>
            <a:r>
              <a:rPr lang="en-US" sz="1600" dirty="0"/>
              <a:t> yang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diperkenankan</a:t>
            </a:r>
            <a:r>
              <a:rPr lang="en-US" sz="1600" dirty="0"/>
              <a:t>: </a:t>
            </a:r>
            <a:r>
              <a:rPr lang="en-US" sz="1600" dirty="0" err="1"/>
              <a:t>mengumpulkan</a:t>
            </a:r>
            <a:r>
              <a:rPr lang="en-US" sz="1600" dirty="0"/>
              <a:t> video </a:t>
            </a:r>
            <a:r>
              <a:rPr lang="en-US" sz="1600" dirty="0" err="1"/>
              <a:t>pengerjaan</a:t>
            </a:r>
            <a:r>
              <a:rPr lang="en-US" sz="1600" dirty="0"/>
              <a:t>, </a:t>
            </a:r>
            <a:r>
              <a:rPr lang="en-US" sz="1600" dirty="0" err="1"/>
              <a:t>memasukkan</a:t>
            </a:r>
            <a:r>
              <a:rPr lang="en-US" sz="1600" dirty="0"/>
              <a:t> snippet code </a:t>
            </a:r>
            <a:r>
              <a:rPr lang="en-US" sz="1600" dirty="0" err="1"/>
              <a:t>ke</a:t>
            </a:r>
            <a:r>
              <a:rPr lang="en-US" sz="1600" dirty="0"/>
              <a:t>  file .docx, </a:t>
            </a:r>
            <a:r>
              <a:rPr lang="en-US" sz="1600" dirty="0" err="1"/>
              <a:t>dsb</a:t>
            </a:r>
            <a:r>
              <a:rPr lang="en-US" sz="1600" dirty="0"/>
              <a:t>.).</a:t>
            </a:r>
          </a:p>
          <a:p>
            <a:pPr algn="just">
              <a:lnSpc>
                <a:spcPct val="150000"/>
              </a:lnSpc>
            </a:pPr>
            <a:r>
              <a:rPr lang="en-US" sz="1600" i="1" dirty="0"/>
              <a:t>Backup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b="1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pada </a:t>
            </a:r>
            <a:r>
              <a:rPr lang="en-US" sz="1400" dirty="0" err="1"/>
              <a:t>sistem</a:t>
            </a:r>
            <a:r>
              <a:rPr lang="en-US" sz="1400" dirty="0"/>
              <a:t> (di </a:t>
            </a:r>
            <a:r>
              <a:rPr lang="en-US" sz="1400" dirty="0" err="1"/>
              <a:t>luar</a:t>
            </a:r>
            <a:r>
              <a:rPr lang="en-US" sz="1400" dirty="0"/>
              <a:t> </a:t>
            </a:r>
            <a:r>
              <a:rPr lang="en-US" sz="1400" dirty="0" err="1"/>
              <a:t>kelalaian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1400" i="1" dirty="0"/>
              <a:t>Last modified </a:t>
            </a:r>
            <a:r>
              <a:rPr lang="en-US" sz="1400" dirty="0" err="1"/>
              <a:t>jawaban</a:t>
            </a:r>
            <a:r>
              <a:rPr lang="en-US" sz="1400" dirty="0"/>
              <a:t> backup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melebihi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pengumpulan</a:t>
            </a: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600" dirty="0" err="1"/>
              <a:t>Pengawas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menerima</a:t>
            </a:r>
            <a:r>
              <a:rPr lang="en-US" sz="1600" b="1" dirty="0"/>
              <a:t> </a:t>
            </a:r>
            <a:r>
              <a:rPr lang="en-US" sz="1600" b="1" i="1" dirty="0"/>
              <a:t>request</a:t>
            </a:r>
            <a:r>
              <a:rPr lang="en-US" sz="1600" b="1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backup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pada </a:t>
            </a:r>
            <a:r>
              <a:rPr lang="en-US" sz="1600" dirty="0" err="1"/>
              <a:t>sistem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Backup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b="1" dirty="0"/>
              <a:t>yang </a:t>
            </a:r>
            <a:r>
              <a:rPr lang="en-US" sz="1600" b="1" dirty="0" err="1"/>
              <a:t>melebihi</a:t>
            </a:r>
            <a:r>
              <a:rPr lang="en-US" sz="1600" b="1" dirty="0"/>
              <a:t> </a:t>
            </a:r>
            <a:r>
              <a:rPr lang="en-US" sz="1600" b="1" dirty="0" err="1"/>
              <a:t>batas</a:t>
            </a:r>
            <a:r>
              <a:rPr lang="en-US" sz="1600" b="1" dirty="0"/>
              <a:t> </a:t>
            </a:r>
            <a:r>
              <a:rPr lang="en-US" sz="1600" b="1" dirty="0" err="1"/>
              <a:t>waktu</a:t>
            </a:r>
            <a:r>
              <a:rPr lang="en-US" sz="1600" b="1" dirty="0"/>
              <a:t> </a:t>
            </a:r>
            <a:r>
              <a:rPr lang="en-US" sz="1600" b="1" dirty="0" err="1"/>
              <a:t>pengumpulan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valid </a:t>
            </a:r>
            <a:r>
              <a:rPr lang="en-US" sz="1600" dirty="0"/>
              <a:t>dan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pada </a:t>
            </a:r>
            <a:r>
              <a:rPr lang="en-US" sz="1600" dirty="0" err="1"/>
              <a:t>sistem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Peraturan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53C03-47BC-F6B1-9318-CB395471302B}"/>
              </a:ext>
            </a:extLst>
          </p:cNvPr>
          <p:cNvSpPr txBox="1">
            <a:spLocks/>
          </p:cNvSpPr>
          <p:nvPr/>
        </p:nvSpPr>
        <p:spPr>
          <a:xfrm rot="21111523">
            <a:off x="966509" y="4484843"/>
            <a:ext cx="612649" cy="779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6653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8415F-33C2-503E-E14C-D58E68BA5F40}"/>
              </a:ext>
            </a:extLst>
          </p:cNvPr>
          <p:cNvSpPr/>
          <p:nvPr/>
        </p:nvSpPr>
        <p:spPr>
          <a:xfrm>
            <a:off x="907135" y="2288516"/>
            <a:ext cx="7985341" cy="4574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4301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a typeface="Open Sans"/>
                <a:cs typeface="Arial"/>
              </a:rPr>
              <a:t>Untuk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dirty="0" err="1">
                <a:ea typeface="Open Sans"/>
                <a:cs typeface="Arial"/>
              </a:rPr>
              <a:t>mahasiswa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b="1" dirty="0">
                <a:ea typeface="Open Sans"/>
                <a:cs typeface="Arial"/>
              </a:rPr>
              <a:t>onsite</a:t>
            </a:r>
            <a:r>
              <a:rPr lang="en-US" sz="1600" dirty="0">
                <a:ea typeface="Open Sans"/>
                <a:cs typeface="Arial"/>
              </a:rPr>
              <a:t>, </a:t>
            </a:r>
            <a:r>
              <a:rPr lang="en-US" sz="1600" b="1" dirty="0" err="1">
                <a:ea typeface="Open Sans"/>
                <a:cs typeface="Arial"/>
              </a:rPr>
              <a:t>dilarang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dirty="0" err="1">
                <a:ea typeface="Open Sans"/>
                <a:cs typeface="Arial"/>
              </a:rPr>
              <a:t>membawa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dirty="0" err="1">
                <a:ea typeface="Open Sans"/>
                <a:cs typeface="Arial"/>
              </a:rPr>
              <a:t>apapun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dirty="0" err="1">
                <a:ea typeface="Open Sans"/>
                <a:cs typeface="Arial"/>
              </a:rPr>
              <a:t>ke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dirty="0" err="1">
                <a:ea typeface="Open Sans"/>
                <a:cs typeface="Arial"/>
              </a:rPr>
              <a:t>tempat</a:t>
            </a:r>
            <a:r>
              <a:rPr lang="en-US" sz="1600" dirty="0">
                <a:ea typeface="Open Sans"/>
                <a:cs typeface="Arial"/>
              </a:rPr>
              <a:t> duduk </a:t>
            </a:r>
            <a:r>
              <a:rPr lang="en-US" sz="1600" dirty="0" err="1">
                <a:ea typeface="Open Sans"/>
                <a:cs typeface="Arial"/>
              </a:rPr>
              <a:t>termasuk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dirty="0" err="1">
                <a:ea typeface="Open Sans"/>
                <a:cs typeface="Arial"/>
              </a:rPr>
              <a:t>alat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dirty="0" err="1">
                <a:ea typeface="Open Sans"/>
                <a:cs typeface="Arial"/>
              </a:rPr>
              <a:t>elektronik</a:t>
            </a:r>
            <a:r>
              <a:rPr lang="en-US" sz="1600" dirty="0">
                <a:ea typeface="Open Sans"/>
                <a:cs typeface="Arial"/>
              </a:rPr>
              <a:t>.</a:t>
            </a:r>
            <a:endParaRPr lang="en-US" sz="1600" dirty="0">
              <a:solidFill>
                <a:srgbClr val="808080"/>
              </a:solidFill>
              <a:ea typeface="Open Sans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err="1">
                <a:ea typeface="Open Sans"/>
                <a:cs typeface="Arial"/>
              </a:rPr>
              <a:t>Untuk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err="1">
                <a:ea typeface="Open Sans"/>
                <a:cs typeface="Arial"/>
              </a:rPr>
              <a:t>mahasiswa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b="1" dirty="0">
                <a:ea typeface="Open Sans"/>
                <a:cs typeface="Arial"/>
              </a:rPr>
              <a:t>online</a:t>
            </a:r>
            <a:r>
              <a:rPr lang="en-US" sz="1600" dirty="0">
                <a:ea typeface="Open Sans"/>
                <a:cs typeface="Arial"/>
              </a:rPr>
              <a:t>, </a:t>
            </a:r>
            <a:r>
              <a:rPr lang="en-US" sz="1600" b="1" err="1">
                <a:ea typeface="Open Sans"/>
                <a:cs typeface="Arial"/>
              </a:rPr>
              <a:t>dilarang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err="1">
                <a:ea typeface="Open Sans"/>
                <a:cs typeface="Arial"/>
              </a:rPr>
              <a:t>untuk</a:t>
            </a:r>
            <a:r>
              <a:rPr lang="en-US" sz="1600" dirty="0">
                <a:ea typeface="Open Sans"/>
                <a:cs typeface="Arial"/>
              </a:rPr>
              <a:t> </a:t>
            </a:r>
            <a:r>
              <a:rPr lang="en-US" sz="1600" err="1">
                <a:ea typeface="Open Sans"/>
                <a:cs typeface="Arial"/>
              </a:rPr>
              <a:t>menggunakan</a:t>
            </a:r>
            <a:r>
              <a:rPr lang="en-US" sz="1600" dirty="0">
                <a:ea typeface="Open Sans"/>
                <a:cs typeface="Arial"/>
              </a:rPr>
              <a:t> dual monitor.</a:t>
            </a:r>
            <a:endParaRPr lang="en-US" sz="1600" dirty="0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ea typeface="Open Sans"/>
                <a:cs typeface="Open Sans"/>
              </a:rPr>
              <a:t>Software Laboratory Center dan Laboratory Center </a:t>
            </a:r>
            <a:r>
              <a:rPr lang="en-US" sz="1600" err="1">
                <a:ea typeface="Open Sans"/>
                <a:cs typeface="Open Sans"/>
              </a:rPr>
              <a:t>hanya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memberikan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perpanjangan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waktu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pengumpulan</a:t>
            </a:r>
            <a:r>
              <a:rPr lang="en-US" sz="1600" dirty="0">
                <a:ea typeface="Open Sans"/>
                <a:cs typeface="Open Sans"/>
              </a:rPr>
              <a:t> UAP </a:t>
            </a:r>
            <a:r>
              <a:rPr lang="en-US" sz="1600" b="1" err="1">
                <a:ea typeface="Open Sans"/>
                <a:cs typeface="Open Sans"/>
              </a:rPr>
              <a:t>apabila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terjadi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kesalahan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sistem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atau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dispensasi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absensi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mahasiswa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disetujui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dirty="0">
                <a:ea typeface="Open Sans"/>
                <a:cs typeface="Open Sans"/>
              </a:rPr>
              <a:t>oleh Lecturer Services Center (LSC) </a:t>
            </a:r>
            <a:r>
              <a:rPr lang="en-US" sz="160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Kemanggisan</a:t>
            </a:r>
            <a:r>
              <a:rPr lang="en-US" sz="1600" dirty="0">
                <a:ea typeface="Open Sans"/>
                <a:cs typeface="Open Sans"/>
              </a:rPr>
              <a:t> dan Alam Sutera, </a:t>
            </a:r>
            <a:r>
              <a:rPr lang="en-US" sz="1600" err="1">
                <a:ea typeface="Open Sans"/>
                <a:cs typeface="Open Sans"/>
              </a:rPr>
              <a:t>atau</a:t>
            </a:r>
            <a:r>
              <a:rPr lang="en-US" sz="1600" dirty="0">
                <a:ea typeface="Open Sans"/>
                <a:cs typeface="Open Sans"/>
              </a:rPr>
              <a:t> Operation </a:t>
            </a:r>
            <a:r>
              <a:rPr lang="en-US" sz="160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 Bekasi.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Peraturan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295275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43017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a typeface="Open Sans"/>
                <a:cs typeface="Open Sans"/>
              </a:rPr>
              <a:t>Apabila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mengerjakan</a:t>
            </a:r>
            <a:r>
              <a:rPr lang="en-US" sz="1600" dirty="0">
                <a:ea typeface="Open Sans"/>
                <a:cs typeface="Open Sans"/>
              </a:rPr>
              <a:t> TM </a:t>
            </a:r>
            <a:r>
              <a:rPr lang="en-US" sz="1600" dirty="0" err="1">
                <a:ea typeface="Open Sans"/>
                <a:cs typeface="Open Sans"/>
              </a:rPr>
              <a:t>dengan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versi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i="1" dirty="0">
                <a:ea typeface="Open Sans"/>
                <a:cs typeface="Open Sans"/>
              </a:rPr>
              <a:t>software</a:t>
            </a:r>
            <a:r>
              <a:rPr lang="en-US" sz="1600" b="1" dirty="0">
                <a:ea typeface="Open Sans"/>
                <a:cs typeface="Open Sans"/>
              </a:rPr>
              <a:t> yang </a:t>
            </a:r>
            <a:r>
              <a:rPr lang="en-US" sz="1600" b="1" dirty="0" err="1">
                <a:ea typeface="Open Sans"/>
                <a:cs typeface="Open Sans"/>
              </a:rPr>
              <a:t>berbeda</a:t>
            </a:r>
            <a:r>
              <a:rPr lang="en-US" sz="1600" dirty="0" err="1">
                <a:ea typeface="Open Sans"/>
                <a:cs typeface="Open Sans"/>
              </a:rPr>
              <a:t>,TM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akan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tetap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dikoreksi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dengan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menggunakan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i="1" dirty="0">
                <a:ea typeface="Open Sans"/>
                <a:cs typeface="Open Sans"/>
              </a:rPr>
              <a:t>software</a:t>
            </a:r>
            <a:r>
              <a:rPr lang="en-US" sz="1600" dirty="0">
                <a:ea typeface="Open Sans"/>
                <a:cs typeface="Open Sans"/>
              </a:rPr>
              <a:t> dan </a:t>
            </a:r>
            <a:r>
              <a:rPr lang="en-US" sz="1600" dirty="0" err="1">
                <a:ea typeface="Open Sans"/>
                <a:cs typeface="Open Sans"/>
              </a:rPr>
              <a:t>versi</a:t>
            </a:r>
            <a:r>
              <a:rPr lang="en-US" sz="1600" dirty="0">
                <a:ea typeface="Open Sans"/>
                <a:cs typeface="Open Sans"/>
              </a:rPr>
              <a:t> yang </a:t>
            </a:r>
            <a:r>
              <a:rPr lang="en-US" sz="1600" dirty="0" err="1">
                <a:ea typeface="Open Sans"/>
                <a:cs typeface="Open Sans"/>
              </a:rPr>
              <a:t>telah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ditetapkan</a:t>
            </a:r>
            <a:r>
              <a:rPr lang="en-US" sz="1600" dirty="0">
                <a:ea typeface="Open Sans"/>
                <a:cs typeface="Open Sans"/>
              </a:rPr>
              <a:t> pada Academic Book </a:t>
            </a:r>
            <a:r>
              <a:rPr lang="en-US" sz="1600" dirty="0" err="1">
                <a:ea typeface="Open Sans"/>
                <a:cs typeface="Open Sans"/>
              </a:rPr>
              <a:t>Praktikum</a:t>
            </a:r>
            <a:r>
              <a:rPr lang="en-US" sz="1600" dirty="0">
                <a:ea typeface="Open Sans"/>
                <a:cs typeface="Open Sans"/>
              </a:rPr>
              <a:t>. </a:t>
            </a:r>
            <a:r>
              <a:rPr lang="en-US" sz="1600" dirty="0" err="1">
                <a:ea typeface="Open Sans"/>
                <a:cs typeface="Open Sans"/>
              </a:rPr>
              <a:t>Hilangnya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nilai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karena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sebagian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atau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seluruh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fitur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tidak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berfungsi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akibat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dikerjakan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dengan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i="1" dirty="0">
                <a:ea typeface="Open Sans"/>
                <a:cs typeface="Open Sans"/>
              </a:rPr>
              <a:t>software</a:t>
            </a:r>
            <a:r>
              <a:rPr lang="en-US" sz="1600" dirty="0">
                <a:ea typeface="Open Sans"/>
                <a:cs typeface="Open Sans"/>
              </a:rPr>
              <a:t> dan </a:t>
            </a:r>
            <a:r>
              <a:rPr lang="en-US" sz="1600" dirty="0" err="1">
                <a:ea typeface="Open Sans"/>
                <a:cs typeface="Open Sans"/>
              </a:rPr>
              <a:t>versi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i="1" dirty="0">
                <a:ea typeface="Open Sans"/>
                <a:cs typeface="Open Sans"/>
              </a:rPr>
              <a:t>software</a:t>
            </a:r>
            <a:r>
              <a:rPr lang="en-US" sz="1600" dirty="0">
                <a:ea typeface="Open Sans"/>
                <a:cs typeface="Open Sans"/>
              </a:rPr>
              <a:t> yang </a:t>
            </a:r>
            <a:r>
              <a:rPr lang="en-US" sz="1600" dirty="0" err="1">
                <a:ea typeface="Open Sans"/>
                <a:cs typeface="Open Sans"/>
              </a:rPr>
              <a:t>berbeda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adalah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tanggung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jawab</a:t>
            </a:r>
            <a:r>
              <a:rPr lang="en-US" sz="1600" b="1" dirty="0">
                <a:ea typeface="Open Sans"/>
                <a:cs typeface="Open Sans"/>
              </a:rPr>
              <a:t>  </a:t>
            </a:r>
            <a:r>
              <a:rPr lang="en-US" sz="1600" b="1" dirty="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. </a:t>
            </a:r>
            <a:endParaRPr lang="en-US">
              <a:ea typeface="Open Sans"/>
              <a:cs typeface="Open Sans"/>
            </a:endParaRPr>
          </a:p>
          <a:p>
            <a:pPr algn="just">
              <a:lnSpc>
                <a:spcPct val="150000"/>
              </a:lnSpc>
            </a:pPr>
            <a:r>
              <a:rPr lang="en-US" sz="1600" dirty="0"/>
              <a:t>Dalam </a:t>
            </a:r>
            <a:r>
              <a:rPr lang="en-US" sz="1600" dirty="0" err="1"/>
              <a:t>pelaksanaan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di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praktikum</a:t>
            </a:r>
            <a:r>
              <a:rPr lang="en-US" sz="1600" dirty="0"/>
              <a:t>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file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file backup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pada </a:t>
            </a:r>
            <a:r>
              <a:rPr lang="en-US" sz="1600" b="1" dirty="0" err="1"/>
              <a:t>direktori</a:t>
            </a:r>
            <a:r>
              <a:rPr lang="en-US" sz="1600" dirty="0"/>
              <a:t> </a:t>
            </a:r>
            <a:r>
              <a:rPr lang="en-US" sz="1600" b="1" dirty="0"/>
              <a:t>yang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ditetapkan</a:t>
            </a:r>
            <a:r>
              <a:rPr lang="en-US" sz="1600" dirty="0"/>
              <a:t>. </a:t>
            </a:r>
            <a:r>
              <a:rPr lang="en-US" sz="1600" dirty="0" err="1"/>
              <a:t>Kehilangan</a:t>
            </a:r>
            <a:r>
              <a:rPr lang="en-US" sz="1600" dirty="0"/>
              <a:t> file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penyimpanan</a:t>
            </a:r>
            <a:r>
              <a:rPr lang="en-US" sz="1600" dirty="0"/>
              <a:t>,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proses </a:t>
            </a:r>
            <a:r>
              <a:rPr lang="en-US" sz="1600" dirty="0" err="1"/>
              <a:t>penyimpanan</a:t>
            </a:r>
            <a:r>
              <a:rPr lang="en-US" sz="1600" dirty="0"/>
              <a:t>,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penyimpanan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berlangsung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b="1" dirty="0" err="1"/>
              <a:t>tanggung</a:t>
            </a:r>
            <a:r>
              <a:rPr lang="en-US" sz="1600" b="1" dirty="0"/>
              <a:t> </a:t>
            </a:r>
            <a:r>
              <a:rPr lang="en-US" sz="1600" b="1" dirty="0" err="1"/>
              <a:t>jawab</a:t>
            </a:r>
            <a:r>
              <a:rPr lang="en-US" sz="1600" b="1" dirty="0"/>
              <a:t> </a:t>
            </a:r>
            <a:r>
              <a:rPr lang="en-US" sz="1600" b="1" dirty="0" err="1"/>
              <a:t>mahasiswa</a:t>
            </a:r>
            <a:r>
              <a:rPr lang="en-US" sz="1600" b="1" dirty="0"/>
              <a:t> </a:t>
            </a:r>
            <a:r>
              <a:rPr lang="en-US" sz="1600" b="1" dirty="0" err="1"/>
              <a:t>sepenuhnya</a:t>
            </a:r>
            <a:r>
              <a:rPr lang="en-US" sz="1600" dirty="0"/>
              <a:t>.</a:t>
            </a:r>
            <a:endParaRPr lang="en-US"/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Peraturan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406637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ea typeface="Open Sans"/>
                <a:cs typeface="Open Sans"/>
              </a:rPr>
              <a:t>Terkumpulnya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jawaban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 di </a:t>
            </a:r>
            <a:r>
              <a:rPr lang="en-US" sz="1600" dirty="0" err="1">
                <a:ea typeface="Open Sans"/>
                <a:cs typeface="Open Sans"/>
              </a:rPr>
              <a:t>luar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ruang</a:t>
            </a:r>
            <a:r>
              <a:rPr lang="en-US" sz="1600" dirty="0">
                <a:ea typeface="Open Sans"/>
                <a:cs typeface="Open Sans"/>
              </a:rPr>
              <a:t> dan </a:t>
            </a:r>
            <a:r>
              <a:rPr lang="en-US" sz="1600" dirty="0" err="1">
                <a:ea typeface="Open Sans"/>
                <a:cs typeface="Open Sans"/>
              </a:rPr>
              <a:t>waktu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pengumpulan</a:t>
            </a:r>
            <a:r>
              <a:rPr lang="en-US" sz="1600" dirty="0">
                <a:ea typeface="Open Sans"/>
                <a:cs typeface="Open Sans"/>
              </a:rPr>
              <a:t>  yang </a:t>
            </a:r>
            <a:r>
              <a:rPr lang="en-US" sz="1600" dirty="0" err="1">
                <a:ea typeface="Open Sans"/>
                <a:cs typeface="Open Sans"/>
              </a:rPr>
              <a:t>telah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ditentukan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adalah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sepenuhnya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tanggung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jawab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.   </a:t>
            </a:r>
            <a:r>
              <a:rPr lang="en-US" sz="1600" dirty="0" err="1">
                <a:ea typeface="Open Sans"/>
                <a:cs typeface="Open Sans"/>
              </a:rPr>
              <a:t>Jawaban</a:t>
            </a:r>
            <a:r>
              <a:rPr lang="en-US" sz="1600" dirty="0">
                <a:ea typeface="Open Sans"/>
                <a:cs typeface="Open Sans"/>
              </a:rPr>
              <a:t> yang </a:t>
            </a:r>
            <a:r>
              <a:rPr lang="en-US" sz="1600" dirty="0" err="1">
                <a:ea typeface="Open Sans"/>
                <a:cs typeface="Open Sans"/>
              </a:rPr>
              <a:t>hilang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atau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rusak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karena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kejadian</a:t>
            </a:r>
            <a:r>
              <a:rPr lang="en-US" sz="1600" dirty="0">
                <a:ea typeface="Open Sans"/>
                <a:cs typeface="Open Sans"/>
              </a:rPr>
              <a:t> yang </a:t>
            </a:r>
            <a:r>
              <a:rPr lang="en-US" sz="1600" dirty="0" err="1">
                <a:ea typeface="Open Sans"/>
                <a:cs typeface="Open Sans"/>
              </a:rPr>
              <a:t>tidak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diinginkan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atau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masalah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sistem</a:t>
            </a:r>
            <a:r>
              <a:rPr lang="en-US" sz="1600" dirty="0">
                <a:ea typeface="Open Sans"/>
                <a:cs typeface="Open Sans"/>
              </a:rPr>
              <a:t> pada </a:t>
            </a:r>
            <a:r>
              <a:rPr lang="en-US" sz="1600" dirty="0" err="1">
                <a:ea typeface="Open Sans"/>
                <a:cs typeface="Open Sans"/>
              </a:rPr>
              <a:t>pengumpulan</a:t>
            </a:r>
            <a:r>
              <a:rPr lang="en-US" sz="1600" dirty="0">
                <a:ea typeface="Open Sans"/>
                <a:cs typeface="Open Sans"/>
              </a:rPr>
              <a:t> di </a:t>
            </a:r>
            <a:r>
              <a:rPr lang="en-US" sz="1600" dirty="0" err="1">
                <a:ea typeface="Open Sans"/>
                <a:cs typeface="Open Sans"/>
              </a:rPr>
              <a:t>luar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ruang</a:t>
            </a:r>
            <a:r>
              <a:rPr lang="en-US" sz="1600" dirty="0">
                <a:ea typeface="Open Sans"/>
                <a:cs typeface="Open Sans"/>
              </a:rPr>
              <a:t> dan </a:t>
            </a:r>
            <a:r>
              <a:rPr lang="en-US" sz="1600" dirty="0" err="1">
                <a:ea typeface="Open Sans"/>
                <a:cs typeface="Open Sans"/>
              </a:rPr>
              <a:t>waktu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pengumpulan</a:t>
            </a:r>
            <a:r>
              <a:rPr lang="en-US" sz="1600" dirty="0">
                <a:ea typeface="Open Sans"/>
                <a:cs typeface="Open Sans"/>
              </a:rPr>
              <a:t>  </a:t>
            </a:r>
            <a:r>
              <a:rPr lang="en-US" sz="1600" b="1" dirty="0" err="1">
                <a:ea typeface="Open Sans"/>
                <a:cs typeface="Open Sans"/>
              </a:rPr>
              <a:t>tetap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akan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b="1" dirty="0" err="1">
                <a:ea typeface="Open Sans"/>
                <a:cs typeface="Open Sans"/>
              </a:rPr>
              <a:t>dikoreksi</a:t>
            </a:r>
            <a:r>
              <a:rPr lang="en-US" sz="1600" b="1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sesuai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dengan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aturan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koreksi</a:t>
            </a:r>
            <a:r>
              <a:rPr lang="en-US" sz="1600" dirty="0">
                <a:ea typeface="Open Sans"/>
                <a:cs typeface="Open Sans"/>
              </a:rPr>
              <a:t> </a:t>
            </a:r>
            <a:r>
              <a:rPr lang="en-US" sz="1600" dirty="0" err="1">
                <a:ea typeface="Open Sans"/>
                <a:cs typeface="Open Sans"/>
              </a:rPr>
              <a:t>nilai</a:t>
            </a:r>
            <a:r>
              <a:rPr lang="en-US" sz="1600" dirty="0">
                <a:ea typeface="Open Sans"/>
                <a:cs typeface="Open Sans"/>
              </a:rPr>
              <a:t> yang </a:t>
            </a:r>
            <a:r>
              <a:rPr lang="en-US" sz="1600" dirty="0" err="1">
                <a:ea typeface="Open Sans"/>
                <a:cs typeface="Open Sans"/>
              </a:rPr>
              <a:t>berlaku</a:t>
            </a:r>
            <a:r>
              <a:rPr lang="en-US" sz="1600" dirty="0">
                <a:ea typeface="Open Sans"/>
                <a:cs typeface="Open Sans"/>
              </a:rPr>
              <a:t>.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Nilai </a:t>
            </a:r>
            <a:r>
              <a:rPr lang="en-US" sz="1600" b="1" dirty="0" err="1"/>
              <a:t>dinolkan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:</a:t>
            </a:r>
            <a:endParaRPr lang="en-US"/>
          </a:p>
          <a:p>
            <a:pPr lvl="1" algn="just">
              <a:lnSpc>
                <a:spcPct val="150000"/>
              </a:lnSpc>
            </a:pPr>
            <a:r>
              <a:rPr lang="en-US" sz="1400" dirty="0" err="1"/>
              <a:t>Membawa</a:t>
            </a:r>
            <a:r>
              <a:rPr lang="en-US" sz="1400" dirty="0"/>
              <a:t> </a:t>
            </a:r>
            <a:r>
              <a:rPr lang="en-US" sz="1400" b="1" dirty="0" err="1"/>
              <a:t>sontekan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tindakan</a:t>
            </a:r>
            <a:r>
              <a:rPr lang="en-US" sz="1400" dirty="0"/>
              <a:t> </a:t>
            </a:r>
            <a:r>
              <a:rPr lang="en-US" sz="1400" b="1" dirty="0" err="1"/>
              <a:t>sontek-menyontek</a:t>
            </a:r>
            <a:r>
              <a:rPr lang="en-US" sz="1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400" b="1" dirty="0" err="1"/>
              <a:t>Bekerja</a:t>
            </a:r>
            <a:r>
              <a:rPr lang="en-US" sz="1400" b="1" dirty="0"/>
              <a:t> </a:t>
            </a:r>
            <a:r>
              <a:rPr lang="en-US" sz="1400" b="1" dirty="0" err="1"/>
              <a:t>sama</a:t>
            </a:r>
            <a:r>
              <a:rPr lang="en-US" sz="1400" b="1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/</a:t>
            </a:r>
            <a:r>
              <a:rPr lang="en-US" sz="1400" dirty="0" err="1"/>
              <a:t>kelompok</a:t>
            </a:r>
            <a:r>
              <a:rPr lang="en-US" sz="1400" dirty="0"/>
              <a:t> lain.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Alat </a:t>
            </a:r>
            <a:r>
              <a:rPr lang="en-US" sz="1400" dirty="0" err="1"/>
              <a:t>komunikasi</a:t>
            </a:r>
            <a:r>
              <a:rPr lang="en-US" sz="1400" dirty="0"/>
              <a:t> dan </a:t>
            </a:r>
            <a:r>
              <a:rPr lang="en-US" sz="1400" dirty="0" err="1"/>
              <a:t>elektronik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b="1" dirty="0" err="1"/>
              <a:t>dinonaktifkan</a:t>
            </a:r>
            <a:r>
              <a:rPr lang="en-US" sz="1400" dirty="0"/>
              <a:t> (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kuis</a:t>
            </a:r>
            <a:r>
              <a:rPr lang="en-US" sz="1400" dirty="0"/>
              <a:t> yang </a:t>
            </a:r>
            <a:r>
              <a:rPr lang="en-US" sz="1400" dirty="0" err="1"/>
              <a:t>berjalan</a:t>
            </a:r>
            <a:r>
              <a:rPr lang="en-US" sz="1400" dirty="0"/>
              <a:t> di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praktikum</a:t>
            </a:r>
            <a:r>
              <a:rPr lang="en-US" sz="1400" dirty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Barang yang </a:t>
            </a:r>
            <a:r>
              <a:rPr lang="en-US" sz="1400" dirty="0" err="1"/>
              <a:t>dibawa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 (</a:t>
            </a:r>
            <a:r>
              <a:rPr lang="en-US" sz="1400" dirty="0" err="1"/>
              <a:t>buku</a:t>
            </a:r>
            <a:r>
              <a:rPr lang="en-US" sz="1400" dirty="0"/>
              <a:t>, </a:t>
            </a:r>
            <a:r>
              <a:rPr lang="en-US" sz="1400" i="1" dirty="0"/>
              <a:t>portable disk</a:t>
            </a:r>
            <a:r>
              <a:rPr lang="en-US" sz="1400" dirty="0"/>
              <a:t>, </a:t>
            </a:r>
            <a:r>
              <a:rPr lang="en-US" sz="1400" dirty="0" err="1"/>
              <a:t>alat</a:t>
            </a:r>
            <a:r>
              <a:rPr lang="en-US" sz="1400" dirty="0"/>
              <a:t> </a:t>
            </a:r>
            <a:r>
              <a:rPr lang="en-US" sz="1400" dirty="0" err="1"/>
              <a:t>komunikasi</a:t>
            </a:r>
            <a:r>
              <a:rPr lang="en-US" sz="1400" dirty="0"/>
              <a:t>/</a:t>
            </a:r>
            <a:r>
              <a:rPr lang="en-US" sz="1400" dirty="0" err="1"/>
              <a:t>elektronik</a:t>
            </a:r>
            <a:r>
              <a:rPr lang="en-US" sz="1400" dirty="0"/>
              <a:t>, </a:t>
            </a:r>
            <a:r>
              <a:rPr lang="en-US" sz="1400" dirty="0" err="1"/>
              <a:t>dsb</a:t>
            </a:r>
            <a:r>
              <a:rPr lang="en-US" sz="1400" dirty="0"/>
              <a:t>.)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disimpan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tempat</a:t>
            </a:r>
            <a:r>
              <a:rPr lang="en-US" sz="1400" b="1" dirty="0"/>
              <a:t> </a:t>
            </a:r>
            <a:r>
              <a:rPr lang="en-US" sz="1400" b="1" dirty="0" err="1"/>
              <a:t>penyimpanan</a:t>
            </a:r>
            <a:r>
              <a:rPr lang="en-US" sz="1400" b="1" dirty="0"/>
              <a:t> yang </a:t>
            </a:r>
            <a:r>
              <a:rPr lang="en-US" sz="1400" b="1" dirty="0" err="1"/>
              <a:t>sudah</a:t>
            </a:r>
            <a:r>
              <a:rPr lang="en-US" sz="1400" b="1" dirty="0"/>
              <a:t> </a:t>
            </a:r>
            <a:r>
              <a:rPr lang="en-US" sz="1400" b="1" dirty="0" err="1"/>
              <a:t>disediakan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diletakkan</a:t>
            </a:r>
            <a:r>
              <a:rPr lang="en-US" sz="1400" dirty="0"/>
              <a:t> di podium (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kuis</a:t>
            </a:r>
            <a:r>
              <a:rPr lang="en-US" sz="1400" dirty="0"/>
              <a:t> yang </a:t>
            </a:r>
            <a:r>
              <a:rPr lang="en-US" sz="1400" dirty="0" err="1"/>
              <a:t>berjalan</a:t>
            </a:r>
            <a:r>
              <a:rPr lang="en-US" sz="1400" dirty="0"/>
              <a:t> di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praktikum</a:t>
            </a:r>
            <a:r>
              <a:rPr lang="en-US" sz="1400" dirty="0"/>
              <a:t>).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400" dirty="0"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Peraturan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418318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Nilai </a:t>
            </a:r>
            <a:r>
              <a:rPr lang="en-US" sz="1600" b="1" dirty="0" err="1"/>
              <a:t>dinolkan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(cont.):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Meng-</a:t>
            </a:r>
            <a:r>
              <a:rPr lang="en-US" sz="1400" i="1" dirty="0">
                <a:ea typeface="Open Sans"/>
                <a:cs typeface="Open Sans"/>
              </a:rPr>
              <a:t>copy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atau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membawa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soal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/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jawaban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keluar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ruang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dalam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bentuk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apapun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(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untuk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yang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berjalan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di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ruang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praktikum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).</a:t>
            </a:r>
            <a:endParaRPr lang="en-US" sz="1400">
              <a:solidFill>
                <a:srgbClr val="000000"/>
              </a:solidFill>
              <a:ea typeface="Open Sans"/>
              <a:cs typeface="Arial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r>
              <a:rPr lang="en-US" sz="1400" err="1">
                <a:solidFill>
                  <a:srgbClr val="000000"/>
                </a:solidFill>
                <a:ea typeface="Open Sans"/>
                <a:cs typeface="Arial"/>
              </a:rPr>
              <a:t>Mengumpulkan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Arial"/>
              </a:rPr>
              <a:t> </a:t>
            </a:r>
            <a:r>
              <a:rPr lang="en-US" sz="1400" i="1" dirty="0">
                <a:solidFill>
                  <a:srgbClr val="000000"/>
                </a:solidFill>
                <a:ea typeface="Open Sans"/>
                <a:cs typeface="Arial"/>
              </a:rPr>
              <a:t>file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Arial"/>
              </a:rPr>
              <a:t> </a:t>
            </a:r>
            <a:r>
              <a:rPr lang="en-US" sz="1400" err="1">
                <a:solidFill>
                  <a:srgbClr val="000000"/>
                </a:solidFill>
                <a:ea typeface="Open Sans"/>
                <a:cs typeface="Arial"/>
              </a:rPr>
              <a:t>jawaban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Arial"/>
              </a:rPr>
              <a:t> </a:t>
            </a:r>
            <a:r>
              <a:rPr lang="en-US" sz="1400" err="1">
                <a:solidFill>
                  <a:srgbClr val="000000"/>
                </a:solidFill>
                <a:ea typeface="Open Sans"/>
                <a:cs typeface="Arial"/>
              </a:rPr>
              <a:t>kuis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Arial"/>
              </a:rPr>
              <a:t> 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Arial"/>
              </a:rPr>
              <a:t>setelah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Arial"/>
              </a:rPr>
              <a:t> batas 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Arial"/>
              </a:rPr>
              <a:t>waktu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Arial"/>
              </a:rPr>
              <a:t> yang 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Arial"/>
              </a:rPr>
              <a:t>ditentukan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Arial"/>
              </a:rPr>
              <a:t>. </a:t>
            </a:r>
            <a:endParaRPr lang="en-US" sz="1400">
              <a:solidFill>
                <a:srgbClr val="000000"/>
              </a:solidFill>
              <a:ea typeface="Open Sans"/>
              <a:cs typeface="Open Sans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Tidak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mengirimkan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/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mengumpulkan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i="1" dirty="0">
                <a:solidFill>
                  <a:srgbClr val="000000"/>
                </a:solidFill>
                <a:ea typeface="Open Sans"/>
                <a:cs typeface="Open Sans"/>
              </a:rPr>
              <a:t>file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jawaban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.</a:t>
            </a:r>
            <a:endParaRPr lang="en-US" sz="1400">
              <a:solidFill>
                <a:srgbClr val="000000"/>
              </a:solidFill>
              <a:ea typeface="Open Sans"/>
              <a:cs typeface="Open Sans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Mendapat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teguran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3 (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tiga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) kali 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(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untuk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yang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berjalan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di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ruang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praktikum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).</a:t>
            </a:r>
            <a:endParaRPr lang="en-US" sz="1400">
              <a:solidFill>
                <a:srgbClr val="000000"/>
              </a:solidFill>
              <a:ea typeface="Open Sans"/>
              <a:cs typeface="Open Sans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Ditemukan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adanya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kesamaan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pada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jawaban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dengan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mahasiswa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/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kelompok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lain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saat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diperiksa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oleh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korektor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.</a:t>
            </a:r>
            <a:endParaRPr lang="en-US" sz="1400">
              <a:solidFill>
                <a:srgbClr val="000000"/>
              </a:solidFill>
              <a:ea typeface="Open Sans"/>
              <a:cs typeface="Open Sans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Ditemukan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adanya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kesamaan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pada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jawaban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dengan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referensi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apapun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(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buku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,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catatan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, internet, forum, Video Based Learning, class recording, Chatbot,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dsb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.).</a:t>
            </a:r>
            <a:endParaRPr lang="en-US" sz="1400">
              <a:solidFill>
                <a:srgbClr val="000000"/>
              </a:solidFill>
              <a:ea typeface="Open Sans"/>
              <a:cs typeface="Open Sans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Jawaban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yang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dikumpulkan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tidak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sesuai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/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berbeda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b="1" err="1">
                <a:solidFill>
                  <a:srgbClr val="000000"/>
                </a:solidFill>
                <a:ea typeface="Open Sans"/>
                <a:cs typeface="Open Sans"/>
              </a:rPr>
              <a:t>tema</a:t>
            </a:r>
            <a:r>
              <a:rPr lang="en-US" sz="1400" b="1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dengan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soal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kuis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 yang </a:t>
            </a:r>
            <a:r>
              <a:rPr lang="en-US" sz="1400" err="1">
                <a:solidFill>
                  <a:srgbClr val="000000"/>
                </a:solidFill>
                <a:ea typeface="Open Sans"/>
                <a:cs typeface="Open Sans"/>
              </a:rPr>
              <a:t>ditentukan</a:t>
            </a:r>
            <a:r>
              <a:rPr lang="en-US" sz="1400" dirty="0">
                <a:solidFill>
                  <a:srgbClr val="000000"/>
                </a:solidFill>
                <a:ea typeface="Open Sans"/>
                <a:cs typeface="Open Sans"/>
              </a:rPr>
              <a:t>.</a:t>
            </a:r>
            <a:endParaRPr lang="en-US" sz="1400">
              <a:ea typeface="Open Sans"/>
              <a:cs typeface="Open Sans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endParaRPr lang="en-US" sz="1400" dirty="0">
              <a:ea typeface="Open Sans"/>
              <a:cs typeface="Open Sans"/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-"/>
            </a:pPr>
            <a:endParaRPr lang="en-US" sz="1400" dirty="0"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Peraturan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3518508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Peraturan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74BDB43-B808-D96F-63E1-9F33A2A0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681139"/>
              </p:ext>
            </p:extLst>
          </p:nvPr>
        </p:nvGraphicFramePr>
        <p:xfrm>
          <a:off x="1066800" y="1676400"/>
          <a:ext cx="76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752">
                  <a:extLst>
                    <a:ext uri="{9D8B030D-6E8A-4147-A177-3AD203B41FA5}">
                      <a16:colId xmlns:a16="http://schemas.microsoft.com/office/drawing/2014/main" val="1938559949"/>
                    </a:ext>
                  </a:extLst>
                </a:gridCol>
                <a:gridCol w="4184248">
                  <a:extLst>
                    <a:ext uri="{9D8B030D-6E8A-4147-A177-3AD203B41FA5}">
                      <a16:colId xmlns:a16="http://schemas.microsoft.com/office/drawing/2014/main" val="1119436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Teguran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Pengurangan</a:t>
                      </a:r>
                      <a:r>
                        <a:rPr lang="en-US" dirty="0"/>
                        <a:t> Nilai (</a:t>
                      </a:r>
                      <a:r>
                        <a:rPr lang="en-US" dirty="0" err="1"/>
                        <a:t>terakumulasi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Teguran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Pertama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</a:t>
                      </a:r>
                      <a:r>
                        <a:rPr lang="en-US" dirty="0" err="1"/>
                        <a:t>dikurangi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sebanyak</a:t>
                      </a:r>
                      <a:r>
                        <a:rPr lang="en-US" dirty="0"/>
                        <a:t> 10 </a:t>
                      </a:r>
                      <a:r>
                        <a:rPr lang="en-US" dirty="0" err="1"/>
                        <a:t>poin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Teguran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Nilai </a:t>
                      </a:r>
                      <a:r>
                        <a:rPr lang="en-US" dirty="0" err="1"/>
                        <a:t>dikurangi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sebanyak</a:t>
                      </a:r>
                      <a:r>
                        <a:rPr lang="en-US" dirty="0"/>
                        <a:t> 20 </a:t>
                      </a:r>
                      <a:r>
                        <a:rPr lang="en-US" dirty="0" err="1"/>
                        <a:t>poin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3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Teguran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Ketiga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Nilai </a:t>
                      </a:r>
                      <a:r>
                        <a:rPr lang="en-US" dirty="0" err="1"/>
                        <a:t>dikurangi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sebanyak</a:t>
                      </a:r>
                      <a:r>
                        <a:rPr lang="en-US" dirty="0"/>
                        <a:t> 100 </a:t>
                      </a:r>
                      <a:r>
                        <a:rPr lang="en-US" dirty="0" err="1"/>
                        <a:t>poin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831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9BA10C-3A3B-B075-02D8-FB30E2684C75}"/>
              </a:ext>
            </a:extLst>
          </p:cNvPr>
          <p:cNvSpPr txBox="1">
            <a:spLocks/>
          </p:cNvSpPr>
          <p:nvPr/>
        </p:nvSpPr>
        <p:spPr>
          <a:xfrm>
            <a:off x="1054099" y="3237186"/>
            <a:ext cx="7696201" cy="3316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/>
              <a:t>Contoh</a:t>
            </a:r>
            <a:r>
              <a:rPr lang="en-US" sz="1600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kali </a:t>
            </a:r>
            <a:r>
              <a:rPr lang="en-US" sz="1600" dirty="0" err="1"/>
              <a:t>teguran</a:t>
            </a:r>
            <a:r>
              <a:rPr lang="en-US" sz="1600" dirty="0"/>
              <a:t>,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seharusnya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100,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100 – 10 – 20 = 70.</a:t>
            </a:r>
            <a:endParaRPr lang="en-US" sz="1400" dirty="0"/>
          </a:p>
          <a:p>
            <a:pPr lvl="1" algn="just">
              <a:lnSpc>
                <a:spcPct val="150000"/>
              </a:lnSpc>
            </a:pPr>
            <a:endParaRPr lang="en-US" sz="1400" dirty="0"/>
          </a:p>
          <a:p>
            <a:pPr lvl="1" algn="just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33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Web Uploader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TM/UAP</a:t>
            </a:r>
          </a:p>
        </p:txBody>
      </p:sp>
    </p:spTree>
    <p:extLst>
      <p:ext uri="{BB962C8B-B14F-4D97-AF65-F5344CB8AC3E}">
        <p14:creationId xmlns:p14="http://schemas.microsoft.com/office/powerpoint/2010/main" val="346128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Web Uploader </a:t>
            </a:r>
            <a:r>
              <a:rPr lang="en-US" sz="1600" err="1"/>
              <a:t>dapat</a:t>
            </a:r>
            <a:r>
              <a:rPr lang="en-US" sz="1600" dirty="0"/>
              <a:t> </a:t>
            </a:r>
            <a:r>
              <a:rPr lang="en-US" sz="1600" err="1"/>
              <a:t>diakses</a:t>
            </a:r>
            <a:r>
              <a:rPr lang="en-US" sz="1600" dirty="0"/>
              <a:t> </a:t>
            </a:r>
            <a:r>
              <a:rPr lang="en-US" sz="1600" err="1"/>
              <a:t>secara</a:t>
            </a:r>
            <a:r>
              <a:rPr lang="en-US" sz="1600" dirty="0"/>
              <a:t> </a:t>
            </a:r>
            <a:r>
              <a:rPr lang="en-US" sz="1600" b="1" err="1"/>
              <a:t>lokal</a:t>
            </a:r>
            <a:r>
              <a:rPr lang="en-US" sz="1600" dirty="0"/>
              <a:t> </a:t>
            </a:r>
            <a:r>
              <a:rPr lang="en-US" sz="1600" err="1"/>
              <a:t>melalui</a:t>
            </a:r>
            <a:r>
              <a:rPr lang="en-US" sz="1600" dirty="0"/>
              <a:t> lab.slc.net </a:t>
            </a:r>
            <a:r>
              <a:rPr lang="en-US" sz="1600" err="1"/>
              <a:t>atau</a:t>
            </a:r>
            <a:r>
              <a:rPr lang="en-US" sz="1600" dirty="0"/>
              <a:t> </a:t>
            </a:r>
            <a:r>
              <a:rPr lang="en-US" sz="1600" err="1"/>
              <a:t>secara</a:t>
            </a:r>
            <a:r>
              <a:rPr lang="en-US" sz="1600" dirty="0"/>
              <a:t> global </a:t>
            </a:r>
            <a:r>
              <a:rPr lang="en-US" sz="1600" err="1"/>
              <a:t>melalui</a:t>
            </a:r>
            <a:r>
              <a:rPr lang="en-US" sz="1600" dirty="0"/>
              <a:t> laboratory.binus.ac.id/lab.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Masukkan </a:t>
            </a:r>
            <a:r>
              <a:rPr lang="en-US" sz="1600" b="1" dirty="0"/>
              <a:t>student id (NIM) </a:t>
            </a:r>
            <a:r>
              <a:rPr lang="en-US" sz="1600" dirty="0"/>
              <a:t>dan </a:t>
            </a:r>
            <a:r>
              <a:rPr lang="en-US" sz="1600" b="1" dirty="0"/>
              <a:t>password </a:t>
            </a:r>
            <a:r>
              <a:rPr lang="en-US" sz="1600" b="1" dirty="0" err="1"/>
              <a:t>Binusmaya</a:t>
            </a:r>
            <a:r>
              <a:rPr lang="en-US" sz="1600" b="1" dirty="0"/>
              <a:t> </a:t>
            </a:r>
            <a:r>
              <a:rPr lang="en-US" sz="1600" dirty="0"/>
              <a:t>pada form Sign In.</a:t>
            </a:r>
          </a:p>
          <a:p>
            <a:pPr algn="just">
              <a:lnSpc>
                <a:spcPct val="150000"/>
              </a:lnSpc>
            </a:pPr>
            <a:endParaRPr lang="en-US" sz="16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In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441612-E5F6-4D57-AA69-97560822A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02" y="3006828"/>
            <a:ext cx="3116423" cy="313997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B933BB-B706-714C-D876-45393D55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44420"/>
              </p:ext>
            </p:extLst>
          </p:nvPr>
        </p:nvGraphicFramePr>
        <p:xfrm>
          <a:off x="4915582" y="4110396"/>
          <a:ext cx="3329783" cy="1173480"/>
        </p:xfrm>
        <a:graphic>
          <a:graphicData uri="http://schemas.openxmlformats.org/drawingml/2006/table">
            <a:tbl>
              <a:tblPr/>
              <a:tblGrid>
                <a:gridCol w="113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Student</a:t>
                      </a:r>
                      <a:r>
                        <a:rPr lang="en-US" sz="16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[NIM]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e.g. 1601212100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[Password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Binusmaya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4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i="1" dirty="0"/>
              <a:t>sign in</a:t>
            </a:r>
            <a:r>
              <a:rPr lang="en-US" sz="1600" dirty="0"/>
              <a:t>,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mengecek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TM/UAP pada </a:t>
            </a:r>
            <a:r>
              <a:rPr lang="en-US" sz="1600" dirty="0" err="1"/>
              <a:t>pertemuan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berlangsung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Jika </a:t>
            </a:r>
            <a:r>
              <a:rPr lang="en-US" sz="1600" dirty="0" err="1"/>
              <a:t>ada</a:t>
            </a:r>
            <a:r>
              <a:rPr lang="en-US" sz="1600" dirty="0"/>
              <a:t>,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form </a:t>
            </a:r>
            <a:r>
              <a:rPr lang="en-US" sz="1600" dirty="0" err="1"/>
              <a:t>konfirmasi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b="1" dirty="0" err="1"/>
              <a:t>memenuhi</a:t>
            </a:r>
            <a:r>
              <a:rPr lang="en-US" sz="1600" b="1" dirty="0"/>
              <a:t> </a:t>
            </a:r>
            <a:r>
              <a:rPr lang="en-US" sz="1600" b="1" dirty="0" err="1"/>
              <a:t>persyaratan</a:t>
            </a:r>
            <a:r>
              <a:rPr lang="en-US" sz="1600" b="1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TM/UAP.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konfirmasi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TM/UAP (</a:t>
            </a:r>
            <a:r>
              <a:rPr lang="en-US" sz="1600" dirty="0" err="1"/>
              <a:t>konfirmasi</a:t>
            </a:r>
            <a:r>
              <a:rPr lang="en-US" sz="1600" dirty="0"/>
              <a:t> </a:t>
            </a:r>
            <a:r>
              <a:rPr lang="en-US" sz="1600" dirty="0" err="1"/>
              <a:t>Binusian</a:t>
            </a:r>
            <a:r>
              <a:rPr lang="en-US" sz="1600" dirty="0"/>
              <a:t> Card </a:t>
            </a:r>
            <a:r>
              <a:rPr lang="en-US" sz="1600" dirty="0" err="1"/>
              <a:t>berlaku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UAP).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Konfirmasi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Persyaratan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198739-B8EC-155A-9E15-31D918601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86" t="32639" r="21478" b="29747"/>
          <a:stretch/>
        </p:blipFill>
        <p:spPr>
          <a:xfrm>
            <a:off x="2427007" y="4086597"/>
            <a:ext cx="4922386" cy="239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1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Penilaian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COMP6708016 – Object Oriented Programming – BA05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90B68B8-B43C-1A05-5A73-6CC640476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460"/>
              </p:ext>
            </p:extLst>
          </p:nvPr>
        </p:nvGraphicFramePr>
        <p:xfrm>
          <a:off x="838201" y="2133600"/>
          <a:ext cx="7924801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15">
                  <a:extLst>
                    <a:ext uri="{9D8B030D-6E8A-4147-A177-3AD203B41FA5}">
                      <a16:colId xmlns:a16="http://schemas.microsoft.com/office/drawing/2014/main" val="3977408754"/>
                    </a:ext>
                  </a:extLst>
                </a:gridCol>
                <a:gridCol w="1255414">
                  <a:extLst>
                    <a:ext uri="{9D8B030D-6E8A-4147-A177-3AD203B41FA5}">
                      <a16:colId xmlns:a16="http://schemas.microsoft.com/office/drawing/2014/main" val="792179858"/>
                    </a:ext>
                  </a:extLst>
                </a:gridCol>
                <a:gridCol w="1333877">
                  <a:extLst>
                    <a:ext uri="{9D8B030D-6E8A-4147-A177-3AD203B41FA5}">
                      <a16:colId xmlns:a16="http://schemas.microsoft.com/office/drawing/2014/main" val="3958765812"/>
                    </a:ext>
                  </a:extLst>
                </a:gridCol>
                <a:gridCol w="1255414">
                  <a:extLst>
                    <a:ext uri="{9D8B030D-6E8A-4147-A177-3AD203B41FA5}">
                      <a16:colId xmlns:a16="http://schemas.microsoft.com/office/drawing/2014/main" val="3294215636"/>
                    </a:ext>
                  </a:extLst>
                </a:gridCol>
                <a:gridCol w="1569267">
                  <a:extLst>
                    <a:ext uri="{9D8B030D-6E8A-4147-A177-3AD203B41FA5}">
                      <a16:colId xmlns:a16="http://schemas.microsoft.com/office/drawing/2014/main" val="2932436950"/>
                    </a:ext>
                  </a:extLst>
                </a:gridCol>
                <a:gridCol w="1255414">
                  <a:extLst>
                    <a:ext uri="{9D8B030D-6E8A-4147-A177-3AD203B41FA5}">
                      <a16:colId xmlns:a16="http://schemas.microsoft.com/office/drawing/2014/main" val="3487380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Komponen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Bobot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Pertemuan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Peserta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Durasi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Help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25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TM/Quiz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6, 9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orang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</a:t>
                      </a:r>
                      <a:r>
                        <a:rPr lang="en-US" dirty="0" err="1"/>
                        <a:t>menit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awal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Boleh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686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UAP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[CONTOH] 12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orang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en-US" dirty="0" err="1"/>
                        <a:t>menit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awal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Boleh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Javadoc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679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48A7A9-A6E3-FF7A-93BD-530DD0684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4462"/>
              </p:ext>
            </p:extLst>
          </p:nvPr>
        </p:nvGraphicFramePr>
        <p:xfrm>
          <a:off x="838201" y="4800600"/>
          <a:ext cx="44514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47">
                  <a:extLst>
                    <a:ext uri="{9D8B030D-6E8A-4147-A177-3AD203B41FA5}">
                      <a16:colId xmlns:a16="http://schemas.microsoft.com/office/drawing/2014/main" val="3977408754"/>
                    </a:ext>
                  </a:extLst>
                </a:gridCol>
                <a:gridCol w="2476982">
                  <a:extLst>
                    <a:ext uri="{9D8B030D-6E8A-4147-A177-3AD203B41FA5}">
                      <a16:colId xmlns:a16="http://schemas.microsoft.com/office/drawing/2014/main" val="7921798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Software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Eclipse 2020.6 R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Java 11.0.18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MySQL Java Connection Library 8.0.24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XAMPP 8.0.7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686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Extension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.Java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6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74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konfirmasi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, detail </a:t>
            </a:r>
            <a:r>
              <a:rPr lang="en-US" sz="1600" dirty="0" err="1"/>
              <a:t>transaksi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pada Home, </a:t>
            </a:r>
            <a:r>
              <a:rPr lang="en-US" sz="1600" dirty="0" err="1"/>
              <a:t>antara</a:t>
            </a:r>
            <a:r>
              <a:rPr lang="en-US" sz="1600" dirty="0"/>
              <a:t> lain </a:t>
            </a:r>
            <a:r>
              <a:rPr lang="en-US" sz="1600" dirty="0" err="1"/>
              <a:t>kode</a:t>
            </a:r>
            <a:r>
              <a:rPr lang="en-US" sz="1600" dirty="0"/>
              <a:t> dan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</a:t>
            </a:r>
            <a:r>
              <a:rPr lang="en-US" sz="1600" dirty="0" err="1"/>
              <a:t>kuliah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berlangsung</a:t>
            </a:r>
            <a:r>
              <a:rPr lang="en-US" sz="1600" dirty="0"/>
              <a:t>, </a:t>
            </a:r>
            <a:r>
              <a:rPr lang="en-US" sz="1600" dirty="0" err="1"/>
              <a:t>ruangan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durasi</a:t>
            </a:r>
            <a:r>
              <a:rPr lang="en-US" sz="1600" dirty="0"/>
              <a:t> TM/UAP. </a:t>
            </a:r>
            <a:r>
              <a:rPr lang="en-US" sz="1600" dirty="0" err="1"/>
              <a:t>Perhatikan</a:t>
            </a:r>
            <a:r>
              <a:rPr lang="en-US" sz="1600" dirty="0"/>
              <a:t> </a:t>
            </a:r>
            <a:r>
              <a:rPr lang="en-US" sz="1600" b="1" dirty="0" err="1"/>
              <a:t>waktu</a:t>
            </a:r>
            <a:r>
              <a:rPr lang="en-US" sz="1600" b="1" dirty="0"/>
              <a:t> </a:t>
            </a:r>
            <a:r>
              <a:rPr lang="en-US" sz="1600" b="1" dirty="0" err="1"/>
              <a:t>pengerjaan</a:t>
            </a:r>
            <a:r>
              <a:rPr lang="en-US" sz="1600" b="1" dirty="0"/>
              <a:t> TM/UAP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A61DA0-DF2B-9C82-1C62-4DCB79C1B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9730" r="9000" b="44549"/>
          <a:stretch/>
        </p:blipFill>
        <p:spPr>
          <a:xfrm>
            <a:off x="1470659" y="3429000"/>
            <a:ext cx="6888480" cy="263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34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/>
              <a:t>Di </a:t>
            </a:r>
            <a:r>
              <a:rPr lang="en-US" sz="1600" dirty="0" err="1"/>
              <a:t>bawah</a:t>
            </a:r>
            <a:r>
              <a:rPr lang="en-US" sz="1600" dirty="0"/>
              <a:t> detail </a:t>
            </a:r>
            <a:r>
              <a:rPr lang="en-US" sz="1600" dirty="0" err="1"/>
              <a:t>transaksi</a:t>
            </a:r>
            <a:r>
              <a:rPr lang="en-US" sz="1600" dirty="0"/>
              <a:t> TM/UAP yang </a:t>
            </a:r>
            <a:r>
              <a:rPr lang="en-US" sz="1600" dirty="0" err="1"/>
              <a:t>berlangsung</a:t>
            </a:r>
            <a:r>
              <a:rPr lang="en-US" sz="1600" dirty="0"/>
              <a:t>,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detail </a:t>
            </a:r>
            <a:r>
              <a:rPr lang="en-US" sz="1600" i="1" dirty="0"/>
              <a:t>form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TM/UAP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i="1" dirty="0"/>
              <a:t>Download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pada </a:t>
            </a:r>
            <a:r>
              <a:rPr lang="en-US" sz="1600" b="1" i="1" dirty="0"/>
              <a:t>hyperlink ‘here’ </a:t>
            </a:r>
            <a:r>
              <a:rPr lang="en-US" sz="1600" dirty="0"/>
              <a:t>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disediakan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1)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EA0C7D-F5F6-DED2-E455-3B4BD979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55305" r="37912" b="-400"/>
          <a:stretch/>
        </p:blipFill>
        <p:spPr>
          <a:xfrm>
            <a:off x="1293948" y="3586480"/>
            <a:ext cx="4446452" cy="26009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D4A00E3-3DBA-A8C2-358F-08EFE11526AA}"/>
              </a:ext>
            </a:extLst>
          </p:cNvPr>
          <p:cNvGrpSpPr/>
          <p:nvPr/>
        </p:nvGrpSpPr>
        <p:grpSpPr>
          <a:xfrm>
            <a:off x="4808778" y="3429000"/>
            <a:ext cx="3459640" cy="1035783"/>
            <a:chOff x="3284778" y="3322320"/>
            <a:chExt cx="3459640" cy="10357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C09CE2-42BC-F0E9-8510-941249547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2" t="21435"/>
            <a:stretch/>
          </p:blipFill>
          <p:spPr>
            <a:xfrm>
              <a:off x="3284778" y="3322320"/>
              <a:ext cx="3459640" cy="10357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02DFA-88C2-A83C-CA86-4FF29FCDC608}"/>
                </a:ext>
              </a:extLst>
            </p:cNvPr>
            <p:cNvSpPr/>
            <p:nvPr/>
          </p:nvSpPr>
          <p:spPr>
            <a:xfrm>
              <a:off x="5527040" y="3830320"/>
              <a:ext cx="57912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23AE61-6A61-073E-E8DC-BAAB1A623DCF}"/>
              </a:ext>
            </a:extLst>
          </p:cNvPr>
          <p:cNvCxnSpPr>
            <a:endCxn id="7" idx="1"/>
          </p:cNvCxnSpPr>
          <p:nvPr/>
        </p:nvCxnSpPr>
        <p:spPr>
          <a:xfrm flipV="1">
            <a:off x="3037840" y="3946892"/>
            <a:ext cx="1770938" cy="466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49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i="1" dirty="0"/>
              <a:t>download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, </a:t>
            </a:r>
            <a:r>
              <a:rPr lang="en-US" sz="1600" i="1" dirty="0"/>
              <a:t>extract (.zip) file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meng-</a:t>
            </a:r>
            <a:r>
              <a:rPr lang="en-US" sz="1600" i="1" dirty="0"/>
              <a:t>extract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dirty="0" err="1"/>
              <a:t>soal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mengerjakan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di </a:t>
            </a:r>
            <a:r>
              <a:rPr lang="en-US" sz="1600" i="1" dirty="0"/>
              <a:t>local disk</a:t>
            </a:r>
            <a:r>
              <a:rPr lang="en-US" sz="1600" dirty="0"/>
              <a:t>.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kehilangan</a:t>
            </a:r>
            <a:r>
              <a:rPr lang="en-US" sz="1600" dirty="0"/>
              <a:t> dan </a:t>
            </a:r>
            <a:r>
              <a:rPr lang="en-US" sz="1600" dirty="0" err="1"/>
              <a:t>kerusakan</a:t>
            </a:r>
            <a:r>
              <a:rPr lang="en-US" sz="1600" dirty="0"/>
              <a:t> </a:t>
            </a:r>
            <a:r>
              <a:rPr lang="en-US" sz="1600" i="1" dirty="0"/>
              <a:t>file</a:t>
            </a:r>
            <a:r>
              <a:rPr lang="en-US" sz="1600" dirty="0"/>
              <a:t> yang </a:t>
            </a:r>
            <a:r>
              <a:rPr lang="en-US" sz="1600" dirty="0" err="1"/>
              <a:t>dikerjakan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i="1" dirty="0"/>
              <a:t>(.zip) file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Langkah-Langkah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i="1" dirty="0"/>
              <a:t>extract file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pada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b="1" dirty="0"/>
              <a:t>“Step by Step to Extract File”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disediakan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2)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AF48FC-EF5B-168C-887E-6DFF007A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2" b="36561"/>
          <a:stretch/>
        </p:blipFill>
        <p:spPr>
          <a:xfrm>
            <a:off x="2046125" y="4055890"/>
            <a:ext cx="5051749" cy="2508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086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</a:t>
            </a:r>
            <a:r>
              <a:rPr lang="en-US" sz="1600" dirty="0" err="1"/>
              <a:t>mengerjakan</a:t>
            </a:r>
            <a:r>
              <a:rPr lang="en-US" sz="1600" dirty="0"/>
              <a:t>, </a:t>
            </a:r>
            <a:r>
              <a:rPr lang="en-US" sz="1600" dirty="0" err="1"/>
              <a:t>tutup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dan </a:t>
            </a:r>
            <a:r>
              <a:rPr lang="en-US" sz="1600" i="1" dirty="0"/>
              <a:t>compress file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.zip.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berekstensi</a:t>
            </a:r>
            <a:r>
              <a:rPr lang="en-US" sz="1600" b="1" dirty="0"/>
              <a:t> .zip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proses </a:t>
            </a:r>
            <a:r>
              <a:rPr lang="en-US" sz="1600" i="1" dirty="0"/>
              <a:t>compress</a:t>
            </a:r>
            <a:r>
              <a:rPr lang="en-US" sz="1600" dirty="0"/>
              <a:t>. </a:t>
            </a:r>
            <a:r>
              <a:rPr lang="en-US" sz="1600" dirty="0" err="1"/>
              <a:t>Perhatikan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i="1" dirty="0"/>
              <a:t>rename</a:t>
            </a:r>
            <a:r>
              <a:rPr lang="en-US" sz="1600" dirty="0"/>
              <a:t>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berakhiran</a:t>
            </a:r>
            <a:r>
              <a:rPr lang="en-US" sz="1600" dirty="0"/>
              <a:t> .zip </a:t>
            </a:r>
            <a:r>
              <a:rPr lang="en-US" sz="1600" b="1" dirty="0" err="1"/>
              <a:t>bukanlah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i="1" dirty="0"/>
              <a:t>compress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Langkah-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i="1" dirty="0"/>
              <a:t>compress file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pada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b="1" dirty="0"/>
              <a:t>“Step By Step to Compress Your Answer”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disediakan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3)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913D78-4FE1-986E-4481-F84B40167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7"/>
          <a:stretch/>
        </p:blipFill>
        <p:spPr>
          <a:xfrm>
            <a:off x="1918215" y="4135351"/>
            <a:ext cx="5307569" cy="2516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693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i="1" dirty="0"/>
              <a:t>Upload file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menekan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b="1" dirty="0"/>
              <a:t>”Browse / Choose File”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di-</a:t>
            </a:r>
            <a:r>
              <a:rPr lang="en-US" sz="1600" i="1" dirty="0"/>
              <a:t>click </a:t>
            </a:r>
            <a:r>
              <a:rPr lang="en-US" sz="1600" dirty="0"/>
              <a:t>dan </a:t>
            </a:r>
            <a:r>
              <a:rPr lang="en-US" sz="1600" dirty="0" err="1"/>
              <a:t>jawaban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dikumpul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dipilih</a:t>
            </a:r>
            <a:r>
              <a:rPr lang="en-US" sz="1600" dirty="0"/>
              <a:t>,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terkirim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i="1" dirty="0"/>
              <a:t>server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4)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E4DBCF-1FDF-EA58-5C22-245C25242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4"/>
          <a:stretch/>
        </p:blipFill>
        <p:spPr>
          <a:xfrm>
            <a:off x="1578774" y="3039832"/>
            <a:ext cx="6603307" cy="2800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0945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/>
              <a:t>Status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b="1" i="1" dirty="0"/>
              <a:t>Pending</a:t>
            </a:r>
            <a:r>
              <a:rPr lang="en-US" sz="1600" dirty="0"/>
              <a:t> dan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opsi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: (1) </a:t>
            </a:r>
            <a:r>
              <a:rPr lang="en-US" sz="1600" i="1" dirty="0"/>
              <a:t>upload</a:t>
            </a:r>
            <a:r>
              <a:rPr lang="en-US" sz="1600" dirty="0"/>
              <a:t> </a:t>
            </a:r>
            <a:r>
              <a:rPr lang="en-US" sz="1600" dirty="0" err="1"/>
              <a:t>ulang</a:t>
            </a:r>
            <a:r>
              <a:rPr lang="en-US" sz="1600" dirty="0"/>
              <a:t>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, (2) </a:t>
            </a:r>
            <a:r>
              <a:rPr lang="en-US" sz="1600" i="1" dirty="0"/>
              <a:t>download file </a:t>
            </a:r>
            <a:r>
              <a:rPr lang="en-US" sz="1600" dirty="0"/>
              <a:t>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dikumpul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(3)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i="1" dirty="0"/>
              <a:t>Finalize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Apabila</a:t>
            </a:r>
            <a:r>
              <a:rPr lang="en-US" sz="1600" dirty="0"/>
              <a:t> meng-</a:t>
            </a:r>
            <a:r>
              <a:rPr lang="en-US" sz="1600" i="1" dirty="0"/>
              <a:t>upload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, </a:t>
            </a:r>
            <a:r>
              <a:rPr lang="en-US" sz="1600" i="1" dirty="0"/>
              <a:t>file</a:t>
            </a:r>
            <a:r>
              <a:rPr lang="en-US" sz="1600" dirty="0"/>
              <a:t> yang </a:t>
            </a:r>
            <a:r>
              <a:rPr lang="en-US" sz="1600" dirty="0" err="1"/>
              <a:t>sebelumnya</a:t>
            </a:r>
            <a:r>
              <a:rPr lang="en-US" sz="1600" dirty="0"/>
              <a:t> di-</a:t>
            </a:r>
            <a:r>
              <a:rPr lang="en-US" sz="1600" i="1" dirty="0"/>
              <a:t>upload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b="1" dirty="0" err="1"/>
              <a:t>tertimpa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4)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CB9506-F8D2-FFD5-3E74-FF1FFA53C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4"/>
          <a:stretch/>
        </p:blipFill>
        <p:spPr>
          <a:xfrm>
            <a:off x="2225402" y="3676304"/>
            <a:ext cx="5310052" cy="2846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7A1C26-992C-4BF8-40A9-CAAB36E46A27}"/>
              </a:ext>
            </a:extLst>
          </p:cNvPr>
          <p:cNvSpPr/>
          <p:nvPr/>
        </p:nvSpPr>
        <p:spPr>
          <a:xfrm>
            <a:off x="2387600" y="4556760"/>
            <a:ext cx="1066800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/>
              <a:t>Cek </a:t>
            </a:r>
            <a:r>
              <a:rPr lang="en-US" sz="1600" dirty="0" err="1"/>
              <a:t>kembali</a:t>
            </a:r>
            <a:r>
              <a:rPr lang="en-US" sz="1600" dirty="0"/>
              <a:t> detail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dirty="0" err="1"/>
              <a:t>terkumpul</a:t>
            </a:r>
            <a:r>
              <a:rPr lang="en-US" sz="1600" dirty="0"/>
              <a:t> yang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kesesuaian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i="1" dirty="0"/>
              <a:t>file</a:t>
            </a:r>
            <a:r>
              <a:rPr lang="en-US" sz="1600" dirty="0"/>
              <a:t>, </a:t>
            </a:r>
            <a:r>
              <a:rPr lang="en-US" sz="1600" i="1" dirty="0"/>
              <a:t>upload date</a:t>
            </a:r>
            <a:r>
              <a:rPr lang="en-US" sz="1600" dirty="0"/>
              <a:t>, dan </a:t>
            </a:r>
            <a:r>
              <a:rPr lang="en-US" sz="1600" i="1" dirty="0"/>
              <a:t>size</a:t>
            </a:r>
            <a:r>
              <a:rPr lang="en-US" sz="1600" dirty="0"/>
              <a:t>).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men-</a:t>
            </a:r>
            <a:r>
              <a:rPr lang="en-US" sz="1600" i="1" dirty="0"/>
              <a:t>download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i="1" dirty="0"/>
              <a:t>file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mengecek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dan </a:t>
            </a:r>
            <a:r>
              <a:rPr lang="en-US" sz="1600" dirty="0" err="1"/>
              <a:t>kesesuaian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yang di-</a:t>
            </a:r>
            <a:r>
              <a:rPr lang="en-US" sz="1600" i="1" dirty="0"/>
              <a:t>upload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5)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244413-7A59-973B-8074-536FE2877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3" r="30444"/>
          <a:stretch/>
        </p:blipFill>
        <p:spPr>
          <a:xfrm>
            <a:off x="1583150" y="3429000"/>
            <a:ext cx="6494050" cy="183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6191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</a:t>
            </a:r>
            <a:r>
              <a:rPr lang="en-US" sz="1600" dirty="0" err="1"/>
              <a:t>mengerjakan</a:t>
            </a:r>
            <a:r>
              <a:rPr lang="en-US" sz="1600" dirty="0"/>
              <a:t> dan </a:t>
            </a:r>
            <a:r>
              <a:rPr lang="en-US" sz="1600" dirty="0" err="1"/>
              <a:t>mengumpulkan</a:t>
            </a:r>
            <a:r>
              <a:rPr lang="en-US" sz="1600" dirty="0"/>
              <a:t>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b="1" i="1" dirty="0"/>
              <a:t>finalize</a:t>
            </a:r>
            <a:r>
              <a:rPr lang="en-US" sz="1600" b="1" dirty="0"/>
              <a:t> </a:t>
            </a:r>
            <a:r>
              <a:rPr lang="en-US" sz="1600" b="1" dirty="0" err="1"/>
              <a:t>jawaban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endParaRPr lang="en-US" sz="1600" dirty="0"/>
          </a:p>
          <a:p>
            <a:pPr algn="just">
              <a:lnSpc>
                <a:spcPct val="160000"/>
              </a:lnSpc>
            </a:pPr>
            <a:endParaRPr lang="en-US" sz="1600" dirty="0"/>
          </a:p>
          <a:p>
            <a:pPr algn="just">
              <a:lnSpc>
                <a:spcPct val="160000"/>
              </a:lnSpc>
            </a:pPr>
            <a:endParaRPr lang="en-US" sz="1600" dirty="0"/>
          </a:p>
          <a:p>
            <a:pPr algn="just">
              <a:lnSpc>
                <a:spcPct val="160000"/>
              </a:lnSpc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menekan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b="1" dirty="0"/>
              <a:t>“Finalize Exam”</a:t>
            </a:r>
            <a:r>
              <a:rPr lang="en-US" sz="1600" dirty="0"/>
              <a:t>,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i="1" dirty="0"/>
              <a:t>pop up </a:t>
            </a:r>
            <a:r>
              <a:rPr lang="en-US" sz="1600" dirty="0" err="1"/>
              <a:t>konfirmasi</a:t>
            </a:r>
            <a:r>
              <a:rPr lang="en-US" sz="16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6)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697484-6128-592F-8B0F-D008A9C96AD1}"/>
              </a:ext>
            </a:extLst>
          </p:cNvPr>
          <p:cNvGrpSpPr/>
          <p:nvPr/>
        </p:nvGrpSpPr>
        <p:grpSpPr>
          <a:xfrm>
            <a:off x="1544682" y="2387727"/>
            <a:ext cx="6896964" cy="1148080"/>
            <a:chOff x="2225402" y="4328160"/>
            <a:chExt cx="6896964" cy="1148080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908714B-1333-96E2-91DA-6D2E3B9E8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01" r="30444" b="46045"/>
            <a:stretch/>
          </p:blipFill>
          <p:spPr>
            <a:xfrm>
              <a:off x="2225402" y="4328160"/>
              <a:ext cx="6896964" cy="1148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77CEEF-16FF-4893-6B8B-7F6080C8D75F}"/>
                </a:ext>
              </a:extLst>
            </p:cNvPr>
            <p:cNvSpPr/>
            <p:nvPr/>
          </p:nvSpPr>
          <p:spPr>
            <a:xfrm>
              <a:off x="2651760" y="4510006"/>
              <a:ext cx="1053168" cy="580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05ED88-F0A4-509F-D8A1-9C007931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1" t="2854" r="3033" b="3491"/>
          <a:stretch/>
        </p:blipFill>
        <p:spPr>
          <a:xfrm>
            <a:off x="1544682" y="4231093"/>
            <a:ext cx="3505200" cy="2325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147F6-B790-753E-30BD-77545193ED8A}"/>
              </a:ext>
            </a:extLst>
          </p:cNvPr>
          <p:cNvSpPr txBox="1"/>
          <p:nvPr/>
        </p:nvSpPr>
        <p:spPr>
          <a:xfrm>
            <a:off x="5244209" y="4470273"/>
            <a:ext cx="3197437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60000"/>
              </a:lnSpc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Konfirmasi melakukan </a:t>
            </a:r>
            <a:r>
              <a:rPr lang="en-US" sz="14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finalize</a:t>
            </a:r>
          </a:p>
          <a:p>
            <a:pPr marL="0" lvl="1" algn="just">
              <a:lnSpc>
                <a:spcPct val="160000"/>
              </a:lnSpc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</a:t>
            </a:r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Batal melakukan </a:t>
            </a:r>
            <a:r>
              <a:rPr lang="en-US" sz="14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finalize</a:t>
            </a:r>
          </a:p>
        </p:txBody>
      </p:sp>
    </p:spTree>
    <p:extLst>
      <p:ext uri="{BB962C8B-B14F-4D97-AF65-F5344CB8AC3E}">
        <p14:creationId xmlns:p14="http://schemas.microsoft.com/office/powerpoint/2010/main" val="2739839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10070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di-</a:t>
            </a:r>
            <a:r>
              <a:rPr lang="en-US" sz="1600" i="1" dirty="0"/>
              <a:t>finalize</a:t>
            </a:r>
            <a:r>
              <a:rPr lang="en-US" sz="1600" dirty="0"/>
              <a:t>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meng-</a:t>
            </a:r>
            <a:r>
              <a:rPr lang="en-US" sz="1600" b="1" i="1" dirty="0"/>
              <a:t>upload file </a:t>
            </a:r>
            <a:r>
              <a:rPr lang="en-US" sz="1600" b="1" dirty="0" err="1"/>
              <a:t>jawaban</a:t>
            </a:r>
            <a:r>
              <a:rPr lang="en-US" sz="1600" b="1" dirty="0"/>
              <a:t> </a:t>
            </a:r>
            <a:r>
              <a:rPr lang="en-US" sz="1600" b="1" dirty="0" err="1"/>
              <a:t>kembali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).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i="1" dirty="0"/>
              <a:t>finalize</a:t>
            </a:r>
            <a:r>
              <a:rPr lang="en-US" sz="1600" dirty="0"/>
              <a:t>,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diproses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protes</a:t>
            </a:r>
            <a:r>
              <a:rPr lang="en-US" sz="1600" b="1" dirty="0"/>
              <a:t> </a:t>
            </a:r>
            <a:r>
              <a:rPr lang="en-US" sz="1600" b="1" i="1" dirty="0"/>
              <a:t>file</a:t>
            </a:r>
            <a:r>
              <a:rPr lang="en-US" sz="1600" b="1" dirty="0"/>
              <a:t> yang </a:t>
            </a:r>
            <a:r>
              <a:rPr lang="en-US" sz="1600" b="1" dirty="0" err="1"/>
              <a:t>dikumpulkan</a:t>
            </a:r>
            <a:r>
              <a:rPr lang="en-US" sz="16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Kode </a:t>
            </a:r>
            <a:r>
              <a:rPr lang="en-US" sz="1600" dirty="0" err="1"/>
              <a:t>konfirmasi</a:t>
            </a:r>
            <a:r>
              <a:rPr lang="en-US" sz="1600" dirty="0"/>
              <a:t> (</a:t>
            </a:r>
            <a:r>
              <a:rPr lang="en-US" sz="1600" i="1" dirty="0"/>
              <a:t>hash code</a:t>
            </a:r>
            <a:r>
              <a:rPr lang="en-US" sz="1600" dirty="0"/>
              <a:t>) yang </a:t>
            </a:r>
            <a:r>
              <a:rPr lang="en-US" sz="1600" dirty="0" err="1"/>
              <a:t>tampil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dicek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pada </a:t>
            </a:r>
            <a:r>
              <a:rPr lang="en-US" sz="1600" dirty="0" err="1"/>
              <a:t>Binusmaya</a:t>
            </a:r>
            <a:r>
              <a:rPr lang="en-US" sz="1600" dirty="0"/>
              <a:t> Practicum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b="1" dirty="0" err="1"/>
              <a:t>bukti</a:t>
            </a:r>
            <a:r>
              <a:rPr lang="en-US" sz="1600" b="1" dirty="0"/>
              <a:t> </a:t>
            </a:r>
            <a:r>
              <a:rPr lang="en-US" sz="1600" b="1" dirty="0" err="1"/>
              <a:t>pengumpulan</a:t>
            </a:r>
            <a:r>
              <a:rPr lang="en-US" sz="1600" b="1" dirty="0"/>
              <a:t> </a:t>
            </a:r>
            <a:r>
              <a:rPr lang="en-US" sz="1600" b="1" dirty="0" err="1"/>
              <a:t>jawaban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Uploader (Step 6)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F207DC-B69B-953D-2CC0-0B49C0108A93}"/>
              </a:ext>
            </a:extLst>
          </p:cNvPr>
          <p:cNvGrpSpPr/>
          <p:nvPr/>
        </p:nvGrpSpPr>
        <p:grpSpPr>
          <a:xfrm>
            <a:off x="684929" y="4109720"/>
            <a:ext cx="8081119" cy="2413000"/>
            <a:chOff x="1219200" y="3429000"/>
            <a:chExt cx="6858000" cy="2047780"/>
          </a:xfrm>
        </p:grpSpPr>
        <p:pic>
          <p:nvPicPr>
            <p:cNvPr id="10" name="Picture 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987E60D8-7132-EB63-1F9C-92E28A41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3429000"/>
              <a:ext cx="6858000" cy="2047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42C36-4816-2BC9-0FAF-DDFB077D8D50}"/>
                </a:ext>
              </a:extLst>
            </p:cNvPr>
            <p:cNvSpPr/>
            <p:nvPr/>
          </p:nvSpPr>
          <p:spPr>
            <a:xfrm>
              <a:off x="1290320" y="3708400"/>
              <a:ext cx="1818640" cy="4673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649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Open Sans"/>
                <a:cs typeface="Open Sans"/>
              </a:rPr>
              <a:t>Pengumpulan</a:t>
            </a:r>
            <a:r>
              <a:rPr lang="en-US" dirty="0">
                <a:ea typeface="Open Sans"/>
                <a:cs typeface="Open Sans"/>
              </a:rPr>
              <a:t> Backup </a:t>
            </a:r>
            <a:r>
              <a:rPr lang="en-US" dirty="0" err="1">
                <a:ea typeface="Open Sans"/>
                <a:cs typeface="Open Sans"/>
              </a:rPr>
              <a:t>Jawaban</a:t>
            </a:r>
            <a:r>
              <a:rPr lang="en-US" dirty="0">
                <a:ea typeface="Open Sans"/>
                <a:cs typeface="Open Sans"/>
              </a:rPr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15484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/>
                <a:ea typeface="Open Sans"/>
                <a:cs typeface="Open Sans"/>
              </a:rPr>
              <a:t>Tanggal</a:t>
            </a:r>
            <a:r>
              <a:rPr lang="en-US" sz="3000" b="1" dirty="0">
                <a:solidFill>
                  <a:srgbClr val="0079B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000" b="1" err="1">
                <a:solidFill>
                  <a:srgbClr val="0079B8"/>
                </a:solidFill>
                <a:latin typeface="Open Sans"/>
                <a:ea typeface="Open Sans"/>
                <a:cs typeface="Open Sans"/>
              </a:rPr>
              <a:t>Penting</a:t>
            </a:r>
            <a:r>
              <a:rPr lang="en-US" sz="3000" b="1" dirty="0">
                <a:solidFill>
                  <a:srgbClr val="0079B8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000" b="1" err="1">
                <a:solidFill>
                  <a:srgbClr val="0079B8"/>
                </a:solidFill>
                <a:latin typeface="Open Sans"/>
                <a:ea typeface="Open Sans"/>
                <a:cs typeface="Open Sans"/>
              </a:rPr>
              <a:t>Praktikum</a:t>
            </a:r>
            <a:endParaRPr lang="en-US" sz="3000" b="1">
              <a:solidFill>
                <a:srgbClr val="0079B8"/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D182697-C818-CDE1-0779-4D7C50B2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25860"/>
              </p:ext>
            </p:extLst>
          </p:nvPr>
        </p:nvGraphicFramePr>
        <p:xfrm>
          <a:off x="1219200" y="1752600"/>
          <a:ext cx="7543800" cy="22250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652533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6261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Tanggal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05 Feb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Awal </a:t>
                      </a:r>
                      <a:r>
                        <a:rPr lang="en-US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Dimulai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05 Feb - 26 Mar 2024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Masa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Pembentukan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Kelompok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Proyek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Kuis</a:t>
                      </a:r>
                      <a:endParaRPr lang="en-US" sz="1600" dirty="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6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27 Mar – 02 Apr 2024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Masa Protes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Pembentukan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Kelompok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Proyek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Kuis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733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03 – 19 Jun 2024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Masa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Ujian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 Akhir </a:t>
                      </a:r>
                      <a:r>
                        <a:rPr lang="en-US" sz="1600" dirty="0" err="1">
                          <a:latin typeface="Open Sans"/>
                          <a:ea typeface="Open Sans"/>
                          <a:cs typeface="Open Sans"/>
                        </a:rPr>
                        <a:t>Praktikum</a:t>
                      </a:r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 (UAP)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/>
                          <a:ea typeface="Open Sans"/>
                          <a:cs typeface="Open Sans"/>
                        </a:rPr>
                        <a:t>15 Jul – 17 Jul 2024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Masa </a:t>
                      </a:r>
                      <a:r>
                        <a:rPr lang="en-US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Ujian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Susulan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8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051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BCB572-E79C-F885-9474-74E7FBF33D96}"/>
              </a:ext>
            </a:extLst>
          </p:cNvPr>
          <p:cNvSpPr txBox="1">
            <a:spLocks/>
          </p:cNvSpPr>
          <p:nvPr/>
        </p:nvSpPr>
        <p:spPr>
          <a:xfrm>
            <a:off x="1066800" y="1901272"/>
            <a:ext cx="7699248" cy="5058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Upload file jawaban di </a:t>
            </a:r>
            <a:r>
              <a:rPr lang="en-US" sz="1600" b="1"/>
              <a:t>OneDrive binus.ac.id </a:t>
            </a:r>
            <a:r>
              <a:rPr lang="en-US" sz="1600"/>
              <a:t>masing-masing.</a:t>
            </a:r>
          </a:p>
          <a:p>
            <a:pPr algn="just">
              <a:lnSpc>
                <a:spcPct val="150000"/>
              </a:lnSpc>
            </a:pPr>
            <a:r>
              <a:rPr lang="en-US" sz="1600"/>
              <a:t>Jawaban harus di-upload </a:t>
            </a:r>
            <a:r>
              <a:rPr lang="en-US" sz="1600" b="1"/>
              <a:t>sebelum batas waktu pengumpulan berakhir</a:t>
            </a:r>
            <a:r>
              <a:rPr lang="en-US" sz="160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/>
              <a:t>Mengisi </a:t>
            </a:r>
            <a:r>
              <a:rPr lang="en-US" sz="1600" b="1"/>
              <a:t>form pengumpulan jawaban backup </a:t>
            </a:r>
            <a:r>
              <a:rPr lang="en-US" sz="1600"/>
              <a:t>yang akan diumumkan pada waktu TM berlangsung.</a:t>
            </a:r>
          </a:p>
          <a:p>
            <a:pPr algn="just">
              <a:lnSpc>
                <a:spcPct val="150000"/>
              </a:lnSpc>
            </a:pPr>
            <a:r>
              <a:rPr lang="en-US" sz="1600"/>
              <a:t>Berikan akses shared link untuk “</a:t>
            </a:r>
            <a:r>
              <a:rPr lang="en-US" sz="1600" b="1"/>
              <a:t>People in Bina Nusantara University with the link”</a:t>
            </a:r>
          </a:p>
          <a:p>
            <a:pPr algn="just">
              <a:lnSpc>
                <a:spcPct val="150000"/>
              </a:lnSpc>
            </a:pPr>
            <a:endParaRPr lang="en-US" sz="1600" b="1"/>
          </a:p>
          <a:p>
            <a:pPr algn="just">
              <a:lnSpc>
                <a:spcPct val="150000"/>
              </a:lnSpc>
            </a:pPr>
            <a:r>
              <a:rPr lang="en-US" sz="1600"/>
              <a:t>Jawaban harus </a:t>
            </a:r>
            <a:r>
              <a:rPr lang="en-US" sz="1600" b="1"/>
              <a:t>tetap dapat diakses hingga akhir semester</a:t>
            </a:r>
            <a:r>
              <a:rPr lang="en-US" sz="1600"/>
              <a:t> yaitu hingga masa protes nilai berakhir.</a:t>
            </a:r>
          </a:p>
          <a:p>
            <a:pPr algn="just">
              <a:lnSpc>
                <a:spcPct val="150000"/>
              </a:lnSpc>
            </a:pPr>
            <a:r>
              <a:rPr lang="en-US" sz="1600"/>
              <a:t>Jawaban backup yang valid adalah file dengan </a:t>
            </a:r>
            <a:r>
              <a:rPr lang="en-US" sz="1600" b="1"/>
              <a:t>last modified sebelum waktu pengumpulan berakhir</a:t>
            </a:r>
            <a:r>
              <a:rPr lang="en-US" sz="1600"/>
              <a:t>.</a:t>
            </a:r>
          </a:p>
          <a:p>
            <a:pPr algn="just">
              <a:lnSpc>
                <a:spcPct val="150000"/>
              </a:lnSpc>
            </a:pPr>
            <a:endParaRPr lang="en-US" sz="160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9111726-A5D4-30EC-0D01-1F6E00F91FD9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Pengumpulan Jawaban Backup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203AB6-B697-9D51-8E1A-C4BF6FB6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4140241"/>
            <a:ext cx="2390775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74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Upload Backup ke One Drive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CB0C6-0282-ACAB-6A63-ACE450158A64}"/>
              </a:ext>
            </a:extLst>
          </p:cNvPr>
          <p:cNvSpPr txBox="1">
            <a:spLocks/>
          </p:cNvSpPr>
          <p:nvPr/>
        </p:nvSpPr>
        <p:spPr>
          <a:xfrm>
            <a:off x="1066800" y="1901272"/>
            <a:ext cx="7699248" cy="5058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Buka OneDrive.com lalu klik </a:t>
            </a:r>
            <a:r>
              <a:rPr lang="en-US" sz="1600" b="1"/>
              <a:t>sign in</a:t>
            </a:r>
            <a:r>
              <a:rPr lang="en-US" sz="160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F7CED5-9829-A958-7978-DE79F282AA6D}"/>
              </a:ext>
            </a:extLst>
          </p:cNvPr>
          <p:cNvGrpSpPr/>
          <p:nvPr/>
        </p:nvGrpSpPr>
        <p:grpSpPr>
          <a:xfrm>
            <a:off x="1742391" y="2527337"/>
            <a:ext cx="6162089" cy="3778640"/>
            <a:chOff x="1417271" y="2306063"/>
            <a:chExt cx="6937152" cy="42539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CFD5A0-1737-4B50-957E-7423093E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7271" y="2306063"/>
              <a:ext cx="6937152" cy="42539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B14BFB-1CFD-40AE-B6D5-E031F4CF63CF}"/>
                </a:ext>
              </a:extLst>
            </p:cNvPr>
            <p:cNvSpPr/>
            <p:nvPr/>
          </p:nvSpPr>
          <p:spPr>
            <a:xfrm>
              <a:off x="1867034" y="5416884"/>
              <a:ext cx="1949115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261334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Upload Backup ke One Drive (Cont.)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CB0C6-0282-ACAB-6A63-ACE450158A64}"/>
              </a:ext>
            </a:extLst>
          </p:cNvPr>
          <p:cNvSpPr txBox="1">
            <a:spLocks/>
          </p:cNvSpPr>
          <p:nvPr/>
        </p:nvSpPr>
        <p:spPr>
          <a:xfrm>
            <a:off x="1066800" y="1901272"/>
            <a:ext cx="7699248" cy="5058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Login menggunakan email </a:t>
            </a:r>
            <a:r>
              <a:rPr lang="en-US" sz="1600" b="1"/>
              <a:t>binus.ac.id</a:t>
            </a:r>
            <a:r>
              <a:rPr lang="en-US" sz="160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591121-CAC8-4888-D244-367B814C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5" y="2580639"/>
            <a:ext cx="6303688" cy="3792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5571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Upload Backup ke One Drive (Cont.)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CB0C6-0282-ACAB-6A63-ACE450158A64}"/>
              </a:ext>
            </a:extLst>
          </p:cNvPr>
          <p:cNvSpPr txBox="1">
            <a:spLocks/>
          </p:cNvSpPr>
          <p:nvPr/>
        </p:nvSpPr>
        <p:spPr>
          <a:xfrm>
            <a:off x="1066800" y="1901272"/>
            <a:ext cx="7699248" cy="5058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Drag file </a:t>
            </a:r>
            <a:r>
              <a:rPr lang="en-US" sz="1600" b="1"/>
              <a:t>zip</a:t>
            </a:r>
            <a:r>
              <a:rPr lang="en-US" sz="1600"/>
              <a:t> jawaban ke window OneDrive.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23EEC-A37C-E436-89DF-815EE0AF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0" y="2696669"/>
            <a:ext cx="7847319" cy="2657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9255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Mendapatkan Share Link dari File (Cont.)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CB0C6-0282-ACAB-6A63-ACE450158A64}"/>
              </a:ext>
            </a:extLst>
          </p:cNvPr>
          <p:cNvSpPr txBox="1">
            <a:spLocks/>
          </p:cNvSpPr>
          <p:nvPr/>
        </p:nvSpPr>
        <p:spPr>
          <a:xfrm>
            <a:off x="1066800" y="1901272"/>
            <a:ext cx="7699248" cy="5058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/>
              <a:t>Klik </a:t>
            </a:r>
            <a:r>
              <a:rPr lang="en-US" sz="1600" b="1"/>
              <a:t>option</a:t>
            </a:r>
            <a:r>
              <a:rPr lang="en-US" sz="1600"/>
              <a:t> pada file zip nya, lalu pilih </a:t>
            </a:r>
            <a:r>
              <a:rPr lang="en-US" sz="1600" b="1"/>
              <a:t>share.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A4B59-80A6-1344-6C47-E05BCF54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9" y="2458720"/>
            <a:ext cx="5756505" cy="4060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C8E7A3-14E8-7DE2-E04F-0FF62D3C8EDB}"/>
              </a:ext>
            </a:extLst>
          </p:cNvPr>
          <p:cNvSpPr/>
          <p:nvPr/>
        </p:nvSpPr>
        <p:spPr>
          <a:xfrm>
            <a:off x="4245395" y="3847164"/>
            <a:ext cx="1155032" cy="20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0145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Mendapatkan Share Link dari File (Cont.)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CB0C6-0282-ACAB-6A63-ACE450158A64}"/>
              </a:ext>
            </a:extLst>
          </p:cNvPr>
          <p:cNvSpPr txBox="1">
            <a:spLocks/>
          </p:cNvSpPr>
          <p:nvPr/>
        </p:nvSpPr>
        <p:spPr>
          <a:xfrm>
            <a:off x="1066800" y="1901272"/>
            <a:ext cx="7699248" cy="5058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Ubah pengakses link menjadi “</a:t>
            </a:r>
            <a:r>
              <a:rPr lang="en-US" sz="1600" b="1"/>
              <a:t>People in Bina Nusantara University with the link” </a:t>
            </a:r>
            <a:r>
              <a:rPr lang="en-US" sz="1600"/>
              <a:t>sebelum mendapatkan </a:t>
            </a:r>
            <a:r>
              <a:rPr lang="en-US" sz="1600" i="1"/>
              <a:t>share link </a:t>
            </a:r>
            <a:r>
              <a:rPr lang="en-US" sz="1600"/>
              <a:t>untuk diisi ke dalam form </a:t>
            </a:r>
            <a:r>
              <a:rPr lang="en-US" sz="1600" i="1"/>
              <a:t>backup</a:t>
            </a:r>
            <a:r>
              <a:rPr lang="en-US" sz="1600"/>
              <a:t> jawaban.</a:t>
            </a:r>
            <a:endParaRPr lang="en-US" sz="1600" b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B74BFA-9E61-E5C4-6282-39980D7EE59C}"/>
              </a:ext>
            </a:extLst>
          </p:cNvPr>
          <p:cNvGrpSpPr/>
          <p:nvPr/>
        </p:nvGrpSpPr>
        <p:grpSpPr>
          <a:xfrm>
            <a:off x="1408783" y="3192994"/>
            <a:ext cx="7015281" cy="3347642"/>
            <a:chOff x="109254" y="2442681"/>
            <a:chExt cx="9034746" cy="43113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0DCAA0-D7F7-A106-7B72-3FF38C61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671" y="2442681"/>
              <a:ext cx="6126190" cy="43113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B82708-71ED-D830-9543-E3FFCF01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146" y="2592189"/>
              <a:ext cx="2476500" cy="3000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F10637F-F32A-AF0D-E534-C41B2730376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147" y="3410952"/>
              <a:ext cx="604025" cy="4198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04CCBE9-3C7F-FFC0-F7C4-2A3E5AB4D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4444" y="5508086"/>
              <a:ext cx="579496" cy="3331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29E3EB-40AA-FA2D-41CC-32851589A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3646" y="2565408"/>
              <a:ext cx="2476500" cy="3143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733C76-1B76-F577-A73F-2826DE034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396" y="5402260"/>
              <a:ext cx="537595" cy="4559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AB3987-3878-AD2C-DA49-239E7002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6550" y="3236920"/>
              <a:ext cx="2457450" cy="180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930832-9671-E892-986A-E6B4BEABA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798" y="4370386"/>
              <a:ext cx="537595" cy="4559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B86DC4-BC8A-212D-C022-26C5E780922B}"/>
                </a:ext>
              </a:extLst>
            </p:cNvPr>
            <p:cNvSpPr/>
            <p:nvPr/>
          </p:nvSpPr>
          <p:spPr>
            <a:xfrm>
              <a:off x="109254" y="3058918"/>
              <a:ext cx="454302" cy="45430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CF6D8-B2BA-824B-2DA0-12F8E1A01EAF}"/>
                </a:ext>
              </a:extLst>
            </p:cNvPr>
            <p:cNvSpPr/>
            <p:nvPr/>
          </p:nvSpPr>
          <p:spPr>
            <a:xfrm>
              <a:off x="2125224" y="3822708"/>
              <a:ext cx="454302" cy="45430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CC3EAC-BED1-07FA-F8DD-11E16D07BB13}"/>
                </a:ext>
              </a:extLst>
            </p:cNvPr>
            <p:cNvSpPr/>
            <p:nvPr/>
          </p:nvSpPr>
          <p:spPr>
            <a:xfrm>
              <a:off x="3566856" y="5447507"/>
              <a:ext cx="454302" cy="45430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AE1260-CE43-6DDF-F8B4-98DF32C51668}"/>
                </a:ext>
              </a:extLst>
            </p:cNvPr>
            <p:cNvSpPr/>
            <p:nvPr/>
          </p:nvSpPr>
          <p:spPr>
            <a:xfrm>
              <a:off x="5202991" y="5592564"/>
              <a:ext cx="454302" cy="45430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  <a:endParaRPr lang="en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E64C2C-7B93-6877-1A71-0FB4D1897624}"/>
                </a:ext>
              </a:extLst>
            </p:cNvPr>
            <p:cNvSpPr/>
            <p:nvPr/>
          </p:nvSpPr>
          <p:spPr>
            <a:xfrm>
              <a:off x="8580830" y="3638074"/>
              <a:ext cx="454302" cy="45430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794737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Isi Form Backup Jawaban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CB0C6-0282-ACAB-6A63-ACE450158A64}"/>
              </a:ext>
            </a:extLst>
          </p:cNvPr>
          <p:cNvSpPr txBox="1">
            <a:spLocks/>
          </p:cNvSpPr>
          <p:nvPr/>
        </p:nvSpPr>
        <p:spPr>
          <a:xfrm>
            <a:off x="1066800" y="1901272"/>
            <a:ext cx="7699248" cy="50583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b="1"/>
              <a:t>Link</a:t>
            </a:r>
            <a:r>
              <a:rPr lang="en-US" sz="1600"/>
              <a:t> form backup jawaban akan diberikan </a:t>
            </a:r>
            <a:r>
              <a:rPr lang="en-US" sz="1600" b="1"/>
              <a:t>pada pertemuan TM </a:t>
            </a:r>
            <a:r>
              <a:rPr lang="en-US" sz="1600"/>
              <a:t>melalui Zoom / Group Line / forum (Sesuai kesepakatan dengan pengajar)</a:t>
            </a:r>
            <a:endParaRPr lang="en-US" sz="1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C3059-AF95-37D7-AE7A-90F0F232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92" y="2865120"/>
            <a:ext cx="4966823" cy="3670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936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Open Sans"/>
                <a:cs typeface="Open Sans"/>
              </a:rPr>
              <a:t>Pengumpulan</a:t>
            </a:r>
            <a:r>
              <a:rPr lang="en-US" dirty="0">
                <a:ea typeface="Open Sans"/>
                <a:cs typeface="Open Sans"/>
              </a:rPr>
              <a:t> Recording (Online)</a:t>
            </a:r>
          </a:p>
        </p:txBody>
      </p:sp>
    </p:spTree>
    <p:extLst>
      <p:ext uri="{BB962C8B-B14F-4D97-AF65-F5344CB8AC3E}">
        <p14:creationId xmlns:p14="http://schemas.microsoft.com/office/powerpoint/2010/main" val="2406963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A314AC-0F9F-7DC4-8FE0-B611175902D5}"/>
              </a:ext>
            </a:extLst>
          </p:cNvPr>
          <p:cNvSpPr txBox="1">
            <a:spLocks/>
          </p:cNvSpPr>
          <p:nvPr/>
        </p:nvSpPr>
        <p:spPr>
          <a:xfrm>
            <a:off x="1066800" y="1931752"/>
            <a:ext cx="7699248" cy="505832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ea typeface="Open Sans"/>
                <a:cs typeface="Open Sans"/>
              </a:rPr>
              <a:t>Recording </a:t>
            </a:r>
            <a:r>
              <a:rPr lang="en-US" sz="1600" dirty="0" err="1">
                <a:ea typeface="Open Sans"/>
                <a:cs typeface="Open Sans"/>
              </a:rPr>
              <a:t>pengerjaan</a:t>
            </a:r>
            <a:r>
              <a:rPr lang="en-US" sz="1600" dirty="0">
                <a:ea typeface="Open Sans"/>
                <a:cs typeface="Open Sans"/>
              </a:rPr>
              <a:t> TM </a:t>
            </a:r>
            <a:r>
              <a:rPr lang="en-US" sz="1600" dirty="0" err="1">
                <a:ea typeface="Open Sans"/>
                <a:cs typeface="Open Sans"/>
              </a:rPr>
              <a:t>wajib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dikumpulkan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melalui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aplikasi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dirty="0" err="1">
                <a:ea typeface="Open Sans"/>
                <a:cs typeface="Open Sans"/>
              </a:rPr>
              <a:t>pengumpulan</a:t>
            </a:r>
            <a:r>
              <a:rPr lang="en-US" sz="1600" dirty="0">
                <a:ea typeface="Open Sans"/>
                <a:cs typeface="Open Sans"/>
              </a:rPr>
              <a:t> recording </a:t>
            </a:r>
            <a:r>
              <a:rPr lang="en-US" sz="1600" b="1" dirty="0">
                <a:ea typeface="Open Sans"/>
                <a:cs typeface="Open Sans"/>
              </a:rPr>
              <a:t>pada </a:t>
            </a:r>
            <a:r>
              <a:rPr lang="en-US" sz="1600" b="1" dirty="0" err="1">
                <a:ea typeface="Open Sans"/>
                <a:cs typeface="Open Sans"/>
              </a:rPr>
              <a:t>hari</a:t>
            </a:r>
            <a:r>
              <a:rPr lang="en-US" sz="1600" b="1" dirty="0">
                <a:ea typeface="Open Sans"/>
                <a:cs typeface="Open Sans"/>
              </a:rPr>
              <a:t> yang </a:t>
            </a:r>
            <a:r>
              <a:rPr lang="en-US" sz="1600" b="1" dirty="0" err="1">
                <a:ea typeface="Open Sans"/>
                <a:cs typeface="Open Sans"/>
              </a:rPr>
              <a:t>sama</a:t>
            </a:r>
            <a:r>
              <a:rPr lang="en-US" sz="1600" b="1" dirty="0">
                <a:ea typeface="Open Sans"/>
                <a:cs typeface="Open Sans"/>
              </a:rPr>
              <a:t> </a:t>
            </a:r>
            <a:r>
              <a:rPr lang="en-US" sz="1600" b="1" dirty="0" err="1">
                <a:ea typeface="Open Sans"/>
                <a:cs typeface="Open Sans"/>
              </a:rPr>
              <a:t>sebelum</a:t>
            </a:r>
            <a:r>
              <a:rPr lang="en-US" sz="1600" b="1" dirty="0">
                <a:ea typeface="Open Sans"/>
                <a:cs typeface="Open Sans"/>
              </a:rPr>
              <a:t> 23.59</a:t>
            </a:r>
            <a:r>
              <a:rPr lang="en-US" sz="1600" dirty="0">
                <a:ea typeface="Open Sans"/>
                <a:cs typeface="Open Sans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ea typeface="Open Sans"/>
                <a:cs typeface="Open Sans"/>
                <a:hlinkClick r:id="rId2"/>
              </a:rPr>
              <a:t>https://op-slc.apps.binus.ac.id/recording-slc/</a:t>
            </a:r>
            <a:endParaRPr lang="en-US" sz="1400" dirty="0">
              <a:ea typeface="Open Sans"/>
              <a:cs typeface="Ope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Pengumpulan Recording Pengerjaan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A2716-E6FA-3EEA-FE50-3DA352DEBF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5354" y="3239072"/>
            <a:ext cx="3200400" cy="3203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66FDD0A-8B71-A538-8544-C0C2169C5774}"/>
              </a:ext>
            </a:extLst>
          </p:cNvPr>
          <p:cNvSpPr txBox="1">
            <a:spLocks/>
          </p:cNvSpPr>
          <p:nvPr/>
        </p:nvSpPr>
        <p:spPr>
          <a:xfrm>
            <a:off x="5159462" y="3239072"/>
            <a:ext cx="3200400" cy="3417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Credential:</a:t>
            </a:r>
          </a:p>
          <a:p>
            <a:pPr marL="0" indent="0"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Username: [NIM]</a:t>
            </a:r>
          </a:p>
          <a:p>
            <a:pPr marL="0" indent="0"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Password: [Password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Binusmaya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25564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Pengumpulan Recording Pengerjaan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94D7F-9386-2D44-04D8-745B2B8D6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914" y="2151033"/>
            <a:ext cx="6148172" cy="310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A79EA68-05C7-E24A-68B4-717DC5452AE9}"/>
              </a:ext>
            </a:extLst>
          </p:cNvPr>
          <p:cNvSpPr txBox="1">
            <a:spLocks/>
          </p:cNvSpPr>
          <p:nvPr/>
        </p:nvSpPr>
        <p:spPr>
          <a:xfrm>
            <a:off x="1066800" y="5625115"/>
            <a:ext cx="76009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</a:t>
            </a:r>
            <a:r>
              <a:rPr lang="en-US" sz="16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melihat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</a:t>
            </a:r>
            <a:r>
              <a:rPr lang="en-US" sz="1600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recording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</a:t>
            </a:r>
            <a:r>
              <a:rPr lang="en-US" sz="1600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sudah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pernah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di-upload</a:t>
            </a:r>
          </a:p>
        </p:txBody>
      </p:sp>
    </p:spTree>
    <p:extLst>
      <p:ext uri="{BB962C8B-B14F-4D97-AF65-F5344CB8AC3E}">
        <p14:creationId xmlns:p14="http://schemas.microsoft.com/office/powerpoint/2010/main" val="36654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Tanggal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Penting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Nilai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endParaRPr lang="en-US" sz="3000" b="1">
              <a:solidFill>
                <a:srgbClr val="0079B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19C3F9D9-5A95-1440-0AFA-6BA4F4FA9525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737360"/>
          <a:ext cx="7531100" cy="3591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868">
                  <a:extLst>
                    <a:ext uri="{9D8B030D-6E8A-4147-A177-3AD203B41FA5}">
                      <a16:colId xmlns:a16="http://schemas.microsoft.com/office/drawing/2014/main" val="3065253309"/>
                    </a:ext>
                  </a:extLst>
                </a:gridCol>
                <a:gridCol w="5549232">
                  <a:extLst>
                    <a:ext uri="{9D8B030D-6E8A-4147-A177-3AD203B41FA5}">
                      <a16:colId xmlns:a16="http://schemas.microsoft.com/office/drawing/2014/main" val="106261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Tanggal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 Mei 2024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Keluar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Batch 1*</a:t>
                      </a:r>
                    </a:p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Termasuk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Pengumuman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Dinolkan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 – 31 May 2024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Masa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Protes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Batch 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6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Jul 2024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Keluar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Batch 2 &amp;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Susulan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Termasuk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Pengumuman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Dinolkan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7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Jul - 02 Aug 2024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Masa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Protes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Batch 2 &amp;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Susulan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 Aug 2024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Hasil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Protes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(Batch 1, 2,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Susulan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8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 – 15 Aug 2024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Masa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Konfirmasi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Berkas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 Aug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Keluar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Nilai Akhir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Praktikum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dan </a:t>
                      </a:r>
                      <a:r>
                        <a:rPr lang="en-US" sz="160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Susulan</a:t>
                      </a:r>
                      <a:r>
                        <a:rPr lang="en-US" sz="16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(Final)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482032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B757-F393-9FC8-4F5B-AEDDC38B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99" y="5257800"/>
            <a:ext cx="7696201" cy="553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i="1"/>
              <a:t>* Nilai yang </a:t>
            </a:r>
            <a:r>
              <a:rPr lang="en-US" sz="1400" i="1" err="1"/>
              <a:t>keluar</a:t>
            </a:r>
            <a:r>
              <a:rPr lang="en-US" sz="1400" i="1"/>
              <a:t> pada batch 1 </a:t>
            </a:r>
            <a:r>
              <a:rPr lang="en-US" sz="1400" i="1" err="1"/>
              <a:t>adalah</a:t>
            </a:r>
            <a:r>
              <a:rPr lang="en-US" sz="1400" i="1"/>
              <a:t> </a:t>
            </a:r>
            <a:r>
              <a:rPr lang="en-US" sz="1400" i="1" err="1"/>
              <a:t>nilai</a:t>
            </a:r>
            <a:r>
              <a:rPr lang="en-US" sz="1400" i="1"/>
              <a:t> quiz </a:t>
            </a:r>
            <a:r>
              <a:rPr lang="en-US" sz="1400" i="1" err="1"/>
              <a:t>untuk</a:t>
            </a:r>
            <a:r>
              <a:rPr lang="en-US" sz="1400" i="1"/>
              <a:t> </a:t>
            </a:r>
            <a:r>
              <a:rPr lang="en-US" sz="1400" i="1" err="1"/>
              <a:t>mata</a:t>
            </a:r>
            <a:r>
              <a:rPr lang="en-US" sz="1400" i="1"/>
              <a:t> </a:t>
            </a:r>
            <a:r>
              <a:rPr lang="en-US" sz="1400" i="1" err="1"/>
              <a:t>kuliah</a:t>
            </a:r>
            <a:r>
              <a:rPr lang="en-US" sz="1400" i="1"/>
              <a:t> </a:t>
            </a:r>
            <a:r>
              <a:rPr lang="en-US" sz="1400" i="1" err="1"/>
              <a:t>praktikum</a:t>
            </a:r>
            <a:r>
              <a:rPr lang="en-US" sz="1400" i="1"/>
              <a:t> yang </a:t>
            </a:r>
            <a:r>
              <a:rPr lang="en-US" sz="1400" i="1" err="1"/>
              <a:t>hanya</a:t>
            </a:r>
            <a:r>
              <a:rPr lang="en-US" sz="1400" i="1"/>
              <a:t> </a:t>
            </a:r>
            <a:r>
              <a:rPr lang="en-US" sz="1400" i="1" err="1"/>
              <a:t>memiliki</a:t>
            </a:r>
            <a:r>
              <a:rPr lang="en-US" sz="1400" i="1"/>
              <a:t> </a:t>
            </a:r>
            <a:r>
              <a:rPr lang="en-US" sz="1400" b="1" i="1"/>
              <a:t>1 kali </a:t>
            </a:r>
            <a:r>
              <a:rPr lang="en-US" sz="1400" b="1" i="1" err="1"/>
              <a:t>penilaian</a:t>
            </a:r>
            <a:r>
              <a:rPr lang="en-US" sz="1400" b="1" i="1"/>
              <a:t> quiz </a:t>
            </a:r>
            <a:r>
              <a:rPr lang="en-US" sz="1400" i="1"/>
              <a:t>dan </a:t>
            </a:r>
            <a:r>
              <a:rPr lang="en-US" sz="1400" i="1" err="1"/>
              <a:t>sudah</a:t>
            </a:r>
            <a:r>
              <a:rPr lang="en-US" sz="1400" i="1"/>
              <a:t> </a:t>
            </a:r>
            <a:r>
              <a:rPr lang="en-US" sz="1400" i="1" err="1"/>
              <a:t>terlaksana</a:t>
            </a:r>
            <a:r>
              <a:rPr lang="en-US" sz="1400" i="1"/>
              <a:t> </a:t>
            </a:r>
            <a:r>
              <a:rPr lang="en-US" sz="1400" b="1" i="1" err="1"/>
              <a:t>sebelum</a:t>
            </a:r>
            <a:r>
              <a:rPr lang="en-US" sz="1400" b="1" i="1"/>
              <a:t> </a:t>
            </a:r>
            <a:r>
              <a:rPr lang="en-US" sz="1400" b="1" i="1" err="1"/>
              <a:t>tanggal</a:t>
            </a:r>
            <a:r>
              <a:rPr lang="en-US" sz="1400" b="1" i="1"/>
              <a:t> </a:t>
            </a:r>
            <a:r>
              <a:rPr lang="en-US" sz="1400" b="1" i="1" err="1"/>
              <a:t>keluar</a:t>
            </a:r>
            <a:r>
              <a:rPr lang="en-US" sz="1400" b="1" i="1"/>
              <a:t> </a:t>
            </a:r>
            <a:r>
              <a:rPr lang="en-US" sz="1400" b="1" i="1" err="1"/>
              <a:t>nilai</a:t>
            </a:r>
            <a:r>
              <a:rPr lang="en-US" sz="1400" b="1" i="1"/>
              <a:t> </a:t>
            </a:r>
            <a:r>
              <a:rPr lang="en-US" sz="1400" b="1" i="1" err="1"/>
              <a:t>praktikum</a:t>
            </a:r>
            <a:r>
              <a:rPr lang="en-US" sz="1400" b="1" i="1"/>
              <a:t> batch 1</a:t>
            </a:r>
            <a:r>
              <a:rPr lang="en-US" sz="1400" i="1"/>
              <a:t>.</a:t>
            </a:r>
            <a:endParaRPr lang="en-US" sz="1200" i="1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99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Pengumpulan Recording Pengerjaan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435C76-079B-AAB0-DB9C-F394BE06A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708" y="2062480"/>
            <a:ext cx="6850584" cy="3455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09493DD-77CE-2094-F7B6-C50AEB6388E4}"/>
              </a:ext>
            </a:extLst>
          </p:cNvPr>
          <p:cNvSpPr txBox="1">
            <a:spLocks/>
          </p:cNvSpPr>
          <p:nvPr/>
        </p:nvSpPr>
        <p:spPr>
          <a:xfrm>
            <a:off x="1066800" y="5858795"/>
            <a:ext cx="76009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Pada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halaman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list </a:t>
            </a:r>
            <a:r>
              <a:rPr lang="en-US" sz="1600" b="1" i="1">
                <a:latin typeface="Segoe UI" panose="020B0502040204020203" pitchFamily="34" charset="0"/>
                <a:cs typeface="Segoe UI" panose="020B0502040204020203" pitchFamily="34" charset="0"/>
              </a:rPr>
              <a:t>recording</a:t>
            </a: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b="1" err="1"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err="1">
                <a:latin typeface="Segoe UI" panose="020B0502040204020203" pitchFamily="34" charset="0"/>
                <a:cs typeface="Segoe UI" panose="020B0502040204020203" pitchFamily="34" charset="0"/>
              </a:rPr>
              <a:t>pernah</a:t>
            </a: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 di-upload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A1F47-CD66-1A4D-8EA0-AA9797DB634C}"/>
              </a:ext>
            </a:extLst>
          </p:cNvPr>
          <p:cNvSpPr/>
          <p:nvPr/>
        </p:nvSpPr>
        <p:spPr>
          <a:xfrm>
            <a:off x="1828800" y="267208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FB8EF-374A-052C-2BCE-5CA0494B1C97}"/>
              </a:ext>
            </a:extLst>
          </p:cNvPr>
          <p:cNvSpPr/>
          <p:nvPr/>
        </p:nvSpPr>
        <p:spPr>
          <a:xfrm>
            <a:off x="2952749" y="2133199"/>
            <a:ext cx="3048000" cy="7005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Tekan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tombol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Recording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menambahkan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recording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baru</a:t>
            </a:r>
            <a:endParaRPr lang="en-US" sz="13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B5F928-EEAB-354A-01EB-7159FC172FD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09800" y="2483462"/>
            <a:ext cx="742949" cy="168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769A8E-1F00-1E02-AD68-6FB4AFE1BEA8}"/>
              </a:ext>
            </a:extLst>
          </p:cNvPr>
          <p:cNvSpPr/>
          <p:nvPr/>
        </p:nvSpPr>
        <p:spPr>
          <a:xfrm>
            <a:off x="2590800" y="4871394"/>
            <a:ext cx="865464" cy="168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5FD85-1A86-FF72-D86C-E468BCCEB0BC}"/>
              </a:ext>
            </a:extLst>
          </p:cNvPr>
          <p:cNvSpPr/>
          <p:nvPr/>
        </p:nvSpPr>
        <p:spPr>
          <a:xfrm>
            <a:off x="3800474" y="5000152"/>
            <a:ext cx="2695576" cy="6342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 </a:t>
            </a:r>
            <a:r>
              <a:rPr lang="en-US" sz="11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Pengajuan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Kebijakan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jika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kendala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1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menyebabkan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mengumpulkan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06501F-4E2F-8B82-E857-1FCC64C6B2CD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23532" y="5040021"/>
            <a:ext cx="776942" cy="254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51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C138636-BE87-8698-1212-5093F2ACE061}"/>
              </a:ext>
            </a:extLst>
          </p:cNvPr>
          <p:cNvSpPr txBox="1">
            <a:spLocks/>
          </p:cNvSpPr>
          <p:nvPr/>
        </p:nvSpPr>
        <p:spPr>
          <a:xfrm>
            <a:off x="1066800" y="914400"/>
            <a:ext cx="7627257" cy="73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just"/>
            <a:r>
              <a:rPr lang="en-US"/>
              <a:t>[ONLINE] Tutorial Pengumpulan Recording Pengerjaan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70ADF-94E4-CDA8-F6CC-49C336E6FA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7988" y="2282704"/>
            <a:ext cx="6850584" cy="345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57C472-5AC6-9B92-AB32-2397AD204A2C}"/>
              </a:ext>
            </a:extLst>
          </p:cNvPr>
          <p:cNvSpPr/>
          <p:nvPr/>
        </p:nvSpPr>
        <p:spPr>
          <a:xfrm>
            <a:off x="3738879" y="3561239"/>
            <a:ext cx="2362199" cy="50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BFB11-A4EC-1E08-8B9A-33E76B04AB57}"/>
              </a:ext>
            </a:extLst>
          </p:cNvPr>
          <p:cNvSpPr/>
          <p:nvPr/>
        </p:nvSpPr>
        <p:spPr>
          <a:xfrm>
            <a:off x="4681855" y="2435622"/>
            <a:ext cx="3657600" cy="6566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Pilih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pengumpulan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recording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pengerjaan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ditempat</a:t>
            </a:r>
            <a:endParaRPr lang="en-US" sz="13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F6967-55ED-EEC4-8883-CC30ECEAFDC5}"/>
              </a:ext>
            </a:extLst>
          </p:cNvPr>
          <p:cNvCxnSpPr>
            <a:cxnSpLocks/>
          </p:cNvCxnSpPr>
          <p:nvPr/>
        </p:nvCxnSpPr>
        <p:spPr>
          <a:xfrm flipH="1">
            <a:off x="6101078" y="3148292"/>
            <a:ext cx="381002" cy="656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2A7AF-80D4-3541-A07F-AE372DFA03C1}"/>
              </a:ext>
            </a:extLst>
          </p:cNvPr>
          <p:cNvSpPr/>
          <p:nvPr/>
        </p:nvSpPr>
        <p:spPr>
          <a:xfrm>
            <a:off x="3967480" y="4773993"/>
            <a:ext cx="3657600" cy="6566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Masukkan </a:t>
            </a:r>
            <a:r>
              <a:rPr lang="en-US" sz="13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Link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yang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sudah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diupload</a:t>
            </a:r>
            <a:r>
              <a:rPr lang="en-US"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3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drive</a:t>
            </a:r>
          </a:p>
        </p:txBody>
      </p:sp>
    </p:spTree>
    <p:extLst>
      <p:ext uri="{BB962C8B-B14F-4D97-AF65-F5344CB8AC3E}">
        <p14:creationId xmlns:p14="http://schemas.microsoft.com/office/powerpoint/2010/main" val="2765674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Penilaian</a:t>
            </a:r>
            <a:r>
              <a:rPr lang="en-US"/>
              <a:t> dan </a:t>
            </a:r>
            <a:r>
              <a:rPr lang="en-US" err="1"/>
              <a:t>Protes</a:t>
            </a:r>
            <a:r>
              <a:rPr lang="en-US"/>
              <a:t> Nilai</a:t>
            </a:r>
          </a:p>
        </p:txBody>
      </p:sp>
    </p:spTree>
    <p:extLst>
      <p:ext uri="{BB962C8B-B14F-4D97-AF65-F5344CB8AC3E}">
        <p14:creationId xmlns:p14="http://schemas.microsoft.com/office/powerpoint/2010/main" val="3365833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12307"/>
            <a:ext cx="6921500" cy="49375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/>
              <a:t>Kapan </a:t>
            </a:r>
            <a:r>
              <a:rPr lang="en-US" sz="1600" b="1" err="1"/>
              <a:t>nilai</a:t>
            </a:r>
            <a:r>
              <a:rPr lang="en-US" sz="1600" b="1"/>
              <a:t> </a:t>
            </a:r>
            <a:r>
              <a:rPr lang="en-US" sz="1600" b="1" err="1"/>
              <a:t>praktikum</a:t>
            </a:r>
            <a:r>
              <a:rPr lang="en-US" sz="1600" b="1"/>
              <a:t> </a:t>
            </a:r>
            <a:r>
              <a:rPr lang="en-US" sz="1600" err="1"/>
              <a:t>dari</a:t>
            </a:r>
            <a:r>
              <a:rPr lang="en-US" sz="1600"/>
              <a:t> </a:t>
            </a:r>
            <a:r>
              <a:rPr lang="en-US" sz="1600" err="1"/>
              <a:t>proyek</a:t>
            </a:r>
            <a:r>
              <a:rPr lang="en-US" sz="1600"/>
              <a:t>/quiz/UAP </a:t>
            </a:r>
            <a:r>
              <a:rPr lang="en-US" sz="1600" err="1"/>
              <a:t>keluar</a:t>
            </a:r>
            <a:r>
              <a:rPr lang="en-US" sz="1600"/>
              <a:t>?</a:t>
            </a:r>
            <a:endParaRPr lang="en-US" sz="1600">
              <a:latin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Penilaian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Protes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Nilai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EBD4A7-143A-D617-17F5-B47C070EA6FD}"/>
              </a:ext>
            </a:extLst>
          </p:cNvPr>
          <p:cNvGrpSpPr/>
          <p:nvPr/>
        </p:nvGrpSpPr>
        <p:grpSpPr>
          <a:xfrm>
            <a:off x="1143000" y="1517832"/>
            <a:ext cx="612649" cy="646151"/>
            <a:chOff x="1447800" y="3621049"/>
            <a:chExt cx="612649" cy="6461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1104BE-F3CA-E69D-1D07-0261874BF87D}"/>
                </a:ext>
              </a:extLst>
            </p:cNvPr>
            <p:cNvSpPr/>
            <p:nvPr/>
          </p:nvSpPr>
          <p:spPr>
            <a:xfrm>
              <a:off x="1447800" y="3657600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6421BD65-0CA2-B971-9804-424A45131B46}"/>
                </a:ext>
              </a:extLst>
            </p:cNvPr>
            <p:cNvSpPr txBox="1">
              <a:spLocks/>
            </p:cNvSpPr>
            <p:nvPr/>
          </p:nvSpPr>
          <p:spPr>
            <a:xfrm>
              <a:off x="1447800" y="3621049"/>
              <a:ext cx="612649" cy="646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2400" b="1">
                  <a:solidFill>
                    <a:schemeClr val="accent6">
                      <a:lumMod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80F83-D657-B59D-2CF8-01689663973B}"/>
              </a:ext>
            </a:extLst>
          </p:cNvPr>
          <p:cNvSpPr txBox="1">
            <a:spLocks/>
          </p:cNvSpPr>
          <p:nvPr/>
        </p:nvSpPr>
        <p:spPr>
          <a:xfrm>
            <a:off x="1054099" y="2213416"/>
            <a:ext cx="7696201" cy="4339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Nilai </a:t>
            </a:r>
            <a:r>
              <a:rPr lang="en-US" sz="1600" err="1"/>
              <a:t>praktikum</a:t>
            </a:r>
            <a:r>
              <a:rPr lang="en-US" sz="1600"/>
              <a:t> </a:t>
            </a:r>
            <a:r>
              <a:rPr lang="en-US" sz="1600" err="1"/>
              <a:t>keluar</a:t>
            </a:r>
            <a:r>
              <a:rPr lang="en-US" sz="1600"/>
              <a:t> </a:t>
            </a:r>
            <a:r>
              <a:rPr lang="en-US" sz="1600" err="1"/>
              <a:t>sesuai</a:t>
            </a:r>
            <a:r>
              <a:rPr lang="en-US" sz="1600"/>
              <a:t> </a:t>
            </a:r>
            <a:r>
              <a:rPr lang="en-US" sz="1600" err="1"/>
              <a:t>waktu</a:t>
            </a:r>
            <a:r>
              <a:rPr lang="en-US" sz="1600"/>
              <a:t> </a:t>
            </a:r>
            <a:r>
              <a:rPr lang="en-US" sz="1600" err="1"/>
              <a:t>keluar</a:t>
            </a:r>
            <a:r>
              <a:rPr lang="en-US" sz="1600"/>
              <a:t> </a:t>
            </a:r>
            <a:r>
              <a:rPr lang="en-US" sz="1600" err="1"/>
              <a:t>nilai</a:t>
            </a:r>
            <a:r>
              <a:rPr lang="en-US" sz="1600"/>
              <a:t> </a:t>
            </a:r>
            <a:r>
              <a:rPr lang="en-US" sz="1600" err="1"/>
              <a:t>praktikum</a:t>
            </a:r>
            <a:r>
              <a:rPr lang="en-US" sz="1600"/>
              <a:t> yang </a:t>
            </a:r>
            <a:r>
              <a:rPr lang="en-US" sz="1600" err="1"/>
              <a:t>telah</a:t>
            </a:r>
            <a:r>
              <a:rPr lang="en-US" sz="1600"/>
              <a:t> </a:t>
            </a:r>
            <a:r>
              <a:rPr lang="en-US" sz="1600" err="1"/>
              <a:t>ditetapkan</a:t>
            </a:r>
            <a:r>
              <a:rPr lang="en-US" sz="1600"/>
              <a:t> pada </a:t>
            </a:r>
            <a:r>
              <a:rPr lang="en-US" sz="1600" b="1" err="1"/>
              <a:t>kalender</a:t>
            </a:r>
            <a:r>
              <a:rPr lang="en-US" sz="1600" b="1"/>
              <a:t> </a:t>
            </a:r>
            <a:r>
              <a:rPr lang="en-US" sz="1600" b="1" err="1"/>
              <a:t>praktikum</a:t>
            </a:r>
            <a:r>
              <a:rPr lang="en-US" sz="1600" b="1"/>
              <a:t> </a:t>
            </a:r>
            <a:r>
              <a:rPr lang="en-US" sz="1600"/>
              <a:t>dan </a:t>
            </a:r>
            <a:r>
              <a:rPr lang="en-US" sz="1600" err="1"/>
              <a:t>dibagi</a:t>
            </a:r>
            <a:r>
              <a:rPr lang="en-US" sz="1600"/>
              <a:t> </a:t>
            </a:r>
            <a:r>
              <a:rPr lang="en-US" sz="1600" err="1"/>
              <a:t>menjadi</a:t>
            </a:r>
            <a:r>
              <a:rPr lang="en-US" sz="1600"/>
              <a:t> 2 batch.</a:t>
            </a:r>
          </a:p>
          <a:p>
            <a:pPr algn="just">
              <a:lnSpc>
                <a:spcPct val="150000"/>
              </a:lnSpc>
            </a:pPr>
            <a:r>
              <a:rPr lang="en-US" sz="1600"/>
              <a:t>Nilai </a:t>
            </a:r>
            <a:r>
              <a:rPr lang="en-US" sz="1600" err="1"/>
              <a:t>praktikum</a:t>
            </a:r>
            <a:r>
              <a:rPr lang="en-US" sz="1600"/>
              <a:t> yang </a:t>
            </a:r>
            <a:r>
              <a:rPr lang="en-US" sz="1600" err="1"/>
              <a:t>keluar</a:t>
            </a:r>
            <a:r>
              <a:rPr lang="en-US" sz="1600"/>
              <a:t> pada batch 1 </a:t>
            </a:r>
            <a:r>
              <a:rPr lang="en-US" sz="1600" err="1"/>
              <a:t>adalah</a:t>
            </a:r>
            <a:r>
              <a:rPr lang="en-US" sz="1600"/>
              <a:t> </a:t>
            </a:r>
            <a:r>
              <a:rPr lang="en-US" sz="1600" err="1"/>
              <a:t>komponen</a:t>
            </a:r>
            <a:r>
              <a:rPr lang="en-US" sz="1600"/>
              <a:t> </a:t>
            </a:r>
            <a:r>
              <a:rPr lang="en-US" sz="1600" err="1"/>
              <a:t>penilaian</a:t>
            </a:r>
            <a:r>
              <a:rPr lang="en-US" sz="1600"/>
              <a:t> </a:t>
            </a:r>
            <a:r>
              <a:rPr lang="en-US" sz="1600" err="1"/>
              <a:t>kuis</a:t>
            </a:r>
            <a:r>
              <a:rPr lang="en-US" sz="1600"/>
              <a:t> </a:t>
            </a:r>
            <a:r>
              <a:rPr lang="en-US" sz="1600" err="1"/>
              <a:t>praktikum</a:t>
            </a:r>
            <a:r>
              <a:rPr lang="en-US" sz="1600"/>
              <a:t> yang </a:t>
            </a:r>
            <a:r>
              <a:rPr lang="en-US" sz="1600" b="1" err="1"/>
              <a:t>hanya</a:t>
            </a:r>
            <a:r>
              <a:rPr lang="en-US" sz="1600" b="1"/>
              <a:t> </a:t>
            </a:r>
            <a:r>
              <a:rPr lang="en-US" sz="1600" b="1" err="1"/>
              <a:t>terlaksana</a:t>
            </a:r>
            <a:r>
              <a:rPr lang="en-US" sz="1600" b="1"/>
              <a:t> </a:t>
            </a:r>
            <a:r>
              <a:rPr lang="en-US" sz="1600" b="1" err="1"/>
              <a:t>satu</a:t>
            </a:r>
            <a:r>
              <a:rPr lang="en-US" sz="1600" b="1"/>
              <a:t> kali </a:t>
            </a:r>
            <a:r>
              <a:rPr lang="en-US" sz="1600" b="1" err="1"/>
              <a:t>dalam</a:t>
            </a:r>
            <a:r>
              <a:rPr lang="en-US" sz="1600" b="1"/>
              <a:t> </a:t>
            </a:r>
            <a:r>
              <a:rPr lang="en-US" sz="1600" b="1" err="1"/>
              <a:t>satu</a:t>
            </a:r>
            <a:r>
              <a:rPr lang="en-US" sz="1600" b="1"/>
              <a:t> semester dan </a:t>
            </a:r>
            <a:r>
              <a:rPr lang="en-US" sz="1600" b="1" err="1"/>
              <a:t>sudah</a:t>
            </a:r>
            <a:r>
              <a:rPr lang="en-US" sz="1600" b="1"/>
              <a:t> </a:t>
            </a:r>
            <a:r>
              <a:rPr lang="en-US" sz="1600" b="1" err="1"/>
              <a:t>dilaksanakan</a:t>
            </a:r>
            <a:r>
              <a:rPr lang="en-US" sz="1600" b="1"/>
              <a:t> </a:t>
            </a:r>
            <a:r>
              <a:rPr lang="en-US" sz="1600" b="1" err="1"/>
              <a:t>sebelum</a:t>
            </a:r>
            <a:r>
              <a:rPr lang="en-US" sz="1600" b="1"/>
              <a:t> </a:t>
            </a:r>
            <a:r>
              <a:rPr lang="en-US" sz="1600" b="1" err="1"/>
              <a:t>tanggal</a:t>
            </a:r>
            <a:r>
              <a:rPr lang="en-US" sz="1600" b="1"/>
              <a:t> </a:t>
            </a:r>
            <a:r>
              <a:rPr lang="en-US" sz="1600" b="1" err="1"/>
              <a:t>keluar</a:t>
            </a:r>
            <a:r>
              <a:rPr lang="en-US" sz="1600" b="1"/>
              <a:t> </a:t>
            </a:r>
            <a:r>
              <a:rPr lang="en-US" sz="1600" b="1" err="1"/>
              <a:t>nilai</a:t>
            </a:r>
            <a:r>
              <a:rPr lang="en-US" sz="1600" b="1"/>
              <a:t> </a:t>
            </a:r>
            <a:r>
              <a:rPr lang="en-US" sz="1600" b="1" err="1"/>
              <a:t>praktikum</a:t>
            </a:r>
            <a:r>
              <a:rPr lang="en-US" sz="1600" b="1"/>
              <a:t> batch 1</a:t>
            </a:r>
            <a:r>
              <a:rPr lang="en-US" sz="1600"/>
              <a:t> </a:t>
            </a:r>
            <a:r>
              <a:rPr lang="en-US" sz="1600" err="1"/>
              <a:t>sesuai</a:t>
            </a:r>
            <a:r>
              <a:rPr lang="en-US" sz="1600"/>
              <a:t> </a:t>
            </a:r>
            <a:r>
              <a:rPr lang="en-US" sz="1600" err="1"/>
              <a:t>kalender</a:t>
            </a:r>
            <a:r>
              <a:rPr lang="en-US" sz="1600"/>
              <a:t> </a:t>
            </a:r>
            <a:r>
              <a:rPr lang="en-US" sz="1600" err="1"/>
              <a:t>praktikum</a:t>
            </a:r>
            <a:r>
              <a:rPr lang="en-US" sz="1600"/>
              <a:t> yang </a:t>
            </a:r>
            <a:r>
              <a:rPr lang="en-US" sz="1600" err="1"/>
              <a:t>berlaku</a:t>
            </a:r>
            <a:r>
              <a:rPr lang="en-US" sz="1600"/>
              <a:t>. </a:t>
            </a:r>
            <a:r>
              <a:rPr lang="en-US" sz="1600" err="1"/>
              <a:t>Selain</a:t>
            </a:r>
            <a:r>
              <a:rPr lang="en-US" sz="1600"/>
              <a:t> </a:t>
            </a:r>
            <a:r>
              <a:rPr lang="en-US" sz="1600" err="1"/>
              <a:t>itu</a:t>
            </a:r>
            <a:r>
              <a:rPr lang="en-US" sz="1600"/>
              <a:t>, </a:t>
            </a:r>
            <a:r>
              <a:rPr lang="en-US" sz="1600" err="1"/>
              <a:t>nilai</a:t>
            </a:r>
            <a:r>
              <a:rPr lang="en-US" sz="1600"/>
              <a:t>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keluar</a:t>
            </a:r>
            <a:r>
              <a:rPr lang="en-US" sz="1600"/>
              <a:t> pada batch 2.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Mahasiswa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b="1" err="1"/>
              <a:t>melihat</a:t>
            </a:r>
            <a:r>
              <a:rPr lang="en-US" sz="1600" b="1"/>
              <a:t> </a:t>
            </a:r>
            <a:r>
              <a:rPr lang="en-US" sz="1600" b="1" err="1"/>
              <a:t>nilai</a:t>
            </a:r>
            <a:r>
              <a:rPr lang="en-US" sz="1600" b="1"/>
              <a:t> </a:t>
            </a:r>
            <a:r>
              <a:rPr lang="en-US" sz="1600" b="1" err="1"/>
              <a:t>praktikum</a:t>
            </a:r>
            <a:r>
              <a:rPr lang="en-US" sz="1600" b="1"/>
              <a:t> </a:t>
            </a:r>
            <a:r>
              <a:rPr lang="en-US" sz="1600" err="1"/>
              <a:t>melalui</a:t>
            </a:r>
            <a:r>
              <a:rPr lang="en-US" sz="1600"/>
              <a:t> </a:t>
            </a:r>
            <a:r>
              <a:rPr lang="en-US" sz="1600" err="1"/>
              <a:t>Binusmaya</a:t>
            </a:r>
            <a:r>
              <a:rPr lang="en-US" sz="1600"/>
              <a:t> pada menu Learning </a:t>
            </a:r>
            <a:r>
              <a:rPr lang="en-US" sz="1600">
                <a:sym typeface="Wingdings" pitchFamily="2" charset="2"/>
              </a:rPr>
              <a:t> Grades  View Score.</a:t>
            </a: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5322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>
                <a:latin typeface="Open Sans"/>
              </a:rPr>
              <a:t>Contoh</a:t>
            </a:r>
            <a:r>
              <a:rPr lang="en-US" sz="1600" dirty="0">
                <a:latin typeface="Open Sans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Open Sans"/>
              </a:rPr>
              <a:t>Mata </a:t>
            </a:r>
            <a:r>
              <a:rPr lang="en-US" sz="1600" dirty="0" err="1">
                <a:latin typeface="Open Sans"/>
              </a:rPr>
              <a:t>kuliah</a:t>
            </a:r>
            <a:r>
              <a:rPr lang="en-US" sz="1600" dirty="0">
                <a:latin typeface="Open Sans"/>
              </a:rPr>
              <a:t> A </a:t>
            </a:r>
            <a:r>
              <a:rPr lang="en-US" sz="1600" dirty="0" err="1">
                <a:latin typeface="Open Sans"/>
              </a:rPr>
              <a:t>memiliki</a:t>
            </a:r>
            <a:r>
              <a:rPr lang="en-US" sz="1600" dirty="0">
                <a:latin typeface="Open Sans"/>
              </a:rPr>
              <a:t> </a:t>
            </a:r>
            <a:r>
              <a:rPr lang="en-US" sz="1600" b="1" dirty="0" err="1">
                <a:latin typeface="Open Sans"/>
              </a:rPr>
              <a:t>komponen</a:t>
            </a:r>
            <a:r>
              <a:rPr lang="en-US" sz="1600" b="1" dirty="0">
                <a:latin typeface="Open Sans"/>
              </a:rPr>
              <a:t> </a:t>
            </a:r>
            <a:r>
              <a:rPr lang="en-US" sz="1600" b="1" dirty="0" err="1">
                <a:latin typeface="Open Sans"/>
              </a:rPr>
              <a:t>penilaian</a:t>
            </a:r>
            <a:r>
              <a:rPr lang="en-US" sz="1600" b="1" dirty="0">
                <a:latin typeface="Open Sans"/>
              </a:rPr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(1 kali) dan UAP</a:t>
            </a:r>
            <a:r>
              <a:rPr lang="en-US" sz="1600" dirty="0"/>
              <a:t>.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terlaksana</a:t>
            </a:r>
            <a:r>
              <a:rPr lang="en-US" sz="1600" dirty="0"/>
              <a:t> pada </a:t>
            </a:r>
            <a:r>
              <a:rPr lang="en-US" sz="1600" b="1" dirty="0" err="1"/>
              <a:t>sebelum</a:t>
            </a:r>
            <a:r>
              <a:rPr lang="en-US" sz="1600" b="1" dirty="0"/>
              <a:t> </a:t>
            </a:r>
            <a:r>
              <a:rPr lang="en-US" sz="1600" b="1" dirty="0" err="1"/>
              <a:t>tanggal</a:t>
            </a:r>
            <a:r>
              <a:rPr lang="en-US" sz="1600" b="1" dirty="0"/>
              <a:t> </a:t>
            </a:r>
            <a:r>
              <a:rPr lang="en-US" sz="1600" b="1" dirty="0" err="1"/>
              <a:t>keluar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batch 1</a:t>
            </a:r>
            <a:r>
              <a:rPr lang="en-US" sz="1600" dirty="0"/>
              <a:t>. Oleh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 pada </a:t>
            </a:r>
            <a:r>
              <a:rPr lang="en-US" sz="1600" b="1" dirty="0"/>
              <a:t>batch 1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Mata </a:t>
            </a:r>
            <a:r>
              <a:rPr lang="en-US" sz="1600" dirty="0" err="1"/>
              <a:t>kuliah</a:t>
            </a:r>
            <a:r>
              <a:rPr lang="en-US" sz="1600" dirty="0"/>
              <a:t> B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b="1" dirty="0" err="1"/>
              <a:t>komponen</a:t>
            </a:r>
            <a:r>
              <a:rPr lang="en-US" sz="1600" b="1" dirty="0"/>
              <a:t> </a:t>
            </a:r>
            <a:r>
              <a:rPr lang="en-US" sz="1600" b="1" dirty="0" err="1"/>
              <a:t>penilaian</a:t>
            </a:r>
            <a:r>
              <a:rPr lang="en-US" sz="1600" b="1" dirty="0"/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(1 kali)</a:t>
            </a:r>
            <a:r>
              <a:rPr lang="en-US" sz="1600" dirty="0"/>
              <a:t>.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terlaksana</a:t>
            </a:r>
            <a:r>
              <a:rPr lang="en-US" sz="1600" dirty="0"/>
              <a:t> pada </a:t>
            </a:r>
            <a:r>
              <a:rPr lang="en-US" sz="1600" b="1" dirty="0" err="1"/>
              <a:t>setelah</a:t>
            </a:r>
            <a:r>
              <a:rPr lang="en-US" sz="1600" b="1" dirty="0"/>
              <a:t> </a:t>
            </a:r>
            <a:r>
              <a:rPr lang="en-US" sz="1600" b="1" dirty="0" err="1"/>
              <a:t>tanggal</a:t>
            </a:r>
            <a:r>
              <a:rPr lang="en-US" sz="1600" b="1" dirty="0"/>
              <a:t> </a:t>
            </a:r>
            <a:r>
              <a:rPr lang="en-US" sz="1600" b="1" dirty="0" err="1"/>
              <a:t>keluar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batch 1</a:t>
            </a:r>
            <a:r>
              <a:rPr lang="en-US" sz="1600" dirty="0"/>
              <a:t>. Oleh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 pada </a:t>
            </a:r>
            <a:r>
              <a:rPr lang="en-US" sz="1600" b="1" dirty="0"/>
              <a:t>batch 2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Open Sans"/>
              </a:rPr>
              <a:t>Mata </a:t>
            </a:r>
            <a:r>
              <a:rPr lang="en-US" sz="1600" dirty="0" err="1">
                <a:latin typeface="Open Sans"/>
              </a:rPr>
              <a:t>kuliah</a:t>
            </a:r>
            <a:r>
              <a:rPr lang="en-US" sz="1600" dirty="0">
                <a:latin typeface="Open Sans"/>
              </a:rPr>
              <a:t> C </a:t>
            </a:r>
            <a:r>
              <a:rPr lang="en-US" sz="1600" dirty="0" err="1">
                <a:latin typeface="Open Sans"/>
              </a:rPr>
              <a:t>memiliki</a:t>
            </a:r>
            <a:r>
              <a:rPr lang="en-US" sz="1600" dirty="0">
                <a:latin typeface="Open Sans"/>
              </a:rPr>
              <a:t> </a:t>
            </a:r>
            <a:r>
              <a:rPr lang="en-US" sz="1600" b="1" dirty="0" err="1">
                <a:latin typeface="Open Sans"/>
              </a:rPr>
              <a:t>komponen</a:t>
            </a:r>
            <a:r>
              <a:rPr lang="en-US" sz="1600" b="1" dirty="0">
                <a:latin typeface="Open Sans"/>
              </a:rPr>
              <a:t> </a:t>
            </a:r>
            <a:r>
              <a:rPr lang="en-US" sz="1600" b="1" dirty="0" err="1">
                <a:latin typeface="Open Sans"/>
              </a:rPr>
              <a:t>penilaian</a:t>
            </a:r>
            <a:r>
              <a:rPr lang="en-US" sz="1600" b="1" dirty="0">
                <a:latin typeface="Open Sans"/>
              </a:rPr>
              <a:t> </a:t>
            </a:r>
            <a:r>
              <a:rPr lang="en-US" sz="1600" b="1" dirty="0" err="1"/>
              <a:t>kuis</a:t>
            </a:r>
            <a:r>
              <a:rPr lang="en-US" sz="1600" b="1" dirty="0"/>
              <a:t> (2 kali)</a:t>
            </a:r>
            <a:r>
              <a:rPr lang="en-US" sz="1600" dirty="0"/>
              <a:t>.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terlaksana</a:t>
            </a:r>
            <a:r>
              <a:rPr lang="en-US" sz="1600" dirty="0"/>
              <a:t> pada </a:t>
            </a:r>
            <a:r>
              <a:rPr lang="en-US" sz="1600" b="1" dirty="0" err="1"/>
              <a:t>sebelum</a:t>
            </a:r>
            <a:r>
              <a:rPr lang="en-US" sz="1600" b="1" dirty="0"/>
              <a:t> </a:t>
            </a:r>
            <a:r>
              <a:rPr lang="en-US" sz="1600" b="1" dirty="0" err="1"/>
              <a:t>tanggal</a:t>
            </a:r>
            <a:r>
              <a:rPr lang="en-US" sz="1600" b="1" dirty="0"/>
              <a:t> </a:t>
            </a:r>
            <a:r>
              <a:rPr lang="en-US" sz="1600" b="1" dirty="0" err="1"/>
              <a:t>keluar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batch 1</a:t>
            </a:r>
            <a:r>
              <a:rPr lang="en-US" sz="1600" dirty="0"/>
              <a:t> dan</a:t>
            </a:r>
            <a:r>
              <a:rPr lang="en-US" sz="1600" b="1" dirty="0"/>
              <a:t> </a:t>
            </a:r>
            <a:r>
              <a:rPr lang="en-US" sz="1600" b="1" dirty="0" err="1"/>
              <a:t>setelah</a:t>
            </a:r>
            <a:r>
              <a:rPr lang="en-US" sz="1600" b="1" dirty="0"/>
              <a:t> </a:t>
            </a:r>
            <a:r>
              <a:rPr lang="en-US" sz="1600" b="1" dirty="0" err="1"/>
              <a:t>tanggal</a:t>
            </a:r>
            <a:r>
              <a:rPr lang="en-US" sz="1600" b="1" dirty="0"/>
              <a:t> </a:t>
            </a:r>
            <a:r>
              <a:rPr lang="en-US" sz="1600" b="1" dirty="0" err="1"/>
              <a:t>keluar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batch 1</a:t>
            </a:r>
            <a:r>
              <a:rPr lang="en-US" sz="1600" dirty="0"/>
              <a:t>. Oleh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 pada </a:t>
            </a:r>
            <a:r>
              <a:rPr lang="en-US" sz="1600" b="1" dirty="0"/>
              <a:t>batch 2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Penilaian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Protes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Nilai (Cont.)</a:t>
            </a:r>
          </a:p>
        </p:txBody>
      </p:sp>
    </p:spTree>
    <p:extLst>
      <p:ext uri="{BB962C8B-B14F-4D97-AF65-F5344CB8AC3E}">
        <p14:creationId xmlns:p14="http://schemas.microsoft.com/office/powerpoint/2010/main" val="104200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8C5370-2A62-DAF4-4F58-FD84EDB3676E}"/>
              </a:ext>
            </a:extLst>
          </p:cNvPr>
          <p:cNvSpPr/>
          <p:nvPr/>
        </p:nvSpPr>
        <p:spPr>
          <a:xfrm>
            <a:off x="1295400" y="2276734"/>
            <a:ext cx="7467600" cy="11522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80F83-D657-B59D-2CF8-01689663973B}"/>
              </a:ext>
            </a:extLst>
          </p:cNvPr>
          <p:cNvSpPr txBox="1">
            <a:spLocks/>
          </p:cNvSpPr>
          <p:nvPr/>
        </p:nvSpPr>
        <p:spPr>
          <a:xfrm>
            <a:off x="1054099" y="2227303"/>
            <a:ext cx="7696201" cy="4402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err="1"/>
              <a:t>Mahasiswa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mengajukan</a:t>
            </a:r>
            <a:r>
              <a:rPr lang="en-US" sz="1600"/>
              <a:t> </a:t>
            </a:r>
            <a:r>
              <a:rPr lang="en-US" sz="1600" err="1"/>
              <a:t>protes</a:t>
            </a:r>
            <a:r>
              <a:rPr lang="en-US" sz="1600"/>
              <a:t> </a:t>
            </a:r>
            <a:r>
              <a:rPr lang="en-US" sz="1600" err="1"/>
              <a:t>nilai</a:t>
            </a:r>
            <a:r>
              <a:rPr lang="en-US" sz="1600"/>
              <a:t> </a:t>
            </a:r>
            <a:r>
              <a:rPr lang="en-US" sz="1600" b="1"/>
              <a:t>paling </a:t>
            </a:r>
            <a:r>
              <a:rPr lang="en-US" sz="1600" b="1" err="1"/>
              <a:t>lambat</a:t>
            </a:r>
            <a:r>
              <a:rPr lang="en-US" sz="1600" b="1"/>
              <a:t> 3 (</a:t>
            </a:r>
            <a:r>
              <a:rPr lang="en-US" sz="1600" b="1" err="1"/>
              <a:t>tiga</a:t>
            </a:r>
            <a:r>
              <a:rPr lang="en-US" sz="1600" b="1"/>
              <a:t>) </a:t>
            </a:r>
            <a:r>
              <a:rPr lang="en-US" sz="1600" b="1" err="1"/>
              <a:t>hari</a:t>
            </a:r>
            <a:r>
              <a:rPr lang="en-US" sz="1600" b="1"/>
              <a:t> </a:t>
            </a:r>
            <a:r>
              <a:rPr lang="en-US" sz="1600" b="1" err="1"/>
              <a:t>setelah</a:t>
            </a:r>
            <a:r>
              <a:rPr lang="en-US" sz="1600" b="1"/>
              <a:t> </a:t>
            </a:r>
            <a:r>
              <a:rPr lang="en-US" sz="1600" b="1" err="1"/>
              <a:t>nilai</a:t>
            </a:r>
            <a:r>
              <a:rPr lang="en-US" sz="1600" b="1"/>
              <a:t> </a:t>
            </a:r>
            <a:r>
              <a:rPr lang="en-US" sz="1600" b="1" err="1"/>
              <a:t>dikeluarkan</a:t>
            </a:r>
            <a:r>
              <a:rPr lang="en-US" sz="1600" b="1"/>
              <a:t>*</a:t>
            </a:r>
            <a:r>
              <a:rPr lang="en-US" sz="1600"/>
              <a:t> </a:t>
            </a:r>
            <a:r>
              <a:rPr lang="en-US" sz="1600" err="1"/>
              <a:t>melalui</a:t>
            </a:r>
            <a:r>
              <a:rPr lang="en-US" sz="1600"/>
              <a:t> </a:t>
            </a:r>
            <a:r>
              <a:rPr lang="en-US" sz="1600" err="1"/>
              <a:t>Binusmaya</a:t>
            </a:r>
            <a:r>
              <a:rPr lang="en-US" sz="1600"/>
              <a:t> pada menu Learning </a:t>
            </a:r>
            <a:r>
              <a:rPr lang="en-US" sz="1600">
                <a:sym typeface="Wingdings" pitchFamily="2" charset="2"/>
              </a:rPr>
              <a:t> </a:t>
            </a:r>
            <a:r>
              <a:rPr lang="en-US" sz="1600"/>
              <a:t>Grades </a:t>
            </a:r>
            <a:r>
              <a:rPr lang="en-US" sz="1600">
                <a:sym typeface="Wingdings" pitchFamily="2" charset="2"/>
              </a:rPr>
              <a:t> </a:t>
            </a:r>
            <a:r>
              <a:rPr lang="en-US" sz="1600"/>
              <a:t>Score Protest.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Mahasiswa</a:t>
            </a:r>
            <a:r>
              <a:rPr lang="en-US" sz="1600"/>
              <a:t>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dikenakan</a:t>
            </a:r>
            <a:r>
              <a:rPr lang="en-US" sz="1600"/>
              <a:t> </a:t>
            </a:r>
            <a:r>
              <a:rPr lang="en-US" sz="1600" b="1" err="1">
                <a:solidFill>
                  <a:srgbClr val="C00000"/>
                </a:solidFill>
              </a:rPr>
              <a:t>penalti</a:t>
            </a:r>
            <a:r>
              <a:rPr lang="en-US" sz="1600">
                <a:solidFill>
                  <a:srgbClr val="C00000"/>
                </a:solidFill>
              </a:rPr>
              <a:t> (</a:t>
            </a:r>
            <a:r>
              <a:rPr lang="en-US" sz="1600" err="1">
                <a:solidFill>
                  <a:srgbClr val="C00000"/>
                </a:solidFill>
              </a:rPr>
              <a:t>pengurangan</a:t>
            </a:r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err="1">
                <a:solidFill>
                  <a:srgbClr val="C00000"/>
                </a:solidFill>
              </a:rPr>
              <a:t>nilai</a:t>
            </a:r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err="1">
                <a:solidFill>
                  <a:srgbClr val="C00000"/>
                </a:solidFill>
              </a:rPr>
              <a:t>sebesar</a:t>
            </a:r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b="1">
                <a:solidFill>
                  <a:srgbClr val="C00000"/>
                </a:solidFill>
              </a:rPr>
              <a:t>20 </a:t>
            </a:r>
            <a:r>
              <a:rPr lang="en-US" sz="1600" b="1" err="1">
                <a:solidFill>
                  <a:srgbClr val="C00000"/>
                </a:solidFill>
              </a:rPr>
              <a:t>poin</a:t>
            </a:r>
            <a:r>
              <a:rPr lang="en-US" sz="1600">
                <a:solidFill>
                  <a:srgbClr val="C00000"/>
                </a:solidFill>
              </a:rPr>
              <a:t>)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protes</a:t>
            </a:r>
            <a:r>
              <a:rPr lang="en-US" sz="1600"/>
              <a:t> </a:t>
            </a:r>
            <a:r>
              <a:rPr lang="en-US" sz="1600" err="1"/>
              <a:t>nilai</a:t>
            </a:r>
            <a:r>
              <a:rPr lang="en-US" sz="1600"/>
              <a:t> yang </a:t>
            </a:r>
            <a:r>
              <a:rPr lang="en-US" sz="1600" err="1"/>
              <a:t>nilainya</a:t>
            </a:r>
            <a:r>
              <a:rPr lang="en-US" sz="1600"/>
              <a:t> </a:t>
            </a:r>
            <a:r>
              <a:rPr lang="en-US" sz="1600" err="1"/>
              <a:t>sudah</a:t>
            </a:r>
            <a:r>
              <a:rPr lang="en-US" sz="1600"/>
              <a:t> </a:t>
            </a:r>
            <a:r>
              <a:rPr lang="en-US" sz="1600" err="1"/>
              <a:t>sesuai</a:t>
            </a:r>
            <a:r>
              <a:rPr lang="en-US" sz="1600"/>
              <a:t> (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ada</a:t>
            </a:r>
            <a:r>
              <a:rPr lang="en-US" sz="1600"/>
              <a:t> </a:t>
            </a:r>
            <a:r>
              <a:rPr lang="en-US" sz="1600" err="1"/>
              <a:t>perubahan</a:t>
            </a:r>
            <a:r>
              <a:rPr lang="en-US" sz="1600"/>
              <a:t> </a:t>
            </a:r>
            <a:r>
              <a:rPr lang="en-US" sz="1600" err="1"/>
              <a:t>nilai</a:t>
            </a:r>
            <a:r>
              <a:rPr lang="en-US" sz="1600"/>
              <a:t> </a:t>
            </a:r>
            <a:r>
              <a:rPr lang="en-US" sz="1600" err="1"/>
              <a:t>dari</a:t>
            </a:r>
            <a:r>
              <a:rPr lang="en-US" sz="1600"/>
              <a:t> yang </a:t>
            </a:r>
            <a:r>
              <a:rPr lang="en-US" sz="1600" err="1"/>
              <a:t>sebelumnya</a:t>
            </a:r>
            <a:r>
              <a:rPr lang="en-US" sz="1600"/>
              <a:t> </a:t>
            </a:r>
            <a:r>
              <a:rPr lang="en-US" sz="1600" err="1"/>
              <a:t>dikeluarkan</a:t>
            </a:r>
            <a:r>
              <a:rPr lang="en-US" sz="160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Setelah</a:t>
            </a:r>
            <a:r>
              <a:rPr lang="en-US" sz="1600"/>
              <a:t> </a:t>
            </a:r>
            <a:r>
              <a:rPr lang="en-US" sz="1600" err="1"/>
              <a:t>mengajukan</a:t>
            </a:r>
            <a:r>
              <a:rPr lang="en-US" sz="1600"/>
              <a:t> </a:t>
            </a:r>
            <a:r>
              <a:rPr lang="en-US" sz="1600" err="1"/>
              <a:t>protes</a:t>
            </a:r>
            <a:r>
              <a:rPr lang="en-US" sz="1600"/>
              <a:t> </a:t>
            </a:r>
            <a:r>
              <a:rPr lang="en-US" sz="1600" err="1"/>
              <a:t>nilai</a:t>
            </a:r>
            <a:r>
              <a:rPr lang="en-US" sz="1600"/>
              <a:t>, </a:t>
            </a:r>
            <a:r>
              <a:rPr lang="en-US" sz="1600" b="1" err="1"/>
              <a:t>hasil</a:t>
            </a:r>
            <a:r>
              <a:rPr lang="en-US" sz="1600" b="1"/>
              <a:t> </a:t>
            </a:r>
            <a:r>
              <a:rPr lang="en-US" sz="1600" b="1" err="1"/>
              <a:t>protes</a:t>
            </a:r>
            <a:r>
              <a:rPr lang="en-US" sz="1600" b="1"/>
              <a:t> </a:t>
            </a:r>
            <a:r>
              <a:rPr lang="en-US" sz="1600" b="1" err="1"/>
              <a:t>nilai</a:t>
            </a:r>
            <a:r>
              <a:rPr lang="en-US" sz="1600" b="1"/>
              <a:t>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b="1" err="1"/>
              <a:t>diumumkan</a:t>
            </a:r>
            <a:r>
              <a:rPr lang="en-US" sz="1600" b="1"/>
              <a:t> </a:t>
            </a:r>
            <a:r>
              <a:rPr lang="en-US" sz="1600" b="1" err="1"/>
              <a:t>melalui</a:t>
            </a:r>
            <a:r>
              <a:rPr lang="en-US" sz="1600" b="1"/>
              <a:t> </a:t>
            </a:r>
            <a:r>
              <a:rPr lang="en-US" sz="1600" b="1" err="1"/>
              <a:t>Binusmaya</a:t>
            </a:r>
            <a:r>
              <a:rPr lang="en-US" sz="1600"/>
              <a:t> </a:t>
            </a:r>
            <a:r>
              <a:rPr lang="en-US" sz="1600" err="1"/>
              <a:t>sesuai</a:t>
            </a:r>
            <a:r>
              <a:rPr lang="en-US" sz="1600"/>
              <a:t> </a:t>
            </a:r>
            <a:r>
              <a:rPr lang="en-US" sz="1600" err="1"/>
              <a:t>tanggal</a:t>
            </a:r>
            <a:r>
              <a:rPr lang="en-US" sz="1600"/>
              <a:t> yang </a:t>
            </a:r>
            <a:r>
              <a:rPr lang="en-US" sz="1600" err="1"/>
              <a:t>ditetapkan</a:t>
            </a:r>
            <a:r>
              <a:rPr lang="en-US" sz="1600"/>
              <a:t> pada </a:t>
            </a:r>
            <a:r>
              <a:rPr lang="en-US" sz="1600" err="1"/>
              <a:t>kalender</a:t>
            </a:r>
            <a:r>
              <a:rPr lang="en-US" sz="1600"/>
              <a:t> </a:t>
            </a:r>
            <a:r>
              <a:rPr lang="en-US" sz="1600" err="1"/>
              <a:t>praktikum</a:t>
            </a:r>
            <a:r>
              <a:rPr lang="en-US" sz="1600"/>
              <a:t>. </a:t>
            </a:r>
            <a:r>
              <a:rPr lang="en-US" sz="1600" err="1"/>
              <a:t>Apabila</a:t>
            </a:r>
            <a:r>
              <a:rPr lang="en-US" sz="1600"/>
              <a:t>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setuju</a:t>
            </a:r>
            <a:r>
              <a:rPr lang="en-US" sz="1600"/>
              <a:t>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hasil</a:t>
            </a:r>
            <a:r>
              <a:rPr lang="en-US" sz="1600"/>
              <a:t> </a:t>
            </a:r>
            <a:r>
              <a:rPr lang="en-US" sz="1600" err="1"/>
              <a:t>protes</a:t>
            </a:r>
            <a:r>
              <a:rPr lang="en-US" sz="1600"/>
              <a:t> </a:t>
            </a:r>
            <a:r>
              <a:rPr lang="en-US" sz="1600" err="1"/>
              <a:t>nilai</a:t>
            </a:r>
            <a:r>
              <a:rPr lang="en-US" sz="1600"/>
              <a:t> yang </a:t>
            </a:r>
            <a:r>
              <a:rPr lang="en-US" sz="1600" err="1"/>
              <a:t>diberikan</a:t>
            </a:r>
            <a:r>
              <a:rPr lang="en-US" sz="1600"/>
              <a:t>, </a:t>
            </a:r>
            <a:r>
              <a:rPr lang="en-US" sz="1600" err="1"/>
              <a:t>mahasiswa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melanjutkan</a:t>
            </a:r>
            <a:r>
              <a:rPr lang="en-US" sz="1600"/>
              <a:t> </a:t>
            </a:r>
            <a:r>
              <a:rPr lang="en-US" sz="1600" b="1"/>
              <a:t>proses </a:t>
            </a:r>
            <a:r>
              <a:rPr lang="en-US" sz="1600" b="1" err="1"/>
              <a:t>konfirmasi</a:t>
            </a:r>
            <a:r>
              <a:rPr lang="en-US" sz="1600" b="1"/>
              <a:t> </a:t>
            </a:r>
            <a:r>
              <a:rPr lang="en-US" sz="1600" b="1" err="1"/>
              <a:t>berkas</a:t>
            </a:r>
            <a:r>
              <a:rPr lang="en-US" sz="1600" b="1"/>
              <a:t> </a:t>
            </a:r>
            <a:r>
              <a:rPr lang="en-US" sz="1600" err="1"/>
              <a:t>melalui</a:t>
            </a:r>
            <a:r>
              <a:rPr lang="en-US" sz="1600"/>
              <a:t> </a:t>
            </a:r>
            <a:r>
              <a:rPr lang="en-US" sz="1600" err="1"/>
              <a:t>Binusmaya</a:t>
            </a:r>
            <a:r>
              <a:rPr lang="en-US" sz="160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12307"/>
            <a:ext cx="6921500" cy="49375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/>
              <a:t>Kapan dan </a:t>
            </a:r>
            <a:r>
              <a:rPr lang="en-US" sz="1600" err="1"/>
              <a:t>bagaimana</a:t>
            </a:r>
            <a:r>
              <a:rPr lang="en-US" sz="1600"/>
              <a:t> </a:t>
            </a:r>
            <a:r>
              <a:rPr lang="en-US" sz="1600" err="1"/>
              <a:t>cara</a:t>
            </a:r>
            <a:r>
              <a:rPr lang="en-US" sz="1600"/>
              <a:t> </a:t>
            </a:r>
            <a:r>
              <a:rPr lang="en-US" sz="1600" err="1"/>
              <a:t>mengajukan</a:t>
            </a:r>
            <a:r>
              <a:rPr lang="en-US" sz="1600"/>
              <a:t> </a:t>
            </a:r>
            <a:r>
              <a:rPr lang="en-US" sz="1600" err="1"/>
              <a:t>protes</a:t>
            </a:r>
            <a:r>
              <a:rPr lang="en-US" sz="1600"/>
              <a:t> </a:t>
            </a:r>
            <a:r>
              <a:rPr lang="en-US" sz="1600" err="1"/>
              <a:t>nilai</a:t>
            </a:r>
            <a:r>
              <a:rPr lang="en-US" sz="1600"/>
              <a:t>?</a:t>
            </a:r>
            <a:endParaRPr lang="en-US" sz="1600">
              <a:latin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Penilaian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Protes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Nilai (Cont.)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EBD4A7-143A-D617-17F5-B47C070EA6FD}"/>
              </a:ext>
            </a:extLst>
          </p:cNvPr>
          <p:cNvGrpSpPr/>
          <p:nvPr/>
        </p:nvGrpSpPr>
        <p:grpSpPr>
          <a:xfrm>
            <a:off x="1143000" y="1517832"/>
            <a:ext cx="612649" cy="646151"/>
            <a:chOff x="1447800" y="3621049"/>
            <a:chExt cx="612649" cy="6461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1104BE-F3CA-E69D-1D07-0261874BF87D}"/>
                </a:ext>
              </a:extLst>
            </p:cNvPr>
            <p:cNvSpPr/>
            <p:nvPr/>
          </p:nvSpPr>
          <p:spPr>
            <a:xfrm>
              <a:off x="1447800" y="3657600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6421BD65-0CA2-B971-9804-424A45131B46}"/>
                </a:ext>
              </a:extLst>
            </p:cNvPr>
            <p:cNvSpPr txBox="1">
              <a:spLocks/>
            </p:cNvSpPr>
            <p:nvPr/>
          </p:nvSpPr>
          <p:spPr>
            <a:xfrm>
              <a:off x="1447800" y="3621049"/>
              <a:ext cx="612649" cy="646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2400" b="1">
                  <a:solidFill>
                    <a:schemeClr val="accent6">
                      <a:lumMod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919304-10C9-F1A7-C9A7-5D4D7AFFE012}"/>
              </a:ext>
            </a:extLst>
          </p:cNvPr>
          <p:cNvSpPr txBox="1">
            <a:spLocks/>
          </p:cNvSpPr>
          <p:nvPr/>
        </p:nvSpPr>
        <p:spPr>
          <a:xfrm>
            <a:off x="1041399" y="6353560"/>
            <a:ext cx="6450446" cy="39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US" sz="1400" i="1"/>
              <a:t>*) Nilai yang </a:t>
            </a:r>
            <a:r>
              <a:rPr lang="en-US" sz="1400" i="1" err="1"/>
              <a:t>keluar</a:t>
            </a:r>
            <a:r>
              <a:rPr lang="en-US" sz="1400" i="1"/>
              <a:t> di batch 1 </a:t>
            </a:r>
            <a:r>
              <a:rPr lang="en-US" sz="1400" i="1" err="1"/>
              <a:t>tidak</a:t>
            </a:r>
            <a:r>
              <a:rPr lang="en-US" sz="1400" i="1"/>
              <a:t> </a:t>
            </a:r>
            <a:r>
              <a:rPr lang="en-US" sz="1400" i="1" err="1"/>
              <a:t>dapat</a:t>
            </a:r>
            <a:r>
              <a:rPr lang="en-US" sz="1400" i="1"/>
              <a:t> </a:t>
            </a:r>
            <a:r>
              <a:rPr lang="en-US" sz="1400" i="1" err="1"/>
              <a:t>diprotes</a:t>
            </a:r>
            <a:r>
              <a:rPr lang="en-US" sz="1400" i="1"/>
              <a:t> pada masa </a:t>
            </a:r>
            <a:r>
              <a:rPr lang="en-US" sz="1400" i="1" err="1"/>
              <a:t>protes</a:t>
            </a:r>
            <a:r>
              <a:rPr lang="en-US" sz="1400" i="1"/>
              <a:t> batch 2</a:t>
            </a:r>
          </a:p>
        </p:txBody>
      </p:sp>
    </p:spTree>
    <p:extLst>
      <p:ext uri="{BB962C8B-B14F-4D97-AF65-F5344CB8AC3E}">
        <p14:creationId xmlns:p14="http://schemas.microsoft.com/office/powerpoint/2010/main" val="2391211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Penilaian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Protes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Nilai 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80F83-D657-B59D-2CF8-01689663973B}"/>
              </a:ext>
            </a:extLst>
          </p:cNvPr>
          <p:cNvSpPr txBox="1">
            <a:spLocks/>
          </p:cNvSpPr>
          <p:nvPr/>
        </p:nvSpPr>
        <p:spPr>
          <a:xfrm>
            <a:off x="1054099" y="1524000"/>
            <a:ext cx="7696201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/>
              <a:t>Daftar </a:t>
            </a:r>
            <a:r>
              <a:rPr lang="en-US" sz="1600" dirty="0" err="1"/>
              <a:t>mahasiswa</a:t>
            </a:r>
            <a:r>
              <a:rPr lang="en-US" sz="1600" dirty="0"/>
              <a:t> yang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dinolkan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dicek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b="1" dirty="0" err="1"/>
              <a:t>Binusmaya</a:t>
            </a:r>
            <a:r>
              <a:rPr lang="en-US" sz="1600" b="1" dirty="0"/>
              <a:t> </a:t>
            </a:r>
            <a:r>
              <a:rPr lang="en-US" sz="1600" b="1" dirty="0">
                <a:sym typeface="Wingdings" pitchFamily="2" charset="2"/>
              </a:rPr>
              <a:t> </a:t>
            </a:r>
            <a:r>
              <a:rPr lang="en-US" sz="1600" b="1" dirty="0" err="1">
                <a:sym typeface="Wingdings" pitchFamily="2" charset="2"/>
              </a:rPr>
              <a:t>Newstream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bersamaan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dengan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tanggal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keluar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nilai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praktikum</a:t>
            </a:r>
            <a:r>
              <a:rPr lang="en-US" sz="1600" dirty="0">
                <a:sym typeface="Wingdings" pitchFamily="2" charset="2"/>
              </a:rPr>
              <a:t>.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 err="1"/>
              <a:t>Protes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b="1" dirty="0"/>
              <a:t>valid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protes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Binusmaya</a:t>
            </a:r>
            <a:r>
              <a:rPr lang="en-US" sz="1600" dirty="0"/>
              <a:t>. </a:t>
            </a:r>
            <a:r>
              <a:rPr lang="en-US" sz="1600" dirty="0" err="1"/>
              <a:t>Protes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b="1" dirty="0" err="1"/>
              <a:t>sarana</a:t>
            </a:r>
            <a:r>
              <a:rPr lang="en-US" sz="1600" b="1" dirty="0"/>
              <a:t> lain </a:t>
            </a:r>
            <a:r>
              <a:rPr lang="en-US" sz="1600" dirty="0"/>
              <a:t>(</a:t>
            </a:r>
            <a:r>
              <a:rPr lang="en-US" sz="1600" dirty="0" err="1"/>
              <a:t>contoh</a:t>
            </a:r>
            <a:r>
              <a:rPr lang="en-US" sz="1600" dirty="0"/>
              <a:t>: </a:t>
            </a:r>
            <a:r>
              <a:rPr lang="en-US" sz="1600" dirty="0" err="1"/>
              <a:t>mengontak</a:t>
            </a:r>
            <a:r>
              <a:rPr lang="en-US" sz="1600" dirty="0"/>
              <a:t> LINE OA, </a:t>
            </a:r>
            <a:r>
              <a:rPr lang="en-US" sz="1600" dirty="0" err="1"/>
              <a:t>protes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asisten</a:t>
            </a:r>
            <a:r>
              <a:rPr lang="en-US" sz="1600" dirty="0"/>
              <a:t> </a:t>
            </a:r>
            <a:r>
              <a:rPr lang="en-US" sz="1600" dirty="0" err="1"/>
              <a:t>pengajar</a:t>
            </a:r>
            <a:r>
              <a:rPr lang="en-US" sz="1600" dirty="0"/>
              <a:t>, dan lain </a:t>
            </a:r>
            <a:r>
              <a:rPr lang="en-US" sz="1600" dirty="0" err="1"/>
              <a:t>sebagainya</a:t>
            </a:r>
            <a:r>
              <a:rPr lang="en-US" sz="1600" dirty="0"/>
              <a:t>)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diproses</a:t>
            </a:r>
            <a:r>
              <a:rPr lang="en-US" sz="1600" b="1" dirty="0"/>
              <a:t> </a:t>
            </a:r>
            <a:r>
              <a:rPr lang="en-US" sz="1600" b="1" dirty="0" err="1"/>
              <a:t>lebih</a:t>
            </a:r>
            <a:r>
              <a:rPr lang="en-US" sz="1600" b="1" dirty="0"/>
              <a:t> </a:t>
            </a:r>
            <a:r>
              <a:rPr lang="en-US" sz="1600" b="1" dirty="0" err="1"/>
              <a:t>lanjut</a:t>
            </a:r>
            <a:r>
              <a:rPr lang="en-US" sz="1600" b="1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protes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Binusmaya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ada</a:t>
            </a:r>
            <a:r>
              <a:rPr lang="en-US" sz="1600" b="1" dirty="0"/>
              <a:t> </a:t>
            </a:r>
            <a:r>
              <a:rPr lang="en-US" sz="1600" b="1" dirty="0" err="1"/>
              <a:t>tambahan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(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bonus, dan </a:t>
            </a:r>
            <a:r>
              <a:rPr lang="en-US" sz="1600" dirty="0" err="1"/>
              <a:t>sebagainya</a:t>
            </a:r>
            <a:r>
              <a:rPr lang="en-US" sz="1600" dirty="0"/>
              <a:t>) di </a:t>
            </a:r>
            <a:r>
              <a:rPr lang="en-US" sz="1600" dirty="0" err="1"/>
              <a:t>luar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penilaian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ditetapkan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928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Kelas</a:t>
            </a:r>
            <a:r>
              <a:rPr lang="en-US"/>
              <a:t> </a:t>
            </a:r>
            <a:r>
              <a:rPr lang="en-US" err="1"/>
              <a:t>Tambahan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9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Kelas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Tambahan</a:t>
            </a:r>
            <a:endParaRPr lang="en-US" sz="3000" b="1">
              <a:solidFill>
                <a:srgbClr val="0079B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80F83-D657-B59D-2CF8-01689663973B}"/>
              </a:ext>
            </a:extLst>
          </p:cNvPr>
          <p:cNvSpPr txBox="1">
            <a:spLocks/>
          </p:cNvSpPr>
          <p:nvPr/>
        </p:nvSpPr>
        <p:spPr>
          <a:xfrm>
            <a:off x="1054099" y="1524000"/>
            <a:ext cx="7696201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err="1"/>
              <a:t>Pengajar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mengadakan</a:t>
            </a:r>
            <a:r>
              <a:rPr lang="en-US" sz="1600"/>
              <a:t> </a:t>
            </a:r>
            <a:r>
              <a:rPr lang="en-US" sz="1600" b="1" err="1"/>
              <a:t>kelas</a:t>
            </a:r>
            <a:r>
              <a:rPr lang="en-US" sz="1600" b="1"/>
              <a:t> </a:t>
            </a:r>
            <a:r>
              <a:rPr lang="en-US" sz="1600" b="1" err="1"/>
              <a:t>tambahan</a:t>
            </a:r>
            <a:r>
              <a:rPr lang="en-US" sz="1600" b="1"/>
              <a:t> </a:t>
            </a:r>
            <a:r>
              <a:rPr lang="en-US" sz="1600"/>
              <a:t>di </a:t>
            </a:r>
            <a:r>
              <a:rPr lang="en-US" sz="1600" err="1"/>
              <a:t>luar</a:t>
            </a:r>
            <a:r>
              <a:rPr lang="en-US" sz="1600"/>
              <a:t> </a:t>
            </a:r>
            <a:r>
              <a:rPr lang="en-US" sz="1600" err="1"/>
              <a:t>kelas</a:t>
            </a:r>
            <a:r>
              <a:rPr lang="en-US" sz="1600"/>
              <a:t> </a:t>
            </a:r>
            <a:r>
              <a:rPr lang="en-US" sz="1600" err="1"/>
              <a:t>praktikum</a:t>
            </a:r>
            <a:r>
              <a:rPr lang="en-US" sz="1600"/>
              <a:t> yang </a:t>
            </a:r>
            <a:r>
              <a:rPr lang="en-US" sz="1600" err="1"/>
              <a:t>terjadwal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menambah</a:t>
            </a:r>
            <a:r>
              <a:rPr lang="en-US" sz="1600"/>
              <a:t> </a:t>
            </a:r>
            <a:r>
              <a:rPr lang="en-US" sz="1600" err="1"/>
              <a:t>pemahaman</a:t>
            </a:r>
            <a:r>
              <a:rPr lang="en-US" sz="1600"/>
              <a:t> </a:t>
            </a:r>
            <a:r>
              <a:rPr lang="en-US" sz="1600" err="1"/>
              <a:t>mahasiswa</a:t>
            </a:r>
            <a:r>
              <a:rPr lang="en-US" sz="1600"/>
              <a:t> </a:t>
            </a:r>
            <a:r>
              <a:rPr lang="en-US" sz="1600" err="1"/>
              <a:t>akan</a:t>
            </a:r>
            <a:r>
              <a:rPr lang="en-US" sz="1600"/>
              <a:t> </a:t>
            </a:r>
            <a:r>
              <a:rPr lang="en-US" sz="1600" err="1"/>
              <a:t>materi</a:t>
            </a:r>
            <a:r>
              <a:rPr lang="en-US" sz="1600"/>
              <a:t> </a:t>
            </a:r>
            <a:r>
              <a:rPr lang="en-US" sz="1600" err="1"/>
              <a:t>praktikum</a:t>
            </a:r>
            <a:r>
              <a:rPr lang="en-US" sz="160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Mahasiswa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me-</a:t>
            </a:r>
            <a:r>
              <a:rPr lang="en-US" sz="1600" i="1"/>
              <a:t>request</a:t>
            </a:r>
            <a:r>
              <a:rPr lang="en-US" sz="1600"/>
              <a:t> </a:t>
            </a:r>
            <a:r>
              <a:rPr lang="en-US" sz="1600" err="1"/>
              <a:t>kelas</a:t>
            </a:r>
            <a:r>
              <a:rPr lang="en-US" sz="1600"/>
              <a:t> </a:t>
            </a:r>
            <a:r>
              <a:rPr lang="en-US" sz="1600" err="1"/>
              <a:t>tambahan</a:t>
            </a:r>
            <a:r>
              <a:rPr lang="en-US" sz="1600"/>
              <a:t> pada </a:t>
            </a:r>
            <a:r>
              <a:rPr lang="en-US" sz="1600" err="1"/>
              <a:t>pengajar</a:t>
            </a:r>
            <a:r>
              <a:rPr lang="en-US" sz="1600"/>
              <a:t>, </a:t>
            </a:r>
            <a:r>
              <a:rPr lang="en-US" sz="1600" err="1"/>
              <a:t>pengajar</a:t>
            </a:r>
            <a:r>
              <a:rPr lang="en-US" sz="1600"/>
              <a:t> </a:t>
            </a:r>
            <a:r>
              <a:rPr lang="en-US" sz="1600" b="1" err="1"/>
              <a:t>berhak</a:t>
            </a:r>
            <a:r>
              <a:rPr lang="en-US" sz="1600" b="1"/>
              <a:t> </a:t>
            </a:r>
            <a:r>
              <a:rPr lang="en-US" sz="1600" b="1" err="1"/>
              <a:t>menolak</a:t>
            </a:r>
            <a:r>
              <a:rPr lang="en-US" sz="1600" b="1"/>
              <a:t> </a:t>
            </a:r>
            <a:r>
              <a:rPr lang="en-US" sz="1600" err="1"/>
              <a:t>pengadaan</a:t>
            </a:r>
            <a:r>
              <a:rPr lang="en-US" sz="1600"/>
              <a:t> </a:t>
            </a:r>
            <a:r>
              <a:rPr lang="en-US" sz="1600" err="1"/>
              <a:t>kelas</a:t>
            </a:r>
            <a:r>
              <a:rPr lang="en-US" sz="1600"/>
              <a:t> </a:t>
            </a:r>
            <a:r>
              <a:rPr lang="en-US" sz="1600" err="1"/>
              <a:t>tambahan</a:t>
            </a:r>
            <a:r>
              <a:rPr lang="en-US" sz="1600"/>
              <a:t> </a:t>
            </a:r>
            <a:r>
              <a:rPr lang="en-US" sz="1600" err="1"/>
              <a:t>dengan</a:t>
            </a:r>
            <a:r>
              <a:rPr lang="en-US" sz="1600"/>
              <a:t> </a:t>
            </a:r>
            <a:r>
              <a:rPr lang="en-US" sz="1600" err="1"/>
              <a:t>mempertimbangkan</a:t>
            </a:r>
            <a:r>
              <a:rPr lang="en-US" sz="1600"/>
              <a:t> </a:t>
            </a:r>
            <a:r>
              <a:rPr lang="en-US" sz="1600" b="1" err="1"/>
              <a:t>ketersediaan</a:t>
            </a:r>
            <a:r>
              <a:rPr lang="en-US" sz="1600" b="1"/>
              <a:t> </a:t>
            </a:r>
            <a:r>
              <a:rPr lang="en-US" sz="1600" b="1" err="1"/>
              <a:t>waktu</a:t>
            </a:r>
            <a:r>
              <a:rPr lang="en-US" sz="1600" b="1"/>
              <a:t>, </a:t>
            </a:r>
            <a:r>
              <a:rPr lang="en-US" sz="1600" b="1" err="1"/>
              <a:t>ruangan</a:t>
            </a:r>
            <a:r>
              <a:rPr lang="en-US" sz="1600" b="1"/>
              <a:t>, dan </a:t>
            </a:r>
            <a:r>
              <a:rPr lang="en-US" sz="1600" b="1" err="1"/>
              <a:t>jumlah</a:t>
            </a:r>
            <a:r>
              <a:rPr lang="en-US" sz="1600" b="1"/>
              <a:t> </a:t>
            </a:r>
            <a:r>
              <a:rPr lang="en-US" sz="1600" b="1" err="1"/>
              <a:t>peserta</a:t>
            </a:r>
            <a:r>
              <a:rPr lang="en-US" sz="1600" b="1"/>
              <a:t> </a:t>
            </a:r>
            <a:r>
              <a:rPr lang="en-US" sz="1600" b="1" err="1"/>
              <a:t>kelas</a:t>
            </a:r>
            <a:r>
              <a:rPr lang="en-US" sz="1600" b="1"/>
              <a:t> </a:t>
            </a:r>
            <a:r>
              <a:rPr lang="en-US" sz="1600" b="1" err="1"/>
              <a:t>tambahan</a:t>
            </a:r>
            <a:r>
              <a:rPr lang="en-US" sz="160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Kelas</a:t>
            </a:r>
            <a:r>
              <a:rPr lang="en-US" sz="1600"/>
              <a:t> </a:t>
            </a:r>
            <a:r>
              <a:rPr lang="en-US" sz="1600" err="1"/>
              <a:t>tambahan</a:t>
            </a:r>
            <a:r>
              <a:rPr lang="en-US" sz="1600"/>
              <a:t> </a:t>
            </a:r>
            <a:r>
              <a:rPr lang="en-US" sz="1600" err="1"/>
              <a:t>dilaksanakan</a:t>
            </a:r>
            <a:r>
              <a:rPr lang="en-US" sz="1600"/>
              <a:t> </a:t>
            </a:r>
            <a:r>
              <a:rPr lang="en-US" sz="1600" err="1"/>
              <a:t>secara</a:t>
            </a:r>
            <a:r>
              <a:rPr lang="en-US" sz="1600"/>
              <a:t> </a:t>
            </a:r>
            <a:r>
              <a:rPr lang="en-US" sz="1600" i="1"/>
              <a:t>onsite</a:t>
            </a:r>
            <a:r>
              <a:rPr lang="en-US" sz="1600"/>
              <a:t> dan </a:t>
            </a:r>
            <a:r>
              <a:rPr lang="en-US" sz="1600" err="1"/>
              <a:t>pendataan</a:t>
            </a:r>
            <a:r>
              <a:rPr lang="en-US" sz="1600"/>
              <a:t> </a:t>
            </a:r>
            <a:r>
              <a:rPr lang="en-US" sz="1600" err="1"/>
              <a:t>absensi</a:t>
            </a:r>
            <a:r>
              <a:rPr lang="en-US" sz="1600"/>
              <a:t> </a:t>
            </a:r>
            <a:r>
              <a:rPr lang="en-US" sz="1600" err="1"/>
              <a:t>dilakukan</a:t>
            </a:r>
            <a:r>
              <a:rPr lang="en-US" sz="1600"/>
              <a:t> </a:t>
            </a:r>
            <a:r>
              <a:rPr lang="en-US" sz="1600" err="1"/>
              <a:t>melalui</a:t>
            </a:r>
            <a:r>
              <a:rPr lang="en-US" sz="1600"/>
              <a:t> </a:t>
            </a:r>
            <a:r>
              <a:rPr lang="en-US" sz="1600" b="1" err="1"/>
              <a:t>Binusmaya</a:t>
            </a:r>
            <a:r>
              <a:rPr lang="en-US" sz="1600" b="1"/>
              <a:t> Practicum </a:t>
            </a:r>
            <a:r>
              <a:rPr lang="en-US" sz="1600" b="1">
                <a:sym typeface="Wingdings" pitchFamily="2" charset="2"/>
              </a:rPr>
              <a:t> Extra Class</a:t>
            </a:r>
            <a:r>
              <a:rPr lang="en-US" sz="1600">
                <a:sym typeface="Wingdings" pitchFamily="2" charset="2"/>
              </a:rPr>
              <a:t>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53928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Lain-lain</a:t>
            </a:r>
          </a:p>
        </p:txBody>
      </p:sp>
    </p:spTree>
    <p:extLst>
      <p:ext uri="{BB962C8B-B14F-4D97-AF65-F5344CB8AC3E}">
        <p14:creationId xmlns:p14="http://schemas.microsoft.com/office/powerpoint/2010/main" val="383643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1337080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Penting</a:t>
            </a:r>
            <a:endParaRPr lang="en-US" sz="3000" b="1">
              <a:solidFill>
                <a:srgbClr val="0079B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80F83-D657-B59D-2CF8-01689663973B}"/>
              </a:ext>
            </a:extLst>
          </p:cNvPr>
          <p:cNvSpPr txBox="1">
            <a:spLocks/>
          </p:cNvSpPr>
          <p:nvPr/>
        </p:nvSpPr>
        <p:spPr>
          <a:xfrm>
            <a:off x="1054099" y="1524000"/>
            <a:ext cx="7696201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Contact Center Lab Software: </a:t>
            </a:r>
            <a:r>
              <a:rPr lang="en-US" sz="1600">
                <a:hlinkClick r:id="rId2"/>
              </a:rPr>
              <a:t>https://linktr.ee/OfficialAccountSLC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Contact Center LSC: </a:t>
            </a:r>
            <a:r>
              <a:rPr lang="en-US" sz="1600">
                <a:hlinkClick r:id="rId3"/>
              </a:rPr>
              <a:t>https://linktr.ee/contactlsc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 err="1"/>
              <a:t>Binusmaya</a:t>
            </a:r>
            <a:r>
              <a:rPr lang="en-US" sz="1600"/>
              <a:t> Practicum: </a:t>
            </a:r>
            <a:r>
              <a:rPr lang="en-US" sz="1600">
                <a:hlinkClick r:id="rId4"/>
              </a:rPr>
              <a:t>https://bluejack.binus.ac.id/prk/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 err="1"/>
              <a:t>Labfacility</a:t>
            </a:r>
            <a:r>
              <a:rPr lang="en-US" sz="1600"/>
              <a:t> </a:t>
            </a:r>
            <a:r>
              <a:rPr lang="en-US" sz="1600">
                <a:hlinkClick r:id="rId5"/>
              </a:rPr>
              <a:t>http://labfacility.apps.binus.ac.id/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SLC (</a:t>
            </a:r>
            <a:r>
              <a:rPr lang="en-US" sz="1600" err="1"/>
              <a:t>SocMed</a:t>
            </a:r>
            <a:r>
              <a:rPr lang="en-US" sz="1600"/>
              <a:t>, Web, </a:t>
            </a:r>
            <a:r>
              <a:rPr lang="en-US" sz="1600" err="1"/>
              <a:t>dsb</a:t>
            </a:r>
            <a:r>
              <a:rPr lang="en-US" sz="1600"/>
              <a:t>.) 	: </a:t>
            </a:r>
            <a:r>
              <a:rPr lang="en-US" sz="1600">
                <a:hlinkClick r:id="rId6"/>
              </a:rPr>
              <a:t>https://linktr.ee/slcbinusuniv</a:t>
            </a: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0A3548-72D9-69CE-7CE8-9A3C60F6778F}"/>
              </a:ext>
            </a:extLst>
          </p:cNvPr>
          <p:cNvGrpSpPr/>
          <p:nvPr/>
        </p:nvGrpSpPr>
        <p:grpSpPr>
          <a:xfrm>
            <a:off x="1219200" y="3886200"/>
            <a:ext cx="6977681" cy="2400092"/>
            <a:chOff x="1371600" y="3429000"/>
            <a:chExt cx="7543800" cy="25948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412B12-1B0B-AE60-2A02-29FEEF4F3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8310"/>
            <a:stretch/>
          </p:blipFill>
          <p:spPr>
            <a:xfrm>
              <a:off x="1371600" y="3429000"/>
              <a:ext cx="5216084" cy="25295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A9F82496-ABE7-8FF5-2F9B-15826AA13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0838">
              <a:off x="5734273" y="4348094"/>
              <a:ext cx="1282029" cy="105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9023CB9-95B5-7097-94CB-CA06FD828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0838">
              <a:off x="5734273" y="4965737"/>
              <a:ext cx="1282029" cy="105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9B403FBE-7453-678B-6584-3809B870D71B}"/>
                </a:ext>
              </a:extLst>
            </p:cNvPr>
            <p:cNvSpPr txBox="1">
              <a:spLocks/>
            </p:cNvSpPr>
            <p:nvPr/>
          </p:nvSpPr>
          <p:spPr>
            <a:xfrm>
              <a:off x="6948992" y="4350351"/>
              <a:ext cx="1680016" cy="5565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1200" err="1"/>
                <a:t>Terkait</a:t>
              </a:r>
              <a:r>
                <a:rPr lang="en-US" sz="1200"/>
                <a:t> </a:t>
              </a:r>
              <a:r>
                <a:rPr lang="en-US" sz="1200" err="1"/>
                <a:t>praktikum</a:t>
              </a:r>
              <a:r>
                <a:rPr lang="en-US" sz="1200"/>
                <a:t>, </a:t>
              </a:r>
              <a:r>
                <a:rPr lang="en-US" sz="1200" err="1"/>
                <a:t>protes</a:t>
              </a:r>
              <a:r>
                <a:rPr lang="en-US" sz="1200"/>
                <a:t> </a:t>
              </a:r>
              <a:r>
                <a:rPr lang="en-US" sz="1200" err="1"/>
                <a:t>nilai</a:t>
              </a:r>
              <a:r>
                <a:rPr lang="en-US" sz="1200"/>
                <a:t>, </a:t>
              </a:r>
              <a:r>
                <a:rPr lang="en-US" sz="1200" err="1"/>
                <a:t>dsb</a:t>
              </a:r>
              <a:r>
                <a:rPr lang="en-US" sz="1200"/>
                <a:t>.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C4299511-3E07-439A-9EE9-5E805CB4A991}"/>
                </a:ext>
              </a:extLst>
            </p:cNvPr>
            <p:cNvSpPr txBox="1">
              <a:spLocks/>
            </p:cNvSpPr>
            <p:nvPr/>
          </p:nvSpPr>
          <p:spPr>
            <a:xfrm>
              <a:off x="6948992" y="5084417"/>
              <a:ext cx="1966408" cy="5565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1200"/>
                <a:t>Terkait NAR (New Assistant Recruitment)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4197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Dokumen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Terkait</a:t>
            </a:r>
            <a:r>
              <a:rPr lang="en-US" sz="3000" b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Praktikum</a:t>
            </a:r>
            <a:endParaRPr lang="en-US" sz="3000" b="1">
              <a:solidFill>
                <a:srgbClr val="0079B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80F83-D657-B59D-2CF8-01689663973B}"/>
              </a:ext>
            </a:extLst>
          </p:cNvPr>
          <p:cNvSpPr txBox="1">
            <a:spLocks/>
          </p:cNvSpPr>
          <p:nvPr/>
        </p:nvSpPr>
        <p:spPr>
          <a:xfrm>
            <a:off x="1054099" y="1524000"/>
            <a:ext cx="7696201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mengakses</a:t>
            </a:r>
            <a:r>
              <a:rPr lang="en-US" sz="1600"/>
              <a:t> </a:t>
            </a:r>
            <a:r>
              <a:rPr lang="en-US" sz="1600" b="1" err="1"/>
              <a:t>peraturan</a:t>
            </a:r>
            <a:r>
              <a:rPr lang="en-US" sz="1600" b="1"/>
              <a:t> </a:t>
            </a:r>
            <a:r>
              <a:rPr lang="en-US" sz="1600" b="1" err="1"/>
              <a:t>praktikum</a:t>
            </a:r>
            <a:r>
              <a:rPr lang="en-US" sz="1600" b="1"/>
              <a:t>, Academic Book</a:t>
            </a:r>
            <a:r>
              <a:rPr lang="en-US" sz="1600"/>
              <a:t>, </a:t>
            </a:r>
            <a:r>
              <a:rPr lang="en-US" sz="1600" err="1"/>
              <a:t>dsb</a:t>
            </a:r>
            <a:r>
              <a:rPr lang="en-US" sz="1600"/>
              <a:t>.:</a:t>
            </a:r>
          </a:p>
          <a:p>
            <a:pPr lvl="1" algn="just">
              <a:lnSpc>
                <a:spcPct val="150000"/>
              </a:lnSpc>
            </a:pPr>
            <a:r>
              <a:rPr lang="en-US" sz="1400" err="1"/>
              <a:t>Binusmaya</a:t>
            </a:r>
            <a:r>
              <a:rPr lang="en-US" sz="1400"/>
              <a:t> </a:t>
            </a:r>
            <a:r>
              <a:rPr lang="en-US" sz="1400">
                <a:sym typeface="Wingdings" pitchFamily="2" charset="2"/>
              </a:rPr>
              <a:t></a:t>
            </a:r>
            <a:r>
              <a:rPr lang="en-US" sz="1400"/>
              <a:t> Download Center </a:t>
            </a:r>
            <a:r>
              <a:rPr lang="en-US" sz="1400">
                <a:sym typeface="Wingdings" pitchFamily="2" charset="2"/>
              </a:rPr>
              <a:t></a:t>
            </a:r>
            <a:r>
              <a:rPr lang="en-US" sz="1400"/>
              <a:t> Practicum, </a:t>
            </a:r>
            <a:r>
              <a:rPr lang="en-US" sz="1400" err="1"/>
              <a:t>atau</a:t>
            </a:r>
            <a:endParaRPr lang="en-US" sz="1400"/>
          </a:p>
          <a:p>
            <a:pPr lvl="1" algn="just">
              <a:lnSpc>
                <a:spcPct val="150000"/>
              </a:lnSpc>
            </a:pPr>
            <a:r>
              <a:rPr lang="en-US" sz="1400" err="1"/>
              <a:t>Binusmaya</a:t>
            </a:r>
            <a:r>
              <a:rPr lang="en-US" sz="1400"/>
              <a:t> Practicum </a:t>
            </a:r>
            <a:r>
              <a:rPr lang="en-US" sz="1400">
                <a:sym typeface="Wingdings" pitchFamily="2" charset="2"/>
              </a:rPr>
              <a:t></a:t>
            </a:r>
            <a:r>
              <a:rPr lang="en-US" sz="1400"/>
              <a:t> Home </a:t>
            </a:r>
            <a:r>
              <a:rPr lang="en-US" sz="1400">
                <a:sym typeface="Wingdings" pitchFamily="2" charset="2"/>
              </a:rPr>
              <a:t></a:t>
            </a:r>
            <a:r>
              <a:rPr lang="en-US" sz="1400"/>
              <a:t> Rules &amp; Procedures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mengakses</a:t>
            </a:r>
            <a:r>
              <a:rPr lang="en-US" sz="1600"/>
              <a:t> </a:t>
            </a:r>
            <a:r>
              <a:rPr lang="en-US" sz="1600" b="1" err="1"/>
              <a:t>kalender</a:t>
            </a:r>
            <a:r>
              <a:rPr lang="en-US" sz="1600" b="1"/>
              <a:t> </a:t>
            </a:r>
            <a:r>
              <a:rPr lang="en-US" sz="1600" b="1" err="1"/>
              <a:t>perkuliahan</a:t>
            </a:r>
            <a:r>
              <a:rPr lang="en-US" sz="1600"/>
              <a:t> dan </a:t>
            </a:r>
            <a:r>
              <a:rPr lang="en-US" sz="1600" b="1" err="1"/>
              <a:t>kalender</a:t>
            </a:r>
            <a:r>
              <a:rPr lang="en-US" sz="1600" b="1"/>
              <a:t> </a:t>
            </a:r>
            <a:r>
              <a:rPr lang="en-US" sz="1600" b="1" err="1"/>
              <a:t>praktikum</a:t>
            </a:r>
            <a:r>
              <a:rPr lang="en-US" sz="160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400" err="1"/>
              <a:t>Binusmaya</a:t>
            </a:r>
            <a:r>
              <a:rPr lang="en-US" sz="1400"/>
              <a:t> </a:t>
            </a:r>
            <a:r>
              <a:rPr lang="en-US" sz="1400">
                <a:sym typeface="Wingdings" pitchFamily="2" charset="2"/>
              </a:rPr>
              <a:t></a:t>
            </a:r>
            <a:r>
              <a:rPr lang="en-US" sz="1400"/>
              <a:t> Download Center </a:t>
            </a:r>
            <a:r>
              <a:rPr lang="en-US" sz="1400">
                <a:sym typeface="Wingdings" pitchFamily="2" charset="2"/>
              </a:rPr>
              <a:t></a:t>
            </a:r>
            <a:r>
              <a:rPr lang="en-US" sz="1400"/>
              <a:t> Academic Calendar</a:t>
            </a: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  <a:p>
            <a:pPr algn="just">
              <a:lnSpc>
                <a:spcPct val="150000"/>
              </a:lnSpc>
            </a:pPr>
            <a:endParaRPr lang="en-US" sz="16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9C776F-F0F9-6B15-C980-11A311B81ABC}"/>
              </a:ext>
            </a:extLst>
          </p:cNvPr>
          <p:cNvGrpSpPr/>
          <p:nvPr/>
        </p:nvGrpSpPr>
        <p:grpSpPr>
          <a:xfrm>
            <a:off x="1828800" y="3771900"/>
            <a:ext cx="5486400" cy="2514600"/>
            <a:chOff x="1219200" y="3372695"/>
            <a:chExt cx="7010400" cy="33207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1EFED9-7116-565B-F4E9-AF49172C1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2" t="21107" r="9590" b="8333"/>
            <a:stretch/>
          </p:blipFill>
          <p:spPr>
            <a:xfrm>
              <a:off x="1219200" y="3372695"/>
              <a:ext cx="7010400" cy="3320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733FC68C-C9A5-6782-5243-8E27EBA39D9A}"/>
                </a:ext>
              </a:extLst>
            </p:cNvPr>
            <p:cNvSpPr/>
            <p:nvPr/>
          </p:nvSpPr>
          <p:spPr>
            <a:xfrm>
              <a:off x="1981200" y="6283016"/>
              <a:ext cx="5638800" cy="1607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82D362A-E349-DB8B-C80B-758F0A57B914}"/>
                </a:ext>
              </a:extLst>
            </p:cNvPr>
            <p:cNvSpPr/>
            <p:nvPr/>
          </p:nvSpPr>
          <p:spPr>
            <a:xfrm>
              <a:off x="1973643" y="4975321"/>
              <a:ext cx="5638800" cy="1607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381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Penutup</a:t>
            </a:r>
            <a:endParaRPr lang="en-US" sz="3000" b="1">
              <a:solidFill>
                <a:srgbClr val="0079B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880F83-D657-B59D-2CF8-01689663973B}"/>
              </a:ext>
            </a:extLst>
          </p:cNvPr>
          <p:cNvSpPr txBox="1">
            <a:spLocks/>
          </p:cNvSpPr>
          <p:nvPr/>
        </p:nvSpPr>
        <p:spPr>
          <a:xfrm>
            <a:off x="1054099" y="1524000"/>
            <a:ext cx="7696201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/>
              <a:t>Hal-</a:t>
            </a:r>
            <a:r>
              <a:rPr lang="en-US" sz="1600" err="1"/>
              <a:t>hal</a:t>
            </a:r>
            <a:r>
              <a:rPr lang="en-US" sz="1600"/>
              <a:t> yang </a:t>
            </a:r>
            <a:r>
              <a:rPr lang="en-US" sz="1600" err="1"/>
              <a:t>telah</a:t>
            </a:r>
            <a:r>
              <a:rPr lang="en-US" sz="1600"/>
              <a:t> </a:t>
            </a:r>
            <a:r>
              <a:rPr lang="en-US" sz="1600" err="1"/>
              <a:t>dijelaskan</a:t>
            </a:r>
            <a:r>
              <a:rPr lang="en-US" sz="1600"/>
              <a:t> </a:t>
            </a:r>
            <a:r>
              <a:rPr lang="en-US" sz="1600" err="1"/>
              <a:t>merupakan</a:t>
            </a:r>
            <a:r>
              <a:rPr lang="en-US" sz="1600"/>
              <a:t> </a:t>
            </a:r>
            <a:r>
              <a:rPr lang="en-US" sz="1600" b="1" err="1"/>
              <a:t>sebagian</a:t>
            </a:r>
            <a:r>
              <a:rPr lang="en-US" sz="1600"/>
              <a:t> </a:t>
            </a:r>
            <a:r>
              <a:rPr lang="en-US" sz="1600" err="1"/>
              <a:t>dari</a:t>
            </a:r>
            <a:r>
              <a:rPr lang="en-US" sz="1600"/>
              <a:t> tata </a:t>
            </a:r>
            <a:r>
              <a:rPr lang="en-US" sz="1600" err="1"/>
              <a:t>tertib</a:t>
            </a:r>
            <a:r>
              <a:rPr lang="en-US" sz="1600"/>
              <a:t> dan </a:t>
            </a:r>
            <a:r>
              <a:rPr lang="en-US" sz="1600" err="1"/>
              <a:t>prosedur</a:t>
            </a:r>
            <a:r>
              <a:rPr lang="en-US" sz="1600"/>
              <a:t> yang </a:t>
            </a:r>
            <a:r>
              <a:rPr lang="en-US" sz="1600" err="1"/>
              <a:t>berlaku</a:t>
            </a:r>
            <a:r>
              <a:rPr lang="en-US" sz="1600"/>
              <a:t> di SLC dan LC.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Mahasiswa</a:t>
            </a:r>
            <a:r>
              <a:rPr lang="en-US" sz="1600"/>
              <a:t> </a:t>
            </a:r>
            <a:r>
              <a:rPr lang="en-US" sz="1600" b="1"/>
              <a:t>WAJIB</a:t>
            </a:r>
            <a:r>
              <a:rPr lang="en-US" sz="1600"/>
              <a:t> </a:t>
            </a:r>
            <a:r>
              <a:rPr lang="en-US" sz="1600" err="1"/>
              <a:t>untuk</a:t>
            </a:r>
            <a:r>
              <a:rPr lang="en-US" sz="1600"/>
              <a:t> </a:t>
            </a:r>
            <a:r>
              <a:rPr lang="en-US" sz="1600" err="1"/>
              <a:t>mengetahui</a:t>
            </a:r>
            <a:r>
              <a:rPr lang="en-US" sz="1600"/>
              <a:t> dan </a:t>
            </a:r>
            <a:r>
              <a:rPr lang="en-US" sz="1600" err="1"/>
              <a:t>mematuhi</a:t>
            </a:r>
            <a:r>
              <a:rPr lang="en-US" sz="1600"/>
              <a:t> tata </a:t>
            </a:r>
            <a:r>
              <a:rPr lang="en-US" sz="1600" err="1"/>
              <a:t>tertib</a:t>
            </a:r>
            <a:r>
              <a:rPr lang="en-US" sz="1600"/>
              <a:t> dan </a:t>
            </a:r>
            <a:r>
              <a:rPr lang="en-US" sz="1600" err="1"/>
              <a:t>prosedur</a:t>
            </a:r>
            <a:r>
              <a:rPr lang="en-US" sz="1600"/>
              <a:t> yang </a:t>
            </a:r>
            <a:r>
              <a:rPr lang="en-US" sz="1600" err="1"/>
              <a:t>berlaku</a:t>
            </a:r>
            <a:r>
              <a:rPr lang="en-US" sz="1600"/>
              <a:t> di SLC dan LC.</a:t>
            </a:r>
          </a:p>
          <a:p>
            <a:pPr algn="just">
              <a:lnSpc>
                <a:spcPct val="150000"/>
              </a:lnSpc>
            </a:pPr>
            <a:r>
              <a:rPr lang="en-US" sz="1600"/>
              <a:t>Tata </a:t>
            </a:r>
            <a:r>
              <a:rPr lang="en-US" sz="1600" err="1"/>
              <a:t>Tertib</a:t>
            </a:r>
            <a:r>
              <a:rPr lang="en-US" sz="1600"/>
              <a:t> dan </a:t>
            </a:r>
            <a:r>
              <a:rPr lang="en-US" sz="1600" err="1"/>
              <a:t>prosedur</a:t>
            </a:r>
            <a:r>
              <a:rPr lang="en-US" sz="1600"/>
              <a:t> </a:t>
            </a:r>
            <a:r>
              <a:rPr lang="en-US" sz="1600" err="1"/>
              <a:t>ini</a:t>
            </a:r>
            <a:r>
              <a:rPr lang="en-US" sz="1600"/>
              <a:t> </a:t>
            </a:r>
            <a:r>
              <a:rPr lang="en-US" sz="1600" err="1"/>
              <a:t>berlaku</a:t>
            </a:r>
            <a:r>
              <a:rPr lang="en-US" sz="1600"/>
              <a:t> </a:t>
            </a:r>
            <a:r>
              <a:rPr lang="en-US" sz="1600" b="1" err="1"/>
              <a:t>mengikat</a:t>
            </a:r>
            <a:r>
              <a:rPr lang="en-US" sz="1600" b="1"/>
              <a:t>, </a:t>
            </a:r>
            <a:r>
              <a:rPr lang="en-US" sz="1600" b="1" err="1"/>
              <a:t>wajib</a:t>
            </a:r>
            <a:r>
              <a:rPr lang="en-US" sz="1600" b="1"/>
              <a:t> </a:t>
            </a:r>
            <a:r>
              <a:rPr lang="en-US" sz="1600" b="1" err="1"/>
              <a:t>dipahami</a:t>
            </a:r>
            <a:r>
              <a:rPr lang="en-US" sz="1600" b="1"/>
              <a:t>, dan </a:t>
            </a:r>
            <a:r>
              <a:rPr lang="en-US" sz="1600" b="1" err="1"/>
              <a:t>wajib</a:t>
            </a:r>
            <a:r>
              <a:rPr lang="en-US" sz="1600" b="1"/>
              <a:t> </a:t>
            </a:r>
            <a:r>
              <a:rPr lang="en-US" sz="1600" b="1" err="1"/>
              <a:t>dipatuhi</a:t>
            </a:r>
            <a:r>
              <a:rPr lang="en-US" sz="1600" b="1"/>
              <a:t> oleh </a:t>
            </a:r>
            <a:r>
              <a:rPr lang="en-US" sz="1600" b="1" err="1"/>
              <a:t>seluruh</a:t>
            </a:r>
            <a:r>
              <a:rPr lang="en-US" sz="1600" b="1"/>
              <a:t> </a:t>
            </a:r>
            <a:r>
              <a:rPr lang="en-US" sz="1600" b="1" err="1"/>
              <a:t>mahasiswa</a:t>
            </a:r>
            <a:r>
              <a:rPr lang="en-US" sz="1600" b="1"/>
              <a:t> </a:t>
            </a:r>
            <a:r>
              <a:rPr lang="en-US" sz="1600" b="1" err="1"/>
              <a:t>tanpa</a:t>
            </a:r>
            <a:r>
              <a:rPr lang="en-US" sz="1600" b="1"/>
              <a:t> </a:t>
            </a:r>
            <a:r>
              <a:rPr lang="en-US" sz="1600" b="1" err="1"/>
              <a:t>terkecuali</a:t>
            </a:r>
            <a:r>
              <a:rPr lang="en-US" sz="1600" b="1"/>
              <a:t> </a:t>
            </a:r>
            <a:r>
              <a:rPr lang="en-US" sz="1600" err="1"/>
              <a:t>mahasiswa</a:t>
            </a:r>
            <a:r>
              <a:rPr lang="en-US" sz="1600"/>
              <a:t> yang </a:t>
            </a:r>
            <a:r>
              <a:rPr lang="en-US" sz="1600" err="1"/>
              <a:t>tidak</a:t>
            </a:r>
            <a:r>
              <a:rPr lang="en-US" sz="1600"/>
              <a:t> </a:t>
            </a:r>
            <a:r>
              <a:rPr lang="en-US" sz="1600" err="1"/>
              <a:t>membaca</a:t>
            </a:r>
            <a:r>
              <a:rPr lang="en-US" sz="1600"/>
              <a:t> tata </a:t>
            </a:r>
            <a:r>
              <a:rPr lang="en-US" sz="1600" err="1"/>
              <a:t>tertib</a:t>
            </a:r>
            <a:r>
              <a:rPr lang="en-US" sz="1600"/>
              <a:t> dan </a:t>
            </a:r>
            <a:r>
              <a:rPr lang="en-US" sz="1600" err="1"/>
              <a:t>prosedur</a:t>
            </a:r>
            <a:r>
              <a:rPr lang="en-US" sz="1600"/>
              <a:t> </a:t>
            </a:r>
            <a:r>
              <a:rPr lang="en-US" sz="1600" err="1"/>
              <a:t>tersebut</a:t>
            </a:r>
            <a:r>
              <a:rPr lang="en-US" sz="160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err="1"/>
              <a:t>Informasi</a:t>
            </a:r>
            <a:r>
              <a:rPr lang="en-US" sz="1600"/>
              <a:t> </a:t>
            </a:r>
            <a:r>
              <a:rPr lang="en-US" sz="1600" err="1"/>
              <a:t>selengkapnya</a:t>
            </a:r>
            <a:r>
              <a:rPr lang="en-US" sz="1600"/>
              <a:t> </a:t>
            </a:r>
            <a:r>
              <a:rPr lang="en-US" sz="1600" err="1"/>
              <a:t>dapat</a:t>
            </a:r>
            <a:r>
              <a:rPr lang="en-US" sz="1600"/>
              <a:t> </a:t>
            </a:r>
            <a:r>
              <a:rPr lang="en-US" sz="1600" err="1"/>
              <a:t>diunduh</a:t>
            </a:r>
            <a:r>
              <a:rPr lang="en-US" sz="1600"/>
              <a:t> di </a:t>
            </a:r>
            <a:r>
              <a:rPr lang="en-US" sz="1600" err="1"/>
              <a:t>Binusmaya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465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1371600" y="3048000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2676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6D916C-8D08-8485-CCA2-3365EEE23378}"/>
              </a:ext>
            </a:extLst>
          </p:cNvPr>
          <p:cNvSpPr/>
          <p:nvPr/>
        </p:nvSpPr>
        <p:spPr>
          <a:xfrm>
            <a:off x="4621426" y="5016505"/>
            <a:ext cx="3979152" cy="92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24342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Menghadiri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perkuliahan</a:t>
            </a:r>
            <a:r>
              <a:rPr lang="en-US" sz="1600" dirty="0"/>
              <a:t> yang </a:t>
            </a:r>
            <a:r>
              <a:rPr lang="en-US" sz="1600" dirty="0" err="1"/>
              <a:t>terjadwal</a:t>
            </a:r>
            <a:r>
              <a:rPr lang="en-US" sz="1600" dirty="0"/>
              <a:t>.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berlangsung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b="1" dirty="0"/>
              <a:t>onsite</a:t>
            </a:r>
            <a:r>
              <a:rPr lang="en-US" sz="1600" dirty="0"/>
              <a:t>, TM </a:t>
            </a:r>
            <a:r>
              <a:rPr lang="en-US" sz="1600" b="1" dirty="0" err="1"/>
              <a:t>dilaksanakan</a:t>
            </a:r>
            <a:r>
              <a:rPr lang="en-US" sz="1600" b="1" dirty="0"/>
              <a:t> di </a:t>
            </a:r>
            <a:r>
              <a:rPr lang="en-US" sz="1600" b="1" dirty="0" err="1"/>
              <a:t>ruangan</a:t>
            </a:r>
            <a:r>
              <a:rPr lang="en-US" sz="16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terlambat</a:t>
            </a:r>
            <a:r>
              <a:rPr lang="en-US" sz="1400" dirty="0"/>
              <a:t> (</a:t>
            </a:r>
            <a:r>
              <a:rPr lang="en-US" sz="1400" dirty="0" err="1"/>
              <a:t>datang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b="1" dirty="0"/>
              <a:t>TM </a:t>
            </a:r>
            <a:r>
              <a:rPr lang="en-US" sz="1400" b="1" dirty="0" err="1"/>
              <a:t>sudah</a:t>
            </a:r>
            <a:r>
              <a:rPr lang="en-US" sz="1400" b="1" dirty="0"/>
              <a:t> </a:t>
            </a:r>
            <a:r>
              <a:rPr lang="en-US" sz="1400" b="1" dirty="0" err="1"/>
              <a:t>berlangsung</a:t>
            </a:r>
            <a:r>
              <a:rPr lang="en-US" sz="1400" b="1" dirty="0"/>
              <a:t> </a:t>
            </a:r>
            <a:r>
              <a:rPr lang="en-US" sz="1400" b="1" dirty="0" err="1"/>
              <a:t>selama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lebih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30 </a:t>
            </a:r>
            <a:r>
              <a:rPr lang="en-US" sz="1400" b="1" dirty="0" err="1"/>
              <a:t>menit</a:t>
            </a:r>
            <a:r>
              <a:rPr lang="en-US" sz="1400" dirty="0"/>
              <a:t>),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tidak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diperkenankan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mengikuti</a:t>
            </a:r>
            <a:r>
              <a:rPr lang="en-US" sz="1400" b="1" dirty="0">
                <a:solidFill>
                  <a:srgbClr val="C00000"/>
                </a:solidFill>
              </a:rPr>
              <a:t> TM</a:t>
            </a:r>
            <a:r>
              <a:rPr lang="en-US" sz="1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menghadiri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mengumpulkan</a:t>
            </a:r>
            <a:r>
              <a:rPr lang="en-US" sz="1400" dirty="0"/>
              <a:t> </a:t>
            </a:r>
            <a:r>
              <a:rPr lang="en-US" sz="1400" dirty="0" err="1"/>
              <a:t>jawaban</a:t>
            </a:r>
            <a:r>
              <a:rPr lang="en-US" sz="1400" dirty="0"/>
              <a:t> TM </a:t>
            </a:r>
            <a:r>
              <a:rPr lang="en-US" sz="1400" b="1" dirty="0" err="1"/>
              <a:t>secara</a:t>
            </a:r>
            <a:r>
              <a:rPr lang="en-US" sz="1400" b="1" dirty="0"/>
              <a:t> </a:t>
            </a:r>
            <a:r>
              <a:rPr lang="en-US" sz="1400" b="1" dirty="0" err="1"/>
              <a:t>tidak</a:t>
            </a:r>
            <a:r>
              <a:rPr lang="en-US" sz="1400" b="1" dirty="0"/>
              <a:t> </a:t>
            </a:r>
            <a:r>
              <a:rPr lang="en-US" sz="1400" b="1" dirty="0" err="1"/>
              <a:t>sesuai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mode </a:t>
            </a:r>
            <a:r>
              <a:rPr lang="en-US" sz="1400" b="1" dirty="0" err="1"/>
              <a:t>perkuliahannya</a:t>
            </a:r>
            <a:r>
              <a:rPr lang="en-US" sz="1400" dirty="0"/>
              <a:t>, </a:t>
            </a:r>
            <a:r>
              <a:rPr lang="en-US" sz="1400" dirty="0" err="1"/>
              <a:t>nilai</a:t>
            </a:r>
            <a:r>
              <a:rPr lang="en-US" sz="1400" dirty="0"/>
              <a:t> TM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dinolkan</a:t>
            </a:r>
            <a:r>
              <a:rPr lang="en-US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7D050C-E458-0B53-2E8B-54B814253AA4}"/>
              </a:ext>
            </a:extLst>
          </p:cNvPr>
          <p:cNvSpPr/>
          <p:nvPr/>
        </p:nvSpPr>
        <p:spPr>
          <a:xfrm>
            <a:off x="1393955" y="4818349"/>
            <a:ext cx="174171" cy="1741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04C2D-2249-F31A-E1A7-9A0424E850B8}"/>
              </a:ext>
            </a:extLst>
          </p:cNvPr>
          <p:cNvSpPr/>
          <p:nvPr/>
        </p:nvSpPr>
        <p:spPr>
          <a:xfrm>
            <a:off x="1500999" y="4888975"/>
            <a:ext cx="3120427" cy="56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4FF6E3-CE9F-8CDC-0FBB-B5A97C71347A}"/>
              </a:ext>
            </a:extLst>
          </p:cNvPr>
          <p:cNvSpPr/>
          <p:nvPr/>
        </p:nvSpPr>
        <p:spPr>
          <a:xfrm>
            <a:off x="4546882" y="4818349"/>
            <a:ext cx="174171" cy="1741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E60086-141F-A705-83CA-59BBF727744D}"/>
              </a:ext>
            </a:extLst>
          </p:cNvPr>
          <p:cNvSpPr txBox="1">
            <a:spLocks/>
          </p:cNvSpPr>
          <p:nvPr/>
        </p:nvSpPr>
        <p:spPr>
          <a:xfrm>
            <a:off x="982415" y="4404666"/>
            <a:ext cx="1037168" cy="2654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menit</a:t>
            </a:r>
            <a:r>
              <a:rPr lang="en-US" sz="1600" dirty="0"/>
              <a:t> 20</a:t>
            </a:r>
            <a:endParaRPr lang="en-US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85E116-6ED8-C10F-339A-C875E1BE1736}"/>
              </a:ext>
            </a:extLst>
          </p:cNvPr>
          <p:cNvSpPr txBox="1">
            <a:spLocks/>
          </p:cNvSpPr>
          <p:nvPr/>
        </p:nvSpPr>
        <p:spPr>
          <a:xfrm>
            <a:off x="4115383" y="4378146"/>
            <a:ext cx="1037168" cy="2654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menit</a:t>
            </a:r>
            <a:r>
              <a:rPr lang="en-US" sz="1600" dirty="0"/>
              <a:t> 50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7AB28-207D-58D0-5603-EAF39AB799AE}"/>
              </a:ext>
            </a:extLst>
          </p:cNvPr>
          <p:cNvSpPr/>
          <p:nvPr/>
        </p:nvSpPr>
        <p:spPr>
          <a:xfrm>
            <a:off x="4621427" y="4888975"/>
            <a:ext cx="3979151" cy="56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B199F7-BF7A-9056-404F-E3CE38E22719}"/>
              </a:ext>
            </a:extLst>
          </p:cNvPr>
          <p:cNvSpPr txBox="1">
            <a:spLocks/>
          </p:cNvSpPr>
          <p:nvPr/>
        </p:nvSpPr>
        <p:spPr>
          <a:xfrm>
            <a:off x="4944094" y="5054761"/>
            <a:ext cx="3333815" cy="8505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hadir</a:t>
            </a:r>
            <a:r>
              <a:rPr lang="en-US" sz="1600" dirty="0"/>
              <a:t>,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diperkenankan</a:t>
            </a:r>
            <a:r>
              <a:rPr lang="en-US" sz="1600" b="1" dirty="0"/>
              <a:t> </a:t>
            </a:r>
            <a:r>
              <a:rPr lang="en-US" sz="1600" b="1" dirty="0" err="1"/>
              <a:t>mengikuti</a:t>
            </a:r>
            <a:r>
              <a:rPr lang="en-US" sz="1600" b="1" dirty="0"/>
              <a:t> TM</a:t>
            </a:r>
            <a:endParaRPr lang="en-US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17C853-92A5-D60A-A26F-8077C96B6510}"/>
              </a:ext>
            </a:extLst>
          </p:cNvPr>
          <p:cNvSpPr/>
          <p:nvPr/>
        </p:nvSpPr>
        <p:spPr>
          <a:xfrm>
            <a:off x="1739590" y="5016504"/>
            <a:ext cx="2782985" cy="92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2BC2AE5-7F2E-602B-85E1-4CB8FC1DE37B}"/>
              </a:ext>
            </a:extLst>
          </p:cNvPr>
          <p:cNvSpPr txBox="1">
            <a:spLocks/>
          </p:cNvSpPr>
          <p:nvPr/>
        </p:nvSpPr>
        <p:spPr>
          <a:xfrm>
            <a:off x="1739590" y="5063145"/>
            <a:ext cx="2750560" cy="8505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diperkenankan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TM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E8831C-EC49-B36A-B17F-4C1D5D264696}"/>
              </a:ext>
            </a:extLst>
          </p:cNvPr>
          <p:cNvGrpSpPr/>
          <p:nvPr/>
        </p:nvGrpSpPr>
        <p:grpSpPr>
          <a:xfrm>
            <a:off x="2705924" y="4284569"/>
            <a:ext cx="534643" cy="592414"/>
            <a:chOff x="-117036" y="3760261"/>
            <a:chExt cx="534643" cy="592414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66B32C61-543C-9092-AB96-CF2158CAA73A}"/>
                </a:ext>
              </a:extLst>
            </p:cNvPr>
            <p:cNvSpPr/>
            <p:nvPr/>
          </p:nvSpPr>
          <p:spPr>
            <a:xfrm>
              <a:off x="-117036" y="3891776"/>
              <a:ext cx="534643" cy="460899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2E5578-4ABC-0644-4AA1-02D8172E80D6}"/>
                </a:ext>
              </a:extLst>
            </p:cNvPr>
            <p:cNvSpPr/>
            <p:nvPr/>
          </p:nvSpPr>
          <p:spPr>
            <a:xfrm>
              <a:off x="-30697" y="3760261"/>
              <a:ext cx="361964" cy="36196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4443D3-84AA-EDE0-703E-50857EB160F5}"/>
              </a:ext>
            </a:extLst>
          </p:cNvPr>
          <p:cNvGrpSpPr/>
          <p:nvPr/>
        </p:nvGrpSpPr>
        <p:grpSpPr>
          <a:xfrm>
            <a:off x="5492724" y="4258301"/>
            <a:ext cx="534643" cy="592414"/>
            <a:chOff x="-117036" y="3760261"/>
            <a:chExt cx="534643" cy="592414"/>
          </a:xfrm>
        </p:grpSpPr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4531107-C481-A95C-EF03-60FB0066331B}"/>
                </a:ext>
              </a:extLst>
            </p:cNvPr>
            <p:cNvSpPr/>
            <p:nvPr/>
          </p:nvSpPr>
          <p:spPr>
            <a:xfrm>
              <a:off x="-117036" y="3891776"/>
              <a:ext cx="534643" cy="46089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D481E54-31F1-C7C1-2A74-5CFE4193C8B7}"/>
                </a:ext>
              </a:extLst>
            </p:cNvPr>
            <p:cNvSpPr/>
            <p:nvPr/>
          </p:nvSpPr>
          <p:spPr>
            <a:xfrm>
              <a:off x="-30697" y="3760261"/>
              <a:ext cx="361964" cy="3619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35A3AAF-C0EC-6CC8-A11E-A92BB93C268D}"/>
              </a:ext>
            </a:extLst>
          </p:cNvPr>
          <p:cNvSpPr txBox="1">
            <a:spLocks/>
          </p:cNvSpPr>
          <p:nvPr/>
        </p:nvSpPr>
        <p:spPr>
          <a:xfrm>
            <a:off x="245503" y="5156681"/>
            <a:ext cx="1322623" cy="4309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dirty="0"/>
              <a:t>TM </a:t>
            </a:r>
            <a:r>
              <a:rPr lang="en-US" sz="1600" dirty="0" err="1"/>
              <a:t>dimulai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96B25-B829-6117-9B13-D7501826273E}"/>
              </a:ext>
            </a:extLst>
          </p:cNvPr>
          <p:cNvCxnSpPr>
            <a:cxnSpLocks/>
          </p:cNvCxnSpPr>
          <p:nvPr/>
        </p:nvCxnSpPr>
        <p:spPr>
          <a:xfrm flipH="1">
            <a:off x="1237785" y="5016504"/>
            <a:ext cx="149108" cy="24687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707FDD-0ADF-37DC-4FDB-83F97B486D61}"/>
              </a:ext>
            </a:extLst>
          </p:cNvPr>
          <p:cNvSpPr/>
          <p:nvPr/>
        </p:nvSpPr>
        <p:spPr>
          <a:xfrm>
            <a:off x="1012958" y="2314611"/>
            <a:ext cx="7787012" cy="814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prosedur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mode </a:t>
            </a:r>
            <a:r>
              <a:rPr lang="en-US" sz="1600" dirty="0" err="1"/>
              <a:t>perkuliahan</a:t>
            </a:r>
            <a:r>
              <a:rPr lang="en-US" sz="1600" dirty="0"/>
              <a:t> yang </a:t>
            </a:r>
            <a:r>
              <a:rPr lang="en-US" sz="1600" dirty="0" err="1"/>
              <a:t>diikuti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b="1" i="1" dirty="0"/>
              <a:t>classroom attendance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Binus Access </a:t>
            </a:r>
            <a:r>
              <a:rPr lang="en-US" sz="1600" b="1" dirty="0" err="1"/>
              <a:t>untuk</a:t>
            </a:r>
            <a:r>
              <a:rPr lang="en-US" sz="1600" b="1" dirty="0"/>
              <a:t> onsite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err="1">
                <a:ea typeface="Open Sans"/>
                <a:cs typeface="Open Sans"/>
              </a:rPr>
              <a:t>Untuk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mahasiswa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dirty="0">
                <a:ea typeface="Open Sans"/>
                <a:cs typeface="Open Sans"/>
              </a:rPr>
              <a:t>online</a:t>
            </a:r>
            <a:r>
              <a:rPr lang="en-US" sz="1600" dirty="0">
                <a:ea typeface="Open Sans"/>
                <a:cs typeface="Open Sans"/>
              </a:rPr>
              <a:t>, </a:t>
            </a:r>
            <a:r>
              <a:rPr lang="en-US" sz="1600" err="1">
                <a:ea typeface="Open Sans"/>
                <a:cs typeface="Open Sans"/>
              </a:rPr>
              <a:t>tetap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wajib</a:t>
            </a:r>
            <a:r>
              <a:rPr lang="en-US" sz="1600" b="1" dirty="0">
                <a:ea typeface="Open Sans"/>
                <a:cs typeface="Open Sans"/>
              </a:rPr>
              <a:t> join Zoom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karena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pertemuan</a:t>
            </a:r>
            <a:r>
              <a:rPr lang="en-US" sz="1600" dirty="0">
                <a:ea typeface="Open Sans"/>
                <a:cs typeface="Open Sans"/>
              </a:rPr>
              <a:t> TM </a:t>
            </a:r>
            <a:r>
              <a:rPr lang="en-US" sz="1600" err="1">
                <a:ea typeface="Open Sans"/>
                <a:cs typeface="Open Sans"/>
              </a:rPr>
              <a:t>terhitung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err="1">
                <a:ea typeface="Open Sans"/>
                <a:cs typeface="Open Sans"/>
              </a:rPr>
              <a:t>dalam</a:t>
            </a:r>
            <a:r>
              <a:rPr lang="en-US" sz="1600" dirty="0">
                <a:ea typeface="Open Sans"/>
                <a:cs typeface="Open Sans"/>
              </a:rPr>
              <a:t> </a:t>
            </a:r>
            <a:r>
              <a:rPr lang="en-US" sz="1600" b="1" err="1">
                <a:ea typeface="Open Sans"/>
                <a:cs typeface="Open Sans"/>
              </a:rPr>
              <a:t>absensi</a:t>
            </a:r>
            <a:r>
              <a:rPr lang="en-US" sz="1600" dirty="0">
                <a:ea typeface="Open Sans"/>
                <a:cs typeface="Open Sa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hadir</a:t>
            </a:r>
            <a:r>
              <a:rPr lang="en-US" sz="1600" b="1" dirty="0"/>
              <a:t> </a:t>
            </a:r>
            <a:r>
              <a:rPr lang="en-US" sz="1600" dirty="0"/>
              <a:t>di </a:t>
            </a:r>
            <a:r>
              <a:rPr lang="en-US" sz="1600" dirty="0" err="1"/>
              <a:t>tempat</a:t>
            </a:r>
            <a:r>
              <a:rPr lang="en-US" sz="1600" dirty="0"/>
              <a:t> pada </a:t>
            </a:r>
            <a:r>
              <a:rPr lang="en-US" sz="1600" dirty="0" err="1"/>
              <a:t>pertemuan</a:t>
            </a:r>
            <a:r>
              <a:rPr lang="en-US" sz="1600" dirty="0"/>
              <a:t> TM,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diperkenankan</a:t>
            </a:r>
            <a:r>
              <a:rPr lang="en-US" sz="1600" b="1" dirty="0"/>
              <a:t> </a:t>
            </a:r>
            <a:r>
              <a:rPr lang="en-US" sz="1600" b="1" dirty="0" err="1"/>
              <a:t>mengumpulkan</a:t>
            </a:r>
            <a:r>
              <a:rPr lang="en-US" sz="1600" b="1" dirty="0"/>
              <a:t> </a:t>
            </a:r>
            <a:r>
              <a:rPr lang="en-US" sz="1600" b="1" dirty="0" err="1"/>
              <a:t>jawaban</a:t>
            </a:r>
            <a:r>
              <a:rPr lang="en-US" sz="1600" b="1" dirty="0"/>
              <a:t> </a:t>
            </a:r>
            <a:r>
              <a:rPr lang="en-US" sz="1600" b="1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hadir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dinolkan</a:t>
            </a:r>
            <a:r>
              <a:rPr lang="en-US" sz="1600" dirty="0"/>
              <a:t>) pada </a:t>
            </a:r>
            <a:r>
              <a:rPr lang="en-US" sz="1600" dirty="0" err="1"/>
              <a:t>pertemuan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b="1" dirty="0" err="1"/>
              <a:t>pengajuan</a:t>
            </a:r>
            <a:r>
              <a:rPr lang="en-US" sz="1600" b="1" dirty="0"/>
              <a:t> </a:t>
            </a:r>
            <a:r>
              <a:rPr lang="en-US" sz="1600" b="1" dirty="0" err="1"/>
              <a:t>dispensasi</a:t>
            </a:r>
            <a:r>
              <a:rPr lang="en-US" sz="1600" b="1" dirty="0"/>
              <a:t> </a:t>
            </a:r>
            <a:r>
              <a:rPr lang="en-US" sz="1600" b="1" dirty="0" err="1"/>
              <a:t>diterima</a:t>
            </a:r>
            <a:r>
              <a:rPr lang="en-US" sz="1600" b="1" dirty="0"/>
              <a:t> LSC </a:t>
            </a:r>
            <a:r>
              <a:rPr lang="en-US" sz="1600" dirty="0"/>
              <a:t>(Kemanggisan / Alam Sutera) / </a:t>
            </a:r>
            <a:r>
              <a:rPr lang="en-US" sz="1600" b="1" dirty="0"/>
              <a:t>Operation</a:t>
            </a:r>
            <a:r>
              <a:rPr lang="en-US" sz="1600" dirty="0"/>
              <a:t> (Bekasi):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Jika </a:t>
            </a:r>
            <a:r>
              <a:rPr lang="en-US" sz="1400" dirty="0" err="1"/>
              <a:t>ada</a:t>
            </a:r>
            <a:r>
              <a:rPr lang="en-US" sz="1400" dirty="0"/>
              <a:t> TM </a:t>
            </a:r>
            <a:r>
              <a:rPr lang="en-US" sz="1400" dirty="0" err="1"/>
              <a:t>berikutnya</a:t>
            </a:r>
            <a:r>
              <a:rPr lang="en-US" sz="1400" dirty="0"/>
              <a:t>: Nilai TM </a:t>
            </a:r>
            <a:r>
              <a:rPr lang="en-US" sz="1400" dirty="0" err="1"/>
              <a:t>disamakan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TM </a:t>
            </a:r>
            <a:r>
              <a:rPr lang="en-US" sz="1400" dirty="0" err="1"/>
              <a:t>berikutnya</a:t>
            </a:r>
            <a:endParaRPr lang="en-US" sz="1400" dirty="0"/>
          </a:p>
          <a:p>
            <a:pPr lvl="1" algn="just">
              <a:lnSpc>
                <a:spcPct val="150000"/>
              </a:lnSpc>
            </a:pPr>
            <a:r>
              <a:rPr lang="en-US" sz="1400" dirty="0"/>
              <a:t>Jika </a:t>
            </a:r>
            <a:r>
              <a:rPr lang="en-US" sz="1400" err="1"/>
              <a:t>tidak</a:t>
            </a:r>
            <a:r>
              <a:rPr lang="en-US" sz="1400" dirty="0"/>
              <a:t> </a:t>
            </a:r>
            <a:r>
              <a:rPr lang="en-US" sz="1400" err="1"/>
              <a:t>ada</a:t>
            </a:r>
            <a:r>
              <a:rPr lang="en-US" sz="1400" dirty="0"/>
              <a:t> TM </a:t>
            </a:r>
            <a:r>
              <a:rPr lang="en-US" sz="1400" err="1"/>
              <a:t>berikutnya</a:t>
            </a:r>
            <a:r>
              <a:rPr lang="en-US" sz="1400" dirty="0"/>
              <a:t>: </a:t>
            </a:r>
            <a:r>
              <a:rPr lang="en-US" sz="1400" err="1"/>
              <a:t>Mahasiswa</a:t>
            </a:r>
            <a:r>
              <a:rPr lang="en-US" sz="1400" dirty="0"/>
              <a:t> </a:t>
            </a:r>
            <a:r>
              <a:rPr lang="en-US" sz="1400" err="1"/>
              <a:t>mengikuti</a:t>
            </a:r>
            <a:r>
              <a:rPr lang="en-US" sz="1400" dirty="0"/>
              <a:t> TM </a:t>
            </a:r>
            <a:r>
              <a:rPr lang="en-US" sz="1400" err="1"/>
              <a:t>susulan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82753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9" y="1468399"/>
            <a:ext cx="7696201" cy="50848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Jika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hadir</a:t>
            </a:r>
            <a:r>
              <a:rPr lang="en-US" sz="1600" b="1" dirty="0"/>
              <a:t> </a:t>
            </a:r>
            <a:r>
              <a:rPr lang="en-US" sz="1600" dirty="0"/>
              <a:t>pada </a:t>
            </a:r>
            <a:r>
              <a:rPr lang="en-US" sz="1600" b="1" dirty="0"/>
              <a:t>TM </a:t>
            </a:r>
            <a:r>
              <a:rPr lang="en-US" sz="1600" b="1" dirty="0" err="1"/>
              <a:t>susulan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TM </a:t>
            </a:r>
            <a:r>
              <a:rPr lang="en-US" sz="1600" dirty="0" err="1"/>
              <a:t>susulan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dinyatakan</a:t>
            </a:r>
            <a:r>
              <a:rPr lang="en-US" sz="1600" dirty="0"/>
              <a:t> 0 (NOL),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terkecuali</a:t>
            </a:r>
            <a:r>
              <a:rPr lang="en-US" sz="1600" dirty="0"/>
              <a:t>.</a:t>
            </a:r>
            <a:endParaRPr lang="en-US" sz="1600" dirty="0"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3EFE-9AD6-4894-9AEC-CC623E6249FE}"/>
              </a:ext>
            </a:extLst>
          </p:cNvPr>
          <p:cNvSpPr txBox="1"/>
          <p:nvPr/>
        </p:nvSpPr>
        <p:spPr>
          <a:xfrm>
            <a:off x="1066799" y="914400"/>
            <a:ext cx="769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Prosedur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b="1" dirty="0" err="1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Pelaksanaan</a:t>
            </a:r>
            <a:r>
              <a:rPr lang="en-US" sz="3000" b="1" dirty="0">
                <a:solidFill>
                  <a:srgbClr val="0079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TM (Cont.)</a:t>
            </a:r>
          </a:p>
        </p:txBody>
      </p:sp>
    </p:spTree>
    <p:extLst>
      <p:ext uri="{BB962C8B-B14F-4D97-AF65-F5344CB8AC3E}">
        <p14:creationId xmlns:p14="http://schemas.microsoft.com/office/powerpoint/2010/main" val="5701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3529</Words>
  <Application>Microsoft Office PowerPoint</Application>
  <PresentationFormat>On-screen Show (4:3)</PresentationFormat>
  <Paragraphs>325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Open Sans</vt:lpstr>
      <vt:lpstr>Segoe UI</vt:lpstr>
      <vt:lpstr>Wingdings</vt:lpstr>
      <vt:lpstr>Office Theme</vt:lpstr>
      <vt:lpstr>   Briefing Pelaksanaan TM       Software Laboratory Center Genap 2324</vt:lpstr>
      <vt:lpstr>PowerPoint Presentation</vt:lpstr>
      <vt:lpstr>PowerPoint Presentation</vt:lpstr>
      <vt:lpstr>PowerPoint Presentation</vt:lpstr>
      <vt:lpstr>PowerPoint Presentation</vt:lpstr>
      <vt:lpstr>Prosedur Pelaksanaan 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 Pelaksanaan TM</vt:lpstr>
      <vt:lpstr>PowerPoint Presentation</vt:lpstr>
      <vt:lpstr>PowerPoint Presentation</vt:lpstr>
      <vt:lpstr>PowerPoint Presentation</vt:lpstr>
      <vt:lpstr>PowerPoint Presentation</vt:lpstr>
      <vt:lpstr>Peraturan Pelaksanaan 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Prosedur Penggunaan Web Uploader untuk Pelaksanaan TM/UAP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Pengumpulan Backup Jawaban (Online)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Pengumpulan Recording (Online)</vt:lpstr>
      <vt:lpstr>PowerPoint Presentation</vt:lpstr>
      <vt:lpstr>PowerPoint Presentation</vt:lpstr>
      <vt:lpstr>PowerPoint Presentation</vt:lpstr>
      <vt:lpstr>PowerPoint Presentation</vt:lpstr>
      <vt:lpstr>Penilaian dan Protes Nilai</vt:lpstr>
      <vt:lpstr>PowerPoint Presentation</vt:lpstr>
      <vt:lpstr>PowerPoint Presentation</vt:lpstr>
      <vt:lpstr>PowerPoint Presentation</vt:lpstr>
      <vt:lpstr>PowerPoint Presentation</vt:lpstr>
      <vt:lpstr>Kelas Tambahan</vt:lpstr>
      <vt:lpstr>PowerPoint Presentation</vt:lpstr>
      <vt:lpstr>Lain-lain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[KdMtk] – [Nama Mtk] xxxx     [pengajar1] (XX99-9)  [pengajar2] (XX99-9)    Software Laboratory Center 2020</dc:title>
  <dc:creator>Douglas Rakasiwi Nugroho</dc:creator>
  <cp:lastModifiedBy>Nicholas Irvin Suhendi</cp:lastModifiedBy>
  <cp:revision>265</cp:revision>
  <dcterms:created xsi:type="dcterms:W3CDTF">2021-02-10T00:08:20Z</dcterms:created>
  <dcterms:modified xsi:type="dcterms:W3CDTF">2024-03-13T03:08:42Z</dcterms:modified>
</cp:coreProperties>
</file>