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6" r:id="rId7"/>
    <p:sldId id="262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6366" y="2464904"/>
            <a:ext cx="9013204" cy="1093277"/>
          </a:xfrm>
        </p:spPr>
        <p:txBody>
          <a:bodyPr>
            <a:normAutofit fontScale="90000"/>
          </a:bodyPr>
          <a:lstStyle/>
          <a:p>
            <a:r>
              <a:rPr lang="en-IN" dirty="0"/>
              <a:t>A sketch of tweets</a:t>
            </a:r>
            <a:br>
              <a:rPr lang="en-IN" dirty="0"/>
            </a:br>
            <a:r>
              <a:rPr lang="en-IN" dirty="0"/>
              <a:t>                             </a:t>
            </a:r>
            <a:r>
              <a:rPr lang="en-IN" sz="2400" dirty="0"/>
              <a:t>Surya Prakash Sahu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21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Elements of a tweet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412" y="2027583"/>
            <a:ext cx="8915400" cy="3777622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/>
              <a:t>Normal text (may have a meaning or may not)</a:t>
            </a:r>
          </a:p>
          <a:p>
            <a:r>
              <a:rPr lang="en-IN" sz="9600" dirty="0"/>
              <a:t># trend    </a:t>
            </a:r>
          </a:p>
          <a:p>
            <a:pPr marL="0" indent="0">
              <a:buNone/>
            </a:pPr>
            <a:r>
              <a:rPr lang="en-IN" sz="9600" dirty="0"/>
              <a:t>     where trend is a variable which can take values of trending incidents</a:t>
            </a:r>
          </a:p>
          <a:p>
            <a:r>
              <a:rPr lang="en-IN" sz="9600" dirty="0"/>
              <a:t>@ user_name</a:t>
            </a:r>
          </a:p>
          <a:p>
            <a:pPr marL="0" indent="0">
              <a:buNone/>
            </a:pPr>
            <a:r>
              <a:rPr lang="en-IN" sz="9600" dirty="0"/>
              <a:t>    where user_name can take values of registered users with twitter</a:t>
            </a:r>
          </a:p>
          <a:p>
            <a:pPr marL="0" indent="0">
              <a:buNone/>
            </a:pPr>
            <a:endParaRPr lang="en-IN" sz="9600" dirty="0"/>
          </a:p>
          <a:p>
            <a:endParaRPr lang="en-IN" sz="45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44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575" y="371062"/>
            <a:ext cx="9530038" cy="954156"/>
          </a:xfrm>
        </p:spPr>
        <p:txBody>
          <a:bodyPr/>
          <a:lstStyle/>
          <a:p>
            <a:r>
              <a:rPr lang="en-IN" dirty="0"/>
              <a:t>Elements of a tweet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035" y="1444487"/>
            <a:ext cx="9437273" cy="4373970"/>
          </a:xfrm>
        </p:spPr>
        <p:txBody>
          <a:bodyPr>
            <a:normAutofit/>
          </a:bodyPr>
          <a:lstStyle/>
          <a:p>
            <a:r>
              <a:rPr lang="en-IN" sz="2400" dirty="0"/>
              <a:t>url / video / image</a:t>
            </a:r>
          </a:p>
          <a:p>
            <a:pPr marL="0" indent="0">
              <a:buNone/>
            </a:pPr>
            <a:r>
              <a:rPr lang="en-IN" sz="2400" dirty="0"/>
              <a:t>    These all can be included as url as twitter first stores them as url and post the link in the tweet.</a:t>
            </a:r>
          </a:p>
          <a:p>
            <a:r>
              <a:rPr lang="en-IN" sz="2400" dirty="0"/>
              <a:t>.</a:t>
            </a:r>
          </a:p>
          <a:p>
            <a:pPr marL="0" indent="0">
              <a:buNone/>
            </a:pPr>
            <a:r>
              <a:rPr lang="en-IN" sz="2400" dirty="0"/>
              <a:t>    .   is used when we address someone specifically.</a:t>
            </a:r>
          </a:p>
          <a:p>
            <a:r>
              <a:rPr lang="en-IN" sz="2400" dirty="0"/>
              <a:t>RT</a:t>
            </a:r>
          </a:p>
          <a:p>
            <a:pPr marL="0" indent="0">
              <a:buNone/>
            </a:pPr>
            <a:r>
              <a:rPr lang="en-IN" sz="2400" dirty="0"/>
              <a:t>   Is used when retweet someone's tweet.</a:t>
            </a:r>
          </a:p>
          <a:p>
            <a:r>
              <a:rPr lang="en-IN" sz="2400" dirty="0"/>
              <a:t>ENGLISH</a:t>
            </a:r>
          </a:p>
          <a:p>
            <a:pPr marL="0" indent="0">
              <a:buNone/>
            </a:pPr>
            <a:r>
              <a:rPr lang="en-IN" sz="2400" dirty="0"/>
              <a:t>    Normal English language + Unicode characters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7054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116" y="200041"/>
            <a:ext cx="8911687" cy="1098672"/>
          </a:xfrm>
        </p:spPr>
        <p:txBody>
          <a:bodyPr/>
          <a:lstStyle/>
          <a:p>
            <a:r>
              <a:rPr lang="en-IN" dirty="0"/>
              <a:t>Used inputs (∑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116" y="1577009"/>
            <a:ext cx="9269496" cy="4334213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.</a:t>
            </a:r>
          </a:p>
          <a:p>
            <a:r>
              <a:rPr lang="en-IN" sz="2400" dirty="0"/>
              <a:t>RT</a:t>
            </a:r>
          </a:p>
          <a:p>
            <a:r>
              <a:rPr lang="en-IN" sz="2400" dirty="0"/>
              <a:t>#</a:t>
            </a:r>
          </a:p>
          <a:p>
            <a:r>
              <a:rPr lang="en-IN" sz="2400" dirty="0"/>
              <a:t>@</a:t>
            </a:r>
          </a:p>
          <a:p>
            <a:r>
              <a:rPr lang="en-IN" sz="2400" dirty="0"/>
              <a:t>U_NAME =user name</a:t>
            </a:r>
          </a:p>
          <a:p>
            <a:r>
              <a:rPr lang="en-IN" sz="2400" dirty="0"/>
              <a:t>TREND</a:t>
            </a:r>
          </a:p>
          <a:p>
            <a:r>
              <a:rPr lang="en-IN" sz="2400" dirty="0"/>
              <a:t>ENGLISH</a:t>
            </a:r>
          </a:p>
          <a:p>
            <a:r>
              <a:rPr lang="en-IN" sz="2400" dirty="0"/>
              <a:t>T (image / video /url)</a:t>
            </a:r>
          </a:p>
          <a:p>
            <a:r>
              <a:rPr lang="en-IN" sz="2400" dirty="0"/>
              <a:t>є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852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809" y="0"/>
            <a:ext cx="8911687" cy="793872"/>
          </a:xfrm>
        </p:spPr>
        <p:txBody>
          <a:bodyPr/>
          <a:lstStyle/>
          <a:p>
            <a:r>
              <a:rPr lang="en-IN" dirty="0"/>
              <a:t>ENGLISH !!??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513" y="689113"/>
            <a:ext cx="9901099" cy="5804452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Here ENGLISH means the CFG for English language.</a:t>
            </a:r>
          </a:p>
          <a:p>
            <a:r>
              <a:rPr lang="en-IN" sz="2400" dirty="0"/>
              <a:t>A rough estimation</a:t>
            </a:r>
          </a:p>
          <a:p>
            <a:pPr marL="0" indent="0">
              <a:buNone/>
            </a:pPr>
            <a:r>
              <a:rPr lang="en-IN" sz="2400" dirty="0"/>
              <a:t>ENGLISH -&gt; NP VP</a:t>
            </a:r>
          </a:p>
          <a:p>
            <a:pPr marL="0" indent="0">
              <a:buNone/>
            </a:pPr>
            <a:r>
              <a:rPr lang="en-IN" sz="2400" dirty="0"/>
              <a:t>PP		   -&gt; P NP</a:t>
            </a:r>
          </a:p>
          <a:p>
            <a:pPr marL="0" indent="0">
              <a:buNone/>
            </a:pPr>
            <a:r>
              <a:rPr lang="en-IN" sz="2400" dirty="0"/>
              <a:t>NP		   -&gt; DET N | DET N PP</a:t>
            </a:r>
          </a:p>
          <a:p>
            <a:pPr marL="0" indent="0">
              <a:buNone/>
            </a:pPr>
            <a:r>
              <a:rPr lang="en-IN" sz="2400" dirty="0"/>
              <a:t>VP		   -&gt; V NP|VP PP</a:t>
            </a:r>
          </a:p>
          <a:p>
            <a:pPr marL="0" indent="0">
              <a:buNone/>
            </a:pPr>
            <a:r>
              <a:rPr lang="en-IN" sz="2400" dirty="0"/>
              <a:t>DET	   -&gt; determinants | Unicode</a:t>
            </a:r>
          </a:p>
          <a:p>
            <a:pPr marL="0" indent="0">
              <a:buNone/>
            </a:pPr>
            <a:r>
              <a:rPr lang="en-IN" sz="2400" dirty="0"/>
              <a:t>PP		   -&gt;preposition phase | Unicode</a:t>
            </a:r>
          </a:p>
          <a:p>
            <a:pPr marL="0" indent="0">
              <a:buNone/>
            </a:pPr>
            <a:r>
              <a:rPr lang="en-IN" sz="2400" dirty="0"/>
              <a:t>NP	   	   -&gt;noun phase | Unicode</a:t>
            </a:r>
          </a:p>
          <a:p>
            <a:pPr marL="0" indent="0">
              <a:buNone/>
            </a:pPr>
            <a:r>
              <a:rPr lang="en-IN" sz="2400" dirty="0"/>
              <a:t>VP	        -&gt;verb phase | Unicode</a:t>
            </a:r>
          </a:p>
          <a:p>
            <a:pPr marL="0" indent="0">
              <a:buNone/>
            </a:pPr>
            <a:r>
              <a:rPr lang="en-IN" sz="2400" dirty="0"/>
              <a:t>N	        -&gt; noun | Unicode</a:t>
            </a:r>
          </a:p>
          <a:p>
            <a:pPr marL="0" indent="0">
              <a:buNone/>
            </a:pPr>
            <a:r>
              <a:rPr lang="en-IN" sz="2400" dirty="0"/>
              <a:t>V   	   -&gt;verb | Unicode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6267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017" y="92765"/>
            <a:ext cx="9874595" cy="702365"/>
          </a:xfrm>
        </p:spPr>
        <p:txBody>
          <a:bodyPr/>
          <a:lstStyle/>
          <a:p>
            <a:r>
              <a:rPr lang="en-IN" dirty="0"/>
              <a:t>TRANSITIONS(</a:t>
            </a:r>
            <a:r>
              <a:rPr lang="el-GR" dirty="0"/>
              <a:t>δ</a:t>
            </a:r>
            <a:r>
              <a:rPr lang="en-IN" dirty="0"/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768017"/>
              </p:ext>
            </p:extLst>
          </p:nvPr>
        </p:nvGraphicFramePr>
        <p:xfrm>
          <a:off x="1728098" y="846992"/>
          <a:ext cx="8859834" cy="697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426">
                  <a:extLst>
                    <a:ext uri="{9D8B030D-6E8A-4147-A177-3AD203B41FA5}">
                      <a16:colId xmlns:a16="http://schemas.microsoft.com/office/drawing/2014/main" val="2944738469"/>
                    </a:ext>
                  </a:extLst>
                </a:gridCol>
                <a:gridCol w="984426">
                  <a:extLst>
                    <a:ext uri="{9D8B030D-6E8A-4147-A177-3AD203B41FA5}">
                      <a16:colId xmlns:a16="http://schemas.microsoft.com/office/drawing/2014/main" val="3716138549"/>
                    </a:ext>
                  </a:extLst>
                </a:gridCol>
                <a:gridCol w="676267">
                  <a:extLst>
                    <a:ext uri="{9D8B030D-6E8A-4147-A177-3AD203B41FA5}">
                      <a16:colId xmlns:a16="http://schemas.microsoft.com/office/drawing/2014/main" val="2300759891"/>
                    </a:ext>
                  </a:extLst>
                </a:gridCol>
                <a:gridCol w="1292585">
                  <a:extLst>
                    <a:ext uri="{9D8B030D-6E8A-4147-A177-3AD203B41FA5}">
                      <a16:colId xmlns:a16="http://schemas.microsoft.com/office/drawing/2014/main" val="698732716"/>
                    </a:ext>
                  </a:extLst>
                </a:gridCol>
                <a:gridCol w="788007">
                  <a:extLst>
                    <a:ext uri="{9D8B030D-6E8A-4147-A177-3AD203B41FA5}">
                      <a16:colId xmlns:a16="http://schemas.microsoft.com/office/drawing/2014/main" val="2292469526"/>
                    </a:ext>
                  </a:extLst>
                </a:gridCol>
                <a:gridCol w="1956991">
                  <a:extLst>
                    <a:ext uri="{9D8B030D-6E8A-4147-A177-3AD203B41FA5}">
                      <a16:colId xmlns:a16="http://schemas.microsoft.com/office/drawing/2014/main" val="27465317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9965535"/>
                    </a:ext>
                  </a:extLst>
                </a:gridCol>
                <a:gridCol w="644190">
                  <a:extLst>
                    <a:ext uri="{9D8B030D-6E8A-4147-A177-3AD203B41FA5}">
                      <a16:colId xmlns:a16="http://schemas.microsoft.com/office/drawing/2014/main" val="489546516"/>
                    </a:ext>
                  </a:extLst>
                </a:gridCol>
                <a:gridCol w="1324662">
                  <a:extLst>
                    <a:ext uri="{9D8B030D-6E8A-4147-A177-3AD203B41FA5}">
                      <a16:colId xmlns:a16="http://schemas.microsoft.com/office/drawing/2014/main" val="865946048"/>
                    </a:ext>
                  </a:extLst>
                </a:gridCol>
              </a:tblGrid>
              <a:tr h="8912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Cyrl-AZ" dirty="0"/>
                        <a:t>Є</a:t>
                      </a:r>
                      <a:r>
                        <a:rPr lang="en-IN" dirty="0"/>
                        <a:t>-CLOSURE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727228"/>
                  </a:ext>
                </a:extLst>
              </a:tr>
              <a:tr h="620924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0,1,3,4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30023"/>
                  </a:ext>
                </a:extLst>
              </a:tr>
              <a:tr h="62092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70871"/>
                  </a:ext>
                </a:extLst>
              </a:tr>
              <a:tr h="620924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90221"/>
                  </a:ext>
                </a:extLst>
              </a:tr>
              <a:tr h="620924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51910"/>
                  </a:ext>
                </a:extLst>
              </a:tr>
              <a:tr h="620924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93567"/>
                  </a:ext>
                </a:extLst>
              </a:tr>
              <a:tr h="620924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208492"/>
                  </a:ext>
                </a:extLst>
              </a:tr>
              <a:tr h="620924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2750"/>
                  </a:ext>
                </a:extLst>
              </a:tr>
              <a:tr h="620924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20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5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0588" y="97337"/>
            <a:ext cx="8911687" cy="1280890"/>
          </a:xfrm>
        </p:spPr>
        <p:txBody>
          <a:bodyPr/>
          <a:lstStyle/>
          <a:p>
            <a:r>
              <a:rPr lang="en-IN" dirty="0"/>
              <a:t>Starting with NFA-</a:t>
            </a:r>
            <a:r>
              <a:rPr lang="az-Cyrl-AZ" dirty="0"/>
              <a:t>є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426" y="904407"/>
            <a:ext cx="7341703" cy="5456636"/>
          </a:xfrm>
        </p:spPr>
      </p:pic>
    </p:spTree>
    <p:extLst>
      <p:ext uri="{BB962C8B-B14F-4D97-AF65-F5344CB8AC3E}">
        <p14:creationId xmlns:p14="http://schemas.microsoft.com/office/powerpoint/2010/main" val="187741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052" y="160284"/>
            <a:ext cx="8880682" cy="661351"/>
          </a:xfrm>
        </p:spPr>
        <p:txBody>
          <a:bodyPr/>
          <a:lstStyle/>
          <a:p>
            <a:r>
              <a:rPr lang="en-IN" dirty="0"/>
              <a:t>Corresponding NFA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777" y="981075"/>
            <a:ext cx="8644360" cy="5406473"/>
          </a:xfrm>
        </p:spPr>
      </p:pic>
    </p:spTree>
    <p:extLst>
      <p:ext uri="{BB962C8B-B14F-4D97-AF65-F5344CB8AC3E}">
        <p14:creationId xmlns:p14="http://schemas.microsoft.com/office/powerpoint/2010/main" val="333343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612" y="334080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Thanks…</a:t>
            </a:r>
          </a:p>
        </p:txBody>
      </p:sp>
    </p:spTree>
    <p:extLst>
      <p:ext uri="{BB962C8B-B14F-4D97-AF65-F5344CB8AC3E}">
        <p14:creationId xmlns:p14="http://schemas.microsoft.com/office/powerpoint/2010/main" val="17122522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196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A sketch of tweets                              Surya Prakash Sahu</vt:lpstr>
      <vt:lpstr>Elements of a tweet</vt:lpstr>
      <vt:lpstr>Elements of a tweet</vt:lpstr>
      <vt:lpstr>Used inputs (∑ )</vt:lpstr>
      <vt:lpstr>ENGLISH !!??</vt:lpstr>
      <vt:lpstr>TRANSITIONS(δ)</vt:lpstr>
      <vt:lpstr>Starting with NFA-є</vt:lpstr>
      <vt:lpstr>Corresponding NFA</vt:lpstr>
      <vt:lpstr>Thanks…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sketch of tweets                              Surya Prakash Sahu</dc:title>
  <dc:creator>surya prakash sahu</dc:creator>
  <cp:lastModifiedBy>surya prakash sahu</cp:lastModifiedBy>
  <cp:revision>11</cp:revision>
  <dcterms:created xsi:type="dcterms:W3CDTF">2016-07-31T05:05:35Z</dcterms:created>
  <dcterms:modified xsi:type="dcterms:W3CDTF">2016-08-28T10:41:48Z</dcterms:modified>
</cp:coreProperties>
</file>