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630" r:id="rId3"/>
    <p:sldId id="2631" r:id="rId4"/>
    <p:sldId id="2668" r:id="rId5"/>
    <p:sldId id="2666" r:id="rId7"/>
    <p:sldId id="2669" r:id="rId8"/>
    <p:sldId id="2670" r:id="rId9"/>
    <p:sldId id="2661" r:id="rId10"/>
    <p:sldId id="2662" r:id="rId11"/>
    <p:sldId id="2663" r:id="rId12"/>
    <p:sldId id="2664" r:id="rId13"/>
    <p:sldId id="2665" r:id="rId14"/>
    <p:sldId id="2671" r:id="rId15"/>
    <p:sldId id="2672" r:id="rId16"/>
    <p:sldId id="2673" r:id="rId17"/>
    <p:sldId id="2674" r:id="rId18"/>
    <p:sldId id="2675" r:id="rId19"/>
    <p:sldId id="2676" r:id="rId20"/>
    <p:sldId id="2678" r:id="rId21"/>
    <p:sldId id="2679" r:id="rId22"/>
    <p:sldId id="2707" r:id="rId23"/>
    <p:sldId id="2637" r:id="rId24"/>
    <p:sldId id="2708" r:id="rId25"/>
    <p:sldId id="2710" r:id="rId26"/>
    <p:sldId id="2709" r:id="rId27"/>
    <p:sldId id="2711" r:id="rId28"/>
    <p:sldId id="2642" r:id="rId29"/>
    <p:sldId id="2714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6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436B9B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874" y="1344"/>
      </p:cViewPr>
      <p:guideLst>
        <p:guide orient="horz" pos="2366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582" y="84"/>
      </p:cViewPr>
      <p:guideLst>
        <p:guide orient="horz" pos="2897"/>
        <p:guide pos="2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9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胶水</a:t>
            </a:r>
            <a:r>
              <a:rPr lang="zh-CN" altLang="en-US"/>
              <a:t>语言：通常指那些可以将各种语言和库“黏合”在一起的语言。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36C6F-BA5D-4CEF-9FF4-D93BDBED1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a、Download Windows web-based installer是通过需要联网完成安装的文件。（目前已很少</a:t>
            </a:r>
            <a:r>
              <a:rPr lang="zh-CN" altLang="en-US"/>
              <a:t>使用）</a:t>
            </a:r>
            <a:endParaRPr lang="zh-CN" altLang="en-US"/>
          </a:p>
          <a:p>
            <a:r>
              <a:rPr lang="zh-CN" altLang="en-US"/>
              <a:t>b、Download Windows installer是可执行的安装文件，下载后，双击安装即可。</a:t>
            </a:r>
            <a:r>
              <a:rPr lang="en-US" altLang="zh-CN"/>
              <a:t>(</a:t>
            </a:r>
            <a:r>
              <a:rPr lang="zh-CN" altLang="en-US"/>
              <a:t>方便使用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c、Download Windows</a:t>
            </a:r>
            <a:r>
              <a:rPr lang="en-US" altLang="zh-CN"/>
              <a:t>  </a:t>
            </a:r>
            <a:r>
              <a:rPr lang="zh-CN" altLang="en-US"/>
              <a:t>embeddable </a:t>
            </a:r>
            <a:r>
              <a:rPr lang="en-US" altLang="zh-CN"/>
              <a:t>package</a:t>
            </a:r>
            <a:r>
              <a:rPr lang="zh-CN" altLang="en-US"/>
              <a:t>是可嵌入式的压缩包文件，可以集成到其他应用中， 解压后即安装</a:t>
            </a:r>
            <a:r>
              <a:rPr lang="zh-CN" altLang="en-US"/>
              <a:t>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2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0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../media/image2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2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2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2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3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image" Target="../media/image2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58.xml"/><Relationship Id="rId7" Type="http://schemas.openxmlformats.org/officeDocument/2006/relationships/image" Target="../media/image14.png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image" Target="../media/image2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63.xml"/><Relationship Id="rId7" Type="http://schemas.openxmlformats.org/officeDocument/2006/relationships/image" Target="../media/image16.png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68.xml"/><Relationship Id="rId7" Type="http://schemas.openxmlformats.org/officeDocument/2006/relationships/image" Target="../media/image18.png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2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73.xml"/><Relationship Id="rId7" Type="http://schemas.openxmlformats.org/officeDocument/2006/relationships/image" Target="../media/image20.png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4.jpeg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4.jpeg"/><Relationship Id="rId6" Type="http://schemas.openxmlformats.org/officeDocument/2006/relationships/image" Target="../media/image25.jpeg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8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7.png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image" Target="../media/image2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8.png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îšļïḑè"/>
          <p:cNvSpPr>
            <a:spLocks noGrp="1"/>
          </p:cNvSpPr>
          <p:nvPr>
            <p:ph type="subTitle" idx="4294967295"/>
          </p:nvPr>
        </p:nvSpPr>
        <p:spPr>
          <a:xfrm>
            <a:off x="2143488" y="3821737"/>
            <a:ext cx="7638199" cy="392115"/>
          </a:xfrm>
          <a:prstGeom prst="rect">
            <a:avLst/>
          </a:prstGeom>
        </p:spPr>
        <p:txBody>
          <a:bodyPr>
            <a:normAutofit fontScale="75000" lnSpcReduction="10000"/>
          </a:bodyPr>
          <a:lstStyle/>
          <a:p>
            <a:pPr marL="0" indent="0" algn="ctr">
              <a:buNone/>
            </a:pP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授课班级：20计算机网络应用（专）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班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íṧļîḍè"/>
          <p:cNvSpPr>
            <a:spLocks noGrp="1"/>
          </p:cNvSpPr>
          <p:nvPr>
            <p:ph type="body" sz="quarter" idx="4294967295"/>
          </p:nvPr>
        </p:nvSpPr>
        <p:spPr>
          <a:xfrm>
            <a:off x="3874135" y="6004560"/>
            <a:ext cx="3651250" cy="3416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2023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年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9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月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iṡḷîďê"/>
          <p:cNvSpPr txBox="1"/>
          <p:nvPr/>
        </p:nvSpPr>
        <p:spPr>
          <a:xfrm>
            <a:off x="2600325" y="1840112"/>
            <a:ext cx="7181850" cy="11988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0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  <a:sym typeface="思源黑体" panose="020B0500000000000000" pitchFamily="34" charset="-122"/>
              </a:rPr>
              <a:t>Pyhton</a:t>
            </a:r>
            <a:r>
              <a:rPr lang="zh-CN" altLang="en-US" sz="6000" b="0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  <a:sym typeface="思源黑体" panose="020B0500000000000000" pitchFamily="34" charset="-122"/>
              </a:rPr>
              <a:t>程序设计</a:t>
            </a:r>
            <a:endParaRPr lang="en-US" altLang="zh-CN" sz="6000" b="0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Arial" panose="020B06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7" name="îšļïḑè"/>
          <p:cNvSpPr>
            <a:spLocks noGrp="1"/>
          </p:cNvSpPr>
          <p:nvPr/>
        </p:nvSpPr>
        <p:spPr>
          <a:xfrm>
            <a:off x="3501390" y="4585335"/>
            <a:ext cx="4396740" cy="392430"/>
          </a:xfrm>
          <a:prstGeom prst="rect">
            <a:avLst/>
          </a:prstGeom>
        </p:spPr>
        <p:txBody>
          <a:bodyPr>
            <a:normAutofit fontScale="7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授课老师：廖丽芳（财经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商贸系）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0"/>
            <a:ext cx="3238500" cy="107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9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49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4" grpId="0" animBg="1"/>
      <p:bldP spid="15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13404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根据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提示安装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56130" y="1865630"/>
            <a:ext cx="63436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13404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根据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提示安装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42465" y="1978025"/>
            <a:ext cx="637540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13404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根据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提示安装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17395" y="1860550"/>
            <a:ext cx="6720205" cy="4105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13404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页面提示安装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成功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17395" y="1818005"/>
            <a:ext cx="6375400" cy="389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13404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检查是否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安装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42465" y="1940560"/>
            <a:ext cx="8775700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1340485"/>
            <a:ext cx="62706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安装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Pycharm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（可选择免费使用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的社区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版本安装）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00775" y="1737995"/>
            <a:ext cx="5421630" cy="3453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78205" y="1737995"/>
            <a:ext cx="5025390" cy="3742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97380" y="152455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根据提示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安装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2264410"/>
            <a:ext cx="6254750" cy="470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76035" y="2265045"/>
            <a:ext cx="5846445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66620" y="128642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按照提示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安装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957705"/>
            <a:ext cx="5901690" cy="4448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412230" y="1994535"/>
            <a:ext cx="5779770" cy="441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" y="515620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1.2 </a:t>
            </a:r>
            <a:r>
              <a:rPr lang="en-US" sz="3200">
                <a:latin typeface="Times New Roman" panose="02020603050405020304" charset="0"/>
                <a:sym typeface="+mn-ea"/>
              </a:rPr>
              <a:t>Python</a:t>
            </a:r>
            <a:r>
              <a:rPr lang="zh-CN" sz="3200">
                <a:ea typeface="宋体" panose="02010600030101010101" pitchFamily="2" charset="-122"/>
                <a:sym typeface="+mn-ea"/>
              </a:rPr>
              <a:t>脚本结构</a:t>
            </a:r>
            <a:endParaRPr lang="zh-CN" altLang="en-US" sz="32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0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71955" y="1229360"/>
            <a:ext cx="4793615" cy="2423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66583" y="4010025"/>
            <a:ext cx="3902075" cy="210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" y="515620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1.2 </a:t>
            </a:r>
            <a:r>
              <a:rPr lang="en-US" sz="3200">
                <a:latin typeface="Times New Roman" panose="02020603050405020304" charset="0"/>
                <a:sym typeface="+mn-ea"/>
              </a:rPr>
              <a:t>Python</a:t>
            </a:r>
            <a:r>
              <a:rPr lang="zh-CN" sz="3200">
                <a:ea typeface="宋体" panose="02010600030101010101" pitchFamily="2" charset="-122"/>
                <a:sym typeface="+mn-ea"/>
              </a:rPr>
              <a:t>脚本结构</a:t>
            </a:r>
            <a:endParaRPr lang="zh-CN" altLang="en-US" sz="32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17395" y="1371600"/>
            <a:ext cx="84048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+mj-ea"/>
              <a:buNone/>
            </a:pPr>
            <a:r>
              <a:rPr lang="zh-CN" b="1">
                <a:ea typeface="宋体" panose="02010600030101010101" pitchFamily="2" charset="-122"/>
              </a:rPr>
              <a:t>头注释：</a:t>
            </a:r>
            <a:r>
              <a:rPr lang="zh-CN" b="0">
                <a:ea typeface="宋体" panose="02010600030101010101" pitchFamily="2" charset="-122"/>
              </a:rPr>
              <a:t>写在</a:t>
            </a:r>
            <a:r>
              <a:rPr lang="en-US" b="0">
                <a:latin typeface="Times New Roman" panose="02020603050405020304" charset="0"/>
              </a:rPr>
              <a:t>python</a:t>
            </a:r>
            <a:r>
              <a:rPr lang="zh-CN" b="0">
                <a:ea typeface="宋体" panose="02010600030101010101" pitchFamily="2" charset="-122"/>
              </a:rPr>
              <a:t>脚本第一行的用</a:t>
            </a:r>
            <a:r>
              <a:rPr lang="en-US" b="0">
                <a:latin typeface="Times New Roman" panose="02020603050405020304" charset="0"/>
              </a:rPr>
              <a:t>#</a:t>
            </a:r>
            <a:r>
              <a:rPr lang="zh-CN" b="0">
                <a:ea typeface="宋体" panose="02010600030101010101" pitchFamily="2" charset="-122"/>
              </a:rPr>
              <a:t>号开头的表示的信息就是头注释。</a:t>
            </a:r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5"/>
          <a:stretch>
            <a:fillRect/>
          </a:stretch>
        </p:blipFill>
        <p:spPr>
          <a:xfrm>
            <a:off x="2061845" y="1978025"/>
            <a:ext cx="2095500" cy="73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2017395" y="357822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l">
              <a:buFont typeface="+mj-ea"/>
              <a:buNone/>
            </a:pPr>
            <a:r>
              <a:rPr lang="zh-CN" b="1">
                <a:ea typeface="宋体" panose="02010600030101010101" pitchFamily="2" charset="-122"/>
              </a:rPr>
              <a:t>函数导入：</a:t>
            </a:r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6"/>
          <a:stretch>
            <a:fillRect/>
          </a:stretch>
        </p:blipFill>
        <p:spPr>
          <a:xfrm>
            <a:off x="1935480" y="4141470"/>
            <a:ext cx="1765300" cy="107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2017395" y="927735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b="0">
                <a:latin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代码执行入口：</a:t>
            </a:r>
            <a:r>
              <a:rPr lang="en-US" b="0">
                <a:latin typeface="Times New Roman" panose="02020603050405020304" charset="0"/>
              </a:rPr>
              <a:t> </a:t>
            </a:r>
            <a:endParaRPr lang="en-US" altLang="en-US" b="0">
              <a:latin typeface="Times New Roman" panose="0202060305040502030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017395" y="10476230"/>
            <a:ext cx="2908300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1176" y="400234"/>
            <a:ext cx="42219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第一章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起步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00700" y="1978025"/>
            <a:ext cx="4485640" cy="21431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的诞生是极具戏曲性的， Guido （江湖人称“龟叔”）认为当时市面上已有的编程语言要么语法复杂、学习成本太高，要么功能不够强大，于是在圣诞节期间为了打发无聊的时间开发了该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语言，之所以会选择 Python 作为该编程语言的名字，是因为 Guido 是 Monty Python 戏剧团（巨蟒剧团）的忠实粉丝。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2389188" y="1978025"/>
            <a:ext cx="2257425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37" grpId="0" bldLvl="0" animBg="1"/>
      <p:bldP spid="36" grpId="0" bldLvl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" y="515620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1.2 </a:t>
            </a:r>
            <a:r>
              <a:rPr lang="en-US" sz="3200">
                <a:latin typeface="Times New Roman" panose="02020603050405020304" charset="0"/>
                <a:sym typeface="+mn-ea"/>
              </a:rPr>
              <a:t>Python</a:t>
            </a:r>
            <a:r>
              <a:rPr lang="zh-CN" sz="3200">
                <a:ea typeface="宋体" panose="02010600030101010101" pitchFamily="2" charset="-122"/>
                <a:sym typeface="+mn-ea"/>
              </a:rPr>
              <a:t>脚本结构</a:t>
            </a:r>
            <a:endParaRPr lang="zh-CN" altLang="en-US" sz="32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755140" y="139382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l"/>
            <a:endParaRPr lang="zh-CN" b="0">
              <a:ea typeface="宋体" panose="02010600030101010101" pitchFamily="2" charset="-122"/>
            </a:endParaRPr>
          </a:p>
          <a:p>
            <a:pPr indent="0" algn="l"/>
            <a:r>
              <a:rPr lang="zh-CN" b="0">
                <a:ea typeface="宋体" panose="02010600030101010101" pitchFamily="2" charset="-122"/>
              </a:rPr>
              <a:t>代码执行顺序：自上而下</a:t>
            </a:r>
            <a:endParaRPr lang="zh-CN" b="0">
              <a:ea typeface="宋体" panose="02010600030101010101" pitchFamily="2" charset="-122"/>
            </a:endParaRPr>
          </a:p>
          <a:p>
            <a:pPr indent="0" algn="l"/>
            <a:endParaRPr lang="zh-CN" b="0">
              <a:ea typeface="宋体" panose="02010600030101010101" pitchFamily="2" charset="-122"/>
            </a:endParaRPr>
          </a:p>
          <a:p>
            <a:endParaRPr lang="zh-CN" altLang="en-US" b="0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2017395" y="7886700"/>
            <a:ext cx="2717800" cy="139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2017395" y="9277350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b="0">
                <a:latin typeface="宋体" panose="02010600030101010101" pitchFamily="2" charset="-122"/>
              </a:rPr>
              <a:t> </a:t>
            </a:r>
            <a:r>
              <a:rPr lang="zh-CN" b="0">
                <a:ea typeface="宋体" panose="02010600030101010101" pitchFamily="2" charset="-122"/>
              </a:rPr>
              <a:t>代码执行入口：</a:t>
            </a:r>
            <a:r>
              <a:rPr lang="en-US" b="0">
                <a:latin typeface="Times New Roman" panose="02020603050405020304" charset="0"/>
              </a:rPr>
              <a:t> </a:t>
            </a:r>
            <a:endParaRPr lang="en-US" altLang="en-US" b="0">
              <a:latin typeface="Times New Roman" panose="0202060305040502030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2017395" y="10476230"/>
            <a:ext cx="29083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3528060" y="2847975"/>
            <a:ext cx="7132955" cy="42462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#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这是一句测试代码，不产生任何输出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'''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大家好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这是一段注释代码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不产生任何输出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'''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"""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大家好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这是一段注释代码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不产生任何输出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"""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3295" y="2733675"/>
            <a:ext cx="23164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单句代码注释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0945" y="3836035"/>
            <a:ext cx="19608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段代码注释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19458" y="-119"/>
            <a:ext cx="3573064" cy="2672802"/>
            <a:chOff x="8091659" y="2106948"/>
            <a:chExt cx="3573064" cy="2672802"/>
          </a:xfrm>
        </p:grpSpPr>
        <p:sp>
          <p:nvSpPr>
            <p:cNvPr id="18" name="矩形 17"/>
            <p:cNvSpPr/>
            <p:nvPr/>
          </p:nvSpPr>
          <p:spPr>
            <a:xfrm>
              <a:off x="8117349" y="2106948"/>
              <a:ext cx="3547374" cy="2115321"/>
            </a:xfrm>
            <a:prstGeom prst="rect">
              <a:avLst/>
            </a:prstGeom>
            <a:blipFill>
              <a:blip r:embed="rId1"/>
              <a:stretch>
                <a:fillRect b="-22979"/>
              </a:stretch>
            </a:blip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Normal" panose="020B0400000000000000" pitchFamily="34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1659" y="4411450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endParaRPr>
            </a:p>
          </p:txBody>
        </p:sp>
      </p:grp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1.3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编写我的第一个程序</a:t>
            </a:r>
            <a:endParaRPr lang="zh-CN" altLang="en-US" sz="32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9235" y="14763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新建</a:t>
            </a:r>
            <a:r>
              <a:rPr lang="zh-CN" altLang="en-US" b="1" dirty="0">
                <a:sym typeface="+mn-ea"/>
              </a:rPr>
              <a:t> python_work </a:t>
            </a:r>
            <a:r>
              <a:rPr lang="zh-CN" altLang="en-US" dirty="0">
                <a:sym typeface="+mn-ea"/>
              </a:rPr>
              <a:t>文件夹</a:t>
            </a:r>
            <a:endParaRPr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2080" y="20961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打开 </a:t>
            </a:r>
            <a:r>
              <a:rPr lang="en-US" altLang="zh-CN" dirty="0">
                <a:sym typeface="+mn-ea"/>
              </a:rPr>
              <a:t>pycharm</a:t>
            </a:r>
            <a:r>
              <a:rPr lang="zh-CN" altLang="en-US" dirty="0">
                <a:sym typeface="+mn-ea"/>
              </a:rPr>
              <a:t>，并选择菜单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u="sng" dirty="0">
                <a:latin typeface="Consolas" panose="020B0609020204030204" pitchFamily="49" charset="0"/>
                <a:sym typeface="+mn-ea"/>
              </a:rPr>
              <a:t>File -&gt; Open</a:t>
            </a:r>
            <a:r>
              <a:rPr lang="zh-CN" altLang="en-US" dirty="0">
                <a:sym typeface="+mn-ea"/>
              </a:rPr>
              <a:t>，打开新建的文件夹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2080" y="29178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右键目录面板，选择 </a:t>
            </a:r>
            <a:r>
              <a:rPr lang="en-US" altLang="zh-CN" b="1" u="sng" dirty="0">
                <a:latin typeface="Consolas" panose="020B0609020204030204" pitchFamily="49" charset="0"/>
                <a:sym typeface="+mn-ea"/>
              </a:rPr>
              <a:t>New File</a:t>
            </a:r>
            <a:endParaRPr lang="zh-CN" altLang="en-US" b="1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99235" y="3361055"/>
            <a:ext cx="6899275" cy="311658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19458" y="6231"/>
            <a:ext cx="3573064" cy="2672802"/>
            <a:chOff x="8091659" y="2106948"/>
            <a:chExt cx="3573064" cy="2672802"/>
          </a:xfrm>
        </p:grpSpPr>
        <p:sp>
          <p:nvSpPr>
            <p:cNvPr id="18" name="矩形 17"/>
            <p:cNvSpPr/>
            <p:nvPr/>
          </p:nvSpPr>
          <p:spPr>
            <a:xfrm>
              <a:off x="8117349" y="2106948"/>
              <a:ext cx="3547374" cy="2115321"/>
            </a:xfrm>
            <a:prstGeom prst="rect">
              <a:avLst/>
            </a:prstGeom>
            <a:blipFill>
              <a:blip r:embed="rId1"/>
              <a:stretch>
                <a:fillRect b="-22979"/>
              </a:stretch>
            </a:blip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Normal" panose="020B0400000000000000" pitchFamily="34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1659" y="4411450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endParaRPr>
            </a:p>
          </p:txBody>
        </p:sp>
      </p:grp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1.3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编写我的第一个程序</a:t>
            </a:r>
            <a:endParaRPr lang="zh-CN" altLang="en-US" sz="32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7165" y="14763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输入</a:t>
            </a:r>
            <a:r>
              <a:rPr lang="en-US" altLang="zh-CN" dirty="0">
                <a:sym typeface="+mn-ea"/>
              </a:rPr>
              <a:t> </a:t>
            </a:r>
            <a:r>
              <a:rPr b="1" dirty="0">
                <a:sym typeface="+mn-ea"/>
              </a:rPr>
              <a:t>my_first_code.py</a:t>
            </a:r>
            <a:r>
              <a:rPr lang="en-US" b="1" dirty="0">
                <a:sym typeface="+mn-ea"/>
              </a:rPr>
              <a:t> </a:t>
            </a:r>
            <a:r>
              <a:rPr lang="zh-CN" altLang="en-US" dirty="0">
                <a:highlight>
                  <a:srgbClr val="FFFFFF"/>
                </a:highlight>
                <a:sym typeface="+mn-ea"/>
              </a:rPr>
              <a:t>以新建文件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zh-CN" altLang="en-US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70990" y="2061845"/>
            <a:ext cx="5689600" cy="339090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19458" y="6231"/>
            <a:ext cx="3573064" cy="2672802"/>
            <a:chOff x="8091659" y="2106948"/>
            <a:chExt cx="3573064" cy="2672802"/>
          </a:xfrm>
        </p:grpSpPr>
        <p:sp>
          <p:nvSpPr>
            <p:cNvPr id="18" name="矩形 17"/>
            <p:cNvSpPr/>
            <p:nvPr/>
          </p:nvSpPr>
          <p:spPr>
            <a:xfrm>
              <a:off x="8117349" y="2106948"/>
              <a:ext cx="3547374" cy="2115321"/>
            </a:xfrm>
            <a:prstGeom prst="rect">
              <a:avLst/>
            </a:prstGeom>
            <a:blipFill>
              <a:blip r:embed="rId1"/>
              <a:stretch>
                <a:fillRect b="-22979"/>
              </a:stretch>
            </a:blip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Normal" panose="020B0400000000000000" pitchFamily="34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1659" y="4411450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endParaRPr>
            </a:p>
          </p:txBody>
        </p:sp>
      </p:grp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1.3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编写我的第一个程序</a:t>
            </a:r>
            <a:endParaRPr lang="zh-CN" altLang="en-US" sz="32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0855" y="1349375"/>
            <a:ext cx="6096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dirty="0">
                <a:sym typeface="+mn-ea"/>
              </a:rPr>
              <a:t>代码模块：</a:t>
            </a:r>
            <a:endParaRPr lang="zh-CN"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#coding:utf-8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import os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print(os.getcwd())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print('欢迎大家')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'''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大家好，这是一段注释代码，不产生任何输出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'''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"""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大家好，这是一段注释代码，不产生任何输出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"""</a:t>
            </a:r>
            <a:endParaRPr dirty="0">
              <a:sym typeface="+mn-ea"/>
            </a:endParaRPr>
          </a:p>
          <a:p>
            <a:endParaRPr dirty="0">
              <a:sym typeface="+mn-ea"/>
            </a:endParaRPr>
          </a:p>
          <a:p>
            <a:r>
              <a:rPr dirty="0">
                <a:sym typeface="+mn-ea"/>
              </a:rPr>
              <a:t>print('学习python')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print('就业班课程')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19458" y="6231"/>
            <a:ext cx="3573064" cy="2672802"/>
            <a:chOff x="8091659" y="2106948"/>
            <a:chExt cx="3573064" cy="2672802"/>
          </a:xfrm>
        </p:grpSpPr>
        <p:sp>
          <p:nvSpPr>
            <p:cNvPr id="18" name="矩形 17"/>
            <p:cNvSpPr/>
            <p:nvPr/>
          </p:nvSpPr>
          <p:spPr>
            <a:xfrm>
              <a:off x="8117349" y="2106948"/>
              <a:ext cx="3547374" cy="2115321"/>
            </a:xfrm>
            <a:prstGeom prst="rect">
              <a:avLst/>
            </a:prstGeom>
            <a:blipFill>
              <a:blip r:embed="rId1"/>
              <a:stretch>
                <a:fillRect b="-22979"/>
              </a:stretch>
            </a:blip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Normal" panose="020B0400000000000000" pitchFamily="34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1659" y="4411450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endParaRPr>
            </a:p>
          </p:txBody>
        </p:sp>
      </p:grp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1.3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编写我的第一个程序</a:t>
            </a:r>
            <a:endParaRPr lang="zh-CN" altLang="en-US" sz="32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6235" y="1476375"/>
            <a:ext cx="6096000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dirty="0">
                <a:sym typeface="+mn-ea"/>
              </a:rPr>
              <a:t>运行程序：</a:t>
            </a:r>
            <a:endParaRPr lang="zh-CN" sz="2800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选择菜单 </a:t>
            </a:r>
            <a:r>
              <a:rPr lang="en-US" altLang="zh-CN" b="1" u="sng" dirty="0">
                <a:latin typeface="Consolas" panose="020B0609020204030204" pitchFamily="49" charset="0"/>
                <a:sym typeface="+mn-ea"/>
              </a:rPr>
              <a:t>Run </a:t>
            </a:r>
            <a:r>
              <a:rPr lang="zh-CN" altLang="en-US" b="1" u="sng" dirty="0">
                <a:sym typeface="+mn-ea"/>
              </a:rPr>
              <a:t>my_first_code</a:t>
            </a:r>
            <a:endParaRPr lang="zh-CN" altLang="en-US" b="1" u="sng" dirty="0"/>
          </a:p>
          <a:p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17370" y="2616835"/>
            <a:ext cx="5810250" cy="389509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10800000">
            <a:off x="0" y="304408"/>
            <a:ext cx="1010103" cy="857396"/>
            <a:chOff x="-39567" y="0"/>
            <a:chExt cx="1677745" cy="1424104"/>
          </a:xfrm>
        </p:grpSpPr>
        <p:sp>
          <p:nvSpPr>
            <p:cNvPr id="22" name="iṡḻiďè"/>
            <p:cNvSpPr/>
            <p:nvPr/>
          </p:nvSpPr>
          <p:spPr bwMode="auto">
            <a:xfrm rot="16200000">
              <a:off x="435146" y="139193"/>
              <a:ext cx="1289315" cy="111674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6C92C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3" name="iṡḻiďè"/>
            <p:cNvSpPr/>
            <p:nvPr/>
          </p:nvSpPr>
          <p:spPr bwMode="auto">
            <a:xfrm rot="16200000">
              <a:off x="-134871" y="95304"/>
              <a:ext cx="1424104" cy="123349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619458" y="6231"/>
            <a:ext cx="3573064" cy="2672802"/>
            <a:chOff x="8091659" y="2106948"/>
            <a:chExt cx="3573064" cy="2672802"/>
          </a:xfrm>
        </p:grpSpPr>
        <p:sp>
          <p:nvSpPr>
            <p:cNvPr id="18" name="矩形 17"/>
            <p:cNvSpPr/>
            <p:nvPr/>
          </p:nvSpPr>
          <p:spPr>
            <a:xfrm>
              <a:off x="8117349" y="2106948"/>
              <a:ext cx="3547374" cy="2115321"/>
            </a:xfrm>
            <a:prstGeom prst="rect">
              <a:avLst/>
            </a:prstGeom>
            <a:blipFill>
              <a:blip r:embed="rId1"/>
              <a:stretch>
                <a:fillRect b="-22979"/>
              </a:stretch>
            </a:blip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Normal" panose="020B0400000000000000" pitchFamily="34" charset="-122"/>
                <a:ea typeface="字魂59号-创粗黑" panose="000005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1659" y="4411450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endParaRPr>
            </a:p>
          </p:txBody>
        </p:sp>
      </p:grp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1.3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编写我的第一个程序</a:t>
            </a:r>
            <a:endParaRPr lang="zh-CN" altLang="en-US" sz="32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6235" y="1476375"/>
            <a:ext cx="609600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dirty="0">
                <a:sym typeface="+mn-ea"/>
              </a:rPr>
              <a:t>运行</a:t>
            </a:r>
            <a:r>
              <a:rPr lang="zh-CN" sz="2800" dirty="0">
                <a:sym typeface="+mn-ea"/>
              </a:rPr>
              <a:t>结果：</a:t>
            </a:r>
            <a:endParaRPr lang="zh-CN" sz="2800" dirty="0">
              <a:sym typeface="+mn-ea"/>
            </a:endParaRPr>
          </a:p>
          <a:p>
            <a:endParaRPr lang="zh-CN" sz="2800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78000" y="2308225"/>
            <a:ext cx="9499600" cy="2241550"/>
          </a:xfrm>
          <a:prstGeom prst="rect">
            <a:avLst/>
          </a:prstGeom>
        </p:spPr>
      </p:pic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5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3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4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6" name="îšļïḑè"/>
          <p:cNvSpPr txBox="1"/>
          <p:nvPr/>
        </p:nvSpPr>
        <p:spPr>
          <a:xfrm>
            <a:off x="2223135" y="1476375"/>
            <a:ext cx="7638415" cy="358775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安装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python</a:t>
            </a:r>
            <a:endParaRPr lang="en-US" altLang="zh-CN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安装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pycharm</a:t>
            </a:r>
            <a:endParaRPr lang="en-US" altLang="zh-CN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编写一个程序，以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”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本人姓名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.py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”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命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名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运行结果</a:t>
            </a:r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示例：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我的名字叫廖丽芳</a:t>
            </a:r>
            <a:endParaRPr lang="zh-CN" altLang="en-US" sz="2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这是我的第一个</a:t>
            </a:r>
            <a:r>
              <a:rPr lang="en-US" altLang="zh-CN" sz="2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python</a:t>
            </a:r>
            <a:r>
              <a:rPr lang="zh-CN" altLang="en-US" sz="24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程序！</a:t>
            </a:r>
            <a:endParaRPr lang="zh-CN" altLang="en-US" sz="24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en-US" altLang="zh-CN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0">
                <a:ea typeface="宋体" panose="02010600030101010101" pitchFamily="2" charset="-122"/>
              </a:rPr>
              <a:t>课堂实操任务</a:t>
            </a:r>
            <a:endParaRPr lang="zh-CN" altLang="en-US" sz="44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9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5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3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4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课堂小结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77315" y="15188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安装了集成开发环境</a:t>
            </a:r>
            <a:r>
              <a:rPr lang="en-US" altLang="zh-CN" dirty="0"/>
              <a:t>pycharm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学习了如何运行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b="1" dirty="0">
                <a:sym typeface="+mn-ea"/>
              </a:rPr>
              <a:t>my_first_code</a:t>
            </a:r>
            <a:r>
              <a:rPr lang="en-US" altLang="zh-CN" dirty="0">
                <a:latin typeface="Consolas" panose="020B0609020204030204" pitchFamily="49" charset="0"/>
              </a:rPr>
              <a:t>.py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69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1176" y="400234"/>
            <a:ext cx="42219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第一章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起步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12645" y="1774825"/>
            <a:ext cx="8980805" cy="21431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是一门</a:t>
            </a:r>
            <a:r>
              <a:rPr lang="zh-CN" sz="28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完全面向对象</a:t>
            </a:r>
            <a:r>
              <a:rPr lang="zh-CN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zh-CN" sz="28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解释型</a:t>
            </a:r>
            <a:r>
              <a:rPr lang="zh-CN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、</a:t>
            </a:r>
            <a:r>
              <a:rPr lang="zh-CN" sz="2800" b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高级编程</a:t>
            </a:r>
            <a:r>
              <a:rPr lang="zh-CN">
                <a:ea typeface="宋体" panose="02010600030101010101" pitchFamily="2" charset="-122"/>
                <a:sym typeface="+mn-ea"/>
              </a:rPr>
              <a:t>的</a:t>
            </a:r>
            <a:r>
              <a:rPr lang="zh-CN" sz="2800" b="1">
                <a:highlight>
                  <a:srgbClr val="FFFF00"/>
                </a:highlight>
                <a:ea typeface="宋体" panose="02010600030101010101" pitchFamily="2" charset="-122"/>
                <a:sym typeface="+mn-ea"/>
              </a:rPr>
              <a:t>胶水语言</a:t>
            </a:r>
            <a:r>
              <a:rPr lang="zh-CN">
                <a:ea typeface="宋体" panose="02010600030101010101" pitchFamily="2" charset="-122"/>
                <a:sym typeface="+mn-ea"/>
              </a:rPr>
              <a:t>。 </a:t>
            </a:r>
            <a:r>
              <a:rPr lang="en-US">
                <a:latin typeface="Times New Roman" panose="02020603050405020304" charset="0"/>
                <a:sym typeface="+mn-ea"/>
              </a:rPr>
              <a:t> </a:t>
            </a:r>
            <a:endParaRPr lang="en-US">
              <a:latin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>
              <a:latin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>
              <a:latin typeface="Times New Roman" panose="02020603050405020304" charset="0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>
                <a:ea typeface="宋体" panose="02010600030101010101" pitchFamily="2" charset="-122"/>
                <a:sym typeface="+mn-ea"/>
              </a:rPr>
              <a:t>特点：</a:t>
            </a:r>
            <a:r>
              <a:rPr lang="zh-CN" sz="2800" b="1">
                <a:ea typeface="宋体" panose="02010600030101010101" pitchFamily="2" charset="-122"/>
                <a:sym typeface="+mn-ea"/>
              </a:rPr>
              <a:t>简单易学、拥有强大第三方库、可移植在多个平台</a:t>
            </a:r>
            <a:endParaRPr lang="zh-CN" altLang="en-US" sz="2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1" name="î$ḷïde"/>
          <p:cNvSpPr txBox="1"/>
          <p:nvPr>
            <p:custDataLst>
              <p:tags r:id="rId4"/>
            </p:custDataLst>
          </p:nvPr>
        </p:nvSpPr>
        <p:spPr>
          <a:xfrm>
            <a:off x="1571176" y="400234"/>
            <a:ext cx="42219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Python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技术就业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前景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2" name="图片 -21474826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99335" y="1622425"/>
            <a:ext cx="7607300" cy="4003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 rot="20460000">
            <a:off x="210185" y="2297430"/>
            <a:ext cx="1321435" cy="9639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岗位</a:t>
            </a:r>
            <a:endParaRPr lang="zh-CN" altLang="en-US" sz="4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1" name="î$ḷïde"/>
          <p:cNvSpPr txBox="1"/>
          <p:nvPr>
            <p:custDataLst>
              <p:tags r:id="rId4"/>
            </p:custDataLst>
          </p:nvPr>
        </p:nvSpPr>
        <p:spPr>
          <a:xfrm>
            <a:off x="1571176" y="400234"/>
            <a:ext cx="42219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Python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技术就业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前景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0460000">
            <a:off x="210185" y="2297430"/>
            <a:ext cx="1321435" cy="9639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薪资</a:t>
            </a:r>
            <a:endParaRPr lang="zh-CN" altLang="en-US" sz="4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（年薪）</a:t>
            </a:r>
            <a:endParaRPr lang="zh-CN" altLang="en-US" sz="28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52270" y="1346200"/>
            <a:ext cx="7786370" cy="5208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1" name="î$ḷïde"/>
          <p:cNvSpPr txBox="1"/>
          <p:nvPr>
            <p:custDataLst>
              <p:tags r:id="rId4"/>
            </p:custDataLst>
          </p:nvPr>
        </p:nvSpPr>
        <p:spPr>
          <a:xfrm>
            <a:off x="1571176" y="400234"/>
            <a:ext cx="42219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Python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技术就业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前景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 rot="20460000">
            <a:off x="210185" y="2297430"/>
            <a:ext cx="1321435" cy="9639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职业</a:t>
            </a:r>
            <a:endParaRPr lang="zh-CN" altLang="en-US" sz="4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发展</a:t>
            </a:r>
            <a:endParaRPr lang="zh-CN" altLang="en-US" sz="4400" b="1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25625" y="1497330"/>
            <a:ext cx="8594090" cy="5360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4309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环境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33510" y="-32385"/>
            <a:ext cx="3238500" cy="10795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164593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Python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:       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目前最新版本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3.12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5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0" y="2103120"/>
            <a:ext cx="6146165" cy="33718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官方</a:t>
            </a:r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网址：</a:t>
            </a:r>
            <a:r>
              <a:rPr kumimoji="1"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https://www.python.org/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338525" y="3496145"/>
            <a:ext cx="8616215" cy="673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</a:rPr>
              <a:t>Python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自带一个在终端窗口运行的解释器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安装一款文本编辑器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2398215" y="512896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官方网址：</a:t>
            </a:r>
            <a:r>
              <a:rPr kumimoji="1" lang="en-GB" altLang="zh-CN">
                <a:latin typeface="微软雅黑" panose="020B0503020204020204" charset="-122"/>
                <a:ea typeface="微软雅黑" panose="020B0503020204020204" charset="-122"/>
              </a:rPr>
              <a:t>https://www.jetbrains.com/pycharm/download/?section=windows#section=windows</a:t>
            </a:r>
            <a:endParaRPr kumimoji="1" lang="en-GB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占位符 6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2338524" y="2907748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运行 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</a:rPr>
              <a:t>Python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代码片段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2338524" y="446690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集成开发工具：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</a:t>
            </a:r>
            <a:r>
              <a:rPr kumimoji="1" lang="en-US" altLang="en-GB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charm</a:t>
            </a:r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519113" y="2906962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1.1.2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1519113" y="44669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1.1.3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占位符 10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1519113" y="1645852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1.1.1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98395" y="5561330"/>
            <a:ext cx="7416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带有一整套可以帮助用户在使用Python语言开发时提高其效率的工具，比如调试、语法高亮、项目管理、代码跳转、智能提示、自动完成、单元测试、版本控制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37525" y="-323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13404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选择一个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python3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版本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下载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17395" y="1892300"/>
            <a:ext cx="7484745" cy="4476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1.1 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搭建编程环境（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演示）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95885"/>
            <a:ext cx="3238500" cy="1079500"/>
          </a:xfrm>
          <a:prstGeom prst="rect">
            <a:avLst/>
          </a:prstGeom>
        </p:spPr>
      </p:pic>
      <p:sp>
        <p:nvSpPr>
          <p:cNvPr id="3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338524" y="28149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42465" y="13404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根据自己电脑的系统配置进行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选择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17395" y="1978025"/>
            <a:ext cx="9142095" cy="471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B5C05C61-D5D4-44B4-B47F-C512FD34F8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715包图\2"/>
  <p:tag name="ISPRING_PRESENTATION_TITLE" val="橙色稳重商务风商业计划书PPT模板"/>
  <p:tag name="ISPRING_FIRST_PUBLISH" val="1"/>
  <p:tag name="KSO_WPP_MARK_KEY" val="838d1cc2-be1a-49b5-a69c-3d6ad535c399"/>
  <p:tag name="COMMONDATA" val="eyJoZGlkIjoiNDg1ZGZhM2IyYWRkMzA0MDQ5MWUwYzQwZDY5MmE4ZWEifQ=="/>
  <p:tag name="commondata" val="eyJoZGlkIjoiMzEwNTM5NzYwMDRjMzkwZTVkZjY2ODkwMGIxNGU0OTUifQ=="/>
</p:tagLst>
</file>

<file path=ppt/theme/theme1.xml><?xml version="1.0" encoding="utf-8"?>
<a:theme xmlns:a="http://schemas.openxmlformats.org/drawingml/2006/main" name="觅知网">
  <a:themeElements>
    <a:clrScheme name="自定义 31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A2A0"/>
      </a:accent1>
      <a:accent2>
        <a:srgbClr val="6C92C0"/>
      </a:accent2>
      <a:accent3>
        <a:srgbClr val="3EA592"/>
      </a:accent3>
      <a:accent4>
        <a:srgbClr val="5066A1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1695</Words>
  <Application>WPS 演示</Application>
  <PresentationFormat>宽屏</PresentationFormat>
  <Paragraphs>250</Paragraphs>
  <Slides>27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思源黑体</vt:lpstr>
      <vt:lpstr>黑体</vt:lpstr>
      <vt:lpstr>微软雅黑</vt:lpstr>
      <vt:lpstr>Times New Roman</vt:lpstr>
      <vt:lpstr>Source Han Sans CN Medium</vt:lpstr>
      <vt:lpstr>Arial Unicode MS</vt:lpstr>
      <vt:lpstr>等线</vt:lpstr>
      <vt:lpstr>思源黑体 Normal</vt:lpstr>
      <vt:lpstr>字魂59号-创粗黑</vt:lpstr>
      <vt:lpstr>思源黑体 Medium</vt:lpstr>
      <vt:lpstr>Consolas</vt:lpstr>
      <vt:lpstr>Calibri</vt:lpstr>
      <vt:lpstr>Yu Gothic UI</vt:lpstr>
      <vt:lpstr>觅知网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微信用户</cp:lastModifiedBy>
  <cp:revision>77</cp:revision>
  <dcterms:created xsi:type="dcterms:W3CDTF">2021-08-15T13:41:00Z</dcterms:created>
  <dcterms:modified xsi:type="dcterms:W3CDTF">2024-01-10T02:33:16Z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606F17161FB44E63B96F263FDC04201D</vt:lpwstr>
  </property>
  <property fmtid="{D5CDD505-2E9C-101B-9397-08002B2CF9AE}" pid="3" name="KSOProductBuildVer">
    <vt:lpwstr>2052-12.1.0.16120</vt:lpwstr>
  </property>
</Properties>
</file>