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6"/>
  </p:notesMasterIdLst>
  <p:sldIdLst>
    <p:sldId id="2630" r:id="rId3"/>
    <p:sldId id="2631" r:id="rId4"/>
    <p:sldId id="2715" r:id="rId5"/>
    <p:sldId id="2717" r:id="rId6"/>
    <p:sldId id="2718" r:id="rId7"/>
    <p:sldId id="2719" r:id="rId8"/>
    <p:sldId id="2720" r:id="rId9"/>
    <p:sldId id="2716" r:id="rId10"/>
    <p:sldId id="2722" r:id="rId11"/>
    <p:sldId id="2723" r:id="rId12"/>
    <p:sldId id="2724" r:id="rId13"/>
    <p:sldId id="2725" r:id="rId14"/>
    <p:sldId id="2734" r:id="rId15"/>
    <p:sldId id="2733" r:id="rId16"/>
    <p:sldId id="2735" r:id="rId17"/>
    <p:sldId id="2727" r:id="rId18"/>
    <p:sldId id="2728" r:id="rId19"/>
    <p:sldId id="2729" r:id="rId20"/>
    <p:sldId id="2730" r:id="rId21"/>
    <p:sldId id="2731" r:id="rId22"/>
    <p:sldId id="2732" r:id="rId23"/>
    <p:sldId id="2642" r:id="rId24"/>
    <p:sldId id="271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C0"/>
    <a:srgbClr val="48A2A0"/>
    <a:srgbClr val="436B9B"/>
    <a:srgbClr val="FF6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3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874" y="1344"/>
      </p:cViewPr>
      <p:guideLst>
        <p:guide orient="horz" pos="238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582" y="84"/>
      </p:cViewPr>
      <p:guideLst>
        <p:guide orient="horz" pos="293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10804-FE04-47AA-8C0E-F2613B59AD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BF47-3ED1-41B6-A9DB-D47E6373B24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400" advClick="0" advTm="2000">
        <p:blinds/>
      </p:transition>
    </mc:Choice>
    <mc:Fallback>
      <p:transition spd="slow" advClick="0" advTm="2000">
        <p:blinds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tags" Target="../tags/tag58.xml"/><Relationship Id="rId3" Type="http://schemas.openxmlformats.org/officeDocument/2006/relationships/image" Target="../media/image2.png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tags" Target="../tags/tag61.xml"/><Relationship Id="rId3" Type="http://schemas.openxmlformats.org/officeDocument/2006/relationships/image" Target="../media/image2.png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tags" Target="../tags/tag64.xml"/><Relationship Id="rId3" Type="http://schemas.openxmlformats.org/officeDocument/2006/relationships/image" Target="../media/image2.png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67.xml"/><Relationship Id="rId3" Type="http://schemas.openxmlformats.org/officeDocument/2006/relationships/image" Target="../media/image2.png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tags" Target="../tags/tag70.xml"/><Relationship Id="rId3" Type="http://schemas.openxmlformats.org/officeDocument/2006/relationships/image" Target="../media/image2.png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tags" Target="../tags/tag73.xml"/><Relationship Id="rId3" Type="http://schemas.openxmlformats.org/officeDocument/2006/relationships/image" Target="../media/image2.png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tags" Target="../tags/tag76.xml"/><Relationship Id="rId3" Type="http://schemas.openxmlformats.org/officeDocument/2006/relationships/image" Target="../media/image2.png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tags" Target="../tags/tag79.xm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tags" Target="../tags/tag82.xml"/><Relationship Id="rId3" Type="http://schemas.openxmlformats.org/officeDocument/2006/relationships/image" Target="../media/image2.png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tags" Target="../tags/tag85.xml"/><Relationship Id="rId3" Type="http://schemas.openxmlformats.org/officeDocument/2006/relationships/image" Target="../media/image2.png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4.xml"/><Relationship Id="rId4" Type="http://schemas.openxmlformats.org/officeDocument/2006/relationships/image" Target="../media/image2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tags" Target="../tags/tag88.xml"/><Relationship Id="rId3" Type="http://schemas.openxmlformats.org/officeDocument/2006/relationships/image" Target="../media/image2.png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tags" Target="../tags/tag91.xml"/><Relationship Id="rId3" Type="http://schemas.openxmlformats.org/officeDocument/2006/relationships/image" Target="../media/image2.png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92.xml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image" Target="../media/image2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4.png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image" Target="../media/image2.pn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image" Target="../media/image5.png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../media/image2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8" Type="http://schemas.openxmlformats.org/officeDocument/2006/relationships/slideLayout" Target="../slideLayouts/slideLayout13.xml"/><Relationship Id="rId17" Type="http://schemas.openxmlformats.org/officeDocument/2006/relationships/tags" Target="../tags/tag26.xml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image" Target="../media/image6.png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image" Target="../media/image2.png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2" Type="http://schemas.openxmlformats.org/officeDocument/2006/relationships/slideLayout" Target="../slideLayouts/slideLayout13.xml"/><Relationship Id="rId11" Type="http://schemas.openxmlformats.org/officeDocument/2006/relationships/tags" Target="../tags/tag33.xml"/><Relationship Id="rId10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image" Target="../media/image7.png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image" Target="../media/image2.png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7" Type="http://schemas.openxmlformats.org/officeDocument/2006/relationships/slideLayout" Target="../slideLayouts/slideLayout13.xml"/><Relationship Id="rId16" Type="http://schemas.openxmlformats.org/officeDocument/2006/relationships/tags" Target="../tags/tag44.xml"/><Relationship Id="rId15" Type="http://schemas.openxmlformats.org/officeDocument/2006/relationships/tags" Target="../tags/tag43.xml"/><Relationship Id="rId14" Type="http://schemas.openxmlformats.org/officeDocument/2006/relationships/tags" Target="../tags/tag42.xml"/><Relationship Id="rId13" Type="http://schemas.openxmlformats.org/officeDocument/2006/relationships/image" Target="../media/image8.png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47.xml"/><Relationship Id="rId4" Type="http://schemas.openxmlformats.org/officeDocument/2006/relationships/image" Target="../media/image2.png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image" Target="../media/image2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3" Type="http://schemas.openxmlformats.org/officeDocument/2006/relationships/slideLayout" Target="../slideLayouts/slideLayout13.xml"/><Relationship Id="rId12" Type="http://schemas.openxmlformats.org/officeDocument/2006/relationships/image" Target="../media/image10.png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rot="10800000">
            <a:off x="-885900" y="3867109"/>
            <a:ext cx="3185286" cy="3512032"/>
            <a:chOff x="9664473" y="816338"/>
            <a:chExt cx="3185286" cy="3512032"/>
          </a:xfrm>
        </p:grpSpPr>
        <p:sp>
          <p:nvSpPr>
            <p:cNvPr id="28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9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26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7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3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3" name="îšļïḑè"/>
          <p:cNvSpPr>
            <a:spLocks noGrp="1"/>
          </p:cNvSpPr>
          <p:nvPr>
            <p:ph type="subTitle" idx="4294967295"/>
          </p:nvPr>
        </p:nvSpPr>
        <p:spPr>
          <a:xfrm>
            <a:off x="2143488" y="3821737"/>
            <a:ext cx="7638199" cy="392115"/>
          </a:xfrm>
          <a:prstGeom prst="rect">
            <a:avLst/>
          </a:prstGeom>
        </p:spPr>
        <p:txBody>
          <a:bodyPr>
            <a:normAutofit fontScale="75000" lnSpcReduction="10000"/>
          </a:bodyPr>
          <a:lstStyle/>
          <a:p>
            <a:pPr marL="0" indent="0" algn="ctr">
              <a:buNone/>
            </a:pPr>
            <a:r>
              <a: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授课班级：20计算机网络应用（专）</a:t>
            </a:r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</a:t>
            </a:r>
            <a:r>
              <a: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班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" name="íṧļîḍè"/>
          <p:cNvSpPr>
            <a:spLocks noGrp="1"/>
          </p:cNvSpPr>
          <p:nvPr>
            <p:ph type="body" sz="quarter" idx="4294967295"/>
          </p:nvPr>
        </p:nvSpPr>
        <p:spPr>
          <a:xfrm>
            <a:off x="3874135" y="6004560"/>
            <a:ext cx="3651250" cy="3416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2023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年</a:t>
            </a:r>
            <a:r>
              <a:rPr lang="en-US" altLang="zh-CN" sz="18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9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月</a:t>
            </a:r>
            <a:endParaRPr lang="zh-CN" altLang="en-US" sz="1800" dirty="0">
              <a:solidFill>
                <a:schemeClr val="bg1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4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5" name="iṡḷîďê"/>
          <p:cNvSpPr txBox="1"/>
          <p:nvPr/>
        </p:nvSpPr>
        <p:spPr>
          <a:xfrm>
            <a:off x="2600325" y="1840112"/>
            <a:ext cx="7181850" cy="119888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6000" b="0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  <a:sym typeface="思源黑体" panose="020B0500000000000000" pitchFamily="34" charset="-122"/>
              </a:rPr>
              <a:t>Pyhton</a:t>
            </a:r>
            <a:r>
              <a:rPr lang="zh-CN" altLang="en-US" sz="6000" b="0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Arial" panose="020B0604020202020204" pitchFamily="34" charset="0"/>
                <a:sym typeface="思源黑体" panose="020B0500000000000000" pitchFamily="34" charset="-122"/>
              </a:rPr>
              <a:t>程序设计</a:t>
            </a:r>
            <a:endParaRPr lang="en-US" altLang="zh-CN" sz="6000" b="0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Arial" panose="020B0604020202020204" pitchFamily="34" charset="0"/>
              <a:sym typeface="思源黑体" panose="020B0500000000000000" pitchFamily="34" charset="-122"/>
            </a:endParaRPr>
          </a:p>
        </p:txBody>
      </p:sp>
      <p:sp>
        <p:nvSpPr>
          <p:cNvPr id="7" name="îšļïḑè"/>
          <p:cNvSpPr>
            <a:spLocks noGrp="1"/>
          </p:cNvSpPr>
          <p:nvPr/>
        </p:nvSpPr>
        <p:spPr>
          <a:xfrm>
            <a:off x="3501390" y="4585335"/>
            <a:ext cx="4396740" cy="392430"/>
          </a:xfrm>
          <a:prstGeom prst="rect">
            <a:avLst/>
          </a:prstGeom>
        </p:spPr>
        <p:txBody>
          <a:bodyPr>
            <a:normAutofit fontScale="7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授课老师：廖丽芳（财经商贸系）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086850" y="0"/>
            <a:ext cx="3238500" cy="1079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49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49"/>
                            </p:stCondLst>
                            <p:childTnLst>
                              <p:par>
                                <p:cTn id="2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14" grpId="0" animBg="1"/>
      <p:bldP spid="15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3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-487882" y="71766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1"/>
            </p:custDataLst>
          </p:nvPr>
        </p:nvSpPr>
        <p:spPr>
          <a:xfrm>
            <a:off x="1518920" y="400050"/>
            <a:ext cx="747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2.2 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数据类型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086850" y="-32385"/>
            <a:ext cx="3238500" cy="1079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14145" y="1137920"/>
            <a:ext cx="8528685" cy="33756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bldLvl="0" animBg="1"/>
      <p:bldP spid="37" grpId="0" bldLvl="0" animBg="1"/>
      <p:bldP spid="36" grpId="0" bldLvl="0" animBg="1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3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-487882" y="71766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1"/>
            </p:custDataLst>
          </p:nvPr>
        </p:nvSpPr>
        <p:spPr>
          <a:xfrm>
            <a:off x="1518920" y="400050"/>
            <a:ext cx="747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2.2 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数据类型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086850" y="-32385"/>
            <a:ext cx="3238500" cy="1079500"/>
          </a:xfrm>
          <a:prstGeom prst="rect">
            <a:avLst/>
          </a:prstGeom>
        </p:spPr>
      </p:pic>
      <p:pic>
        <p:nvPicPr>
          <p:cNvPr id="2" name="图片 -214748259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151380" y="1316990"/>
            <a:ext cx="7841615" cy="34442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3774440" y="2533015"/>
            <a:ext cx="4841240" cy="617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bldLvl="0" animBg="1"/>
      <p:bldP spid="37" grpId="0" bldLvl="0" animBg="1"/>
      <p:bldP spid="36" grpId="0" bldLvl="0" animBg="1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-487882" y="71766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1"/>
            </p:custDataLst>
          </p:nvPr>
        </p:nvSpPr>
        <p:spPr>
          <a:xfrm>
            <a:off x="1518920" y="400050"/>
            <a:ext cx="747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2.2 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数据类型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086850" y="-32385"/>
            <a:ext cx="3238500" cy="1079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74440" y="2533015"/>
            <a:ext cx="4841240" cy="617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134360" y="1978025"/>
            <a:ext cx="5401310" cy="35388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129155" y="1288415"/>
            <a:ext cx="1556385" cy="689610"/>
          </a:xfrm>
          <a:prstGeom prst="rect">
            <a:avLst/>
          </a:prstGeom>
        </p:spPr>
        <p:txBody>
          <a:bodyPr>
            <a:noAutofit/>
          </a:bodyPr>
          <a:p>
            <a:pPr algn="l"/>
            <a:r>
              <a:rPr lang="zh-CN" altLang="en-US" sz="28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字符串</a:t>
            </a:r>
            <a:endParaRPr lang="zh-CN" altLang="en-US" sz="2800">
              <a:solidFill>
                <a:srgbClr val="C0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7" grpId="0" bldLvl="0" animBg="1"/>
      <p:bldP spid="36" grpId="0" bldLvl="0" animBg="1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-487882" y="71766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1"/>
            </p:custDataLst>
          </p:nvPr>
        </p:nvSpPr>
        <p:spPr>
          <a:xfrm>
            <a:off x="1518920" y="400050"/>
            <a:ext cx="747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2.2 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数据类型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086850" y="-32385"/>
            <a:ext cx="3238500" cy="1079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74440" y="2533015"/>
            <a:ext cx="4841240" cy="617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29155" y="1288415"/>
            <a:ext cx="1556385" cy="689610"/>
          </a:xfrm>
          <a:prstGeom prst="rect">
            <a:avLst/>
          </a:prstGeom>
        </p:spPr>
        <p:txBody>
          <a:bodyPr>
            <a:noAutofit/>
          </a:bodyPr>
          <a:p>
            <a:pPr algn="l"/>
            <a:r>
              <a:rPr lang="zh-CN" altLang="en-US" sz="280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</a:rPr>
              <a:t>字符串</a:t>
            </a:r>
            <a:endParaRPr lang="zh-CN" altLang="en-US" sz="2800">
              <a:solidFill>
                <a:srgbClr val="C0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46935" y="2230755"/>
            <a:ext cx="811911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 Python 中，用英文引号引起的都是字符串</a:t>
            </a:r>
            <a:endParaRPr lang="zh-CN" altLang="en-US"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引号可以是双引号，也可以是单引号</a:t>
            </a:r>
            <a:endParaRPr lang="zh-CN" altLang="en-US"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>
              <a:buClrTx/>
              <a:buSzTx/>
              <a:buNone/>
            </a:pPr>
            <a:r>
              <a:rPr lang="zh-CN" alt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还有一种特殊的写法，使用三个单</a:t>
            </a:r>
            <a:r>
              <a:rPr lang="zh-CN" altLang="en-US" sz="2800" b="1" u="sng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引号</a:t>
            </a:r>
            <a:endParaRPr lang="zh-CN" altLang="en-US" sz="2800" b="1" u="sng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23795" y="3867150"/>
            <a:ext cx="6772275" cy="2306955"/>
          </a:xfrm>
          <a:prstGeom prst="rect">
            <a:avLst/>
          </a:prstGeom>
          <a:solidFill>
            <a:srgbClr val="FFFFFF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message='Hello Python world!'</a:t>
            </a:r>
            <a:endParaRPr lang="en-US" altLang="zh-CN" sz="2400" b="1" dirty="0">
              <a:solidFill>
                <a:srgbClr val="F2612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print(message)</a:t>
            </a:r>
            <a:endParaRPr lang="en-US" altLang="zh-CN" sz="2400" b="1" dirty="0">
              <a:solidFill>
                <a:srgbClr val="F2612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message="hello Python world!"</a:t>
            </a:r>
            <a:endParaRPr lang="en-US" altLang="zh-CN" sz="2400" b="1" dirty="0">
              <a:solidFill>
                <a:srgbClr val="F2612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print(message)</a:t>
            </a:r>
            <a:endParaRPr lang="en-US" altLang="zh-CN" sz="2400" b="1" dirty="0">
              <a:solidFill>
                <a:srgbClr val="F2612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message='''Hello Python world!'''</a:t>
            </a:r>
            <a:endParaRPr lang="en-US" altLang="zh-CN" sz="2400" b="1" dirty="0">
              <a:solidFill>
                <a:srgbClr val="F2612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print(message)</a:t>
            </a:r>
            <a:endParaRPr lang="en-US" altLang="zh-CN" sz="2400" b="1" dirty="0">
              <a:solidFill>
                <a:srgbClr val="F2612A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7" grpId="0" bldLvl="0" animBg="1"/>
      <p:bldP spid="36" grpId="0" bldLvl="0" animBg="1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3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-487882" y="71766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1"/>
            </p:custDataLst>
          </p:nvPr>
        </p:nvSpPr>
        <p:spPr>
          <a:xfrm>
            <a:off x="1518920" y="400050"/>
            <a:ext cx="747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2.3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常见函数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086850" y="-32385"/>
            <a:ext cx="3238500" cy="1079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74440" y="2533015"/>
            <a:ext cx="4841240" cy="617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-214748259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705610" y="1560830"/>
            <a:ext cx="7990205" cy="36410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bldLvl="0" animBg="1"/>
      <p:bldP spid="37" grpId="0" bldLvl="0" animBg="1"/>
      <p:bldP spid="36" grpId="0" bldLvl="0" animBg="1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3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-487882" y="71766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1"/>
            </p:custDataLst>
          </p:nvPr>
        </p:nvSpPr>
        <p:spPr>
          <a:xfrm>
            <a:off x="1518920" y="400050"/>
            <a:ext cx="747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2.3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常见函数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086850" y="-32385"/>
            <a:ext cx="3238500" cy="1079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74440" y="2533015"/>
            <a:ext cx="4841240" cy="617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228850" y="1475740"/>
            <a:ext cx="5391785" cy="32848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bldLvl="0" animBg="1"/>
      <p:bldP spid="37" grpId="0" bldLvl="0" animBg="1"/>
      <p:bldP spid="36" grpId="0" bldLvl="0" animBg="1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3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-487882" y="71766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1"/>
            </p:custDataLst>
          </p:nvPr>
        </p:nvSpPr>
        <p:spPr>
          <a:xfrm>
            <a:off x="1518920" y="400050"/>
            <a:ext cx="747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2.3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常见函数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086850" y="-32385"/>
            <a:ext cx="3238500" cy="1079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74440" y="2533015"/>
            <a:ext cx="4841240" cy="617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82545" y="1673225"/>
            <a:ext cx="6410960" cy="3648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bldLvl="0" animBg="1"/>
      <p:bldP spid="37" grpId="0" bldLvl="0" animBg="1"/>
      <p:bldP spid="36" grpId="0" bldLvl="0" animBg="1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3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-487882" y="71766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1"/>
            </p:custDataLst>
          </p:nvPr>
        </p:nvSpPr>
        <p:spPr>
          <a:xfrm>
            <a:off x="1518920" y="400050"/>
            <a:ext cx="747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2.3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常见函数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086850" y="-32385"/>
            <a:ext cx="3238500" cy="1079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74440" y="2533015"/>
            <a:ext cx="4841240" cy="617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722245" y="1668780"/>
            <a:ext cx="4892675" cy="29349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bldLvl="0" animBg="1"/>
      <p:bldP spid="37" grpId="0" bldLvl="0" animBg="1"/>
      <p:bldP spid="36" grpId="0" bldLvl="0" animBg="1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3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-487882" y="71766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1"/>
            </p:custDataLst>
          </p:nvPr>
        </p:nvSpPr>
        <p:spPr>
          <a:xfrm>
            <a:off x="1518920" y="400050"/>
            <a:ext cx="747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2.3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常见函数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086850" y="-32385"/>
            <a:ext cx="3238500" cy="1079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74440" y="2533015"/>
            <a:ext cx="4841240" cy="617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062480" y="1396365"/>
            <a:ext cx="6183630" cy="3318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bldLvl="0" animBg="1"/>
      <p:bldP spid="37" grpId="0" bldLvl="0" animBg="1"/>
      <p:bldP spid="36" grpId="0" bldLvl="0" animBg="1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3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-487882" y="71766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1"/>
            </p:custDataLst>
          </p:nvPr>
        </p:nvSpPr>
        <p:spPr>
          <a:xfrm>
            <a:off x="1518920" y="400050"/>
            <a:ext cx="747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2.3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常见函数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086850" y="-32385"/>
            <a:ext cx="3238500" cy="1079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74440" y="2533015"/>
            <a:ext cx="4841240" cy="617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78610" y="1522095"/>
            <a:ext cx="6626860" cy="2638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bldLvl="0" animBg="1"/>
      <p:bldP spid="37" grpId="0" bldLvl="0" animBg="1"/>
      <p:bldP spid="36" grpId="0" bldLvl="0" animBg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385"/>
            <a:ext cx="12192000" cy="685800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-487882" y="71766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2"/>
            </p:custDataLst>
          </p:nvPr>
        </p:nvSpPr>
        <p:spPr>
          <a:xfrm>
            <a:off x="1570990" y="400050"/>
            <a:ext cx="747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第二章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变量和简单的数据类型</a:t>
            </a:r>
            <a:endParaRPr sz="3200" dirty="0">
              <a:solidFill>
                <a:schemeClr val="accent5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86850" y="-32385"/>
            <a:ext cx="3238500" cy="107950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676400" y="139183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2.1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变量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2.2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数据类型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2.3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部分常见函数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2.4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小结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7" grpId="0" bldLvl="0" animBg="1"/>
      <p:bldP spid="36" grpId="0" bldLvl="0" animBg="1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3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-487882" y="71766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1"/>
            </p:custDataLst>
          </p:nvPr>
        </p:nvSpPr>
        <p:spPr>
          <a:xfrm>
            <a:off x="1518920" y="400050"/>
            <a:ext cx="747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2.3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常见函数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086850" y="-32385"/>
            <a:ext cx="3238500" cy="1079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74440" y="2533015"/>
            <a:ext cx="4841240" cy="617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216785" y="1471295"/>
            <a:ext cx="7289800" cy="29076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bldLvl="0" animBg="1"/>
      <p:bldP spid="37" grpId="0" bldLvl="0" animBg="1"/>
      <p:bldP spid="36" grpId="0" bldLvl="0" animBg="1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3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-487882" y="71766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1"/>
            </p:custDataLst>
          </p:nvPr>
        </p:nvSpPr>
        <p:spPr>
          <a:xfrm>
            <a:off x="1518920" y="400050"/>
            <a:ext cx="747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2.3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常见函数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086850" y="-32385"/>
            <a:ext cx="3238500" cy="10795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74440" y="2533015"/>
            <a:ext cx="4841240" cy="617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315210" y="1418590"/>
            <a:ext cx="6846570" cy="37217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bldLvl="0" animBg="1"/>
      <p:bldP spid="37" grpId="0" bldLvl="0" animBg="1"/>
      <p:bldP spid="36" grpId="0" bldLvl="0" animBg="1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 rot="10800000">
            <a:off x="-885900" y="3867109"/>
            <a:ext cx="3185286" cy="3512032"/>
            <a:chOff x="9664473" y="816338"/>
            <a:chExt cx="3185286" cy="3512032"/>
          </a:xfrm>
        </p:grpSpPr>
        <p:sp>
          <p:nvSpPr>
            <p:cNvPr id="24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5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32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33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34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36" name="îšļïḑè"/>
          <p:cNvSpPr txBox="1"/>
          <p:nvPr/>
        </p:nvSpPr>
        <p:spPr>
          <a:xfrm>
            <a:off x="2223135" y="1476375"/>
            <a:ext cx="7638415" cy="35877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endParaRPr lang="en-US" altLang="zh-CN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编写一个程序，以</a:t>
            </a:r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”</a:t>
            </a:r>
            <a:r>
              <a: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本人姓名</a:t>
            </a:r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2.py”</a:t>
            </a:r>
            <a:r>
              <a: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命名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1.</a:t>
            </a:r>
            <a:r>
              <a: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使用一个变量获取</a:t>
            </a:r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一个人的名字</a:t>
            </a:r>
            <a:r>
              <a: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并输出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 sz="2000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（使用</a:t>
            </a:r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input</a:t>
            </a:r>
            <a:r>
              <a:rPr lang="zh-CN" altLang="en-US" sz="2000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函数）</a:t>
            </a:r>
            <a:endParaRPr lang="zh-CN" altLang="en-US" sz="2000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2.</a:t>
            </a:r>
            <a:r>
              <a: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打印该变量的类型</a:t>
            </a:r>
            <a:r>
              <a:rPr lang="zh-CN" altLang="en-US" sz="2000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（使用</a:t>
            </a:r>
            <a:r>
              <a:rPr lang="en-US" altLang="zh-CN" sz="2000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type</a:t>
            </a:r>
            <a:r>
              <a:rPr lang="zh-CN" altLang="en-US" sz="2000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函数）</a:t>
            </a:r>
            <a:endParaRPr lang="en-US" altLang="zh-CN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3.</a:t>
            </a:r>
            <a:r>
              <a:rPr lang="zh-CN" altLang="en-US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修改该变量的名字，再次输出</a:t>
            </a:r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9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" name="î$ḷïde"/>
          <p:cNvSpPr txBox="1"/>
          <p:nvPr>
            <p:custDataLst>
              <p:tags r:id="rId2"/>
            </p:custDataLst>
          </p:nvPr>
        </p:nvSpPr>
        <p:spPr>
          <a:xfrm>
            <a:off x="1570990" y="400050"/>
            <a:ext cx="731393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400" b="0">
                <a:ea typeface="宋体" panose="02010600030101010101" pitchFamily="2" charset="-122"/>
              </a:rPr>
              <a:t>课堂实操任务</a:t>
            </a:r>
            <a:endParaRPr lang="zh-CN" altLang="en-US" sz="4400" b="0">
              <a:ea typeface="宋体" panose="02010600030101010101" pitchFamily="2" charset="-122"/>
            </a:endParaRP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  <p:bldP spid="39" grpId="0" animBg="1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 rot="10800000">
            <a:off x="-885900" y="3867109"/>
            <a:ext cx="3185286" cy="3512032"/>
            <a:chOff x="9664473" y="816338"/>
            <a:chExt cx="3185286" cy="3512032"/>
          </a:xfrm>
        </p:grpSpPr>
        <p:sp>
          <p:nvSpPr>
            <p:cNvPr id="24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5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32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33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34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39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2" name="î$ḷïde"/>
          <p:cNvSpPr txBox="1"/>
          <p:nvPr>
            <p:custDataLst>
              <p:tags r:id="rId2"/>
            </p:custDataLst>
          </p:nvPr>
        </p:nvSpPr>
        <p:spPr>
          <a:xfrm>
            <a:off x="1570990" y="400050"/>
            <a:ext cx="7313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课堂小结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 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360170" y="142929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/>
              <a:t>学习了如何使用变量，如何创建描述性变量名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学习了数据类型。</a:t>
            </a:r>
            <a:endParaRPr lang="en-US" altLang="zh-CN" dirty="0"/>
          </a:p>
          <a:p>
            <a:r>
              <a:rPr lang="zh-CN" altLang="en-US" dirty="0"/>
              <a:t>学习了部分常见函数。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在下一章中，我们将学习关键字和运算符相关知识。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" y="-84455"/>
            <a:ext cx="12192000" cy="685800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-487882" y="71766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2"/>
            </p:custDataLst>
          </p:nvPr>
        </p:nvSpPr>
        <p:spPr>
          <a:xfrm>
            <a:off x="1518920" y="400050"/>
            <a:ext cx="747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2.1 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变量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86850" y="-32385"/>
            <a:ext cx="3238500" cy="1079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8920" y="1795060"/>
            <a:ext cx="4064000" cy="368300"/>
          </a:xfrm>
          <a:prstGeom prst="rect">
            <a:avLst/>
          </a:prstGeom>
        </p:spPr>
        <p:txBody>
          <a:bodyPr>
            <a:spAutoFit/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print(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我叫廖丽芳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82920" y="1838875"/>
            <a:ext cx="4064000" cy="645160"/>
          </a:xfrm>
          <a:prstGeom prst="rect">
            <a:avLst/>
          </a:prstGeom>
        </p:spPr>
        <p:txBody>
          <a:bodyPr>
            <a:spAutoFit/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message="我叫廖丽芳"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print(message)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箭头: 右 5"/>
          <p:cNvSpPr/>
          <p:nvPr>
            <p:custDataLst>
              <p:tags r:id="rId5"/>
            </p:custDataLst>
          </p:nvPr>
        </p:nvSpPr>
        <p:spPr>
          <a:xfrm>
            <a:off x="4011295" y="1838960"/>
            <a:ext cx="990600" cy="708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21155" y="3339380"/>
            <a:ext cx="4064000" cy="645160"/>
          </a:xfrm>
          <a:prstGeom prst="rect">
            <a:avLst/>
          </a:prstGeom>
        </p:spPr>
        <p:txBody>
          <a:bodyPr>
            <a:spAutoFit/>
          </a:bodyPr>
          <a:p>
            <a:pPr algn="l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代码运行结果输出仍然是一样的：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019425" y="3984625"/>
            <a:ext cx="4603750" cy="1193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7" grpId="0" bldLvl="0" animBg="1"/>
      <p:bldP spid="36" grpId="0" bldLvl="0" animBg="1"/>
      <p:bldP spid="31" grpId="0"/>
      <p:bldP spid="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" y="-84455"/>
            <a:ext cx="12192000" cy="685800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-487882" y="71766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2"/>
            </p:custDataLst>
          </p:nvPr>
        </p:nvSpPr>
        <p:spPr>
          <a:xfrm>
            <a:off x="1518920" y="400050"/>
            <a:ext cx="747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2.1 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变量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86850" y="-32385"/>
            <a:ext cx="3238500" cy="1079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18920" y="1120690"/>
            <a:ext cx="4064000" cy="203009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buNone/>
            </a:pPr>
            <a:r>
              <a:rPr lang="zh-CN" altLang="en-US" dirty="0">
                <a:sym typeface="+mn-ea"/>
              </a:rPr>
              <a:t>再添加两行代码：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l">
              <a:buNone/>
            </a:pPr>
            <a:endParaRPr lang="en-US" altLang="zh-CN" dirty="0">
              <a:highlight>
                <a:srgbClr val="C0C0C0"/>
              </a:highlight>
              <a:latin typeface="TheSansMonoCondensed-"/>
            </a:endParaRPr>
          </a:p>
          <a:p>
            <a:pPr marL="0" indent="0" algn="l">
              <a:buNone/>
            </a:pPr>
            <a:endParaRPr lang="en-US" altLang="zh-CN" dirty="0">
              <a:highlight>
                <a:srgbClr val="C0C0C0"/>
              </a:highlight>
              <a:latin typeface="TheSansMonoCondensed-"/>
            </a:endParaRPr>
          </a:p>
          <a:p>
            <a:pPr marL="0" indent="0" algn="l">
              <a:buNone/>
            </a:pPr>
            <a:endParaRPr lang="en-US" altLang="zh-CN" dirty="0">
              <a:highlight>
                <a:srgbClr val="C0C0C0"/>
              </a:highlight>
              <a:latin typeface="TheSansMonoCondensed-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运行程序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可以看到两行</a:t>
            </a:r>
            <a:r>
              <a:rPr lang="zh-CN" altLang="en-US" b="1" u="sng" dirty="0">
                <a:sym typeface="+mn-ea"/>
              </a:rPr>
              <a:t>不一样</a:t>
            </a:r>
            <a:r>
              <a:rPr lang="zh-CN" altLang="en-US" dirty="0">
                <a:sym typeface="+mn-ea"/>
              </a:rPr>
              <a:t>的输出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74925" y="1540425"/>
            <a:ext cx="4064000" cy="645160"/>
          </a:xfrm>
          <a:prstGeom prst="rect">
            <a:avLst/>
          </a:prstGeom>
        </p:spPr>
        <p:txBody>
          <a:bodyPr>
            <a:spAutoFit/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message="我不叫廖丽芳"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print(message)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756747" y="5242088"/>
            <a:ext cx="941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i="1" dirty="0">
                <a:latin typeface="微软雅黑" panose="020B0503020204020204" charset="-122"/>
                <a:ea typeface="微软雅黑" panose="020B0503020204020204" charset="-122"/>
              </a:rPr>
              <a:t>我们可以在程序中随时修改变量的值，</a:t>
            </a:r>
            <a:r>
              <a:rPr lang="en-US" altLang="zh-CN" sz="2400" b="1" i="1" dirty="0">
                <a:latin typeface="Consolas" panose="020B0609020204030204" pitchFamily="49" charset="0"/>
                <a:ea typeface="微软雅黑" panose="020B0503020204020204" charset="-122"/>
              </a:rPr>
              <a:t>Python</a:t>
            </a:r>
            <a:r>
              <a:rPr lang="en-US" altLang="zh-CN" sz="2400" b="1" i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b="1" i="1" dirty="0">
                <a:latin typeface="微软雅黑" panose="020B0503020204020204" charset="-122"/>
                <a:ea typeface="微软雅黑" panose="020B0503020204020204" charset="-122"/>
              </a:rPr>
              <a:t>将会始终记录最新值</a:t>
            </a:r>
            <a:endParaRPr lang="zh-CN" altLang="en-US" sz="2400" b="1" i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箭头: 右 5"/>
          <p:cNvSpPr/>
          <p:nvPr>
            <p:custDataLst>
              <p:tags r:id="rId6"/>
            </p:custDataLst>
          </p:nvPr>
        </p:nvSpPr>
        <p:spPr>
          <a:xfrm>
            <a:off x="5530850" y="1637665"/>
            <a:ext cx="990600" cy="708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775450" y="1328970"/>
            <a:ext cx="4064000" cy="1476375"/>
          </a:xfrm>
          <a:prstGeom prst="rect">
            <a:avLst/>
          </a:prstGeom>
        </p:spPr>
        <p:txBody>
          <a:bodyPr>
            <a:spAutoFit/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message="我叫廖丽芳"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print(message)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message="我不叫廖丽芳"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print(message)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877060" y="3334385"/>
            <a:ext cx="6337300" cy="1485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7" grpId="0" bldLvl="0" animBg="1"/>
      <p:bldP spid="36" grpId="0" bldLvl="0" animBg="1"/>
      <p:bldP spid="31" grpId="0"/>
      <p:bldP spid="9" grpId="0"/>
      <p:bldP spid="1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385"/>
            <a:ext cx="12192000" cy="685800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3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-487882" y="71766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2"/>
            </p:custDataLst>
          </p:nvPr>
        </p:nvSpPr>
        <p:spPr>
          <a:xfrm>
            <a:off x="1518920" y="400050"/>
            <a:ext cx="747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2.1.1 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变量的命名规则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86850" y="-32385"/>
            <a:ext cx="3238500" cy="10795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519111" y="1398871"/>
            <a:ext cx="108314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只能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包含字母、数字和下划线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不能以数字开头</a:t>
            </a:r>
            <a:endParaRPr lang="en-US" altLang="zh-CN" sz="2400" dirty="0">
              <a:highlight>
                <a:srgbClr val="C0C0C0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34678" y="2617007"/>
            <a:ext cx="891540" cy="87630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2160038" y="2762770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endParaRPr lang="zh-CN" altLang="en-US" sz="3200" dirty="0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58650" y="3506472"/>
            <a:ext cx="891540" cy="861962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>
          <a:xfrm>
            <a:off x="6384010" y="3645066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essage!</a:t>
            </a:r>
            <a:endParaRPr lang="zh-CN" altLang="en-US" sz="3200" dirty="0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34678" y="3502996"/>
            <a:ext cx="891540" cy="87630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13"/>
            </p:custDataLst>
          </p:nvPr>
        </p:nvSpPr>
        <p:spPr>
          <a:xfrm>
            <a:off x="2160038" y="3648759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message1</a:t>
            </a:r>
            <a:endParaRPr lang="zh-CN" altLang="en-US" sz="3200" dirty="0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34678" y="4395936"/>
            <a:ext cx="891540" cy="876300"/>
          </a:xfrm>
          <a:prstGeom prst="rect">
            <a:avLst/>
          </a:prstGeom>
        </p:spPr>
      </p:pic>
      <p:sp>
        <p:nvSpPr>
          <p:cNvPr id="16" name="文本框 15"/>
          <p:cNvSpPr txBox="1"/>
          <p:nvPr>
            <p:custDataLst>
              <p:tags r:id="rId15"/>
            </p:custDataLst>
          </p:nvPr>
        </p:nvSpPr>
        <p:spPr>
          <a:xfrm>
            <a:off x="2160038" y="4541699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message_1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58650" y="4379296"/>
            <a:ext cx="891540" cy="861962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17"/>
            </p:custDataLst>
          </p:nvPr>
        </p:nvSpPr>
        <p:spPr>
          <a:xfrm>
            <a:off x="6384010" y="4517890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1message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49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bldLvl="0" animBg="1"/>
      <p:bldP spid="37" grpId="0" bldLvl="0" animBg="1"/>
      <p:bldP spid="36" grpId="0" bldLvl="0" animBg="1"/>
      <p:bldP spid="31" grpId="0"/>
      <p:bldP spid="10" grpId="0"/>
      <p:bldP spid="12" grpId="0"/>
      <p:bldP spid="14" grpId="0"/>
      <p:bldP spid="16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" y="-32385"/>
            <a:ext cx="12192000" cy="685800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3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-487882" y="71766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2"/>
            </p:custDataLst>
          </p:nvPr>
        </p:nvSpPr>
        <p:spPr>
          <a:xfrm>
            <a:off x="1518920" y="400050"/>
            <a:ext cx="747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2.1.1 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变量的命名规则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86850" y="-32385"/>
            <a:ext cx="3238500" cy="107950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360805" y="1428750"/>
            <a:ext cx="10831195" cy="814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不能包含空格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用下划线来分隔单词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u="sng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93846" y="3435480"/>
            <a:ext cx="891540" cy="861962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1519206" y="3574074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3200" b="1" dirty="0">
                <a:solidFill>
                  <a:srgbClr val="333333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essage 1</a:t>
            </a:r>
            <a:endParaRPr lang="zh-CN" altLang="en-US" sz="3200" dirty="0"/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93846" y="2542540"/>
            <a:ext cx="891540" cy="876300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1519206" y="2688303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message_1</a:t>
            </a: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bldLvl="0" animBg="1"/>
      <p:bldP spid="37" grpId="0" bldLvl="0" animBg="1"/>
      <p:bldP spid="36" grpId="0" bldLvl="0" animBg="1"/>
      <p:bldP spid="31" grpId="0"/>
      <p:bldP spid="9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385"/>
            <a:ext cx="12192000" cy="685800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3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11228" y="78497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2"/>
            </p:custDataLst>
          </p:nvPr>
        </p:nvSpPr>
        <p:spPr>
          <a:xfrm>
            <a:off x="1518920" y="400050"/>
            <a:ext cx="747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2.1.1 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变量的命名规则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86850" y="-32385"/>
            <a:ext cx="3238500" cy="107950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445260" y="1572895"/>
            <a:ext cx="10831195" cy="814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sym typeface="+mn-ea"/>
              </a:rPr>
              <a:t>变量名应使用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sym typeface="+mn-ea"/>
              </a:rPr>
              <a:t>既简短又具有描述性的英文单词</a:t>
            </a:r>
            <a:r>
              <a:rPr lang="zh-CN" altLang="en-US" dirty="0">
                <a:latin typeface="微软雅黑" panose="020B0503020204020204" charset="-122"/>
                <a:sym typeface="+mn-ea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sym typeface="+mn-ea"/>
              </a:rPr>
              <a:t>不建议用拼音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</a:endParaRPr>
          </a:p>
          <a:p>
            <a:endParaRPr lang="en-US" altLang="zh-CN" u="sng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47811" y="3660704"/>
            <a:ext cx="880044" cy="861962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889243" y="3778343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3200" b="1" dirty="0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endParaRPr lang="zh-CN" altLang="en-US" sz="3200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42063" y="2767764"/>
            <a:ext cx="891540" cy="87630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11"/>
            </p:custDataLst>
          </p:nvPr>
        </p:nvSpPr>
        <p:spPr>
          <a:xfrm>
            <a:off x="1567423" y="2913527"/>
            <a:ext cx="2374640" cy="5847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3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endParaRPr lang="zh-CN" altLang="en-US" sz="3200" dirty="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17978" y="2790421"/>
            <a:ext cx="891539" cy="861962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14"/>
            </p:custDataLst>
          </p:nvPr>
        </p:nvSpPr>
        <p:spPr>
          <a:xfrm>
            <a:off x="5883929" y="2929014"/>
            <a:ext cx="1664905" cy="5847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32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xiaoxi</a:t>
            </a:r>
            <a:endParaRPr lang="zh-CN" altLang="en-US" sz="3200" dirty="0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17978" y="3639390"/>
            <a:ext cx="891539" cy="861962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16"/>
            </p:custDataLst>
          </p:nvPr>
        </p:nvSpPr>
        <p:spPr>
          <a:xfrm>
            <a:off x="6383095" y="3777984"/>
            <a:ext cx="1483100" cy="5847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3200" b="1" dirty="0">
                <a:solidFill>
                  <a:srgbClr val="333333"/>
                </a:solidFill>
                <a:latin typeface="Consolas" panose="020B0609020204030204" pitchFamily="49" charset="0"/>
              </a:rPr>
              <a:t>m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4982845" y="5189855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mingzi     name=”</a:t>
            </a:r>
            <a:r>
              <a:rPr lang="zh-CN" altLang="zh-CN"/>
              <a:t>罗泽权</a:t>
            </a:r>
            <a:r>
              <a:rPr lang="en-US" altLang="zh-CN"/>
              <a:t>”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9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bldLvl="0" animBg="1"/>
      <p:bldP spid="37" grpId="0" bldLvl="0" animBg="1"/>
      <p:bldP spid="36" grpId="0" bldLvl="0" animBg="1"/>
      <p:bldP spid="31" grpId="0"/>
      <p:bldP spid="6" grpId="0"/>
      <p:bldP spid="8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385"/>
            <a:ext cx="12192000" cy="685800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3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-487882" y="71766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2"/>
            </p:custDataLst>
          </p:nvPr>
        </p:nvSpPr>
        <p:spPr>
          <a:xfrm>
            <a:off x="1518920" y="400050"/>
            <a:ext cx="747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2.1.1  </a:t>
            </a:r>
            <a:r>
              <a:rPr lang="zh-CN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变量的命名规则</a:t>
            </a:r>
            <a:endParaRPr lang="zh-CN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86850" y="-32385"/>
            <a:ext cx="3238500" cy="107950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571181" y="1666841"/>
            <a:ext cx="108314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只能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包含字母、数字和下划线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不能以数字开头</a:t>
            </a:r>
            <a:endParaRPr lang="en-US" altLang="zh-CN" sz="2400" dirty="0">
              <a:highlight>
                <a:srgbClr val="C0C0C0"/>
              </a:highligh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不能包含空格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用下划线来分隔单词</a:t>
            </a:r>
            <a:endParaRPr lang="en-US" altLang="zh-CN" dirty="0">
              <a:highlight>
                <a:srgbClr val="F0F0F0"/>
              </a:highlight>
              <a:latin typeface="Consolas" panose="020B0609020204030204" pitchFamily="49" charset="0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变量名应使用</a:t>
            </a:r>
            <a:r>
              <a:rPr lang="zh-CN" altLang="en-US" b="1" u="sng" dirty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既简短又具有描述性的英文单词</a:t>
            </a:r>
            <a:r>
              <a:rPr lang="zh-CN" altLang="en-US" dirty="0">
                <a:latin typeface="微软雅黑" panose="020B0503020204020204" charset="-122"/>
              </a:rPr>
              <a:t>，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</a:rPr>
              <a:t>不建议用拼音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</a:endParaRPr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变量名区分大小写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，命名普通的变量一般使用小写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b="1" u="sng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慎用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小写字母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</a:rPr>
              <a:t>l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和大写字母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</a:rPr>
              <a:t>O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，因为它们容易被人错看成数字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charset="-122"/>
              </a:rPr>
              <a:t>Python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的关键字和函数名不能用作变量名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u="sng" dirty="0">
                <a:latin typeface="微软雅黑" panose="020B0503020204020204" charset="-122"/>
                <a:ea typeface="微软雅黑" panose="020B0503020204020204" charset="-122"/>
              </a:rPr>
              <a:t>见课本附录 ）</a:t>
            </a:r>
            <a:endParaRPr lang="zh-CN" altLang="en-US" u="sng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u="sng" dirty="0">
                <a:latin typeface="微软雅黑" panose="020B0503020204020204" charset="-122"/>
                <a:ea typeface="微软雅黑" panose="020B0503020204020204" charset="-122"/>
              </a:rPr>
              <a:t>name   Name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u="sng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bldLvl="0" animBg="1"/>
      <p:bldP spid="37" grpId="0" bldLvl="0" animBg="1"/>
      <p:bldP spid="36" grpId="0" bldLvl="0" animBg="1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385"/>
            <a:ext cx="12192000" cy="685800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 rot="10800000">
            <a:off x="-598644" y="4863839"/>
            <a:ext cx="2117288" cy="2334478"/>
            <a:chOff x="9664473" y="816338"/>
            <a:chExt cx="3185286" cy="3512032"/>
          </a:xfrm>
        </p:grpSpPr>
        <p:sp>
          <p:nvSpPr>
            <p:cNvPr id="45" name="íṧḻiḋe"/>
            <p:cNvSpPr/>
            <p:nvPr/>
          </p:nvSpPr>
          <p:spPr>
            <a:xfrm>
              <a:off x="9664473" y="816338"/>
              <a:ext cx="2594163" cy="2540781"/>
            </a:xfrm>
            <a:custGeom>
              <a:avLst/>
              <a:gdLst>
                <a:gd name="connsiteX0" fmla="*/ 1096849 w 2594163"/>
                <a:gd name="connsiteY0" fmla="*/ 1533 h 2540781"/>
                <a:gd name="connsiteX1" fmla="*/ 1297103 w 2594163"/>
                <a:gd name="connsiteY1" fmla="*/ 112338 h 2540781"/>
                <a:gd name="connsiteX2" fmla="*/ 2482547 w 2594163"/>
                <a:gd name="connsiteY2" fmla="*/ 1602255 h 2540781"/>
                <a:gd name="connsiteX3" fmla="*/ 2594163 w 2594163"/>
                <a:gd name="connsiteY3" fmla="*/ 1742539 h 2540781"/>
                <a:gd name="connsiteX4" fmla="*/ 2594163 w 2594163"/>
                <a:gd name="connsiteY4" fmla="*/ 2125138 h 2540781"/>
                <a:gd name="connsiteX5" fmla="*/ 2556967 w 2594163"/>
                <a:gd name="connsiteY5" fmla="*/ 2164725 h 2540781"/>
                <a:gd name="connsiteX6" fmla="*/ 2411465 w 2594163"/>
                <a:gd name="connsiteY6" fmla="*/ 2228461 h 2540781"/>
                <a:gd name="connsiteX7" fmla="*/ 341159 w 2594163"/>
                <a:gd name="connsiteY7" fmla="*/ 2537387 h 2540781"/>
                <a:gd name="connsiteX8" fmla="*/ 20527 w 2594163"/>
                <a:gd name="connsiteY8" fmla="*/ 2136195 h 2540781"/>
                <a:gd name="connsiteX9" fmla="*/ 789206 w 2594163"/>
                <a:gd name="connsiteY9" fmla="*/ 188126 h 2540781"/>
                <a:gd name="connsiteX10" fmla="*/ 1096849 w 2594163"/>
                <a:gd name="connsiteY10" fmla="*/ 1533 h 2540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94163" h="2540781">
                  <a:moveTo>
                    <a:pt x="1096849" y="1533"/>
                  </a:moveTo>
                  <a:cubicBezTo>
                    <a:pt x="1171584" y="9139"/>
                    <a:pt x="1244300" y="45184"/>
                    <a:pt x="1297103" y="112338"/>
                  </a:cubicBezTo>
                  <a:cubicBezTo>
                    <a:pt x="1297103" y="112338"/>
                    <a:pt x="1297103" y="112338"/>
                    <a:pt x="2482547" y="1602255"/>
                  </a:cubicBezTo>
                  <a:lnTo>
                    <a:pt x="2594163" y="1742539"/>
                  </a:lnTo>
                  <a:lnTo>
                    <a:pt x="2594163" y="2125138"/>
                  </a:lnTo>
                  <a:lnTo>
                    <a:pt x="2556967" y="2164725"/>
                  </a:lnTo>
                  <a:cubicBezTo>
                    <a:pt x="2517521" y="2197076"/>
                    <a:pt x="2468404" y="2219964"/>
                    <a:pt x="2411465" y="2228461"/>
                  </a:cubicBezTo>
                  <a:cubicBezTo>
                    <a:pt x="2411465" y="2228461"/>
                    <a:pt x="2411465" y="2228461"/>
                    <a:pt x="341159" y="2537387"/>
                  </a:cubicBezTo>
                  <a:cubicBezTo>
                    <a:pt x="115680" y="2571033"/>
                    <a:pt x="-61868" y="2348579"/>
                    <a:pt x="20527" y="2136195"/>
                  </a:cubicBezTo>
                  <a:cubicBezTo>
                    <a:pt x="20527" y="2136195"/>
                    <a:pt x="20527" y="2136195"/>
                    <a:pt x="789206" y="188126"/>
                  </a:cubicBezTo>
                  <a:cubicBezTo>
                    <a:pt x="842126" y="55174"/>
                    <a:pt x="972291" y="-11145"/>
                    <a:pt x="1096849" y="1533"/>
                  </a:cubicBezTo>
                  <a:close/>
                </a:path>
              </a:pathLst>
            </a:custGeom>
            <a:solidFill>
              <a:srgbClr val="6C92C0">
                <a:alpha val="66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6" name="íş1íḍè"/>
            <p:cNvSpPr/>
            <p:nvPr/>
          </p:nvSpPr>
          <p:spPr>
            <a:xfrm>
              <a:off x="10394558" y="1098972"/>
              <a:ext cx="2455201" cy="3229398"/>
            </a:xfrm>
            <a:custGeom>
              <a:avLst/>
              <a:gdLst>
                <a:gd name="connsiteX0" fmla="*/ 2455201 w 2455201"/>
                <a:gd name="connsiteY0" fmla="*/ 0 h 3229398"/>
                <a:gd name="connsiteX1" fmla="*/ 2455201 w 2455201"/>
                <a:gd name="connsiteY1" fmla="*/ 3229398 h 3229398"/>
                <a:gd name="connsiteX2" fmla="*/ 1689979 w 2455201"/>
                <a:gd name="connsiteY2" fmla="*/ 3229398 h 3229398"/>
                <a:gd name="connsiteX3" fmla="*/ 1422643 w 2455201"/>
                <a:gd name="connsiteY3" fmla="*/ 3097535 h 3229398"/>
                <a:gd name="connsiteX4" fmla="*/ 364836 w 2455201"/>
                <a:gd name="connsiteY4" fmla="*/ 2575771 h 3229398"/>
                <a:gd name="connsiteX5" fmla="*/ 288058 w 2455201"/>
                <a:gd name="connsiteY5" fmla="*/ 1446658 h 3229398"/>
                <a:gd name="connsiteX6" fmla="*/ 2346818 w 2455201"/>
                <a:gd name="connsiteY6" fmla="*/ 72350 h 322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5201" h="3229398">
                  <a:moveTo>
                    <a:pt x="2455201" y="0"/>
                  </a:moveTo>
                  <a:lnTo>
                    <a:pt x="2455201" y="3229398"/>
                  </a:lnTo>
                  <a:lnTo>
                    <a:pt x="1689979" y="3229398"/>
                  </a:lnTo>
                  <a:lnTo>
                    <a:pt x="1422643" y="3097535"/>
                  </a:lnTo>
                  <a:cubicBezTo>
                    <a:pt x="1104127" y="2940426"/>
                    <a:pt x="752661" y="2767066"/>
                    <a:pt x="364836" y="2575771"/>
                  </a:cubicBezTo>
                  <a:cubicBezTo>
                    <a:pt x="-85706" y="2353540"/>
                    <a:pt x="-127848" y="1727765"/>
                    <a:pt x="288058" y="1446658"/>
                  </a:cubicBezTo>
                  <a:cubicBezTo>
                    <a:pt x="288058" y="1446658"/>
                    <a:pt x="288058" y="1446658"/>
                    <a:pt x="2346818" y="72350"/>
                  </a:cubicBezTo>
                  <a:close/>
                </a:path>
              </a:pathLst>
            </a:custGeom>
            <a:solidFill>
              <a:srgbClr val="48A2A0">
                <a:alpha val="4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9086997" y="-1443802"/>
            <a:ext cx="3204450" cy="4893654"/>
            <a:chOff x="-15240" y="3375944"/>
            <a:chExt cx="3204450" cy="4893654"/>
          </a:xfrm>
        </p:grpSpPr>
        <p:sp>
          <p:nvSpPr>
            <p:cNvPr id="48" name="íSliḑè"/>
            <p:cNvSpPr/>
            <p:nvPr/>
          </p:nvSpPr>
          <p:spPr>
            <a:xfrm>
              <a:off x="-15240" y="3375944"/>
              <a:ext cx="3204450" cy="3482057"/>
            </a:xfrm>
            <a:custGeom>
              <a:avLst/>
              <a:gdLst>
                <a:gd name="connsiteX0" fmla="*/ 0 w 3204450"/>
                <a:gd name="connsiteY0" fmla="*/ 0 h 3482057"/>
                <a:gd name="connsiteX1" fmla="*/ 45983 w 3204450"/>
                <a:gd name="connsiteY1" fmla="*/ 11609 h 3482057"/>
                <a:gd name="connsiteX2" fmla="*/ 334914 w 3204450"/>
                <a:gd name="connsiteY2" fmla="*/ 204539 h 3482057"/>
                <a:gd name="connsiteX3" fmla="*/ 3098684 w 3204450"/>
                <a:gd name="connsiteY3" fmla="*/ 3361253 h 3482057"/>
                <a:gd name="connsiteX4" fmla="*/ 3204450 w 3204450"/>
                <a:gd name="connsiteY4" fmla="*/ 3482057 h 3482057"/>
                <a:gd name="connsiteX5" fmla="*/ 0 w 3204450"/>
                <a:gd name="connsiteY5" fmla="*/ 3482057 h 348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450" h="3482057">
                  <a:moveTo>
                    <a:pt x="0" y="0"/>
                  </a:moveTo>
                  <a:lnTo>
                    <a:pt x="45983" y="11609"/>
                  </a:lnTo>
                  <a:cubicBezTo>
                    <a:pt x="152616" y="46096"/>
                    <a:pt x="252790" y="109642"/>
                    <a:pt x="334914" y="204539"/>
                  </a:cubicBezTo>
                  <a:cubicBezTo>
                    <a:pt x="334914" y="204539"/>
                    <a:pt x="334914" y="204539"/>
                    <a:pt x="3098684" y="3361253"/>
                  </a:cubicBezTo>
                  <a:lnTo>
                    <a:pt x="3204450" y="3482057"/>
                  </a:lnTo>
                  <a:lnTo>
                    <a:pt x="0" y="3482057"/>
                  </a:lnTo>
                  <a:close/>
                </a:path>
              </a:pathLst>
            </a:custGeom>
            <a:solidFill>
              <a:srgbClr val="6C92C0">
                <a:alpha val="5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49" name="íš1ïḋe"/>
            <p:cNvSpPr/>
            <p:nvPr/>
          </p:nvSpPr>
          <p:spPr>
            <a:xfrm>
              <a:off x="1" y="3977746"/>
              <a:ext cx="1366989" cy="4291852"/>
            </a:xfrm>
            <a:custGeom>
              <a:avLst/>
              <a:gdLst>
                <a:gd name="connsiteX0" fmla="*/ 899007 w 1366989"/>
                <a:gd name="connsiteY0" fmla="*/ 633 h 4291852"/>
                <a:gd name="connsiteX1" fmla="*/ 1343821 w 1366989"/>
                <a:gd name="connsiteY1" fmla="*/ 639191 h 4291852"/>
                <a:gd name="connsiteX2" fmla="*/ 316803 w 1366989"/>
                <a:gd name="connsiteY2" fmla="*/ 3970163 h 4291852"/>
                <a:gd name="connsiteX3" fmla="*/ 14549 w 1366989"/>
                <a:gd name="connsiteY3" fmla="*/ 4287566 h 4291852"/>
                <a:gd name="connsiteX4" fmla="*/ 0 w 1366989"/>
                <a:gd name="connsiteY4" fmla="*/ 4291852 h 4291852"/>
                <a:gd name="connsiteX5" fmla="*/ 0 w 1366989"/>
                <a:gd name="connsiteY5" fmla="*/ 186094 h 4291852"/>
                <a:gd name="connsiteX6" fmla="*/ 164343 w 1366989"/>
                <a:gd name="connsiteY6" fmla="*/ 148686 h 4291852"/>
                <a:gd name="connsiteX7" fmla="*/ 762612 w 1366989"/>
                <a:gd name="connsiteY7" fmla="*/ 12505 h 4291852"/>
                <a:gd name="connsiteX8" fmla="*/ 899007 w 1366989"/>
                <a:gd name="connsiteY8" fmla="*/ 633 h 429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89" h="4291852">
                  <a:moveTo>
                    <a:pt x="899007" y="633"/>
                  </a:moveTo>
                  <a:cubicBezTo>
                    <a:pt x="1208404" y="16359"/>
                    <a:pt x="1443395" y="322717"/>
                    <a:pt x="1343821" y="639191"/>
                  </a:cubicBezTo>
                  <a:cubicBezTo>
                    <a:pt x="1343821" y="639191"/>
                    <a:pt x="1343821" y="639191"/>
                    <a:pt x="316803" y="3970163"/>
                  </a:cubicBezTo>
                  <a:cubicBezTo>
                    <a:pt x="267015" y="4128400"/>
                    <a:pt x="151065" y="4237937"/>
                    <a:pt x="14549" y="4287566"/>
                  </a:cubicBezTo>
                  <a:lnTo>
                    <a:pt x="0" y="4291852"/>
                  </a:lnTo>
                  <a:lnTo>
                    <a:pt x="0" y="186094"/>
                  </a:lnTo>
                  <a:lnTo>
                    <a:pt x="164343" y="148686"/>
                  </a:lnTo>
                  <a:cubicBezTo>
                    <a:pt x="351042" y="106189"/>
                    <a:pt x="550189" y="60858"/>
                    <a:pt x="762612" y="12505"/>
                  </a:cubicBezTo>
                  <a:cubicBezTo>
                    <a:pt x="809090" y="2071"/>
                    <a:pt x="854808" y="-1613"/>
                    <a:pt x="899007" y="633"/>
                  </a:cubicBezTo>
                  <a:close/>
                </a:path>
              </a:pathLst>
            </a:custGeom>
            <a:solidFill>
              <a:srgbClr val="6C92C0">
                <a:alpha val="7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50" name="iṡḻiďè"/>
            <p:cNvSpPr/>
            <p:nvPr/>
          </p:nvSpPr>
          <p:spPr bwMode="auto">
            <a:xfrm rot="17341789">
              <a:off x="632431" y="4600824"/>
              <a:ext cx="1191816" cy="1032298"/>
            </a:xfrm>
            <a:custGeom>
              <a:avLst/>
              <a:gdLst>
                <a:gd name="T0" fmla="*/ 504 w 1231"/>
                <a:gd name="T1" fmla="*/ 86 h 1067"/>
                <a:gd name="T2" fmla="*/ 49 w 1231"/>
                <a:gd name="T3" fmla="*/ 874 h 1067"/>
                <a:gd name="T4" fmla="*/ 161 w 1231"/>
                <a:gd name="T5" fmla="*/ 1067 h 1067"/>
                <a:gd name="T6" fmla="*/ 1070 w 1231"/>
                <a:gd name="T7" fmla="*/ 1067 h 1067"/>
                <a:gd name="T8" fmla="*/ 1182 w 1231"/>
                <a:gd name="T9" fmla="*/ 874 h 1067"/>
                <a:gd name="T10" fmla="*/ 727 w 1231"/>
                <a:gd name="T11" fmla="*/ 86 h 1067"/>
                <a:gd name="T12" fmla="*/ 504 w 1231"/>
                <a:gd name="T13" fmla="*/ 8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1" h="1067">
                  <a:moveTo>
                    <a:pt x="504" y="86"/>
                  </a:moveTo>
                  <a:cubicBezTo>
                    <a:pt x="49" y="874"/>
                    <a:pt x="49" y="874"/>
                    <a:pt x="49" y="874"/>
                  </a:cubicBezTo>
                  <a:cubicBezTo>
                    <a:pt x="0" y="960"/>
                    <a:pt x="62" y="1067"/>
                    <a:pt x="161" y="1067"/>
                  </a:cubicBezTo>
                  <a:cubicBezTo>
                    <a:pt x="1070" y="1067"/>
                    <a:pt x="1070" y="1067"/>
                    <a:pt x="1070" y="1067"/>
                  </a:cubicBezTo>
                  <a:cubicBezTo>
                    <a:pt x="1170" y="1067"/>
                    <a:pt x="1231" y="960"/>
                    <a:pt x="1182" y="874"/>
                  </a:cubicBezTo>
                  <a:cubicBezTo>
                    <a:pt x="727" y="86"/>
                    <a:pt x="727" y="86"/>
                    <a:pt x="727" y="86"/>
                  </a:cubicBezTo>
                  <a:cubicBezTo>
                    <a:pt x="678" y="0"/>
                    <a:pt x="554" y="0"/>
                    <a:pt x="504" y="86"/>
                  </a:cubicBezTo>
                  <a:close/>
                </a:path>
              </a:pathLst>
            </a:custGeom>
            <a:solidFill>
              <a:srgbClr val="48A2A0">
                <a:alpha val="68000"/>
              </a:srgb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52" name="îšľíḍe"/>
          <p:cNvSpPr txBox="1"/>
          <p:nvPr/>
        </p:nvSpPr>
        <p:spPr>
          <a:xfrm>
            <a:off x="10266231" y="400234"/>
            <a:ext cx="901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6C92C0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LOGO</a:t>
            </a:r>
            <a:endParaRPr lang="zh-CN" altLang="en-US" sz="2000" b="1" dirty="0">
              <a:solidFill>
                <a:srgbClr val="48A2A0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53" name="íşḷiḍé"/>
          <p:cNvSpPr/>
          <p:nvPr/>
        </p:nvSpPr>
        <p:spPr>
          <a:xfrm>
            <a:off x="3363903" y="1978118"/>
            <a:ext cx="137703" cy="137703"/>
          </a:xfrm>
          <a:prstGeom prst="ellipse">
            <a:avLst/>
          </a:prstGeom>
          <a:noFill/>
          <a:ln w="38100">
            <a:solidFill>
              <a:srgbClr val="6C9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7" name="iṡḻiďè"/>
          <p:cNvSpPr/>
          <p:nvPr/>
        </p:nvSpPr>
        <p:spPr bwMode="auto">
          <a:xfrm rot="17590292">
            <a:off x="-648233" y="-126136"/>
            <a:ext cx="1979382" cy="1714453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6C92C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6" name="iṡḻiďè"/>
          <p:cNvSpPr/>
          <p:nvPr/>
        </p:nvSpPr>
        <p:spPr bwMode="auto">
          <a:xfrm rot="17590292">
            <a:off x="-487882" y="717666"/>
            <a:ext cx="2288396" cy="1982107"/>
          </a:xfrm>
          <a:custGeom>
            <a:avLst/>
            <a:gdLst>
              <a:gd name="T0" fmla="*/ 504 w 1231"/>
              <a:gd name="T1" fmla="*/ 86 h 1067"/>
              <a:gd name="T2" fmla="*/ 49 w 1231"/>
              <a:gd name="T3" fmla="*/ 874 h 1067"/>
              <a:gd name="T4" fmla="*/ 161 w 1231"/>
              <a:gd name="T5" fmla="*/ 1067 h 1067"/>
              <a:gd name="T6" fmla="*/ 1070 w 1231"/>
              <a:gd name="T7" fmla="*/ 1067 h 1067"/>
              <a:gd name="T8" fmla="*/ 1182 w 1231"/>
              <a:gd name="T9" fmla="*/ 874 h 1067"/>
              <a:gd name="T10" fmla="*/ 727 w 1231"/>
              <a:gd name="T11" fmla="*/ 86 h 1067"/>
              <a:gd name="T12" fmla="*/ 504 w 1231"/>
              <a:gd name="T13" fmla="*/ 86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31" h="1067">
                <a:moveTo>
                  <a:pt x="504" y="86"/>
                </a:moveTo>
                <a:cubicBezTo>
                  <a:pt x="49" y="874"/>
                  <a:pt x="49" y="874"/>
                  <a:pt x="49" y="874"/>
                </a:cubicBezTo>
                <a:cubicBezTo>
                  <a:pt x="0" y="960"/>
                  <a:pt x="62" y="1067"/>
                  <a:pt x="161" y="1067"/>
                </a:cubicBezTo>
                <a:cubicBezTo>
                  <a:pt x="1070" y="1067"/>
                  <a:pt x="1070" y="1067"/>
                  <a:pt x="1070" y="1067"/>
                </a:cubicBezTo>
                <a:cubicBezTo>
                  <a:pt x="1170" y="1067"/>
                  <a:pt x="1231" y="960"/>
                  <a:pt x="1182" y="874"/>
                </a:cubicBezTo>
                <a:cubicBezTo>
                  <a:pt x="727" y="86"/>
                  <a:pt x="727" y="86"/>
                  <a:pt x="727" y="86"/>
                </a:cubicBezTo>
                <a:cubicBezTo>
                  <a:pt x="678" y="0"/>
                  <a:pt x="554" y="0"/>
                  <a:pt x="504" y="86"/>
                </a:cubicBezTo>
                <a:close/>
              </a:path>
            </a:pathLst>
          </a:custGeom>
          <a:solidFill>
            <a:srgbClr val="48A2A0">
              <a:alpha val="68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1" name="î$ḷïde"/>
          <p:cNvSpPr txBox="1"/>
          <p:nvPr>
            <p:custDataLst>
              <p:tags r:id="rId2"/>
            </p:custDataLst>
          </p:nvPr>
        </p:nvSpPr>
        <p:spPr>
          <a:xfrm>
            <a:off x="1518920" y="400050"/>
            <a:ext cx="7474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2.1.2 </a:t>
            </a:r>
            <a:r>
              <a:rPr lang="zh-CN" altLang="en-US" sz="3200" b="1" dirty="0">
                <a:sym typeface="+mn-ea"/>
              </a:rPr>
              <a:t>变量是标签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86850" y="-32385"/>
            <a:ext cx="3238500" cy="10795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38200" y="153125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/>
              <a:t>变量是用于存储值的盒子？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239510" y="153125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变量是可以被赋值的标签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ctr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（变量指向特定的值）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7"/>
            </p:custDataLst>
          </p:nvPr>
        </p:nvSpPr>
        <p:spPr>
          <a:xfrm>
            <a:off x="2017287" y="4711676"/>
            <a:ext cx="235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好像不太恰当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55052" y="2115542"/>
            <a:ext cx="2811834" cy="2186982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7721904" y="5234916"/>
            <a:ext cx="2743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i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这个定义好得多！</a:t>
            </a:r>
            <a:endParaRPr lang="en-US" altLang="zh-CN" sz="2800" b="1" i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94568" y="2572976"/>
            <a:ext cx="3173163" cy="25738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split orient="vert"/>
      </p:transition>
    </mc:Choice>
    <mc:Fallback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bldLvl="0" animBg="1"/>
      <p:bldP spid="37" grpId="0" bldLvl="0" animBg="1"/>
      <p:bldP spid="36" grpId="0" bldLvl="0" animBg="1"/>
      <p:bldP spid="31" grpId="0"/>
      <p:bldP spid="20" grpId="0"/>
      <p:bldP spid="19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觅知网">
  <a:themeElements>
    <a:clrScheme name="自定义 317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48A2A0"/>
      </a:accent1>
      <a:accent2>
        <a:srgbClr val="6C92C0"/>
      </a:accent2>
      <a:accent3>
        <a:srgbClr val="3EA592"/>
      </a:accent3>
      <a:accent4>
        <a:srgbClr val="5066A1"/>
      </a:accent4>
      <a:accent5>
        <a:srgbClr val="5E5CA2"/>
      </a:accent5>
      <a:accent6>
        <a:srgbClr val="768394"/>
      </a:accent6>
      <a:hlink>
        <a:srgbClr val="4276AA"/>
      </a:hlink>
      <a:folHlink>
        <a:srgbClr val="BFBFB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1277</Words>
  <Application>WPS 演示</Application>
  <PresentationFormat>宽屏</PresentationFormat>
  <Paragraphs>204</Paragraphs>
  <Slides>23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思源黑体</vt:lpstr>
      <vt:lpstr>黑体</vt:lpstr>
      <vt:lpstr>Consolas</vt:lpstr>
      <vt:lpstr>微软雅黑</vt:lpstr>
      <vt:lpstr>TheSansMonoCondensed-</vt:lpstr>
      <vt:lpstr>Arial Unicode MS</vt:lpstr>
      <vt:lpstr>等线</vt:lpstr>
      <vt:lpstr>仿宋</vt:lpstr>
      <vt:lpstr>Segoe Print</vt:lpstr>
      <vt:lpstr>觅知网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121</cp:revision>
  <dcterms:created xsi:type="dcterms:W3CDTF">2021-08-15T13:41:00Z</dcterms:created>
  <dcterms:modified xsi:type="dcterms:W3CDTF">2024-03-11T02:55:08Z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606F17161FB44E63B96F263FDC04201D</vt:lpwstr>
  </property>
  <property fmtid="{D5CDD505-2E9C-101B-9397-08002B2CF9AE}" pid="3" name="KSOProductBuildVer">
    <vt:lpwstr>2052-11.8.2.9067</vt:lpwstr>
  </property>
</Properties>
</file>