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70" r:id="rId11"/>
    <p:sldId id="272" r:id="rId12"/>
    <p:sldId id="276" r:id="rId13"/>
    <p:sldId id="299" r:id="rId14"/>
    <p:sldId id="285" r:id="rId15"/>
    <p:sldId id="295" r:id="rId16"/>
    <p:sldId id="296" r:id="rId17"/>
    <p:sldId id="297" r:id="rId18"/>
    <p:sldId id="298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31755" y="12922250"/>
            <a:ext cx="4318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0" b="1" i="0" spc="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在此键入引文。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632200" y="5442942"/>
            <a:ext cx="19735800" cy="1346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矩形"/>
          <p:cNvSpPr>
            <a:spLocks noGrp="1"/>
          </p:cNvSpPr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线条"/>
          <p:cNvSpPr>
            <a:spLocks noGrp="1"/>
          </p:cNvSpPr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36187" y="12922250"/>
            <a:ext cx="4318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182429520_1646x1646.jpeg"/>
          <p:cNvSpPr>
            <a:spLocks noGrp="1"/>
          </p:cNvSpPr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线条"/>
          <p:cNvSpPr>
            <a:spLocks noGrp="1"/>
          </p:cNvSpPr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118295074_2675x2907.jpeg"/>
          <p:cNvSpPr>
            <a:spLocks noGrp="1"/>
          </p:cNvSpPr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z="4000" i="1" spc="39"/>
            </a:lvl1pPr>
            <a:lvl2pPr marL="0" indent="0">
              <a:spcBef>
                <a:spcPts val="2000"/>
              </a:spcBef>
              <a:buSzTx/>
              <a:buFontTx/>
              <a:buNone/>
              <a:defRPr sz="4000" i="1" spc="39"/>
            </a:lvl2pPr>
            <a:lvl3pPr marL="0" indent="0">
              <a:spcBef>
                <a:spcPts val="2000"/>
              </a:spcBef>
              <a:buSzTx/>
              <a:buFontTx/>
              <a:buNone/>
              <a:defRPr sz="4000" i="1" spc="39"/>
            </a:lvl3pPr>
            <a:lvl4pPr marL="0" indent="0">
              <a:spcBef>
                <a:spcPts val="2000"/>
              </a:spcBef>
              <a:buSzTx/>
              <a:buFontTx/>
              <a:buNone/>
              <a:defRPr sz="4000" i="1" spc="39"/>
            </a:lvl4pPr>
            <a:lvl5pPr marL="0" indent="0">
              <a:spcBef>
                <a:spcPts val="2000"/>
              </a:spcBef>
              <a:buSzTx/>
              <a:buFontTx/>
              <a:buNone/>
              <a:defRPr sz="4000" i="1" spc="3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36187" y="12928600"/>
            <a:ext cx="4318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444" y="-13750"/>
            <a:ext cx="24432888" cy="137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59" y="6203950"/>
            <a:ext cx="18798480" cy="45605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6" y="8731962"/>
            <a:ext cx="16870486" cy="27220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矩形"/>
          <p:cNvGrpSpPr/>
          <p:nvPr/>
        </p:nvGrpSpPr>
        <p:grpSpPr>
          <a:xfrm>
            <a:off x="19764058" y="3442959"/>
            <a:ext cx="4206727" cy="7822606"/>
            <a:chOff x="0" y="0"/>
            <a:chExt cx="4206726" cy="7822604"/>
          </a:xfrm>
        </p:grpSpPr>
        <p:sp>
          <p:nvSpPr>
            <p:cNvPr id="462" name="矩形"/>
            <p:cNvSpPr/>
            <p:nvPr/>
          </p:nvSpPr>
          <p:spPr>
            <a:xfrm>
              <a:off x="19050" y="19050"/>
              <a:ext cx="4168627" cy="7784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500" i="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Baskerville"/>
                </a:defRPr>
              </a:pPr>
            </a:p>
          </p:txBody>
        </p:sp>
        <p:pic>
          <p:nvPicPr>
            <p:cNvPr id="461" name="矩形" descr="矩形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206727" cy="7822605"/>
            </a:xfrm>
            <a:prstGeom prst="rect">
              <a:avLst/>
            </a:prstGeom>
            <a:effectLst/>
          </p:spPr>
        </p:pic>
      </p:grpSp>
      <p:pic>
        <p:nvPicPr>
          <p:cNvPr id="464" name="线条" descr="线条"/>
          <p:cNvPicPr/>
          <p:nvPr/>
        </p:nvPicPr>
        <p:blipFill>
          <a:blip r:embed="rId2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466" name="完整的平台体系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完整的平台体系</a:t>
            </a:r>
          </a:p>
        </p:txBody>
      </p:sp>
      <p:sp>
        <p:nvSpPr>
          <p:cNvPr id="467" name="圆角矩形"/>
          <p:cNvSpPr/>
          <p:nvPr/>
        </p:nvSpPr>
        <p:spPr>
          <a:xfrm>
            <a:off x="557331" y="1701800"/>
            <a:ext cx="23390833" cy="1321793"/>
          </a:xfrm>
          <a:prstGeom prst="roundRect">
            <a:avLst>
              <a:gd name="adj" fmla="val 5519"/>
            </a:avLst>
          </a:prstGeom>
          <a:ln w="25400">
            <a:solidFill>
              <a:srgbClr val="CBCBC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68" name="银行"/>
          <p:cNvSpPr/>
          <p:nvPr/>
        </p:nvSpPr>
        <p:spPr>
          <a:xfrm>
            <a:off x="4056452" y="1959084"/>
            <a:ext cx="850829" cy="80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4809"/>
                </a:lnTo>
                <a:lnTo>
                  <a:pt x="0" y="6302"/>
                </a:lnTo>
                <a:lnTo>
                  <a:pt x="21600" y="6302"/>
                </a:lnTo>
                <a:lnTo>
                  <a:pt x="21600" y="4809"/>
                </a:lnTo>
                <a:lnTo>
                  <a:pt x="10800" y="0"/>
                </a:lnTo>
                <a:close/>
                <a:moveTo>
                  <a:pt x="2300" y="7104"/>
                </a:moveTo>
                <a:lnTo>
                  <a:pt x="2300" y="7712"/>
                </a:lnTo>
                <a:lnTo>
                  <a:pt x="2688" y="7712"/>
                </a:lnTo>
                <a:lnTo>
                  <a:pt x="2688" y="16945"/>
                </a:lnTo>
                <a:lnTo>
                  <a:pt x="2300" y="16945"/>
                </a:lnTo>
                <a:lnTo>
                  <a:pt x="2300" y="17559"/>
                </a:lnTo>
                <a:lnTo>
                  <a:pt x="5189" y="17559"/>
                </a:lnTo>
                <a:lnTo>
                  <a:pt x="5189" y="16945"/>
                </a:lnTo>
                <a:lnTo>
                  <a:pt x="4799" y="16945"/>
                </a:lnTo>
                <a:lnTo>
                  <a:pt x="4799" y="7712"/>
                </a:lnTo>
                <a:lnTo>
                  <a:pt x="5189" y="7712"/>
                </a:lnTo>
                <a:lnTo>
                  <a:pt x="5189" y="7104"/>
                </a:lnTo>
                <a:lnTo>
                  <a:pt x="2300" y="7104"/>
                </a:lnTo>
                <a:close/>
                <a:moveTo>
                  <a:pt x="6350" y="7104"/>
                </a:moveTo>
                <a:lnTo>
                  <a:pt x="6350" y="7712"/>
                </a:lnTo>
                <a:lnTo>
                  <a:pt x="6738" y="7712"/>
                </a:lnTo>
                <a:lnTo>
                  <a:pt x="6738" y="16945"/>
                </a:lnTo>
                <a:lnTo>
                  <a:pt x="6350" y="16945"/>
                </a:lnTo>
                <a:lnTo>
                  <a:pt x="6350" y="17559"/>
                </a:lnTo>
                <a:lnTo>
                  <a:pt x="9239" y="17559"/>
                </a:lnTo>
                <a:lnTo>
                  <a:pt x="9239" y="16945"/>
                </a:lnTo>
                <a:lnTo>
                  <a:pt x="8849" y="16945"/>
                </a:lnTo>
                <a:lnTo>
                  <a:pt x="8849" y="7712"/>
                </a:lnTo>
                <a:lnTo>
                  <a:pt x="9239" y="7712"/>
                </a:lnTo>
                <a:lnTo>
                  <a:pt x="9239" y="7104"/>
                </a:lnTo>
                <a:lnTo>
                  <a:pt x="6350" y="7104"/>
                </a:lnTo>
                <a:close/>
                <a:moveTo>
                  <a:pt x="12359" y="7104"/>
                </a:moveTo>
                <a:lnTo>
                  <a:pt x="12359" y="7712"/>
                </a:lnTo>
                <a:lnTo>
                  <a:pt x="12749" y="7712"/>
                </a:lnTo>
                <a:lnTo>
                  <a:pt x="12749" y="16945"/>
                </a:lnTo>
                <a:lnTo>
                  <a:pt x="12359" y="16945"/>
                </a:lnTo>
                <a:lnTo>
                  <a:pt x="12359" y="17559"/>
                </a:lnTo>
                <a:lnTo>
                  <a:pt x="15248" y="17559"/>
                </a:lnTo>
                <a:lnTo>
                  <a:pt x="15248" y="16945"/>
                </a:lnTo>
                <a:lnTo>
                  <a:pt x="14860" y="16945"/>
                </a:lnTo>
                <a:lnTo>
                  <a:pt x="14860" y="7712"/>
                </a:lnTo>
                <a:lnTo>
                  <a:pt x="15248" y="7712"/>
                </a:lnTo>
                <a:lnTo>
                  <a:pt x="15248" y="7104"/>
                </a:lnTo>
                <a:lnTo>
                  <a:pt x="12359" y="7104"/>
                </a:lnTo>
                <a:close/>
                <a:moveTo>
                  <a:pt x="16409" y="7104"/>
                </a:moveTo>
                <a:lnTo>
                  <a:pt x="16409" y="7712"/>
                </a:lnTo>
                <a:lnTo>
                  <a:pt x="16799" y="7712"/>
                </a:lnTo>
                <a:lnTo>
                  <a:pt x="16799" y="16945"/>
                </a:lnTo>
                <a:lnTo>
                  <a:pt x="16409" y="16945"/>
                </a:lnTo>
                <a:lnTo>
                  <a:pt x="16409" y="17559"/>
                </a:lnTo>
                <a:lnTo>
                  <a:pt x="19298" y="17559"/>
                </a:lnTo>
                <a:lnTo>
                  <a:pt x="19298" y="16945"/>
                </a:lnTo>
                <a:lnTo>
                  <a:pt x="18910" y="16945"/>
                </a:lnTo>
                <a:lnTo>
                  <a:pt x="18910" y="7712"/>
                </a:lnTo>
                <a:lnTo>
                  <a:pt x="19298" y="7712"/>
                </a:lnTo>
                <a:lnTo>
                  <a:pt x="19298" y="7104"/>
                </a:lnTo>
                <a:lnTo>
                  <a:pt x="16409" y="7104"/>
                </a:lnTo>
                <a:close/>
                <a:moveTo>
                  <a:pt x="1068" y="18363"/>
                </a:moveTo>
                <a:lnTo>
                  <a:pt x="1068" y="19579"/>
                </a:lnTo>
                <a:lnTo>
                  <a:pt x="20530" y="19579"/>
                </a:lnTo>
                <a:lnTo>
                  <a:pt x="20530" y="18363"/>
                </a:lnTo>
                <a:lnTo>
                  <a:pt x="1068" y="18363"/>
                </a:lnTo>
                <a:close/>
                <a:moveTo>
                  <a:pt x="0" y="2038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383"/>
                </a:lnTo>
                <a:lnTo>
                  <a:pt x="0" y="20383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69" name="合作机构"/>
          <p:cNvSpPr txBox="1"/>
          <p:nvPr/>
        </p:nvSpPr>
        <p:spPr>
          <a:xfrm>
            <a:off x="5093970" y="2045196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合作机构</a:t>
            </a:r>
          </a:p>
        </p:txBody>
      </p:sp>
      <p:sp>
        <p:nvSpPr>
          <p:cNvPr id="470" name="合作机构应用"/>
          <p:cNvSpPr/>
          <p:nvPr/>
        </p:nvSpPr>
        <p:spPr>
          <a:xfrm>
            <a:off x="7467600" y="1886446"/>
            <a:ext cx="3842147" cy="952501"/>
          </a:xfrm>
          <a:prstGeom prst="roundRect">
            <a:avLst>
              <a:gd name="adj" fmla="val 10106"/>
            </a:avLst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合作机构应用</a:t>
            </a:r>
          </a:p>
        </p:txBody>
      </p:sp>
      <p:sp>
        <p:nvSpPr>
          <p:cNvPr id="471" name="第三方应用"/>
          <p:cNvSpPr/>
          <p:nvPr/>
        </p:nvSpPr>
        <p:spPr>
          <a:xfrm>
            <a:off x="13131800" y="1886446"/>
            <a:ext cx="3842147" cy="952501"/>
          </a:xfrm>
          <a:prstGeom prst="roundRect">
            <a:avLst>
              <a:gd name="adj" fmla="val 10230"/>
            </a:avLst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第三方应用</a:t>
            </a:r>
          </a:p>
        </p:txBody>
      </p:sp>
      <p:sp>
        <p:nvSpPr>
          <p:cNvPr id="472" name="带肩膀的头像"/>
          <p:cNvSpPr/>
          <p:nvPr/>
        </p:nvSpPr>
        <p:spPr>
          <a:xfrm>
            <a:off x="19356765" y="1959084"/>
            <a:ext cx="931725" cy="80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73" name="终端用户"/>
          <p:cNvSpPr txBox="1"/>
          <p:nvPr/>
        </p:nvSpPr>
        <p:spPr>
          <a:xfrm>
            <a:off x="17641569" y="2045196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终端用户</a:t>
            </a:r>
          </a:p>
        </p:txBody>
      </p:sp>
      <p:sp>
        <p:nvSpPr>
          <p:cNvPr id="474" name="圆角矩形"/>
          <p:cNvSpPr/>
          <p:nvPr/>
        </p:nvSpPr>
        <p:spPr>
          <a:xfrm>
            <a:off x="484525" y="3442959"/>
            <a:ext cx="19146048" cy="7822606"/>
          </a:xfrm>
          <a:prstGeom prst="roundRect">
            <a:avLst>
              <a:gd name="adj" fmla="val 873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75" name="圆角矩形"/>
          <p:cNvSpPr/>
          <p:nvPr/>
        </p:nvSpPr>
        <p:spPr>
          <a:xfrm>
            <a:off x="801980" y="4416057"/>
            <a:ext cx="3561404" cy="5626212"/>
          </a:xfrm>
          <a:prstGeom prst="roundRect">
            <a:avLst>
              <a:gd name="adj" fmla="val 16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76" name="开发者门户(内外)"/>
          <p:cNvSpPr txBox="1"/>
          <p:nvPr/>
        </p:nvSpPr>
        <p:spPr>
          <a:xfrm>
            <a:off x="1286329" y="4668696"/>
            <a:ext cx="259270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开发者门户</a:t>
            </a:r>
            <a:r>
              <a:rPr dirty="0"/>
              <a:t>(</a:t>
            </a:r>
            <a:r>
              <a:rPr dirty="0" err="1"/>
              <a:t>内外</a:t>
            </a:r>
            <a:r>
              <a:rPr dirty="0"/>
              <a:t>)</a:t>
            </a:r>
            <a:endParaRPr dirty="0"/>
          </a:p>
        </p:txBody>
      </p:sp>
      <p:sp>
        <p:nvSpPr>
          <p:cNvPr id="477" name="圆角矩形"/>
          <p:cNvSpPr/>
          <p:nvPr/>
        </p:nvSpPr>
        <p:spPr>
          <a:xfrm>
            <a:off x="4574944" y="4416057"/>
            <a:ext cx="6756673" cy="3902374"/>
          </a:xfrm>
          <a:prstGeom prst="roundRect">
            <a:avLst>
              <a:gd name="adj" fmla="val 15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78" name="圆角矩形"/>
          <p:cNvSpPr/>
          <p:nvPr/>
        </p:nvSpPr>
        <p:spPr>
          <a:xfrm>
            <a:off x="4574944" y="8471382"/>
            <a:ext cx="11685107" cy="2074069"/>
          </a:xfrm>
          <a:prstGeom prst="roundRect">
            <a:avLst>
              <a:gd name="adj" fmla="val 31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79" name="圆角矩形"/>
          <p:cNvSpPr/>
          <p:nvPr/>
        </p:nvSpPr>
        <p:spPr>
          <a:xfrm>
            <a:off x="16414880" y="4416057"/>
            <a:ext cx="2940348" cy="6658372"/>
          </a:xfrm>
          <a:prstGeom prst="roundRect">
            <a:avLst>
              <a:gd name="adj" fmla="val 198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80" name="文件服务器"/>
          <p:cNvSpPr/>
          <p:nvPr/>
        </p:nvSpPr>
        <p:spPr>
          <a:xfrm>
            <a:off x="801980" y="10318570"/>
            <a:ext cx="3561404" cy="807223"/>
          </a:xfrm>
          <a:prstGeom prst="roundRect">
            <a:avLst>
              <a:gd name="adj" fmla="val 744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文件服务器</a:t>
            </a:r>
            <a:endParaRPr dirty="0"/>
          </a:p>
        </p:txBody>
      </p:sp>
      <p:sp>
        <p:nvSpPr>
          <p:cNvPr id="481" name="开放平台"/>
          <p:cNvSpPr txBox="1"/>
          <p:nvPr/>
        </p:nvSpPr>
        <p:spPr>
          <a:xfrm>
            <a:off x="9112624" y="10645375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开放平台</a:t>
            </a:r>
            <a:endParaRPr dirty="0"/>
          </a:p>
        </p:txBody>
      </p:sp>
      <p:sp>
        <p:nvSpPr>
          <p:cNvPr id="482" name="开放网关"/>
          <p:cNvSpPr txBox="1"/>
          <p:nvPr/>
        </p:nvSpPr>
        <p:spPr>
          <a:xfrm>
            <a:off x="7254779" y="7736906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开放网关</a:t>
            </a:r>
          </a:p>
        </p:txBody>
      </p:sp>
      <p:sp>
        <p:nvSpPr>
          <p:cNvPr id="483" name="F5/SSL"/>
          <p:cNvSpPr/>
          <p:nvPr/>
        </p:nvSpPr>
        <p:spPr>
          <a:xfrm>
            <a:off x="5310554" y="3623557"/>
            <a:ext cx="10213887" cy="635001"/>
          </a:xfrm>
          <a:prstGeom prst="roundRect">
            <a:avLst>
              <a:gd name="adj" fmla="val 1107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9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F5/SSL</a:t>
            </a:r>
          </a:p>
        </p:txBody>
      </p:sp>
      <p:sp>
        <p:nvSpPr>
          <p:cNvPr id="484" name="舵轮"/>
          <p:cNvSpPr/>
          <p:nvPr/>
        </p:nvSpPr>
        <p:spPr>
          <a:xfrm>
            <a:off x="17366572" y="3506246"/>
            <a:ext cx="850829" cy="850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38" y="0"/>
                </a:moveTo>
                <a:cubicBezTo>
                  <a:pt x="9452" y="0"/>
                  <a:pt x="9998" y="2071"/>
                  <a:pt x="9998" y="2071"/>
                </a:cubicBezTo>
                <a:cubicBezTo>
                  <a:pt x="10185" y="2623"/>
                  <a:pt x="10101" y="3719"/>
                  <a:pt x="10101" y="3719"/>
                </a:cubicBezTo>
                <a:cubicBezTo>
                  <a:pt x="9485" y="4252"/>
                  <a:pt x="9779" y="4548"/>
                  <a:pt x="9975" y="4668"/>
                </a:cubicBezTo>
                <a:cubicBezTo>
                  <a:pt x="8777" y="4784"/>
                  <a:pt x="7680" y="5247"/>
                  <a:pt x="6782" y="5952"/>
                </a:cubicBezTo>
                <a:cubicBezTo>
                  <a:pt x="6824" y="5723"/>
                  <a:pt x="6774" y="5358"/>
                  <a:pt x="6011" y="5413"/>
                </a:cubicBezTo>
                <a:cubicBezTo>
                  <a:pt x="6011" y="5413"/>
                  <a:pt x="5178" y="4698"/>
                  <a:pt x="4919" y="4175"/>
                </a:cubicBezTo>
                <a:cubicBezTo>
                  <a:pt x="4919" y="4175"/>
                  <a:pt x="3841" y="2325"/>
                  <a:pt x="3002" y="3164"/>
                </a:cubicBezTo>
                <a:cubicBezTo>
                  <a:pt x="2163" y="4003"/>
                  <a:pt x="4013" y="5079"/>
                  <a:pt x="4013" y="5079"/>
                </a:cubicBezTo>
                <a:cubicBezTo>
                  <a:pt x="4536" y="5338"/>
                  <a:pt x="5251" y="6173"/>
                  <a:pt x="5251" y="6173"/>
                </a:cubicBezTo>
                <a:cubicBezTo>
                  <a:pt x="5198" y="6919"/>
                  <a:pt x="5547" y="6981"/>
                  <a:pt x="5776" y="6944"/>
                </a:cubicBezTo>
                <a:cubicBezTo>
                  <a:pt x="5097" y="7789"/>
                  <a:pt x="4635" y="8816"/>
                  <a:pt x="4477" y="9939"/>
                </a:cubicBezTo>
                <a:cubicBezTo>
                  <a:pt x="4314" y="9846"/>
                  <a:pt x="4067" y="9859"/>
                  <a:pt x="3719" y="10262"/>
                </a:cubicBezTo>
                <a:cubicBezTo>
                  <a:pt x="3719" y="10262"/>
                  <a:pt x="2623" y="10345"/>
                  <a:pt x="2071" y="10159"/>
                </a:cubicBezTo>
                <a:cubicBezTo>
                  <a:pt x="2071" y="10159"/>
                  <a:pt x="0" y="9614"/>
                  <a:pt x="0" y="10800"/>
                </a:cubicBezTo>
                <a:cubicBezTo>
                  <a:pt x="0" y="11986"/>
                  <a:pt x="2071" y="11441"/>
                  <a:pt x="2071" y="11441"/>
                </a:cubicBezTo>
                <a:cubicBezTo>
                  <a:pt x="2623" y="11255"/>
                  <a:pt x="3719" y="11338"/>
                  <a:pt x="3719" y="11338"/>
                </a:cubicBezTo>
                <a:cubicBezTo>
                  <a:pt x="4067" y="11741"/>
                  <a:pt x="4314" y="11754"/>
                  <a:pt x="4477" y="11661"/>
                </a:cubicBezTo>
                <a:cubicBezTo>
                  <a:pt x="4635" y="12784"/>
                  <a:pt x="5097" y="13811"/>
                  <a:pt x="5776" y="14656"/>
                </a:cubicBezTo>
                <a:cubicBezTo>
                  <a:pt x="5547" y="14619"/>
                  <a:pt x="5198" y="14681"/>
                  <a:pt x="5251" y="15427"/>
                </a:cubicBezTo>
                <a:cubicBezTo>
                  <a:pt x="5251" y="15427"/>
                  <a:pt x="4536" y="16262"/>
                  <a:pt x="4013" y="16521"/>
                </a:cubicBezTo>
                <a:cubicBezTo>
                  <a:pt x="4013" y="16521"/>
                  <a:pt x="2163" y="17599"/>
                  <a:pt x="3002" y="18438"/>
                </a:cubicBezTo>
                <a:cubicBezTo>
                  <a:pt x="3841" y="19276"/>
                  <a:pt x="4919" y="17425"/>
                  <a:pt x="4919" y="17425"/>
                </a:cubicBezTo>
                <a:cubicBezTo>
                  <a:pt x="5178" y="16902"/>
                  <a:pt x="6011" y="16188"/>
                  <a:pt x="6011" y="16188"/>
                </a:cubicBezTo>
                <a:cubicBezTo>
                  <a:pt x="6774" y="16243"/>
                  <a:pt x="6822" y="15877"/>
                  <a:pt x="6780" y="15648"/>
                </a:cubicBezTo>
                <a:cubicBezTo>
                  <a:pt x="7621" y="16308"/>
                  <a:pt x="8636" y="16753"/>
                  <a:pt x="9744" y="16904"/>
                </a:cubicBezTo>
                <a:cubicBezTo>
                  <a:pt x="9698" y="17064"/>
                  <a:pt x="9761" y="17287"/>
                  <a:pt x="10101" y="17582"/>
                </a:cubicBezTo>
                <a:cubicBezTo>
                  <a:pt x="10101" y="17582"/>
                  <a:pt x="10185" y="18977"/>
                  <a:pt x="9998" y="19529"/>
                </a:cubicBezTo>
                <a:cubicBezTo>
                  <a:pt x="9998" y="19529"/>
                  <a:pt x="9452" y="21600"/>
                  <a:pt x="10638" y="21600"/>
                </a:cubicBezTo>
                <a:cubicBezTo>
                  <a:pt x="11824" y="21600"/>
                  <a:pt x="11279" y="19529"/>
                  <a:pt x="11279" y="19529"/>
                </a:cubicBezTo>
                <a:cubicBezTo>
                  <a:pt x="11093" y="18977"/>
                  <a:pt x="11176" y="17582"/>
                  <a:pt x="11176" y="17582"/>
                </a:cubicBezTo>
                <a:cubicBezTo>
                  <a:pt x="11528" y="17278"/>
                  <a:pt x="11583" y="17050"/>
                  <a:pt x="11529" y="16889"/>
                </a:cubicBezTo>
                <a:cubicBezTo>
                  <a:pt x="12560" y="16728"/>
                  <a:pt x="13505" y="16310"/>
                  <a:pt x="14301" y="15704"/>
                </a:cubicBezTo>
                <a:cubicBezTo>
                  <a:pt x="14366" y="15870"/>
                  <a:pt x="14560" y="16011"/>
                  <a:pt x="15054" y="15976"/>
                </a:cubicBezTo>
                <a:cubicBezTo>
                  <a:pt x="15054" y="15976"/>
                  <a:pt x="16100" y="16902"/>
                  <a:pt x="16359" y="17425"/>
                </a:cubicBezTo>
                <a:cubicBezTo>
                  <a:pt x="16359" y="17425"/>
                  <a:pt x="17437" y="19274"/>
                  <a:pt x="18275" y="18436"/>
                </a:cubicBezTo>
                <a:cubicBezTo>
                  <a:pt x="19114" y="17597"/>
                  <a:pt x="17265" y="16521"/>
                  <a:pt x="17265" y="16521"/>
                </a:cubicBezTo>
                <a:cubicBezTo>
                  <a:pt x="16742" y="16262"/>
                  <a:pt x="15813" y="15214"/>
                  <a:pt x="15813" y="15215"/>
                </a:cubicBezTo>
                <a:cubicBezTo>
                  <a:pt x="15850" y="14709"/>
                  <a:pt x="15703" y="14520"/>
                  <a:pt x="15532" y="14460"/>
                </a:cubicBezTo>
                <a:cubicBezTo>
                  <a:pt x="16150" y="13626"/>
                  <a:pt x="16561" y="12629"/>
                  <a:pt x="16693" y="11548"/>
                </a:cubicBezTo>
                <a:cubicBezTo>
                  <a:pt x="16839" y="11723"/>
                  <a:pt x="17123" y="11869"/>
                  <a:pt x="17582" y="11338"/>
                </a:cubicBezTo>
                <a:cubicBezTo>
                  <a:pt x="17582" y="11338"/>
                  <a:pt x="18977" y="11255"/>
                  <a:pt x="19529" y="11441"/>
                </a:cubicBezTo>
                <a:cubicBezTo>
                  <a:pt x="19529" y="11441"/>
                  <a:pt x="21600" y="11986"/>
                  <a:pt x="21600" y="10800"/>
                </a:cubicBezTo>
                <a:cubicBezTo>
                  <a:pt x="21600" y="9614"/>
                  <a:pt x="19529" y="10159"/>
                  <a:pt x="19529" y="10159"/>
                </a:cubicBezTo>
                <a:cubicBezTo>
                  <a:pt x="18977" y="10345"/>
                  <a:pt x="17582" y="10262"/>
                  <a:pt x="17582" y="10262"/>
                </a:cubicBezTo>
                <a:cubicBezTo>
                  <a:pt x="17123" y="9731"/>
                  <a:pt x="16839" y="9877"/>
                  <a:pt x="16693" y="10052"/>
                </a:cubicBezTo>
                <a:cubicBezTo>
                  <a:pt x="16561" y="8971"/>
                  <a:pt x="16150" y="7974"/>
                  <a:pt x="15532" y="7140"/>
                </a:cubicBezTo>
                <a:cubicBezTo>
                  <a:pt x="15703" y="7080"/>
                  <a:pt x="15850" y="6891"/>
                  <a:pt x="15813" y="6385"/>
                </a:cubicBezTo>
                <a:cubicBezTo>
                  <a:pt x="15813" y="6385"/>
                  <a:pt x="16742" y="5338"/>
                  <a:pt x="17265" y="5079"/>
                </a:cubicBezTo>
                <a:cubicBezTo>
                  <a:pt x="17265" y="5079"/>
                  <a:pt x="19114" y="4003"/>
                  <a:pt x="18275" y="3164"/>
                </a:cubicBezTo>
                <a:cubicBezTo>
                  <a:pt x="17437" y="2325"/>
                  <a:pt x="16359" y="4175"/>
                  <a:pt x="16359" y="4175"/>
                </a:cubicBezTo>
                <a:cubicBezTo>
                  <a:pt x="16100" y="4698"/>
                  <a:pt x="15054" y="5624"/>
                  <a:pt x="15054" y="5624"/>
                </a:cubicBezTo>
                <a:cubicBezTo>
                  <a:pt x="14560" y="5589"/>
                  <a:pt x="14366" y="5730"/>
                  <a:pt x="14301" y="5896"/>
                </a:cubicBezTo>
                <a:cubicBezTo>
                  <a:pt x="13443" y="5242"/>
                  <a:pt x="12409" y="4808"/>
                  <a:pt x="11283" y="4679"/>
                </a:cubicBezTo>
                <a:cubicBezTo>
                  <a:pt x="11477" y="4569"/>
                  <a:pt x="11813" y="4270"/>
                  <a:pt x="11176" y="3719"/>
                </a:cubicBezTo>
                <a:cubicBezTo>
                  <a:pt x="11176" y="3719"/>
                  <a:pt x="11093" y="2623"/>
                  <a:pt x="11279" y="2071"/>
                </a:cubicBezTo>
                <a:cubicBezTo>
                  <a:pt x="11279" y="2071"/>
                  <a:pt x="11824" y="0"/>
                  <a:pt x="10638" y="0"/>
                </a:cubicBezTo>
                <a:close/>
                <a:moveTo>
                  <a:pt x="10361" y="6576"/>
                </a:moveTo>
                <a:lnTo>
                  <a:pt x="10361" y="8986"/>
                </a:lnTo>
                <a:cubicBezTo>
                  <a:pt x="10057" y="9023"/>
                  <a:pt x="9776" y="9135"/>
                  <a:pt x="9538" y="9305"/>
                </a:cubicBezTo>
                <a:lnTo>
                  <a:pt x="7825" y="7594"/>
                </a:lnTo>
                <a:cubicBezTo>
                  <a:pt x="8514" y="7001"/>
                  <a:pt x="9395" y="6625"/>
                  <a:pt x="10361" y="6576"/>
                </a:cubicBezTo>
                <a:close/>
                <a:moveTo>
                  <a:pt x="10916" y="6586"/>
                </a:moveTo>
                <a:cubicBezTo>
                  <a:pt x="11864" y="6662"/>
                  <a:pt x="12726" y="7050"/>
                  <a:pt x="13395" y="7649"/>
                </a:cubicBezTo>
                <a:lnTo>
                  <a:pt x="11688" y="9357"/>
                </a:lnTo>
                <a:cubicBezTo>
                  <a:pt x="11466" y="9183"/>
                  <a:pt x="11204" y="9059"/>
                  <a:pt x="10916" y="9004"/>
                </a:cubicBezTo>
                <a:lnTo>
                  <a:pt x="10916" y="6586"/>
                </a:lnTo>
                <a:close/>
                <a:moveTo>
                  <a:pt x="7428" y="7982"/>
                </a:moveTo>
                <a:lnTo>
                  <a:pt x="9139" y="9695"/>
                </a:lnTo>
                <a:cubicBezTo>
                  <a:pt x="8961" y="9932"/>
                  <a:pt x="8841" y="10214"/>
                  <a:pt x="8799" y="10522"/>
                </a:cubicBezTo>
                <a:lnTo>
                  <a:pt x="6358" y="10522"/>
                </a:lnTo>
                <a:cubicBezTo>
                  <a:pt x="6422" y="9549"/>
                  <a:pt x="6816" y="8666"/>
                  <a:pt x="7428" y="7982"/>
                </a:cubicBezTo>
                <a:close/>
                <a:moveTo>
                  <a:pt x="13785" y="8048"/>
                </a:moveTo>
                <a:cubicBezTo>
                  <a:pt x="14365" y="8722"/>
                  <a:pt x="14734" y="9580"/>
                  <a:pt x="14796" y="10522"/>
                </a:cubicBezTo>
                <a:lnTo>
                  <a:pt x="12357" y="10522"/>
                </a:lnTo>
                <a:cubicBezTo>
                  <a:pt x="12319" y="10244"/>
                  <a:pt x="12219" y="9986"/>
                  <a:pt x="12069" y="9764"/>
                </a:cubicBezTo>
                <a:lnTo>
                  <a:pt x="13785" y="8048"/>
                </a:lnTo>
                <a:close/>
                <a:moveTo>
                  <a:pt x="6358" y="11078"/>
                </a:moveTo>
                <a:lnTo>
                  <a:pt x="8807" y="11078"/>
                </a:lnTo>
                <a:cubicBezTo>
                  <a:pt x="8859" y="11378"/>
                  <a:pt x="8984" y="11651"/>
                  <a:pt x="9165" y="11880"/>
                </a:cubicBezTo>
                <a:lnTo>
                  <a:pt x="7428" y="13618"/>
                </a:lnTo>
                <a:cubicBezTo>
                  <a:pt x="6816" y="12934"/>
                  <a:pt x="6422" y="12051"/>
                  <a:pt x="6358" y="11078"/>
                </a:cubicBezTo>
                <a:close/>
                <a:moveTo>
                  <a:pt x="12347" y="11078"/>
                </a:moveTo>
                <a:lnTo>
                  <a:pt x="14796" y="11078"/>
                </a:lnTo>
                <a:cubicBezTo>
                  <a:pt x="14734" y="12020"/>
                  <a:pt x="14365" y="12878"/>
                  <a:pt x="13785" y="13552"/>
                </a:cubicBezTo>
                <a:lnTo>
                  <a:pt x="12042" y="11811"/>
                </a:lnTo>
                <a:cubicBezTo>
                  <a:pt x="12194" y="11597"/>
                  <a:pt x="12301" y="11348"/>
                  <a:pt x="12347" y="11078"/>
                </a:cubicBezTo>
                <a:close/>
                <a:moveTo>
                  <a:pt x="11654" y="12209"/>
                </a:moveTo>
                <a:lnTo>
                  <a:pt x="13395" y="13951"/>
                </a:lnTo>
                <a:cubicBezTo>
                  <a:pt x="12726" y="14550"/>
                  <a:pt x="11864" y="14938"/>
                  <a:pt x="10916" y="15014"/>
                </a:cubicBezTo>
                <a:lnTo>
                  <a:pt x="10916" y="12535"/>
                </a:lnTo>
                <a:cubicBezTo>
                  <a:pt x="11189" y="12483"/>
                  <a:pt x="11440" y="12369"/>
                  <a:pt x="11654" y="12209"/>
                </a:cubicBezTo>
                <a:close/>
                <a:moveTo>
                  <a:pt x="9571" y="12261"/>
                </a:moveTo>
                <a:cubicBezTo>
                  <a:pt x="9802" y="12417"/>
                  <a:pt x="10071" y="12518"/>
                  <a:pt x="10361" y="12553"/>
                </a:cubicBezTo>
                <a:lnTo>
                  <a:pt x="10361" y="15024"/>
                </a:lnTo>
                <a:cubicBezTo>
                  <a:pt x="9395" y="14975"/>
                  <a:pt x="8514" y="14599"/>
                  <a:pt x="7825" y="14006"/>
                </a:cubicBezTo>
                <a:lnTo>
                  <a:pt x="9571" y="12261"/>
                </a:lnTo>
                <a:close/>
              </a:path>
            </a:pathLst>
          </a:custGeom>
          <a:solidFill>
            <a:schemeClr val="accent5">
              <a:lumOff val="-12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85" name="打字机"/>
          <p:cNvSpPr/>
          <p:nvPr/>
        </p:nvSpPr>
        <p:spPr>
          <a:xfrm>
            <a:off x="2154576" y="3545951"/>
            <a:ext cx="856212" cy="788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52" y="0"/>
                </a:moveTo>
                <a:cubicBezTo>
                  <a:pt x="4001" y="0"/>
                  <a:pt x="3877" y="136"/>
                  <a:pt x="3877" y="300"/>
                </a:cubicBezTo>
                <a:lnTo>
                  <a:pt x="3877" y="4453"/>
                </a:lnTo>
                <a:cubicBezTo>
                  <a:pt x="3877" y="4617"/>
                  <a:pt x="3751" y="4754"/>
                  <a:pt x="3600" y="4754"/>
                </a:cubicBezTo>
                <a:lnTo>
                  <a:pt x="611" y="4754"/>
                </a:lnTo>
                <a:cubicBezTo>
                  <a:pt x="476" y="4754"/>
                  <a:pt x="368" y="4636"/>
                  <a:pt x="368" y="4490"/>
                </a:cubicBezTo>
                <a:lnTo>
                  <a:pt x="368" y="3236"/>
                </a:lnTo>
                <a:cubicBezTo>
                  <a:pt x="368" y="3031"/>
                  <a:pt x="501" y="2861"/>
                  <a:pt x="685" y="2825"/>
                </a:cubicBezTo>
                <a:cubicBezTo>
                  <a:pt x="723" y="2820"/>
                  <a:pt x="751" y="2790"/>
                  <a:pt x="751" y="2749"/>
                </a:cubicBezTo>
                <a:lnTo>
                  <a:pt x="751" y="1840"/>
                </a:lnTo>
                <a:cubicBezTo>
                  <a:pt x="751" y="1793"/>
                  <a:pt x="713" y="1759"/>
                  <a:pt x="670" y="1765"/>
                </a:cubicBezTo>
                <a:cubicBezTo>
                  <a:pt x="292" y="1806"/>
                  <a:pt x="0" y="2151"/>
                  <a:pt x="0" y="2573"/>
                </a:cubicBezTo>
                <a:cubicBezTo>
                  <a:pt x="0" y="2719"/>
                  <a:pt x="0" y="7642"/>
                  <a:pt x="0" y="7484"/>
                </a:cubicBezTo>
                <a:cubicBezTo>
                  <a:pt x="0" y="7636"/>
                  <a:pt x="113" y="7758"/>
                  <a:pt x="253" y="7758"/>
                </a:cubicBezTo>
                <a:lnTo>
                  <a:pt x="842" y="7758"/>
                </a:lnTo>
                <a:cubicBezTo>
                  <a:pt x="982" y="7758"/>
                  <a:pt x="1097" y="7883"/>
                  <a:pt x="1097" y="8035"/>
                </a:cubicBezTo>
                <a:lnTo>
                  <a:pt x="1097" y="12294"/>
                </a:lnTo>
                <a:lnTo>
                  <a:pt x="20478" y="12294"/>
                </a:lnTo>
                <a:lnTo>
                  <a:pt x="20478" y="8035"/>
                </a:lnTo>
                <a:cubicBezTo>
                  <a:pt x="20478" y="7883"/>
                  <a:pt x="20591" y="7758"/>
                  <a:pt x="20731" y="7758"/>
                </a:cubicBezTo>
                <a:lnTo>
                  <a:pt x="21347" y="7758"/>
                </a:lnTo>
                <a:cubicBezTo>
                  <a:pt x="21487" y="7758"/>
                  <a:pt x="21600" y="7636"/>
                  <a:pt x="21600" y="7484"/>
                </a:cubicBezTo>
                <a:lnTo>
                  <a:pt x="21600" y="5034"/>
                </a:lnTo>
                <a:cubicBezTo>
                  <a:pt x="21600" y="4881"/>
                  <a:pt x="21488" y="4759"/>
                  <a:pt x="21342" y="4754"/>
                </a:cubicBezTo>
                <a:lnTo>
                  <a:pt x="17961" y="4754"/>
                </a:lnTo>
                <a:cubicBezTo>
                  <a:pt x="17810" y="4754"/>
                  <a:pt x="17686" y="4617"/>
                  <a:pt x="17686" y="4453"/>
                </a:cubicBezTo>
                <a:lnTo>
                  <a:pt x="17686" y="300"/>
                </a:lnTo>
                <a:cubicBezTo>
                  <a:pt x="17686" y="136"/>
                  <a:pt x="17562" y="0"/>
                  <a:pt x="17411" y="0"/>
                </a:cubicBezTo>
                <a:lnTo>
                  <a:pt x="4152" y="0"/>
                </a:lnTo>
                <a:close/>
                <a:moveTo>
                  <a:pt x="9755" y="4765"/>
                </a:moveTo>
                <a:lnTo>
                  <a:pt x="11818" y="4765"/>
                </a:lnTo>
                <a:lnTo>
                  <a:pt x="15025" y="8246"/>
                </a:lnTo>
                <a:cubicBezTo>
                  <a:pt x="12682" y="10789"/>
                  <a:pt x="8886" y="10789"/>
                  <a:pt x="6543" y="8246"/>
                </a:cubicBezTo>
                <a:lnTo>
                  <a:pt x="9755" y="4765"/>
                </a:lnTo>
                <a:close/>
                <a:moveTo>
                  <a:pt x="1090" y="12963"/>
                </a:moveTo>
                <a:lnTo>
                  <a:pt x="1090" y="20516"/>
                </a:lnTo>
                <a:cubicBezTo>
                  <a:pt x="1090" y="21114"/>
                  <a:pt x="1538" y="21600"/>
                  <a:pt x="2089" y="21600"/>
                </a:cubicBezTo>
                <a:lnTo>
                  <a:pt x="19479" y="21600"/>
                </a:lnTo>
                <a:cubicBezTo>
                  <a:pt x="20030" y="21600"/>
                  <a:pt x="20478" y="21114"/>
                  <a:pt x="20478" y="20516"/>
                </a:cubicBezTo>
                <a:lnTo>
                  <a:pt x="20478" y="12963"/>
                </a:lnTo>
                <a:lnTo>
                  <a:pt x="1090" y="12963"/>
                </a:lnTo>
                <a:close/>
                <a:moveTo>
                  <a:pt x="2743" y="14217"/>
                </a:moveTo>
                <a:lnTo>
                  <a:pt x="3725" y="14217"/>
                </a:lnTo>
                <a:lnTo>
                  <a:pt x="3725" y="15283"/>
                </a:lnTo>
                <a:lnTo>
                  <a:pt x="2743" y="15283"/>
                </a:lnTo>
                <a:lnTo>
                  <a:pt x="2743" y="14217"/>
                </a:lnTo>
                <a:close/>
                <a:moveTo>
                  <a:pt x="4255" y="14217"/>
                </a:moveTo>
                <a:lnTo>
                  <a:pt x="5237" y="14217"/>
                </a:lnTo>
                <a:lnTo>
                  <a:pt x="5237" y="15283"/>
                </a:lnTo>
                <a:lnTo>
                  <a:pt x="4255" y="15283"/>
                </a:lnTo>
                <a:lnTo>
                  <a:pt x="4255" y="14217"/>
                </a:lnTo>
                <a:close/>
                <a:moveTo>
                  <a:pt x="5760" y="14217"/>
                </a:moveTo>
                <a:lnTo>
                  <a:pt x="6743" y="14217"/>
                </a:lnTo>
                <a:lnTo>
                  <a:pt x="6743" y="15283"/>
                </a:lnTo>
                <a:lnTo>
                  <a:pt x="5760" y="15283"/>
                </a:lnTo>
                <a:lnTo>
                  <a:pt x="5760" y="14217"/>
                </a:lnTo>
                <a:close/>
                <a:moveTo>
                  <a:pt x="7271" y="14217"/>
                </a:moveTo>
                <a:lnTo>
                  <a:pt x="8255" y="14217"/>
                </a:lnTo>
                <a:lnTo>
                  <a:pt x="8255" y="15283"/>
                </a:lnTo>
                <a:lnTo>
                  <a:pt x="7271" y="15283"/>
                </a:lnTo>
                <a:lnTo>
                  <a:pt x="7271" y="14217"/>
                </a:lnTo>
                <a:close/>
                <a:moveTo>
                  <a:pt x="8783" y="14217"/>
                </a:moveTo>
                <a:lnTo>
                  <a:pt x="9767" y="14217"/>
                </a:lnTo>
                <a:lnTo>
                  <a:pt x="9767" y="15283"/>
                </a:lnTo>
                <a:lnTo>
                  <a:pt x="8783" y="15283"/>
                </a:lnTo>
                <a:lnTo>
                  <a:pt x="8783" y="14217"/>
                </a:lnTo>
                <a:close/>
                <a:moveTo>
                  <a:pt x="10295" y="14217"/>
                </a:moveTo>
                <a:lnTo>
                  <a:pt x="11278" y="14217"/>
                </a:lnTo>
                <a:lnTo>
                  <a:pt x="11278" y="15283"/>
                </a:lnTo>
                <a:lnTo>
                  <a:pt x="10295" y="15283"/>
                </a:lnTo>
                <a:lnTo>
                  <a:pt x="10295" y="14217"/>
                </a:lnTo>
                <a:close/>
                <a:moveTo>
                  <a:pt x="11801" y="14217"/>
                </a:moveTo>
                <a:lnTo>
                  <a:pt x="12785" y="14217"/>
                </a:lnTo>
                <a:lnTo>
                  <a:pt x="12785" y="15283"/>
                </a:lnTo>
                <a:lnTo>
                  <a:pt x="11801" y="15283"/>
                </a:lnTo>
                <a:lnTo>
                  <a:pt x="11801" y="14217"/>
                </a:lnTo>
                <a:close/>
                <a:moveTo>
                  <a:pt x="13313" y="14217"/>
                </a:moveTo>
                <a:lnTo>
                  <a:pt x="14297" y="14217"/>
                </a:lnTo>
                <a:lnTo>
                  <a:pt x="14297" y="15283"/>
                </a:lnTo>
                <a:lnTo>
                  <a:pt x="13313" y="15283"/>
                </a:lnTo>
                <a:lnTo>
                  <a:pt x="13313" y="14217"/>
                </a:lnTo>
                <a:close/>
                <a:moveTo>
                  <a:pt x="14825" y="14217"/>
                </a:moveTo>
                <a:lnTo>
                  <a:pt x="15808" y="14217"/>
                </a:lnTo>
                <a:lnTo>
                  <a:pt x="15808" y="15283"/>
                </a:lnTo>
                <a:lnTo>
                  <a:pt x="14825" y="15283"/>
                </a:lnTo>
                <a:lnTo>
                  <a:pt x="14825" y="14217"/>
                </a:lnTo>
                <a:close/>
                <a:moveTo>
                  <a:pt x="16331" y="14217"/>
                </a:moveTo>
                <a:lnTo>
                  <a:pt x="17313" y="14217"/>
                </a:lnTo>
                <a:lnTo>
                  <a:pt x="17313" y="15283"/>
                </a:lnTo>
                <a:lnTo>
                  <a:pt x="16331" y="15283"/>
                </a:lnTo>
                <a:lnTo>
                  <a:pt x="16331" y="14217"/>
                </a:lnTo>
                <a:close/>
                <a:moveTo>
                  <a:pt x="17843" y="14217"/>
                </a:moveTo>
                <a:lnTo>
                  <a:pt x="18825" y="14217"/>
                </a:lnTo>
                <a:lnTo>
                  <a:pt x="18825" y="15283"/>
                </a:lnTo>
                <a:lnTo>
                  <a:pt x="17843" y="15283"/>
                </a:lnTo>
                <a:lnTo>
                  <a:pt x="17843" y="14217"/>
                </a:lnTo>
                <a:close/>
                <a:moveTo>
                  <a:pt x="3499" y="15858"/>
                </a:moveTo>
                <a:lnTo>
                  <a:pt x="4481" y="15858"/>
                </a:lnTo>
                <a:lnTo>
                  <a:pt x="4481" y="16923"/>
                </a:lnTo>
                <a:lnTo>
                  <a:pt x="3499" y="16923"/>
                </a:lnTo>
                <a:lnTo>
                  <a:pt x="3499" y="15858"/>
                </a:lnTo>
                <a:close/>
                <a:moveTo>
                  <a:pt x="5011" y="15858"/>
                </a:moveTo>
                <a:lnTo>
                  <a:pt x="5993" y="15858"/>
                </a:lnTo>
                <a:lnTo>
                  <a:pt x="5993" y="16923"/>
                </a:lnTo>
                <a:lnTo>
                  <a:pt x="5011" y="16923"/>
                </a:lnTo>
                <a:lnTo>
                  <a:pt x="5011" y="15858"/>
                </a:lnTo>
                <a:close/>
                <a:moveTo>
                  <a:pt x="6516" y="15858"/>
                </a:moveTo>
                <a:lnTo>
                  <a:pt x="7499" y="15858"/>
                </a:lnTo>
                <a:lnTo>
                  <a:pt x="7499" y="16923"/>
                </a:lnTo>
                <a:lnTo>
                  <a:pt x="6516" y="16923"/>
                </a:lnTo>
                <a:lnTo>
                  <a:pt x="6516" y="15858"/>
                </a:lnTo>
                <a:close/>
                <a:moveTo>
                  <a:pt x="8027" y="15858"/>
                </a:moveTo>
                <a:lnTo>
                  <a:pt x="9011" y="15858"/>
                </a:lnTo>
                <a:lnTo>
                  <a:pt x="9011" y="16923"/>
                </a:lnTo>
                <a:lnTo>
                  <a:pt x="8027" y="16923"/>
                </a:lnTo>
                <a:lnTo>
                  <a:pt x="8027" y="15858"/>
                </a:lnTo>
                <a:close/>
                <a:moveTo>
                  <a:pt x="9539" y="15858"/>
                </a:moveTo>
                <a:lnTo>
                  <a:pt x="10522" y="15858"/>
                </a:lnTo>
                <a:lnTo>
                  <a:pt x="10522" y="16923"/>
                </a:lnTo>
                <a:lnTo>
                  <a:pt x="9539" y="16923"/>
                </a:lnTo>
                <a:lnTo>
                  <a:pt x="9539" y="15858"/>
                </a:lnTo>
                <a:close/>
                <a:moveTo>
                  <a:pt x="11045" y="15858"/>
                </a:moveTo>
                <a:lnTo>
                  <a:pt x="12029" y="15858"/>
                </a:lnTo>
                <a:lnTo>
                  <a:pt x="12029" y="16923"/>
                </a:lnTo>
                <a:lnTo>
                  <a:pt x="11045" y="16923"/>
                </a:lnTo>
                <a:lnTo>
                  <a:pt x="11045" y="15858"/>
                </a:lnTo>
                <a:close/>
                <a:moveTo>
                  <a:pt x="12557" y="15858"/>
                </a:moveTo>
                <a:lnTo>
                  <a:pt x="13541" y="15858"/>
                </a:lnTo>
                <a:lnTo>
                  <a:pt x="13541" y="16923"/>
                </a:lnTo>
                <a:lnTo>
                  <a:pt x="12557" y="16923"/>
                </a:lnTo>
                <a:lnTo>
                  <a:pt x="12557" y="15858"/>
                </a:lnTo>
                <a:close/>
                <a:moveTo>
                  <a:pt x="14069" y="15858"/>
                </a:moveTo>
                <a:lnTo>
                  <a:pt x="15052" y="15858"/>
                </a:lnTo>
                <a:lnTo>
                  <a:pt x="15052" y="16923"/>
                </a:lnTo>
                <a:lnTo>
                  <a:pt x="14069" y="16923"/>
                </a:lnTo>
                <a:lnTo>
                  <a:pt x="14069" y="15858"/>
                </a:lnTo>
                <a:close/>
                <a:moveTo>
                  <a:pt x="15580" y="15858"/>
                </a:moveTo>
                <a:lnTo>
                  <a:pt x="16564" y="15858"/>
                </a:lnTo>
                <a:lnTo>
                  <a:pt x="16564" y="16923"/>
                </a:lnTo>
                <a:lnTo>
                  <a:pt x="15580" y="16923"/>
                </a:lnTo>
                <a:lnTo>
                  <a:pt x="15580" y="15858"/>
                </a:lnTo>
                <a:close/>
                <a:moveTo>
                  <a:pt x="17087" y="15858"/>
                </a:moveTo>
                <a:lnTo>
                  <a:pt x="18069" y="15858"/>
                </a:lnTo>
                <a:lnTo>
                  <a:pt x="18069" y="16923"/>
                </a:lnTo>
                <a:lnTo>
                  <a:pt x="17087" y="16923"/>
                </a:lnTo>
                <a:lnTo>
                  <a:pt x="17087" y="15858"/>
                </a:lnTo>
                <a:close/>
                <a:moveTo>
                  <a:pt x="4255" y="17498"/>
                </a:moveTo>
                <a:lnTo>
                  <a:pt x="5237" y="17498"/>
                </a:lnTo>
                <a:lnTo>
                  <a:pt x="5237" y="18564"/>
                </a:lnTo>
                <a:lnTo>
                  <a:pt x="4255" y="18564"/>
                </a:lnTo>
                <a:lnTo>
                  <a:pt x="4255" y="17498"/>
                </a:lnTo>
                <a:close/>
                <a:moveTo>
                  <a:pt x="5760" y="17498"/>
                </a:moveTo>
                <a:lnTo>
                  <a:pt x="6743" y="17498"/>
                </a:lnTo>
                <a:lnTo>
                  <a:pt x="6743" y="18564"/>
                </a:lnTo>
                <a:lnTo>
                  <a:pt x="5760" y="18564"/>
                </a:lnTo>
                <a:lnTo>
                  <a:pt x="5760" y="17498"/>
                </a:lnTo>
                <a:close/>
                <a:moveTo>
                  <a:pt x="7271" y="17498"/>
                </a:moveTo>
                <a:lnTo>
                  <a:pt x="8255" y="17498"/>
                </a:lnTo>
                <a:lnTo>
                  <a:pt x="8255" y="18564"/>
                </a:lnTo>
                <a:lnTo>
                  <a:pt x="7271" y="18564"/>
                </a:lnTo>
                <a:lnTo>
                  <a:pt x="7271" y="17498"/>
                </a:lnTo>
                <a:close/>
                <a:moveTo>
                  <a:pt x="8783" y="17498"/>
                </a:moveTo>
                <a:lnTo>
                  <a:pt x="9767" y="17498"/>
                </a:lnTo>
                <a:lnTo>
                  <a:pt x="9767" y="18564"/>
                </a:lnTo>
                <a:lnTo>
                  <a:pt x="8783" y="18564"/>
                </a:lnTo>
                <a:lnTo>
                  <a:pt x="8783" y="17498"/>
                </a:lnTo>
                <a:close/>
                <a:moveTo>
                  <a:pt x="10295" y="17498"/>
                </a:moveTo>
                <a:lnTo>
                  <a:pt x="11278" y="17498"/>
                </a:lnTo>
                <a:lnTo>
                  <a:pt x="11278" y="18564"/>
                </a:lnTo>
                <a:lnTo>
                  <a:pt x="10295" y="18564"/>
                </a:lnTo>
                <a:lnTo>
                  <a:pt x="10295" y="17498"/>
                </a:lnTo>
                <a:close/>
                <a:moveTo>
                  <a:pt x="11801" y="17498"/>
                </a:moveTo>
                <a:lnTo>
                  <a:pt x="12785" y="17498"/>
                </a:lnTo>
                <a:lnTo>
                  <a:pt x="12785" y="18564"/>
                </a:lnTo>
                <a:lnTo>
                  <a:pt x="11801" y="18564"/>
                </a:lnTo>
                <a:lnTo>
                  <a:pt x="11801" y="17498"/>
                </a:lnTo>
                <a:close/>
                <a:moveTo>
                  <a:pt x="13313" y="17498"/>
                </a:moveTo>
                <a:lnTo>
                  <a:pt x="14297" y="17498"/>
                </a:lnTo>
                <a:lnTo>
                  <a:pt x="14297" y="18564"/>
                </a:lnTo>
                <a:lnTo>
                  <a:pt x="13313" y="18564"/>
                </a:lnTo>
                <a:lnTo>
                  <a:pt x="13313" y="17498"/>
                </a:lnTo>
                <a:close/>
                <a:moveTo>
                  <a:pt x="14825" y="17498"/>
                </a:moveTo>
                <a:lnTo>
                  <a:pt x="15808" y="17498"/>
                </a:lnTo>
                <a:lnTo>
                  <a:pt x="15808" y="18564"/>
                </a:lnTo>
                <a:lnTo>
                  <a:pt x="14825" y="18564"/>
                </a:lnTo>
                <a:lnTo>
                  <a:pt x="14825" y="17498"/>
                </a:lnTo>
                <a:close/>
                <a:moveTo>
                  <a:pt x="16331" y="17498"/>
                </a:moveTo>
                <a:lnTo>
                  <a:pt x="17313" y="17498"/>
                </a:lnTo>
                <a:lnTo>
                  <a:pt x="17313" y="18564"/>
                </a:lnTo>
                <a:lnTo>
                  <a:pt x="16331" y="18564"/>
                </a:lnTo>
                <a:lnTo>
                  <a:pt x="16331" y="17498"/>
                </a:lnTo>
                <a:close/>
                <a:moveTo>
                  <a:pt x="6743" y="19139"/>
                </a:moveTo>
                <a:lnTo>
                  <a:pt x="14820" y="19139"/>
                </a:lnTo>
                <a:lnTo>
                  <a:pt x="14820" y="20205"/>
                </a:lnTo>
                <a:lnTo>
                  <a:pt x="6743" y="20205"/>
                </a:lnTo>
                <a:lnTo>
                  <a:pt x="6743" y="19139"/>
                </a:lnTo>
                <a:close/>
              </a:path>
            </a:pathLst>
          </a:custGeom>
          <a:solidFill>
            <a:schemeClr val="accent5">
              <a:lumOff val="-12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86" name="开发者指南"/>
          <p:cNvSpPr/>
          <p:nvPr/>
        </p:nvSpPr>
        <p:spPr>
          <a:xfrm>
            <a:off x="1014142" y="5597557"/>
            <a:ext cx="3137080" cy="670423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开发者指南</a:t>
            </a:r>
          </a:p>
        </p:txBody>
      </p:sp>
      <p:sp>
        <p:nvSpPr>
          <p:cNvPr id="487" name="API列表"/>
          <p:cNvSpPr/>
          <p:nvPr/>
        </p:nvSpPr>
        <p:spPr>
          <a:xfrm>
            <a:off x="1014142" y="6499044"/>
            <a:ext cx="3137080" cy="670422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API列表</a:t>
            </a:r>
          </a:p>
        </p:txBody>
      </p:sp>
      <p:sp>
        <p:nvSpPr>
          <p:cNvPr id="488" name="支持中心"/>
          <p:cNvSpPr/>
          <p:nvPr/>
        </p:nvSpPr>
        <p:spPr>
          <a:xfrm>
            <a:off x="1014142" y="7401696"/>
            <a:ext cx="3137080" cy="670422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支持中心</a:t>
            </a:r>
          </a:p>
        </p:txBody>
      </p:sp>
      <p:sp>
        <p:nvSpPr>
          <p:cNvPr id="489" name="沙箱测试"/>
          <p:cNvSpPr/>
          <p:nvPr/>
        </p:nvSpPr>
        <p:spPr>
          <a:xfrm>
            <a:off x="1014142" y="9227713"/>
            <a:ext cx="3137080" cy="670422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沙箱测试</a:t>
            </a:r>
          </a:p>
        </p:txBody>
      </p:sp>
      <p:sp>
        <p:nvSpPr>
          <p:cNvPr id="490" name="管理中心"/>
          <p:cNvSpPr/>
          <p:nvPr/>
        </p:nvSpPr>
        <p:spPr>
          <a:xfrm>
            <a:off x="1014142" y="8314704"/>
            <a:ext cx="3137080" cy="670422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管理中心</a:t>
            </a:r>
          </a:p>
        </p:txBody>
      </p:sp>
      <p:sp>
        <p:nvSpPr>
          <p:cNvPr id="491" name="访问控制"/>
          <p:cNvSpPr/>
          <p:nvPr/>
        </p:nvSpPr>
        <p:spPr>
          <a:xfrm>
            <a:off x="4773291" y="4675592"/>
            <a:ext cx="3212877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访问控制</a:t>
            </a:r>
          </a:p>
        </p:txBody>
      </p:sp>
      <p:sp>
        <p:nvSpPr>
          <p:cNvPr id="492" name="流量控制"/>
          <p:cNvSpPr/>
          <p:nvPr/>
        </p:nvSpPr>
        <p:spPr>
          <a:xfrm>
            <a:off x="8112657" y="4675592"/>
            <a:ext cx="301523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流量控制</a:t>
            </a:r>
          </a:p>
        </p:txBody>
      </p:sp>
      <p:sp>
        <p:nvSpPr>
          <p:cNvPr id="493" name="路由分发"/>
          <p:cNvSpPr/>
          <p:nvPr/>
        </p:nvSpPr>
        <p:spPr>
          <a:xfrm>
            <a:off x="4773291" y="5431000"/>
            <a:ext cx="3212877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路由分发</a:t>
            </a:r>
          </a:p>
        </p:txBody>
      </p:sp>
      <p:sp>
        <p:nvSpPr>
          <p:cNvPr id="494" name="协议转换"/>
          <p:cNvSpPr/>
          <p:nvPr/>
        </p:nvSpPr>
        <p:spPr>
          <a:xfrm>
            <a:off x="8112657" y="5432916"/>
            <a:ext cx="301523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协议转换</a:t>
            </a:r>
          </a:p>
        </p:txBody>
      </p:sp>
      <p:sp>
        <p:nvSpPr>
          <p:cNvPr id="495" name="熔断降级"/>
          <p:cNvSpPr/>
          <p:nvPr/>
        </p:nvSpPr>
        <p:spPr>
          <a:xfrm>
            <a:off x="4773291" y="6203148"/>
            <a:ext cx="3212877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熔断降级</a:t>
            </a:r>
          </a:p>
        </p:txBody>
      </p:sp>
      <p:sp>
        <p:nvSpPr>
          <p:cNvPr id="496" name="异常处理"/>
          <p:cNvSpPr/>
          <p:nvPr/>
        </p:nvSpPr>
        <p:spPr>
          <a:xfrm>
            <a:off x="8112657" y="6203148"/>
            <a:ext cx="3015235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异常处理</a:t>
            </a:r>
          </a:p>
        </p:txBody>
      </p:sp>
      <p:sp>
        <p:nvSpPr>
          <p:cNvPr id="497" name="安全防护"/>
          <p:cNvSpPr/>
          <p:nvPr/>
        </p:nvSpPr>
        <p:spPr>
          <a:xfrm>
            <a:off x="4773291" y="6972561"/>
            <a:ext cx="3212877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安全防护</a:t>
            </a:r>
          </a:p>
        </p:txBody>
      </p:sp>
      <p:sp>
        <p:nvSpPr>
          <p:cNvPr id="498" name="数据处理"/>
          <p:cNvSpPr/>
          <p:nvPr/>
        </p:nvSpPr>
        <p:spPr>
          <a:xfrm>
            <a:off x="8107280" y="6973928"/>
            <a:ext cx="3025989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数据处理</a:t>
            </a:r>
          </a:p>
        </p:txBody>
      </p:sp>
      <p:sp>
        <p:nvSpPr>
          <p:cNvPr id="499" name="支撑平台"/>
          <p:cNvSpPr txBox="1"/>
          <p:nvPr/>
        </p:nvSpPr>
        <p:spPr>
          <a:xfrm>
            <a:off x="9707415" y="10011315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支撑平台</a:t>
            </a:r>
            <a:endParaRPr dirty="0"/>
          </a:p>
        </p:txBody>
      </p:sp>
      <p:sp>
        <p:nvSpPr>
          <p:cNvPr id="500" name="认证中心"/>
          <p:cNvSpPr/>
          <p:nvPr/>
        </p:nvSpPr>
        <p:spPr>
          <a:xfrm>
            <a:off x="4683062" y="8623841"/>
            <a:ext cx="2774525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认证中心</a:t>
            </a:r>
          </a:p>
        </p:txBody>
      </p:sp>
      <p:sp>
        <p:nvSpPr>
          <p:cNvPr id="501" name="管理平台"/>
          <p:cNvSpPr txBox="1"/>
          <p:nvPr/>
        </p:nvSpPr>
        <p:spPr>
          <a:xfrm>
            <a:off x="17186554" y="4426960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管理平台</a:t>
            </a:r>
          </a:p>
        </p:txBody>
      </p:sp>
      <p:sp>
        <p:nvSpPr>
          <p:cNvPr id="502" name="系统管理"/>
          <p:cNvSpPr/>
          <p:nvPr/>
        </p:nvSpPr>
        <p:spPr>
          <a:xfrm>
            <a:off x="16606074" y="5110262"/>
            <a:ext cx="2519860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系统管理</a:t>
            </a:r>
          </a:p>
        </p:txBody>
      </p:sp>
      <p:sp>
        <p:nvSpPr>
          <p:cNvPr id="503" name="环境管理"/>
          <p:cNvSpPr/>
          <p:nvPr/>
        </p:nvSpPr>
        <p:spPr>
          <a:xfrm>
            <a:off x="16606074" y="5958203"/>
            <a:ext cx="2519860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环境管理</a:t>
            </a:r>
          </a:p>
        </p:txBody>
      </p:sp>
      <p:sp>
        <p:nvSpPr>
          <p:cNvPr id="504" name="圆角矩形"/>
          <p:cNvSpPr/>
          <p:nvPr/>
        </p:nvSpPr>
        <p:spPr>
          <a:xfrm>
            <a:off x="16606074" y="6806143"/>
            <a:ext cx="2519860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</p:txBody>
      </p:sp>
      <p:sp>
        <p:nvSpPr>
          <p:cNvPr id="505" name="参与者管理"/>
          <p:cNvSpPr txBox="1"/>
          <p:nvPr/>
        </p:nvSpPr>
        <p:spPr>
          <a:xfrm>
            <a:off x="17083594" y="6889624"/>
            <a:ext cx="171767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参与者管理</a:t>
            </a:r>
            <a:endParaRPr dirty="0"/>
          </a:p>
        </p:txBody>
      </p:sp>
      <p:sp>
        <p:nvSpPr>
          <p:cNvPr id="506" name="服务管理"/>
          <p:cNvSpPr/>
          <p:nvPr/>
        </p:nvSpPr>
        <p:spPr>
          <a:xfrm>
            <a:off x="16606074" y="7662326"/>
            <a:ext cx="2519860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服务管理</a:t>
            </a:r>
            <a:endParaRPr dirty="0"/>
          </a:p>
        </p:txBody>
      </p:sp>
      <p:sp>
        <p:nvSpPr>
          <p:cNvPr id="507" name="规则管理"/>
          <p:cNvSpPr/>
          <p:nvPr/>
        </p:nvSpPr>
        <p:spPr>
          <a:xfrm>
            <a:off x="16623169" y="8510266"/>
            <a:ext cx="2519860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规则管理</a:t>
            </a:r>
            <a:endParaRPr dirty="0"/>
          </a:p>
        </p:txBody>
      </p:sp>
      <p:sp>
        <p:nvSpPr>
          <p:cNvPr id="508" name="系统监控"/>
          <p:cNvSpPr/>
          <p:nvPr/>
        </p:nvSpPr>
        <p:spPr>
          <a:xfrm>
            <a:off x="16644174" y="9366449"/>
            <a:ext cx="2519860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系统监控</a:t>
            </a:r>
          </a:p>
        </p:txBody>
      </p:sp>
      <p:sp>
        <p:nvSpPr>
          <p:cNvPr id="509" name="监控报表"/>
          <p:cNvSpPr/>
          <p:nvPr/>
        </p:nvSpPr>
        <p:spPr>
          <a:xfrm>
            <a:off x="16644174" y="10214389"/>
            <a:ext cx="2519860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监控报表</a:t>
            </a:r>
          </a:p>
        </p:txBody>
      </p:sp>
      <p:sp>
        <p:nvSpPr>
          <p:cNvPr id="510" name="圆角矩形"/>
          <p:cNvSpPr/>
          <p:nvPr/>
        </p:nvSpPr>
        <p:spPr>
          <a:xfrm>
            <a:off x="19908223" y="3713132"/>
            <a:ext cx="3960119" cy="4083145"/>
          </a:xfrm>
          <a:prstGeom prst="roundRect">
            <a:avLst>
              <a:gd name="adj" fmla="val 1785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11" name="圆角矩形"/>
          <p:cNvSpPr/>
          <p:nvPr/>
        </p:nvSpPr>
        <p:spPr>
          <a:xfrm>
            <a:off x="19908223" y="7944321"/>
            <a:ext cx="3960119" cy="3099991"/>
          </a:xfrm>
          <a:prstGeom prst="roundRect">
            <a:avLst>
              <a:gd name="adj" fmla="val 2345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12" name="内部能力服务"/>
          <p:cNvSpPr txBox="1"/>
          <p:nvPr/>
        </p:nvSpPr>
        <p:spPr>
          <a:xfrm>
            <a:off x="20869107" y="3711784"/>
            <a:ext cx="203835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内部能力服务</a:t>
            </a:r>
          </a:p>
        </p:txBody>
      </p:sp>
      <p:sp>
        <p:nvSpPr>
          <p:cNvPr id="513" name="外部接入服务"/>
          <p:cNvSpPr txBox="1"/>
          <p:nvPr/>
        </p:nvSpPr>
        <p:spPr>
          <a:xfrm>
            <a:off x="20869107" y="10452284"/>
            <a:ext cx="203835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外部接入服务</a:t>
            </a:r>
            <a:endParaRPr dirty="0"/>
          </a:p>
        </p:txBody>
      </p:sp>
      <p:sp>
        <p:nvSpPr>
          <p:cNvPr id="514" name="核心能力"/>
          <p:cNvSpPr/>
          <p:nvPr/>
        </p:nvSpPr>
        <p:spPr>
          <a:xfrm>
            <a:off x="20146001" y="4607991"/>
            <a:ext cx="3484563" cy="663775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核心能力</a:t>
            </a:r>
            <a:endParaRPr dirty="0"/>
          </a:p>
        </p:txBody>
      </p:sp>
      <p:sp>
        <p:nvSpPr>
          <p:cNvPr id="515" name="支付能力"/>
          <p:cNvSpPr/>
          <p:nvPr/>
        </p:nvSpPr>
        <p:spPr>
          <a:xfrm>
            <a:off x="20146001" y="5645780"/>
            <a:ext cx="3484563" cy="663775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支付能力</a:t>
            </a:r>
          </a:p>
        </p:txBody>
      </p:sp>
      <p:sp>
        <p:nvSpPr>
          <p:cNvPr id="516" name="信用卡能力"/>
          <p:cNvSpPr/>
          <p:nvPr/>
        </p:nvSpPr>
        <p:spPr>
          <a:xfrm>
            <a:off x="20146001" y="6683569"/>
            <a:ext cx="3484563" cy="663774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信用卡能力</a:t>
            </a:r>
            <a:endParaRPr dirty="0"/>
          </a:p>
        </p:txBody>
      </p:sp>
      <p:sp>
        <p:nvSpPr>
          <p:cNvPr id="517" name="第三方征信"/>
          <p:cNvSpPr/>
          <p:nvPr/>
        </p:nvSpPr>
        <p:spPr>
          <a:xfrm>
            <a:off x="20172889" y="8049031"/>
            <a:ext cx="3457675" cy="663775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第三方征信</a:t>
            </a:r>
          </a:p>
        </p:txBody>
      </p:sp>
      <p:sp>
        <p:nvSpPr>
          <p:cNvPr id="518" name="公积金/社保"/>
          <p:cNvSpPr/>
          <p:nvPr/>
        </p:nvSpPr>
        <p:spPr>
          <a:xfrm>
            <a:off x="20172889" y="8932164"/>
            <a:ext cx="3457675" cy="663774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公积金/社保</a:t>
            </a:r>
          </a:p>
        </p:txBody>
      </p:sp>
      <p:sp>
        <p:nvSpPr>
          <p:cNvPr id="519" name="反欺诈"/>
          <p:cNvSpPr/>
          <p:nvPr/>
        </p:nvSpPr>
        <p:spPr>
          <a:xfrm>
            <a:off x="20146001" y="9782552"/>
            <a:ext cx="3484563" cy="663774"/>
          </a:xfrm>
          <a:prstGeom prst="roundRect">
            <a:avLst>
              <a:gd name="adj" fmla="val 86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反欺诈</a:t>
            </a:r>
          </a:p>
        </p:txBody>
      </p:sp>
      <p:sp>
        <p:nvSpPr>
          <p:cNvPr id="520" name="持续构建平台"/>
          <p:cNvSpPr/>
          <p:nvPr/>
        </p:nvSpPr>
        <p:spPr>
          <a:xfrm>
            <a:off x="494617" y="11444535"/>
            <a:ext cx="11685107" cy="1148160"/>
          </a:xfrm>
          <a:prstGeom prst="roundRect">
            <a:avLst>
              <a:gd name="adj" fmla="val 6457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持续构建平台</a:t>
            </a:r>
          </a:p>
        </p:txBody>
      </p:sp>
      <p:sp>
        <p:nvSpPr>
          <p:cNvPr id="521" name="运营监控平台"/>
          <p:cNvSpPr/>
          <p:nvPr/>
        </p:nvSpPr>
        <p:spPr>
          <a:xfrm>
            <a:off x="12395764" y="11444535"/>
            <a:ext cx="11574607" cy="1148160"/>
          </a:xfrm>
          <a:prstGeom prst="roundRect">
            <a:avLst>
              <a:gd name="adj" fmla="val 6537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运营监控平台</a:t>
            </a:r>
          </a:p>
        </p:txBody>
      </p:sp>
      <p:sp>
        <p:nvSpPr>
          <p:cNvPr id="522" name="开发者门户、开放网关、支撑平台、管理平台、服务枢纽五大基础组件"/>
          <p:cNvSpPr txBox="1"/>
          <p:nvPr/>
        </p:nvSpPr>
        <p:spPr>
          <a:xfrm>
            <a:off x="4856012" y="12865270"/>
            <a:ext cx="1363395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400" i="0" spc="34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开发者门户、开放网关、支撑平台、管理平台、服务枢纽五大基础组件</a:t>
            </a:r>
          </a:p>
        </p:txBody>
      </p:sp>
      <p:sp>
        <p:nvSpPr>
          <p:cNvPr id="523" name="圆角矩形"/>
          <p:cNvSpPr/>
          <p:nvPr/>
        </p:nvSpPr>
        <p:spPr>
          <a:xfrm>
            <a:off x="11486446" y="4416057"/>
            <a:ext cx="4773604" cy="3902374"/>
          </a:xfrm>
          <a:prstGeom prst="roundRect">
            <a:avLst>
              <a:gd name="adj" fmla="val 17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24" name="服务枢纽"/>
          <p:cNvSpPr txBox="1"/>
          <p:nvPr/>
        </p:nvSpPr>
        <p:spPr>
          <a:xfrm>
            <a:off x="13270345" y="7736906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服务枢纽</a:t>
            </a:r>
          </a:p>
        </p:txBody>
      </p:sp>
      <p:sp>
        <p:nvSpPr>
          <p:cNvPr id="525" name="服务注册中心"/>
          <p:cNvSpPr/>
          <p:nvPr/>
        </p:nvSpPr>
        <p:spPr>
          <a:xfrm>
            <a:off x="11755338" y="4675592"/>
            <a:ext cx="4281271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服务注册中心</a:t>
            </a:r>
          </a:p>
        </p:txBody>
      </p:sp>
      <p:sp>
        <p:nvSpPr>
          <p:cNvPr id="526" name="账户服务"/>
          <p:cNvSpPr/>
          <p:nvPr/>
        </p:nvSpPr>
        <p:spPr>
          <a:xfrm>
            <a:off x="11732612" y="5517201"/>
            <a:ext cx="2035735" cy="2119347"/>
          </a:xfrm>
          <a:prstGeom prst="roundRect">
            <a:avLst>
              <a:gd name="adj" fmla="val 2808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账户服务</a:t>
            </a:r>
          </a:p>
        </p:txBody>
      </p:sp>
      <p:sp>
        <p:nvSpPr>
          <p:cNvPr id="527" name="贷款服务"/>
          <p:cNvSpPr/>
          <p:nvPr/>
        </p:nvSpPr>
        <p:spPr>
          <a:xfrm>
            <a:off x="13986462" y="5517201"/>
            <a:ext cx="2035735" cy="2119347"/>
          </a:xfrm>
          <a:prstGeom prst="roundRect">
            <a:avLst>
              <a:gd name="adj" fmla="val 2808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贷款服务</a:t>
            </a:r>
          </a:p>
        </p:txBody>
      </p:sp>
      <p:sp>
        <p:nvSpPr>
          <p:cNvPr id="528" name="用户中心"/>
          <p:cNvSpPr/>
          <p:nvPr/>
        </p:nvSpPr>
        <p:spPr>
          <a:xfrm>
            <a:off x="7581177" y="8623327"/>
            <a:ext cx="277452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用户中心</a:t>
            </a:r>
            <a:endParaRPr dirty="0"/>
          </a:p>
        </p:txBody>
      </p:sp>
      <p:sp>
        <p:nvSpPr>
          <p:cNvPr id="529" name="缓存中心"/>
          <p:cNvSpPr/>
          <p:nvPr/>
        </p:nvSpPr>
        <p:spPr>
          <a:xfrm>
            <a:off x="10479292" y="8623327"/>
            <a:ext cx="277452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缓存中心</a:t>
            </a:r>
          </a:p>
        </p:txBody>
      </p:sp>
      <p:sp>
        <p:nvSpPr>
          <p:cNvPr id="530" name="模拟沙箱"/>
          <p:cNvSpPr/>
          <p:nvPr/>
        </p:nvSpPr>
        <p:spPr>
          <a:xfrm>
            <a:off x="13377406" y="8624482"/>
            <a:ext cx="2774525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模拟沙箱</a:t>
            </a:r>
          </a:p>
        </p:txBody>
      </p:sp>
      <p:sp>
        <p:nvSpPr>
          <p:cNvPr id="531" name="调度平台"/>
          <p:cNvSpPr/>
          <p:nvPr/>
        </p:nvSpPr>
        <p:spPr>
          <a:xfrm>
            <a:off x="4675963" y="9366385"/>
            <a:ext cx="277452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调度平台</a:t>
            </a:r>
            <a:endParaRPr dirty="0"/>
          </a:p>
        </p:txBody>
      </p:sp>
      <p:sp>
        <p:nvSpPr>
          <p:cNvPr id="532" name="参数平台"/>
          <p:cNvSpPr/>
          <p:nvPr/>
        </p:nvSpPr>
        <p:spPr>
          <a:xfrm>
            <a:off x="7574078" y="9365872"/>
            <a:ext cx="2774525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参数平台</a:t>
            </a:r>
            <a:endParaRPr dirty="0"/>
          </a:p>
        </p:txBody>
      </p:sp>
      <p:sp>
        <p:nvSpPr>
          <p:cNvPr id="533" name="消息平台"/>
          <p:cNvSpPr/>
          <p:nvPr/>
        </p:nvSpPr>
        <p:spPr>
          <a:xfrm>
            <a:off x="10472193" y="9365872"/>
            <a:ext cx="2774525" cy="663774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消息平台</a:t>
            </a:r>
            <a:endParaRPr dirty="0"/>
          </a:p>
        </p:txBody>
      </p:sp>
      <p:sp>
        <p:nvSpPr>
          <p:cNvPr id="534" name="日志平台"/>
          <p:cNvSpPr/>
          <p:nvPr/>
        </p:nvSpPr>
        <p:spPr>
          <a:xfrm>
            <a:off x="13370307" y="9367026"/>
            <a:ext cx="2774525" cy="663775"/>
          </a:xfrm>
          <a:prstGeom prst="roundRect">
            <a:avLst>
              <a:gd name="adj" fmla="val 8613"/>
            </a:avLst>
          </a:prstGeom>
          <a:solidFill>
            <a:srgbClr val="747676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日志平台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556" name="开放平台接入流程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开放平台接入流程</a:t>
            </a:r>
          </a:p>
        </p:txBody>
      </p:sp>
      <p:sp>
        <p:nvSpPr>
          <p:cNvPr id="557" name="电话"/>
          <p:cNvSpPr/>
          <p:nvPr/>
        </p:nvSpPr>
        <p:spPr>
          <a:xfrm>
            <a:off x="3501638" y="8853322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58" name="带肩膀的头像"/>
          <p:cNvSpPr/>
          <p:nvPr/>
        </p:nvSpPr>
        <p:spPr>
          <a:xfrm>
            <a:off x="991568" y="5081440"/>
            <a:ext cx="1143385" cy="99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59" name="带肩膀的头像"/>
          <p:cNvSpPr/>
          <p:nvPr/>
        </p:nvSpPr>
        <p:spPr>
          <a:xfrm>
            <a:off x="712168" y="5210938"/>
            <a:ext cx="844443" cy="731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60" name="APP2"/>
          <p:cNvSpPr txBox="1"/>
          <p:nvPr/>
        </p:nvSpPr>
        <p:spPr>
          <a:xfrm>
            <a:off x="3421586" y="7118581"/>
            <a:ext cx="984505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APP2</a:t>
            </a:r>
          </a:p>
        </p:txBody>
      </p:sp>
      <p:sp>
        <p:nvSpPr>
          <p:cNvPr id="561" name="电话"/>
          <p:cNvSpPr/>
          <p:nvPr/>
        </p:nvSpPr>
        <p:spPr>
          <a:xfrm>
            <a:off x="3501638" y="5558898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62" name="APP3"/>
          <p:cNvSpPr txBox="1"/>
          <p:nvPr/>
        </p:nvSpPr>
        <p:spPr>
          <a:xfrm>
            <a:off x="3380057" y="10438405"/>
            <a:ext cx="98717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APP3</a:t>
            </a:r>
          </a:p>
        </p:txBody>
      </p:sp>
      <p:sp>
        <p:nvSpPr>
          <p:cNvPr id="563" name="电话"/>
          <p:cNvSpPr/>
          <p:nvPr/>
        </p:nvSpPr>
        <p:spPr>
          <a:xfrm>
            <a:off x="3501638" y="2264474"/>
            <a:ext cx="741343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64" name="APP1"/>
          <p:cNvSpPr txBox="1"/>
          <p:nvPr/>
        </p:nvSpPr>
        <p:spPr>
          <a:xfrm>
            <a:off x="3421586" y="3823429"/>
            <a:ext cx="901447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APP1</a:t>
            </a:r>
          </a:p>
        </p:txBody>
      </p:sp>
      <p:sp>
        <p:nvSpPr>
          <p:cNvPr id="567" name="线条"/>
          <p:cNvSpPr/>
          <p:nvPr/>
        </p:nvSpPr>
        <p:spPr>
          <a:xfrm flipV="1">
            <a:off x="1799272" y="3293731"/>
            <a:ext cx="1648377" cy="164837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68" name="电子账户"/>
          <p:cNvSpPr txBox="1"/>
          <p:nvPr/>
        </p:nvSpPr>
        <p:spPr>
          <a:xfrm>
            <a:off x="1390079" y="3599970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电子账户</a:t>
            </a:r>
          </a:p>
        </p:txBody>
      </p:sp>
      <p:sp>
        <p:nvSpPr>
          <p:cNvPr id="569" name="线条"/>
          <p:cNvSpPr/>
          <p:nvPr/>
        </p:nvSpPr>
        <p:spPr>
          <a:xfrm>
            <a:off x="1715194" y="6427489"/>
            <a:ext cx="1818672" cy="329585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70" name="购买保险"/>
          <p:cNvSpPr txBox="1"/>
          <p:nvPr/>
        </p:nvSpPr>
        <p:spPr>
          <a:xfrm>
            <a:off x="1390079" y="8267700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购买保险</a:t>
            </a:r>
          </a:p>
        </p:txBody>
      </p:sp>
      <p:sp>
        <p:nvSpPr>
          <p:cNvPr id="571" name="线条"/>
          <p:cNvSpPr/>
          <p:nvPr/>
        </p:nvSpPr>
        <p:spPr>
          <a:xfrm>
            <a:off x="2095400" y="5654929"/>
            <a:ext cx="1452406" cy="72076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72" name="消费支付"/>
          <p:cNvSpPr txBox="1"/>
          <p:nvPr/>
        </p:nvSpPr>
        <p:spPr>
          <a:xfrm>
            <a:off x="1922209" y="6342693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消费支付</a:t>
            </a:r>
          </a:p>
        </p:txBody>
      </p:sp>
      <p:sp>
        <p:nvSpPr>
          <p:cNvPr id="573" name="生…"/>
          <p:cNvSpPr/>
          <p:nvPr/>
        </p:nvSpPr>
        <p:spPr>
          <a:xfrm>
            <a:off x="8771344" y="2097024"/>
            <a:ext cx="901447" cy="5254923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生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产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网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关</a:t>
            </a:r>
            <a:endParaRPr dirty="0"/>
          </a:p>
        </p:txBody>
      </p:sp>
      <p:sp>
        <p:nvSpPr>
          <p:cNvPr id="574" name="沙…"/>
          <p:cNvSpPr/>
          <p:nvPr/>
        </p:nvSpPr>
        <p:spPr>
          <a:xfrm>
            <a:off x="8771344" y="10605181"/>
            <a:ext cx="901447" cy="2654284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沙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箱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网</a:t>
            </a:r>
            <a:endParaRPr dirty="0"/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关</a:t>
            </a:r>
            <a:endParaRPr dirty="0"/>
          </a:p>
        </p:txBody>
      </p:sp>
      <p:sp>
        <p:nvSpPr>
          <p:cNvPr id="576" name="线条"/>
          <p:cNvSpPr/>
          <p:nvPr/>
        </p:nvSpPr>
        <p:spPr>
          <a:xfrm>
            <a:off x="4300537" y="6292232"/>
            <a:ext cx="4413250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78" name="矩形"/>
          <p:cNvSpPr/>
          <p:nvPr/>
        </p:nvSpPr>
        <p:spPr>
          <a:xfrm>
            <a:off x="13548200" y="2152796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79" name="矩形"/>
          <p:cNvSpPr/>
          <p:nvPr/>
        </p:nvSpPr>
        <p:spPr>
          <a:xfrm>
            <a:off x="13548200" y="2602177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0" name="矩形"/>
          <p:cNvSpPr/>
          <p:nvPr/>
        </p:nvSpPr>
        <p:spPr>
          <a:xfrm>
            <a:off x="13548200" y="3216329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1" name="矩形"/>
          <p:cNvSpPr/>
          <p:nvPr/>
        </p:nvSpPr>
        <p:spPr>
          <a:xfrm>
            <a:off x="13548200" y="3665709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2" name="矩形"/>
          <p:cNvSpPr/>
          <p:nvPr/>
        </p:nvSpPr>
        <p:spPr>
          <a:xfrm>
            <a:off x="13548200" y="4279862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3" name="矩形"/>
          <p:cNvSpPr/>
          <p:nvPr/>
        </p:nvSpPr>
        <p:spPr>
          <a:xfrm>
            <a:off x="13548200" y="4729242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4" name="矩形"/>
          <p:cNvSpPr/>
          <p:nvPr/>
        </p:nvSpPr>
        <p:spPr>
          <a:xfrm>
            <a:off x="13548200" y="5359486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5" name="矩形"/>
          <p:cNvSpPr/>
          <p:nvPr/>
        </p:nvSpPr>
        <p:spPr>
          <a:xfrm>
            <a:off x="13548200" y="5808867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6" name="矩形"/>
          <p:cNvSpPr/>
          <p:nvPr/>
        </p:nvSpPr>
        <p:spPr>
          <a:xfrm>
            <a:off x="13548200" y="6401576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7" name="矩形"/>
          <p:cNvSpPr/>
          <p:nvPr/>
        </p:nvSpPr>
        <p:spPr>
          <a:xfrm>
            <a:off x="13548200" y="6850957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88" name="生…"/>
          <p:cNvSpPr/>
          <p:nvPr/>
        </p:nvSpPr>
        <p:spPr>
          <a:xfrm>
            <a:off x="12415596" y="2052720"/>
            <a:ext cx="1397001" cy="5254924"/>
          </a:xfrm>
          <a:prstGeom prst="rect">
            <a:avLst/>
          </a:pr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生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产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服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务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集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成</a:t>
            </a:r>
          </a:p>
        </p:txBody>
      </p:sp>
      <p:sp>
        <p:nvSpPr>
          <p:cNvPr id="589" name="矩形"/>
          <p:cNvSpPr/>
          <p:nvPr/>
        </p:nvSpPr>
        <p:spPr>
          <a:xfrm>
            <a:off x="13548200" y="7689134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0" name="矩形"/>
          <p:cNvSpPr/>
          <p:nvPr/>
        </p:nvSpPr>
        <p:spPr>
          <a:xfrm>
            <a:off x="13548200" y="8138515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1" name="矩形"/>
          <p:cNvSpPr/>
          <p:nvPr/>
        </p:nvSpPr>
        <p:spPr>
          <a:xfrm>
            <a:off x="13548200" y="8752667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2" name="矩形"/>
          <p:cNvSpPr/>
          <p:nvPr/>
        </p:nvSpPr>
        <p:spPr>
          <a:xfrm>
            <a:off x="13548200" y="9202048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3" name="矩形"/>
          <p:cNvSpPr/>
          <p:nvPr/>
        </p:nvSpPr>
        <p:spPr>
          <a:xfrm>
            <a:off x="13548200" y="9816200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4" name="矩形"/>
          <p:cNvSpPr/>
          <p:nvPr/>
        </p:nvSpPr>
        <p:spPr>
          <a:xfrm>
            <a:off x="12173529" y="10693407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5" name="矩形"/>
          <p:cNvSpPr/>
          <p:nvPr/>
        </p:nvSpPr>
        <p:spPr>
          <a:xfrm>
            <a:off x="12173529" y="11235272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6" name="矩形"/>
          <p:cNvSpPr/>
          <p:nvPr/>
        </p:nvSpPr>
        <p:spPr>
          <a:xfrm>
            <a:off x="12173529" y="11684653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7" name="矩形"/>
          <p:cNvSpPr/>
          <p:nvPr/>
        </p:nvSpPr>
        <p:spPr>
          <a:xfrm>
            <a:off x="12173529" y="12226607"/>
            <a:ext cx="531318" cy="381696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8" name="矩形"/>
          <p:cNvSpPr/>
          <p:nvPr/>
        </p:nvSpPr>
        <p:spPr>
          <a:xfrm>
            <a:off x="12173529" y="12714089"/>
            <a:ext cx="531318" cy="381695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599" name="模…"/>
          <p:cNvSpPr/>
          <p:nvPr/>
        </p:nvSpPr>
        <p:spPr>
          <a:xfrm>
            <a:off x="12415596" y="10560877"/>
            <a:ext cx="1397001" cy="2654284"/>
          </a:xfrm>
          <a:prstGeom prst="rect">
            <a:avLst/>
          </a:pr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模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拟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沙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箱</a:t>
            </a:r>
          </a:p>
        </p:txBody>
      </p:sp>
      <p:sp>
        <p:nvSpPr>
          <p:cNvPr id="600" name="互联网…"/>
          <p:cNvSpPr/>
          <p:nvPr/>
        </p:nvSpPr>
        <p:spPr>
          <a:xfrm>
            <a:off x="16309182" y="2049130"/>
            <a:ext cx="2488308" cy="2498305"/>
          </a:xfrm>
          <a:prstGeom prst="roundRect">
            <a:avLst>
              <a:gd name="adj" fmla="val 15000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互联网</a:t>
            </a:r>
          </a:p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核心</a:t>
            </a:r>
          </a:p>
        </p:txBody>
      </p:sp>
      <p:sp>
        <p:nvSpPr>
          <p:cNvPr id="601" name="支付…"/>
          <p:cNvSpPr/>
          <p:nvPr/>
        </p:nvSpPr>
        <p:spPr>
          <a:xfrm>
            <a:off x="16309182" y="5343271"/>
            <a:ext cx="2488308" cy="2498305"/>
          </a:xfrm>
          <a:prstGeom prst="roundRect">
            <a:avLst>
              <a:gd name="adj" fmla="val 15000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支付</a:t>
            </a:r>
          </a:p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平台</a:t>
            </a:r>
          </a:p>
        </p:txBody>
      </p:sp>
      <p:sp>
        <p:nvSpPr>
          <p:cNvPr id="602" name="外部…"/>
          <p:cNvSpPr/>
          <p:nvPr/>
        </p:nvSpPr>
        <p:spPr>
          <a:xfrm>
            <a:off x="16309182" y="8641229"/>
            <a:ext cx="2488308" cy="2498305"/>
          </a:xfrm>
          <a:prstGeom prst="roundRect">
            <a:avLst>
              <a:gd name="adj" fmla="val 15000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外部</a:t>
            </a:r>
          </a:p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征信</a:t>
            </a:r>
          </a:p>
        </p:txBody>
      </p:sp>
      <p:sp>
        <p:nvSpPr>
          <p:cNvPr id="603" name="法院大楼"/>
          <p:cNvSpPr/>
          <p:nvPr/>
        </p:nvSpPr>
        <p:spPr>
          <a:xfrm>
            <a:off x="21531597" y="568725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04" name="用户"/>
          <p:cNvSpPr txBox="1"/>
          <p:nvPr/>
        </p:nvSpPr>
        <p:spPr>
          <a:xfrm>
            <a:off x="908329" y="6200535"/>
            <a:ext cx="88392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1">
                    <a:hueOff val="147319"/>
                    <a:satOff val="13526"/>
                    <a:lumOff val="-2302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用户</a:t>
            </a:r>
          </a:p>
        </p:txBody>
      </p:sp>
      <p:sp>
        <p:nvSpPr>
          <p:cNvPr id="605" name="内部服务提供者"/>
          <p:cNvSpPr txBox="1"/>
          <p:nvPr/>
        </p:nvSpPr>
        <p:spPr>
          <a:xfrm>
            <a:off x="20925553" y="6993084"/>
            <a:ext cx="281482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1">
                    <a:hueOff val="147319"/>
                    <a:satOff val="13526"/>
                    <a:lumOff val="-2302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内部服务提供者</a:t>
            </a:r>
          </a:p>
        </p:txBody>
      </p:sp>
      <p:sp>
        <p:nvSpPr>
          <p:cNvPr id="606" name="线条"/>
          <p:cNvSpPr/>
          <p:nvPr/>
        </p:nvSpPr>
        <p:spPr>
          <a:xfrm flipH="1" flipV="1">
            <a:off x="18959434" y="3250377"/>
            <a:ext cx="2216928" cy="2216928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07" name="线条"/>
          <p:cNvSpPr/>
          <p:nvPr/>
        </p:nvSpPr>
        <p:spPr>
          <a:xfrm flipH="1">
            <a:off x="19051589" y="6458899"/>
            <a:ext cx="2225908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08" name="线条"/>
          <p:cNvSpPr/>
          <p:nvPr/>
        </p:nvSpPr>
        <p:spPr>
          <a:xfrm flipH="1">
            <a:off x="19233038" y="9890381"/>
            <a:ext cx="1282366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09" name="箭头"/>
          <p:cNvSpPr/>
          <p:nvPr/>
        </p:nvSpPr>
        <p:spPr>
          <a:xfrm>
            <a:off x="9938218" y="4089485"/>
            <a:ext cx="2345247" cy="381695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10" name="箭头"/>
          <p:cNvSpPr/>
          <p:nvPr/>
        </p:nvSpPr>
        <p:spPr>
          <a:xfrm>
            <a:off x="9938218" y="11741475"/>
            <a:ext cx="2345247" cy="381696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11" name="箭头"/>
          <p:cNvSpPr/>
          <p:nvPr/>
        </p:nvSpPr>
        <p:spPr>
          <a:xfrm>
            <a:off x="14226415" y="3107435"/>
            <a:ext cx="1935869" cy="381696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12" name="箭头"/>
          <p:cNvSpPr/>
          <p:nvPr/>
        </p:nvSpPr>
        <p:spPr>
          <a:xfrm>
            <a:off x="14226415" y="6268051"/>
            <a:ext cx="1935869" cy="381696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13" name="法院大楼"/>
          <p:cNvSpPr/>
          <p:nvPr/>
        </p:nvSpPr>
        <p:spPr>
          <a:xfrm>
            <a:off x="21556997" y="837872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14" name="外部服务提供者"/>
          <p:cNvSpPr txBox="1"/>
          <p:nvPr/>
        </p:nvSpPr>
        <p:spPr>
          <a:xfrm>
            <a:off x="20950953" y="9684560"/>
            <a:ext cx="281482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1">
                    <a:hueOff val="147319"/>
                    <a:satOff val="13526"/>
                    <a:lumOff val="-2302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外部服务提供者</a:t>
            </a:r>
          </a:p>
        </p:txBody>
      </p:sp>
      <p:sp>
        <p:nvSpPr>
          <p:cNvPr id="617" name="测…"/>
          <p:cNvSpPr/>
          <p:nvPr/>
        </p:nvSpPr>
        <p:spPr>
          <a:xfrm>
            <a:off x="8771344" y="7663836"/>
            <a:ext cx="901447" cy="2654284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测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试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网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关</a:t>
            </a:r>
          </a:p>
        </p:txBody>
      </p:sp>
      <p:sp>
        <p:nvSpPr>
          <p:cNvPr id="618" name="测…"/>
          <p:cNvSpPr/>
          <p:nvPr/>
        </p:nvSpPr>
        <p:spPr>
          <a:xfrm>
            <a:off x="12415596" y="7619532"/>
            <a:ext cx="1397001" cy="2654284"/>
          </a:xfrm>
          <a:prstGeom prst="rect">
            <a:avLst/>
          </a:pr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测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试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服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务</a:t>
            </a:r>
          </a:p>
        </p:txBody>
      </p:sp>
      <p:sp>
        <p:nvSpPr>
          <p:cNvPr id="619" name="箭头"/>
          <p:cNvSpPr/>
          <p:nvPr/>
        </p:nvSpPr>
        <p:spPr>
          <a:xfrm>
            <a:off x="9938218" y="8800130"/>
            <a:ext cx="2345247" cy="381695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20" name="箭头"/>
          <p:cNvSpPr/>
          <p:nvPr/>
        </p:nvSpPr>
        <p:spPr>
          <a:xfrm>
            <a:off x="14226415" y="9425828"/>
            <a:ext cx="1935869" cy="381696"/>
          </a:xfrm>
          <a:prstGeom prst="rightArrow">
            <a:avLst>
              <a:gd name="adj1" fmla="val 32000"/>
              <a:gd name="adj2" fmla="val 212945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21" name="线条"/>
          <p:cNvSpPr/>
          <p:nvPr/>
        </p:nvSpPr>
        <p:spPr>
          <a:xfrm>
            <a:off x="7144803" y="10083097"/>
            <a:ext cx="1568442" cy="1953033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69" name="线条"/>
          <p:cNvSpPr/>
          <p:nvPr/>
        </p:nvSpPr>
        <p:spPr>
          <a:xfrm>
            <a:off x="4253904" y="3216328"/>
            <a:ext cx="4413250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70" name="线条"/>
          <p:cNvSpPr/>
          <p:nvPr/>
        </p:nvSpPr>
        <p:spPr>
          <a:xfrm>
            <a:off x="4284645" y="10002059"/>
            <a:ext cx="4413250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1016000"/>
            <a:ext cx="22352000" cy="1591013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网关主要功能</a:t>
            </a:r>
            <a:endParaRPr lang="zh-CN" altLang="en-US" sz="5400" dirty="0"/>
          </a:p>
        </p:txBody>
      </p:sp>
      <p:sp>
        <p:nvSpPr>
          <p:cNvPr id="3" name="标题 1"/>
          <p:cNvSpPr txBox="1"/>
          <p:nvPr/>
        </p:nvSpPr>
        <p:spPr>
          <a:xfrm>
            <a:off x="3724613" y="3638145"/>
            <a:ext cx="22352000" cy="1215957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47500" lnSpcReduction="20000"/>
          </a:bodyPr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7100" b="0" i="0" u="none" strike="noStrike" cap="all" spc="0" baseline="0">
                <a:ln>
                  <a:noFill/>
                </a:ln>
                <a:solidFill>
                  <a:srgbClr val="5C5C5C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3429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6858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10287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13716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7145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20574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24003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2743200" algn="l" defTabSz="825500" rtl="0" latinLnBrk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defRPr sz="7500" b="0" i="0" u="none" strike="noStrike" cap="all" spc="0" baseline="0">
                <a:ln>
                  <a:noFill/>
                </a:ln>
                <a:solidFill>
                  <a:srgbClr val="747676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endParaRPr lang="en-US" altLang="zh-CN" sz="5400" kern="1400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核心业务和非核心业务</a:t>
            </a:r>
            <a:r>
              <a:rPr lang="zh-CN" altLang="en-US" sz="6700" b="1" dirty="0" smtClean="0"/>
              <a:t>分组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接口</a:t>
            </a:r>
            <a:r>
              <a:rPr lang="zh-CN" altLang="en-US" sz="6700" b="1" dirty="0" smtClean="0"/>
              <a:t>降级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多维度优先级控制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多渠道接入支持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特定接口定制</a:t>
            </a:r>
            <a:r>
              <a:rPr lang="zh-CN" altLang="en-US" sz="6700" b="1" dirty="0" smtClean="0"/>
              <a:t>流程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动态</a:t>
            </a:r>
            <a:r>
              <a:rPr lang="zh-CN" altLang="en-US" sz="6700" b="1" dirty="0" smtClean="0"/>
              <a:t>路由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熔断</a:t>
            </a:r>
            <a:r>
              <a:rPr lang="zh-CN" altLang="en-US" sz="6700" b="1" dirty="0" smtClean="0"/>
              <a:t>降级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各种参数的动态</a:t>
            </a:r>
            <a:r>
              <a:rPr lang="zh-CN" altLang="en-US" sz="6700" b="1" dirty="0" smtClean="0"/>
              <a:t>配置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灰度</a:t>
            </a:r>
            <a:r>
              <a:rPr lang="zh-CN" altLang="en-US" sz="6700" b="1" dirty="0" smtClean="0"/>
              <a:t>发布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服务权限控制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多协议的支持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统一异常处理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服务安全，加密解密加签验签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日志管理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/>
              <a:t>集群</a:t>
            </a:r>
            <a:r>
              <a:rPr lang="zh-CN" altLang="en-US" sz="6700" b="1" dirty="0" smtClean="0"/>
              <a:t>管理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6700" b="1" dirty="0" smtClean="0"/>
              <a:t>通道控制，线程资源控制</a:t>
            </a:r>
            <a:endParaRPr lang="en-US" altLang="zh-CN" sz="6700" b="1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6700" b="1" dirty="0" smtClean="0"/>
              <a:t>……</a:t>
            </a:r>
            <a:endParaRPr lang="en-US" altLang="zh-CN" sz="6700" b="1" dirty="0" smtClean="0"/>
          </a:p>
          <a:p>
            <a:pPr algn="l" hangingPunct="1">
              <a:lnSpc>
                <a:spcPct val="150000"/>
              </a:lnSpc>
            </a:pPr>
            <a:endParaRPr lang="en-US" altLang="zh-CN" sz="5400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5400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5400" dirty="0" smtClean="0"/>
          </a:p>
          <a:p>
            <a:pPr marL="685800" indent="-685800" algn="l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5400" dirty="0" smtClean="0"/>
          </a:p>
          <a:p>
            <a:pPr marL="685800" indent="-685800" hangingPunct="1">
              <a:buFont typeface="Wingdings" panose="05000000000000000000" pitchFamily="2" charset="2"/>
              <a:buChar char="l"/>
            </a:pPr>
            <a:endParaRPr lang="zh-CN" altLang="en-US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829" name="流量控制过滤器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流量控制过滤器</a:t>
            </a:r>
          </a:p>
        </p:txBody>
      </p:sp>
      <p:pic>
        <p:nvPicPr>
          <p:cNvPr id="83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68" y="1954699"/>
            <a:ext cx="10162301" cy="62981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1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776" y="2874553"/>
            <a:ext cx="10422213" cy="88962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2" name="为了避免请求泛滥，给API设置速度限制很重要，通过参数控制交易发起频率。在设计上实现平台交易上游和下游双向限速，从而保证平台运行稳定性和吞吐量最优。…"/>
          <p:cNvSpPr txBox="1"/>
          <p:nvPr/>
        </p:nvSpPr>
        <p:spPr>
          <a:xfrm>
            <a:off x="1178816" y="8330881"/>
            <a:ext cx="10770405" cy="41421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6300"/>
              </a:lnSpc>
              <a:spcBef>
                <a:spcPts val="0"/>
              </a:spcBef>
              <a:defRPr sz="3000" i="0" spc="0">
                <a:solidFill>
                  <a:srgbClr val="595959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为了避免请求泛滥，给API设置速度限制很重要，通过参数控制交易发起频率。在设计上实现平台交易上游和下游双向限速，从而保证平台运行稳定性和吞吐量最优。</a:t>
            </a:r>
            <a:endParaRPr dirty="0">
              <a:solidFill>
                <a:srgbClr val="000000"/>
              </a:solidFill>
            </a:endParaRPr>
          </a:p>
          <a:p>
            <a:pPr defTabSz="457200">
              <a:lnSpc>
                <a:spcPts val="6300"/>
              </a:lnSpc>
              <a:spcBef>
                <a:spcPts val="0"/>
              </a:spcBef>
              <a:defRPr sz="3000" i="0" spc="0">
                <a:solidFill>
                  <a:srgbClr val="0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lnSpc>
                <a:spcPts val="6300"/>
              </a:lnSpc>
              <a:spcBef>
                <a:spcPts val="0"/>
              </a:spcBef>
              <a:defRPr sz="3000" i="0" spc="0">
                <a:solidFill>
                  <a:srgbClr val="0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实时的流量控制包括多种维度：开发者、接入网关</a:t>
            </a:r>
            <a:r>
              <a:rPr dirty="0" smtClean="0"/>
              <a:t>、</a:t>
            </a:r>
            <a:r>
              <a:rPr lang="zh-CN" altLang="en-US" dirty="0" smtClean="0"/>
              <a:t>应用</a:t>
            </a:r>
            <a:r>
              <a:rPr dirty="0" smtClean="0"/>
              <a:t>、</a:t>
            </a:r>
            <a:r>
              <a:rPr dirty="0" err="1" smtClean="0"/>
              <a:t>服务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893" name="运维中心主要功能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运维中心主要功能</a:t>
            </a:r>
          </a:p>
        </p:txBody>
      </p:sp>
      <p:pic>
        <p:nvPicPr>
          <p:cNvPr id="89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52" y="2591599"/>
            <a:ext cx="22952882" cy="86848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898" name="服务治理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服务治理</a:t>
            </a:r>
          </a:p>
        </p:txBody>
      </p:sp>
      <p:pic>
        <p:nvPicPr>
          <p:cNvPr id="89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46" y="1514875"/>
            <a:ext cx="23113695" cy="105690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903" name="日志中心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日志中心</a:t>
            </a:r>
          </a:p>
        </p:txBody>
      </p:sp>
      <p:pic>
        <p:nvPicPr>
          <p:cNvPr id="90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3" y="1839018"/>
            <a:ext cx="22952882" cy="1013671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908" name="监控中心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监控中心</a:t>
            </a:r>
          </a:p>
        </p:txBody>
      </p:sp>
      <p:pic>
        <p:nvPicPr>
          <p:cNvPr id="90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6" y="1624701"/>
            <a:ext cx="22807218" cy="1063266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192" name="银行业构建开放平台，打造金融新生态"/>
          <p:cNvSpPr txBox="1"/>
          <p:nvPr/>
        </p:nvSpPr>
        <p:spPr>
          <a:xfrm>
            <a:off x="1015781" y="43259"/>
            <a:ext cx="13821398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rPr dirty="0" err="1"/>
              <a:t>银行业构建开放平台，打造金融新生态</a:t>
            </a:r>
            <a:endParaRPr dirty="0"/>
          </a:p>
        </p:txBody>
      </p:sp>
      <p:sp>
        <p:nvSpPr>
          <p:cNvPr id="193" name="实现有限开放，以服务自身分行和控股集团服务为主题，解决服务的内部输出问题。"/>
          <p:cNvSpPr txBox="1"/>
          <p:nvPr/>
        </p:nvSpPr>
        <p:spPr>
          <a:xfrm>
            <a:off x="1254148" y="9156699"/>
            <a:ext cx="5477926" cy="1701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5100"/>
              </a:lnSpc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实现有限开放，以服务自身分行和控股集团服务为主题，解决服务的内部输出问题</a:t>
            </a:r>
            <a:r>
              <a:rPr dirty="0"/>
              <a:t>。</a:t>
            </a:r>
            <a:endParaRPr dirty="0"/>
          </a:p>
        </p:txBody>
      </p:sp>
      <p:sp>
        <p:nvSpPr>
          <p:cNvPr id="194" name="以嵌入式场景SDK输出为主，实现快速的能力输出，有效推广金融服务。"/>
          <p:cNvSpPr txBox="1"/>
          <p:nvPr/>
        </p:nvSpPr>
        <p:spPr>
          <a:xfrm>
            <a:off x="9838614" y="9156699"/>
            <a:ext cx="5475716" cy="1701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5100"/>
              </a:lnSpc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以嵌入式场景SDK输出为主，实现快速的能力输出，有效推广金融服务</a:t>
            </a:r>
            <a:r>
              <a:rPr dirty="0"/>
              <a:t>。</a:t>
            </a:r>
            <a:endParaRPr dirty="0"/>
          </a:p>
        </p:txBody>
      </p:sp>
      <p:sp>
        <p:nvSpPr>
          <p:cNvPr id="195" name="以原子级服务输出为主，包括开放平台、互联网数据交互平台、H5融合平台，实现多路服务。"/>
          <p:cNvSpPr txBox="1"/>
          <p:nvPr/>
        </p:nvSpPr>
        <p:spPr>
          <a:xfrm>
            <a:off x="17533179" y="9170813"/>
            <a:ext cx="5434144" cy="223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5100"/>
              </a:lnSpc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以原子级服务输出为主，包括开放平台、互联网数据交互平台、H5融合平台，实现多路服务。</a:t>
            </a:r>
            <a:endParaRPr dirty="0"/>
          </a:p>
        </p:txBody>
      </p:sp>
      <p:grpSp>
        <p:nvGrpSpPr>
          <p:cNvPr id="198" name="图像"/>
          <p:cNvGrpSpPr/>
          <p:nvPr/>
        </p:nvGrpSpPr>
        <p:grpSpPr>
          <a:xfrm>
            <a:off x="1259719" y="2147163"/>
            <a:ext cx="5466784" cy="5221208"/>
            <a:chOff x="0" y="0"/>
            <a:chExt cx="5466783" cy="5221206"/>
          </a:xfrm>
        </p:grpSpPr>
        <p:pic>
          <p:nvPicPr>
            <p:cNvPr id="197" name="图像" descr="图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7000" y="88900"/>
              <a:ext cx="5212784" cy="48910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6" name="图像" descr="图像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66784" cy="5221207"/>
            </a:xfrm>
            <a:prstGeom prst="rect">
              <a:avLst/>
            </a:prstGeom>
            <a:effectLst/>
          </p:spPr>
        </p:pic>
      </p:grpSp>
      <p:sp>
        <p:nvSpPr>
          <p:cNvPr id="199" name="桌子"/>
          <p:cNvSpPr/>
          <p:nvPr/>
        </p:nvSpPr>
        <p:spPr>
          <a:xfrm>
            <a:off x="2453078" y="7353421"/>
            <a:ext cx="2886079" cy="1160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18"/>
                </a:lnTo>
                <a:lnTo>
                  <a:pt x="21600" y="1418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97" y="2182"/>
                </a:moveTo>
                <a:lnTo>
                  <a:pt x="0" y="21600"/>
                </a:lnTo>
                <a:lnTo>
                  <a:pt x="490" y="21600"/>
                </a:lnTo>
                <a:lnTo>
                  <a:pt x="2439" y="5985"/>
                </a:lnTo>
                <a:cubicBezTo>
                  <a:pt x="2569" y="4939"/>
                  <a:pt x="2957" y="4225"/>
                  <a:pt x="3397" y="4225"/>
                </a:cubicBezTo>
                <a:lnTo>
                  <a:pt x="18203" y="4225"/>
                </a:lnTo>
                <a:cubicBezTo>
                  <a:pt x="18643" y="4225"/>
                  <a:pt x="19033" y="4939"/>
                  <a:pt x="19163" y="5985"/>
                </a:cubicBezTo>
                <a:lnTo>
                  <a:pt x="21110" y="21600"/>
                </a:lnTo>
                <a:lnTo>
                  <a:pt x="21600" y="21600"/>
                </a:lnTo>
                <a:lnTo>
                  <a:pt x="19703" y="2182"/>
                </a:lnTo>
                <a:lnTo>
                  <a:pt x="1897" y="2182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0" name="中国银行"/>
          <p:cNvSpPr txBox="1"/>
          <p:nvPr/>
        </p:nvSpPr>
        <p:spPr>
          <a:xfrm>
            <a:off x="2812807" y="7527276"/>
            <a:ext cx="216662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15429"/>
                    <a:lumOff val="5536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中国银行</a:t>
            </a:r>
          </a:p>
        </p:txBody>
      </p:sp>
      <p:grpSp>
        <p:nvGrpSpPr>
          <p:cNvPr id="203" name="图像"/>
          <p:cNvGrpSpPr/>
          <p:nvPr/>
        </p:nvGrpSpPr>
        <p:grpSpPr>
          <a:xfrm>
            <a:off x="9849536" y="2137172"/>
            <a:ext cx="5453872" cy="5241190"/>
            <a:chOff x="0" y="0"/>
            <a:chExt cx="5453870" cy="5241188"/>
          </a:xfrm>
        </p:grpSpPr>
        <p:pic>
          <p:nvPicPr>
            <p:cNvPr id="202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88900"/>
              <a:ext cx="5199871" cy="49109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1" name="图像" descr="图像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53871" cy="5241189"/>
            </a:xfrm>
            <a:prstGeom prst="rect">
              <a:avLst/>
            </a:prstGeom>
            <a:effectLst/>
          </p:spPr>
        </p:pic>
      </p:grpSp>
      <p:sp>
        <p:nvSpPr>
          <p:cNvPr id="204" name="桌子"/>
          <p:cNvSpPr/>
          <p:nvPr/>
        </p:nvSpPr>
        <p:spPr>
          <a:xfrm>
            <a:off x="11217343" y="7353421"/>
            <a:ext cx="2886078" cy="1160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18"/>
                </a:lnTo>
                <a:lnTo>
                  <a:pt x="21600" y="1418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97" y="2182"/>
                </a:moveTo>
                <a:lnTo>
                  <a:pt x="0" y="21600"/>
                </a:lnTo>
                <a:lnTo>
                  <a:pt x="490" y="21600"/>
                </a:lnTo>
                <a:lnTo>
                  <a:pt x="2439" y="5985"/>
                </a:lnTo>
                <a:cubicBezTo>
                  <a:pt x="2569" y="4939"/>
                  <a:pt x="2957" y="4225"/>
                  <a:pt x="3397" y="4225"/>
                </a:cubicBezTo>
                <a:lnTo>
                  <a:pt x="18203" y="4225"/>
                </a:lnTo>
                <a:cubicBezTo>
                  <a:pt x="18643" y="4225"/>
                  <a:pt x="19033" y="4939"/>
                  <a:pt x="19163" y="5985"/>
                </a:cubicBezTo>
                <a:lnTo>
                  <a:pt x="21110" y="21600"/>
                </a:lnTo>
                <a:lnTo>
                  <a:pt x="21600" y="21600"/>
                </a:lnTo>
                <a:lnTo>
                  <a:pt x="19703" y="2182"/>
                </a:lnTo>
                <a:lnTo>
                  <a:pt x="1897" y="2182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5" name="华瑞银行"/>
          <p:cNvSpPr txBox="1"/>
          <p:nvPr/>
        </p:nvSpPr>
        <p:spPr>
          <a:xfrm>
            <a:off x="11577071" y="7527276"/>
            <a:ext cx="216662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15429"/>
                    <a:lumOff val="5536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华瑞银行</a:t>
            </a:r>
          </a:p>
        </p:txBody>
      </p:sp>
      <p:sp>
        <p:nvSpPr>
          <p:cNvPr id="206" name="桌子"/>
          <p:cNvSpPr/>
          <p:nvPr/>
        </p:nvSpPr>
        <p:spPr>
          <a:xfrm>
            <a:off x="18807211" y="7353421"/>
            <a:ext cx="2886079" cy="1160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18"/>
                </a:lnTo>
                <a:lnTo>
                  <a:pt x="21600" y="1418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97" y="2182"/>
                </a:moveTo>
                <a:lnTo>
                  <a:pt x="0" y="21600"/>
                </a:lnTo>
                <a:lnTo>
                  <a:pt x="490" y="21600"/>
                </a:lnTo>
                <a:lnTo>
                  <a:pt x="2439" y="5985"/>
                </a:lnTo>
                <a:cubicBezTo>
                  <a:pt x="2569" y="4939"/>
                  <a:pt x="2957" y="4225"/>
                  <a:pt x="3397" y="4225"/>
                </a:cubicBezTo>
                <a:lnTo>
                  <a:pt x="18203" y="4225"/>
                </a:lnTo>
                <a:cubicBezTo>
                  <a:pt x="18643" y="4225"/>
                  <a:pt x="19033" y="4939"/>
                  <a:pt x="19163" y="5985"/>
                </a:cubicBezTo>
                <a:lnTo>
                  <a:pt x="21110" y="21600"/>
                </a:lnTo>
                <a:lnTo>
                  <a:pt x="21600" y="21600"/>
                </a:lnTo>
                <a:lnTo>
                  <a:pt x="19703" y="2182"/>
                </a:lnTo>
                <a:lnTo>
                  <a:pt x="1897" y="2182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07" name="浦发银行"/>
          <p:cNvSpPr txBox="1"/>
          <p:nvPr/>
        </p:nvSpPr>
        <p:spPr>
          <a:xfrm>
            <a:off x="19166941" y="7527276"/>
            <a:ext cx="216662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15429"/>
                    <a:lumOff val="5536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浦发银行</a:t>
            </a:r>
          </a:p>
        </p:txBody>
      </p:sp>
      <p:grpSp>
        <p:nvGrpSpPr>
          <p:cNvPr id="210" name="图像"/>
          <p:cNvGrpSpPr/>
          <p:nvPr/>
        </p:nvGrpSpPr>
        <p:grpSpPr>
          <a:xfrm>
            <a:off x="17533179" y="2052343"/>
            <a:ext cx="5434144" cy="5314867"/>
            <a:chOff x="0" y="0"/>
            <a:chExt cx="5434143" cy="5314865"/>
          </a:xfrm>
        </p:grpSpPr>
        <p:pic>
          <p:nvPicPr>
            <p:cNvPr id="209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" y="88900"/>
              <a:ext cx="5180144" cy="49846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8" name="图像" descr="图像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434144" cy="5314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椭圆形"/>
          <p:cNvSpPr/>
          <p:nvPr/>
        </p:nvSpPr>
        <p:spPr>
          <a:xfrm>
            <a:off x="16930033" y="5634726"/>
            <a:ext cx="5440661" cy="3969148"/>
          </a:xfrm>
          <a:prstGeom prst="ellipse">
            <a:avLst/>
          </a:prstGeom>
          <a:ln w="25400">
            <a:solidFill>
              <a:schemeClr val="accent1">
                <a:hueOff val="147319"/>
                <a:satOff val="13526"/>
                <a:lumOff val="-230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3" name="圆角矩形"/>
          <p:cNvSpPr/>
          <p:nvPr/>
        </p:nvSpPr>
        <p:spPr>
          <a:xfrm>
            <a:off x="2494954" y="1911350"/>
            <a:ext cx="6233915" cy="302855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4" name="矩形"/>
          <p:cNvSpPr/>
          <p:nvPr/>
        </p:nvSpPr>
        <p:spPr>
          <a:xfrm>
            <a:off x="4546600" y="1422400"/>
            <a:ext cx="2422228" cy="1074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5" name="能力输出"/>
          <p:cNvSpPr txBox="1"/>
          <p:nvPr/>
        </p:nvSpPr>
        <p:spPr>
          <a:xfrm>
            <a:off x="4905289" y="1629469"/>
            <a:ext cx="1704849" cy="660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100" i="0" spc="31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能力输出</a:t>
            </a:r>
          </a:p>
        </p:txBody>
      </p:sp>
      <p:sp>
        <p:nvSpPr>
          <p:cNvPr id="216" name="圆角矩形"/>
          <p:cNvSpPr/>
          <p:nvPr/>
        </p:nvSpPr>
        <p:spPr>
          <a:xfrm>
            <a:off x="15169554" y="1911350"/>
            <a:ext cx="6233915" cy="302855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7" name="矩形"/>
          <p:cNvSpPr/>
          <p:nvPr/>
        </p:nvSpPr>
        <p:spPr>
          <a:xfrm>
            <a:off x="17221200" y="1435100"/>
            <a:ext cx="2422228" cy="1074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8" name="能力引入"/>
          <p:cNvSpPr txBox="1"/>
          <p:nvPr/>
        </p:nvSpPr>
        <p:spPr>
          <a:xfrm>
            <a:off x="17579889" y="1642169"/>
            <a:ext cx="1704849" cy="660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100" i="0" spc="31">
                <a:solidFill>
                  <a:srgbClr val="CBCBCB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能力引入</a:t>
            </a:r>
          </a:p>
        </p:txBody>
      </p:sp>
      <p:sp>
        <p:nvSpPr>
          <p:cNvPr id="219" name="双箭头"/>
          <p:cNvSpPr/>
          <p:nvPr/>
        </p:nvSpPr>
        <p:spPr>
          <a:xfrm>
            <a:off x="9624020" y="2896393"/>
            <a:ext cx="4650384" cy="660401"/>
          </a:xfrm>
          <a:prstGeom prst="leftRightArrow">
            <a:avLst>
              <a:gd name="adj1" fmla="val 32000"/>
              <a:gd name="adj2" fmla="val 8461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pic>
        <p:nvPicPr>
          <p:cNvPr id="220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222" name="何为金融API开放平台"/>
          <p:cNvSpPr txBox="1"/>
          <p:nvPr/>
        </p:nvSpPr>
        <p:spPr>
          <a:xfrm>
            <a:off x="1015781" y="43259"/>
            <a:ext cx="9042997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rPr dirty="0" err="1"/>
              <a:t>何为金融API开放平台</a:t>
            </a:r>
            <a:endParaRPr dirty="0"/>
          </a:p>
        </p:txBody>
      </p:sp>
      <p:sp>
        <p:nvSpPr>
          <p:cNvPr id="223" name="基于内外部服务治理，在方便、快捷、安全、标准的前提下，向合作伙伴提供能力，构建合作开放的生态圈。"/>
          <p:cNvSpPr txBox="1"/>
          <p:nvPr/>
        </p:nvSpPr>
        <p:spPr>
          <a:xfrm>
            <a:off x="2623343" y="2384226"/>
            <a:ext cx="5977137" cy="223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4900"/>
              </a:lnSpc>
              <a:spcBef>
                <a:spcPts val="1200"/>
              </a:spcBef>
              <a:defRPr sz="3000" i="0" spc="0">
                <a:solidFill>
                  <a:srgbClr val="595757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基于内外部服务治理，在方便、快捷、安全、标准的前提下，向合作</a:t>
            </a:r>
            <a:r>
              <a:rPr dirty="0" err="1">
                <a:solidFill>
                  <a:srgbClr val="5C5C5C"/>
                </a:solidFill>
              </a:rPr>
              <a:t>伙伴</a:t>
            </a:r>
            <a:r>
              <a:rPr dirty="0" err="1">
                <a:solidFill>
                  <a:srgbClr val="00A1E9"/>
                </a:solidFill>
              </a:rPr>
              <a:t>提供</a:t>
            </a:r>
            <a:r>
              <a:rPr dirty="0" err="1"/>
              <a:t>能力，构建合作开放的生态圈</a:t>
            </a:r>
            <a:r>
              <a:rPr dirty="0"/>
              <a:t>。 </a:t>
            </a:r>
            <a:endParaRPr dirty="0"/>
          </a:p>
        </p:txBody>
      </p:sp>
      <p:sp>
        <p:nvSpPr>
          <p:cNvPr id="224" name="将独立的外部资源引入，通过服务聚合、服务路由、标准化实现对内部的能力供给。包装后的外部能力可以同时对外输出。"/>
          <p:cNvSpPr txBox="1"/>
          <p:nvPr/>
        </p:nvSpPr>
        <p:spPr>
          <a:xfrm>
            <a:off x="15297943" y="2337593"/>
            <a:ext cx="5977137" cy="223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900"/>
              </a:lnSpc>
              <a:spcBef>
                <a:spcPts val="1200"/>
              </a:spcBef>
              <a:defRPr sz="3000" i="0" spc="0">
                <a:solidFill>
                  <a:srgbClr val="CBCBCB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将独立的外部资源引入，通过服务聚合、服务路由、标准化实现对内部的能力供给。包装后的外部能力可以同时对外输出</a:t>
            </a:r>
            <a:r>
              <a:rPr dirty="0"/>
              <a:t>。</a:t>
            </a:r>
            <a:endParaRPr dirty="0"/>
          </a:p>
        </p:txBody>
      </p:sp>
      <p:sp>
        <p:nvSpPr>
          <p:cNvPr id="225" name="账…"/>
          <p:cNvSpPr/>
          <p:nvPr/>
        </p:nvSpPr>
        <p:spPr>
          <a:xfrm>
            <a:off x="2278955" y="5267126"/>
            <a:ext cx="1210370" cy="7530307"/>
          </a:xfrm>
          <a:prstGeom prst="roundRect">
            <a:avLst>
              <a:gd name="adj" fmla="val 15739"/>
            </a:avLst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账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户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  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营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销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</p:txBody>
      </p:sp>
      <p:sp>
        <p:nvSpPr>
          <p:cNvPr id="226" name="理…"/>
          <p:cNvSpPr/>
          <p:nvPr/>
        </p:nvSpPr>
        <p:spPr>
          <a:xfrm>
            <a:off x="4114105" y="5267126"/>
            <a:ext cx="1210370" cy="7530307"/>
          </a:xfrm>
          <a:prstGeom prst="roundRect">
            <a:avLst>
              <a:gd name="adj" fmla="val 15739"/>
            </a:avLst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理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财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中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介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</p:txBody>
      </p:sp>
      <p:sp>
        <p:nvSpPr>
          <p:cNvPr id="227" name="融…"/>
          <p:cNvSpPr/>
          <p:nvPr/>
        </p:nvSpPr>
        <p:spPr>
          <a:xfrm>
            <a:off x="5949255" y="5267126"/>
            <a:ext cx="1210370" cy="7530307"/>
          </a:xfrm>
          <a:prstGeom prst="roundRect">
            <a:avLst>
              <a:gd name="adj" fmla="val 15739"/>
            </a:avLst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融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资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技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术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</p:txBody>
      </p:sp>
      <p:sp>
        <p:nvSpPr>
          <p:cNvPr id="228" name="信…"/>
          <p:cNvSpPr/>
          <p:nvPr/>
        </p:nvSpPr>
        <p:spPr>
          <a:xfrm>
            <a:off x="7765355" y="5267126"/>
            <a:ext cx="1210370" cy="7530307"/>
          </a:xfrm>
          <a:prstGeom prst="roundRect">
            <a:avLst>
              <a:gd name="adj" fmla="val 15739"/>
            </a:avLst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用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能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力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…</a:t>
            </a:r>
          </a:p>
          <a:p>
            <a:pPr algn="ctr">
              <a:spcBef>
                <a:spcPts val="0"/>
              </a:spcBef>
              <a:defRPr sz="30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</p:txBody>
      </p:sp>
      <p:sp>
        <p:nvSpPr>
          <p:cNvPr id="229" name="服 务 能 力 整 合"/>
          <p:cNvSpPr/>
          <p:nvPr/>
        </p:nvSpPr>
        <p:spPr>
          <a:xfrm>
            <a:off x="1609923" y="8341816"/>
            <a:ext cx="9042996" cy="1380927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服 务 能 力 整 合</a:t>
            </a:r>
          </a:p>
        </p:txBody>
      </p:sp>
      <p:sp>
        <p:nvSpPr>
          <p:cNvPr id="230" name="开放平台"/>
          <p:cNvSpPr/>
          <p:nvPr/>
        </p:nvSpPr>
        <p:spPr>
          <a:xfrm>
            <a:off x="10007600" y="6339036"/>
            <a:ext cx="5466061" cy="538648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开放平台</a:t>
            </a:r>
          </a:p>
        </p:txBody>
      </p:sp>
      <p:sp>
        <p:nvSpPr>
          <p:cNvPr id="231" name="服务调用者"/>
          <p:cNvSpPr txBox="1"/>
          <p:nvPr/>
        </p:nvSpPr>
        <p:spPr>
          <a:xfrm>
            <a:off x="18534984" y="5778791"/>
            <a:ext cx="223075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300" i="0" spc="33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服务调用者</a:t>
            </a:r>
            <a:endParaRPr dirty="0"/>
          </a:p>
        </p:txBody>
      </p:sp>
      <p:sp>
        <p:nvSpPr>
          <p:cNvPr id="232" name="椭圆形"/>
          <p:cNvSpPr/>
          <p:nvPr/>
        </p:nvSpPr>
        <p:spPr>
          <a:xfrm>
            <a:off x="17056298" y="8705850"/>
            <a:ext cx="5440661" cy="3969147"/>
          </a:xfrm>
          <a:prstGeom prst="ellipse">
            <a:avLst/>
          </a:prstGeom>
          <a:ln w="25400">
            <a:solidFill>
              <a:schemeClr val="accent1">
                <a:hueOff val="147319"/>
                <a:satOff val="13526"/>
                <a:lumOff val="-230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3" name="服务提供者"/>
          <p:cNvSpPr txBox="1"/>
          <p:nvPr/>
        </p:nvSpPr>
        <p:spPr>
          <a:xfrm>
            <a:off x="18878748" y="11773191"/>
            <a:ext cx="223075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300" i="0" spc="33">
                <a:solidFill>
                  <a:schemeClr val="accent5">
                    <a:lumOff val="-8058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服务提供者</a:t>
            </a:r>
          </a:p>
        </p:txBody>
      </p:sp>
      <p:sp>
        <p:nvSpPr>
          <p:cNvPr id="238" name="连接线"/>
          <p:cNvSpPr/>
          <p:nvPr/>
        </p:nvSpPr>
        <p:spPr>
          <a:xfrm>
            <a:off x="14470888" y="5663483"/>
            <a:ext cx="3095229" cy="946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329" extrusionOk="0">
                <a:moveTo>
                  <a:pt x="0" y="17329"/>
                </a:moveTo>
                <a:cubicBezTo>
                  <a:pt x="6065" y="121"/>
                  <a:pt x="13265" y="-4271"/>
                  <a:pt x="21600" y="4152"/>
                </a:cubicBezTo>
              </a:path>
            </a:pathLst>
          </a:custGeom>
          <a:ln w="25400">
            <a:solidFill>
              <a:srgbClr val="747676"/>
            </a:solidFill>
            <a:custDash>
              <a:ds d="600000" sp="600000"/>
            </a:custDash>
            <a:miter lim="400000"/>
            <a:headEnd type="diamond"/>
            <a:tailEnd type="arrow"/>
          </a:ln>
        </p:spPr>
        <p:txBody>
          <a:bodyPr/>
          <a:lstStyle/>
          <a:p/>
        </p:txBody>
      </p:sp>
      <p:sp>
        <p:nvSpPr>
          <p:cNvPr id="235" name="输出"/>
          <p:cNvSpPr txBox="1"/>
          <p:nvPr/>
        </p:nvSpPr>
        <p:spPr>
          <a:xfrm>
            <a:off x="15625266" y="5943600"/>
            <a:ext cx="114046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输出</a:t>
            </a:r>
          </a:p>
        </p:txBody>
      </p:sp>
      <p:sp>
        <p:nvSpPr>
          <p:cNvPr id="239" name="连接线"/>
          <p:cNvSpPr/>
          <p:nvPr/>
        </p:nvSpPr>
        <p:spPr>
          <a:xfrm>
            <a:off x="14379776" y="11863516"/>
            <a:ext cx="3111997" cy="74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4" extrusionOk="0">
                <a:moveTo>
                  <a:pt x="21600" y="8458"/>
                </a:moveTo>
                <a:cubicBezTo>
                  <a:pt x="13799" y="21600"/>
                  <a:pt x="6599" y="18781"/>
                  <a:pt x="0" y="0"/>
                </a:cubicBezTo>
              </a:path>
            </a:pathLst>
          </a:custGeom>
          <a:ln w="25400">
            <a:solidFill>
              <a:srgbClr val="747676"/>
            </a:solidFill>
            <a:custDash>
              <a:ds d="600000" sp="600000"/>
            </a:custDash>
            <a:miter lim="400000"/>
            <a:headEnd type="diamond"/>
            <a:tailEnd type="arrow"/>
          </a:ln>
        </p:spPr>
        <p:txBody>
          <a:bodyPr/>
          <a:lstStyle/>
          <a:p/>
        </p:txBody>
      </p:sp>
      <p:sp>
        <p:nvSpPr>
          <p:cNvPr id="237" name="引入"/>
          <p:cNvSpPr txBox="1"/>
          <p:nvPr/>
        </p:nvSpPr>
        <p:spPr>
          <a:xfrm>
            <a:off x="15375855" y="11411639"/>
            <a:ext cx="114046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引入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302" name="API成为新的商业模式"/>
          <p:cNvSpPr txBox="1"/>
          <p:nvPr/>
        </p:nvSpPr>
        <p:spPr>
          <a:xfrm>
            <a:off x="1015781" y="43259"/>
            <a:ext cx="15035790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API成为新的商业模式</a:t>
            </a:r>
          </a:p>
        </p:txBody>
      </p:sp>
      <p:sp>
        <p:nvSpPr>
          <p:cNvPr id="303" name="公司或组织(API提供者)将其内部的数据资产或服务，通过API的方式提供给内部或第三方(API消费者)，以更好的开发和提升其业务价值。"/>
          <p:cNvSpPr txBox="1"/>
          <p:nvPr/>
        </p:nvSpPr>
        <p:spPr>
          <a:xfrm>
            <a:off x="971456" y="1613216"/>
            <a:ext cx="22441089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7600"/>
              </a:lnSpc>
              <a:spcBef>
                <a:spcPts val="1200"/>
              </a:spcBef>
              <a:defRPr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公司或组织</a:t>
            </a:r>
            <a:r>
              <a:rPr dirty="0"/>
              <a:t>(</a:t>
            </a:r>
            <a:r>
              <a:rPr dirty="0" err="1"/>
              <a:t>API提供者</a:t>
            </a:r>
            <a:r>
              <a:rPr dirty="0"/>
              <a:t>)</a:t>
            </a:r>
            <a:r>
              <a:rPr dirty="0" err="1"/>
              <a:t>将其内部的数据资产或服务，通过API的方式提供给内部或第三方</a:t>
            </a:r>
            <a:r>
              <a:rPr dirty="0"/>
              <a:t>(</a:t>
            </a:r>
            <a:r>
              <a:rPr dirty="0" err="1"/>
              <a:t>API消费者</a:t>
            </a:r>
            <a:r>
              <a:rPr dirty="0"/>
              <a:t>)，</a:t>
            </a:r>
            <a:r>
              <a:rPr dirty="0" err="1"/>
              <a:t>以更好的开发和提升其业务价值</a:t>
            </a:r>
            <a:r>
              <a:rPr dirty="0"/>
              <a:t>。 </a:t>
            </a:r>
            <a:endParaRPr dirty="0"/>
          </a:p>
        </p:txBody>
      </p:sp>
      <p:pic>
        <p:nvPicPr>
          <p:cNvPr id="304" name="屏幕快照 2018-08-08 下午2.58.34.png" descr="屏幕快照 2018-08-08 下午2.58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7" y="3382614"/>
            <a:ext cx="10727142" cy="66226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6" name="API的长尾性质表现在:它使多样化的品种、差异化的应用，因共同嫁接于开 放的系统平台，而免去了巨大的初始固定投入，随着品种的长尾不断延长，边 际成本呈现递减之势。即便每个应用程序都不是非常流行，但当几千个应用的 流量累积在一起，利润就巨大了。…"/>
          <p:cNvSpPr txBox="1"/>
          <p:nvPr/>
        </p:nvSpPr>
        <p:spPr>
          <a:xfrm>
            <a:off x="1096495" y="9924196"/>
            <a:ext cx="22191010" cy="3454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5000"/>
              </a:lnSpc>
              <a:spcBef>
                <a:spcPts val="0"/>
              </a:spcBef>
              <a:defRPr sz="3000" i="0" spc="0">
                <a:solidFill>
                  <a:srgbClr val="0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/>
          </a:p>
          <a:p>
            <a:pPr defTabSz="457200">
              <a:lnSpc>
                <a:spcPts val="6700"/>
              </a:lnSpc>
              <a:spcBef>
                <a:spcPts val="1200"/>
              </a:spcBef>
              <a:defRPr sz="3000" i="0" spc="0">
                <a:solidFill>
                  <a:srgbClr val="0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>
                <a:solidFill>
                  <a:srgbClr val="2B4A76"/>
                </a:solidFill>
              </a:rPr>
              <a:t>API的长尾性质表现在:</a:t>
            </a:r>
            <a:r>
              <a:rPr dirty="0" err="1"/>
              <a:t>它使多样化的品种、差异化的应用，因共同嫁接于开</a:t>
            </a:r>
            <a:r>
              <a:rPr dirty="0"/>
              <a:t> </a:t>
            </a:r>
            <a:r>
              <a:rPr dirty="0" err="1"/>
              <a:t>放的系统平台，而免去了巨大的初始固定投入，随着品种的长尾不断延长，边</a:t>
            </a:r>
            <a:r>
              <a:rPr dirty="0"/>
              <a:t> </a:t>
            </a:r>
            <a:r>
              <a:rPr dirty="0" err="1"/>
              <a:t>际成本呈现递减之势。即便每个应用程序都不是非常流行，但当几千个应用的</a:t>
            </a:r>
            <a:r>
              <a:rPr dirty="0"/>
              <a:t> </a:t>
            </a:r>
            <a:r>
              <a:rPr dirty="0" err="1"/>
              <a:t>流量累积在一起，利润就巨大了</a:t>
            </a:r>
            <a:r>
              <a:rPr dirty="0"/>
              <a:t>。 </a:t>
            </a:r>
            <a:endParaRPr dirty="0"/>
          </a:p>
          <a:p>
            <a:pPr defTabSz="457200">
              <a:lnSpc>
                <a:spcPts val="6700"/>
              </a:lnSpc>
              <a:spcBef>
                <a:spcPts val="1200"/>
              </a:spcBef>
              <a:defRPr sz="3000" i="0" spc="0">
                <a:solidFill>
                  <a:srgbClr val="0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一旦API就绪，平台的范围经济作用就充分发挥出来。因为变换花样不耗成本</a:t>
            </a:r>
            <a:r>
              <a:rPr dirty="0"/>
              <a:t>， </a:t>
            </a:r>
            <a:r>
              <a:rPr dirty="0" err="1">
                <a:solidFill>
                  <a:srgbClr val="DA1F28"/>
                </a:solidFill>
              </a:rPr>
              <a:t>越变花样，成本越低;越变花样，增值越多</a:t>
            </a:r>
            <a:r>
              <a:rPr dirty="0" err="1"/>
              <a:t>。在高度竞争中，规模经济往往趋</a:t>
            </a:r>
            <a:r>
              <a:rPr dirty="0"/>
              <a:t> </a:t>
            </a:r>
            <a:r>
              <a:rPr dirty="0" err="1"/>
              <a:t>向降价竞争，而范围经济往往趋向提价竞争</a:t>
            </a:r>
            <a:r>
              <a:rPr dirty="0"/>
              <a:t>。 </a:t>
            </a:r>
            <a:endParaRPr dirty="0"/>
          </a:p>
        </p:txBody>
      </p:sp>
      <p:pic>
        <p:nvPicPr>
          <p:cNvPr id="307" name="屏幕快照 2018-08-08 下午5.44.54.png" descr="屏幕快照 2018-08-08 下午5.44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837" y="5067444"/>
            <a:ext cx="3878900" cy="21584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317" name="构架银行API经济生态圈"/>
          <p:cNvSpPr txBox="1"/>
          <p:nvPr/>
        </p:nvSpPr>
        <p:spPr>
          <a:xfrm>
            <a:off x="1015781" y="43259"/>
            <a:ext cx="9042997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构架银行API经济生态圈</a:t>
            </a:r>
          </a:p>
        </p:txBody>
      </p:sp>
      <p:sp>
        <p:nvSpPr>
          <p:cNvPr id="318" name="银行"/>
          <p:cNvSpPr/>
          <p:nvPr/>
        </p:nvSpPr>
        <p:spPr>
          <a:xfrm>
            <a:off x="10855078" y="5212304"/>
            <a:ext cx="2333832" cy="2214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4809"/>
                </a:lnTo>
                <a:lnTo>
                  <a:pt x="0" y="6302"/>
                </a:lnTo>
                <a:lnTo>
                  <a:pt x="21600" y="6302"/>
                </a:lnTo>
                <a:lnTo>
                  <a:pt x="21600" y="4809"/>
                </a:lnTo>
                <a:lnTo>
                  <a:pt x="10800" y="0"/>
                </a:lnTo>
                <a:close/>
                <a:moveTo>
                  <a:pt x="2300" y="7104"/>
                </a:moveTo>
                <a:lnTo>
                  <a:pt x="2300" y="7712"/>
                </a:lnTo>
                <a:lnTo>
                  <a:pt x="2688" y="7712"/>
                </a:lnTo>
                <a:lnTo>
                  <a:pt x="2688" y="16945"/>
                </a:lnTo>
                <a:lnTo>
                  <a:pt x="2300" y="16945"/>
                </a:lnTo>
                <a:lnTo>
                  <a:pt x="2300" y="17559"/>
                </a:lnTo>
                <a:lnTo>
                  <a:pt x="5189" y="17559"/>
                </a:lnTo>
                <a:lnTo>
                  <a:pt x="5189" y="16945"/>
                </a:lnTo>
                <a:lnTo>
                  <a:pt x="4799" y="16945"/>
                </a:lnTo>
                <a:lnTo>
                  <a:pt x="4799" y="7712"/>
                </a:lnTo>
                <a:lnTo>
                  <a:pt x="5189" y="7712"/>
                </a:lnTo>
                <a:lnTo>
                  <a:pt x="5189" y="7104"/>
                </a:lnTo>
                <a:lnTo>
                  <a:pt x="2300" y="7104"/>
                </a:lnTo>
                <a:close/>
                <a:moveTo>
                  <a:pt x="6350" y="7104"/>
                </a:moveTo>
                <a:lnTo>
                  <a:pt x="6350" y="7712"/>
                </a:lnTo>
                <a:lnTo>
                  <a:pt x="6738" y="7712"/>
                </a:lnTo>
                <a:lnTo>
                  <a:pt x="6738" y="16945"/>
                </a:lnTo>
                <a:lnTo>
                  <a:pt x="6350" y="16945"/>
                </a:lnTo>
                <a:lnTo>
                  <a:pt x="6350" y="17559"/>
                </a:lnTo>
                <a:lnTo>
                  <a:pt x="9239" y="17559"/>
                </a:lnTo>
                <a:lnTo>
                  <a:pt x="9239" y="16945"/>
                </a:lnTo>
                <a:lnTo>
                  <a:pt x="8849" y="16945"/>
                </a:lnTo>
                <a:lnTo>
                  <a:pt x="8849" y="7712"/>
                </a:lnTo>
                <a:lnTo>
                  <a:pt x="9239" y="7712"/>
                </a:lnTo>
                <a:lnTo>
                  <a:pt x="9239" y="7104"/>
                </a:lnTo>
                <a:lnTo>
                  <a:pt x="6350" y="7104"/>
                </a:lnTo>
                <a:close/>
                <a:moveTo>
                  <a:pt x="12359" y="7104"/>
                </a:moveTo>
                <a:lnTo>
                  <a:pt x="12359" y="7712"/>
                </a:lnTo>
                <a:lnTo>
                  <a:pt x="12749" y="7712"/>
                </a:lnTo>
                <a:lnTo>
                  <a:pt x="12749" y="16945"/>
                </a:lnTo>
                <a:lnTo>
                  <a:pt x="12359" y="16945"/>
                </a:lnTo>
                <a:lnTo>
                  <a:pt x="12359" y="17559"/>
                </a:lnTo>
                <a:lnTo>
                  <a:pt x="15248" y="17559"/>
                </a:lnTo>
                <a:lnTo>
                  <a:pt x="15248" y="16945"/>
                </a:lnTo>
                <a:lnTo>
                  <a:pt x="14860" y="16945"/>
                </a:lnTo>
                <a:lnTo>
                  <a:pt x="14860" y="7712"/>
                </a:lnTo>
                <a:lnTo>
                  <a:pt x="15248" y="7712"/>
                </a:lnTo>
                <a:lnTo>
                  <a:pt x="15248" y="7104"/>
                </a:lnTo>
                <a:lnTo>
                  <a:pt x="12359" y="7104"/>
                </a:lnTo>
                <a:close/>
                <a:moveTo>
                  <a:pt x="16409" y="7104"/>
                </a:moveTo>
                <a:lnTo>
                  <a:pt x="16409" y="7712"/>
                </a:lnTo>
                <a:lnTo>
                  <a:pt x="16799" y="7712"/>
                </a:lnTo>
                <a:lnTo>
                  <a:pt x="16799" y="16945"/>
                </a:lnTo>
                <a:lnTo>
                  <a:pt x="16409" y="16945"/>
                </a:lnTo>
                <a:lnTo>
                  <a:pt x="16409" y="17559"/>
                </a:lnTo>
                <a:lnTo>
                  <a:pt x="19298" y="17559"/>
                </a:lnTo>
                <a:lnTo>
                  <a:pt x="19298" y="16945"/>
                </a:lnTo>
                <a:lnTo>
                  <a:pt x="18910" y="16945"/>
                </a:lnTo>
                <a:lnTo>
                  <a:pt x="18910" y="7712"/>
                </a:lnTo>
                <a:lnTo>
                  <a:pt x="19298" y="7712"/>
                </a:lnTo>
                <a:lnTo>
                  <a:pt x="19298" y="7104"/>
                </a:lnTo>
                <a:lnTo>
                  <a:pt x="16409" y="7104"/>
                </a:lnTo>
                <a:close/>
                <a:moveTo>
                  <a:pt x="1068" y="18363"/>
                </a:moveTo>
                <a:lnTo>
                  <a:pt x="1068" y="19579"/>
                </a:lnTo>
                <a:lnTo>
                  <a:pt x="20530" y="19579"/>
                </a:lnTo>
                <a:lnTo>
                  <a:pt x="20530" y="18363"/>
                </a:lnTo>
                <a:lnTo>
                  <a:pt x="1068" y="18363"/>
                </a:lnTo>
                <a:close/>
                <a:moveTo>
                  <a:pt x="0" y="2038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383"/>
                </a:lnTo>
                <a:lnTo>
                  <a:pt x="0" y="20383"/>
                </a:lnTo>
                <a:close/>
              </a:path>
            </a:pathLst>
          </a:cu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9" name="B"/>
          <p:cNvSpPr txBox="1"/>
          <p:nvPr/>
        </p:nvSpPr>
        <p:spPr>
          <a:xfrm>
            <a:off x="11845969" y="6259222"/>
            <a:ext cx="352049" cy="60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5">
                    <a:satOff val="7361"/>
                    <a:lumOff val="7535"/>
                  </a:schemeClr>
                </a:solidFill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r>
              <a:t>B</a:t>
            </a:r>
          </a:p>
        </p:txBody>
      </p:sp>
      <p:sp>
        <p:nvSpPr>
          <p:cNvPr id="320" name="个人"/>
          <p:cNvSpPr/>
          <p:nvPr/>
        </p:nvSpPr>
        <p:spPr>
          <a:xfrm>
            <a:off x="1828800" y="2032000"/>
            <a:ext cx="1955999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个人</a:t>
            </a:r>
            <a:endParaRPr dirty="0"/>
          </a:p>
        </p:txBody>
      </p:sp>
      <p:sp>
        <p:nvSpPr>
          <p:cNvPr id="321" name="一般企业"/>
          <p:cNvSpPr/>
          <p:nvPr/>
        </p:nvSpPr>
        <p:spPr>
          <a:xfrm>
            <a:off x="4394200" y="2032000"/>
            <a:ext cx="1955999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一般企业</a:t>
            </a:r>
          </a:p>
        </p:txBody>
      </p:sp>
      <p:sp>
        <p:nvSpPr>
          <p:cNvPr id="322" name="区域特色企业"/>
          <p:cNvSpPr/>
          <p:nvPr/>
        </p:nvSpPr>
        <p:spPr>
          <a:xfrm>
            <a:off x="7366000" y="2032000"/>
            <a:ext cx="2931716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区域特色企业</a:t>
            </a:r>
          </a:p>
        </p:txBody>
      </p:sp>
      <p:sp>
        <p:nvSpPr>
          <p:cNvPr id="323" name="购物中心"/>
          <p:cNvSpPr/>
          <p:nvPr/>
        </p:nvSpPr>
        <p:spPr>
          <a:xfrm>
            <a:off x="11038736" y="2032000"/>
            <a:ext cx="2931716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购物中心</a:t>
            </a:r>
          </a:p>
        </p:txBody>
      </p:sp>
      <p:sp>
        <p:nvSpPr>
          <p:cNvPr id="324" name="合作商户"/>
          <p:cNvSpPr/>
          <p:nvPr/>
        </p:nvSpPr>
        <p:spPr>
          <a:xfrm>
            <a:off x="14711472" y="2032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合作商户</a:t>
            </a:r>
          </a:p>
        </p:txBody>
      </p:sp>
      <p:sp>
        <p:nvSpPr>
          <p:cNvPr id="325" name="汽车销售代理"/>
          <p:cNvSpPr/>
          <p:nvPr/>
        </p:nvSpPr>
        <p:spPr>
          <a:xfrm>
            <a:off x="18658989" y="2032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汽车销售代理</a:t>
            </a:r>
          </a:p>
        </p:txBody>
      </p:sp>
      <p:sp>
        <p:nvSpPr>
          <p:cNvPr id="326" name="房产经纪公司"/>
          <p:cNvSpPr/>
          <p:nvPr/>
        </p:nvSpPr>
        <p:spPr>
          <a:xfrm>
            <a:off x="19344789" y="4191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房产经纪公司</a:t>
            </a:r>
          </a:p>
        </p:txBody>
      </p:sp>
      <p:sp>
        <p:nvSpPr>
          <p:cNvPr id="327" name="旅游中介公司"/>
          <p:cNvSpPr/>
          <p:nvPr/>
        </p:nvSpPr>
        <p:spPr>
          <a:xfrm>
            <a:off x="19344789" y="6350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旅游中介公司</a:t>
            </a:r>
          </a:p>
        </p:txBody>
      </p:sp>
      <p:sp>
        <p:nvSpPr>
          <p:cNvPr id="328" name="信用卡公司"/>
          <p:cNvSpPr/>
          <p:nvPr/>
        </p:nvSpPr>
        <p:spPr>
          <a:xfrm>
            <a:off x="19344789" y="8509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信用卡公司</a:t>
            </a:r>
          </a:p>
        </p:txBody>
      </p:sp>
      <p:sp>
        <p:nvSpPr>
          <p:cNvPr id="329" name="电信运营商"/>
          <p:cNvSpPr/>
          <p:nvPr/>
        </p:nvSpPr>
        <p:spPr>
          <a:xfrm>
            <a:off x="18802460" y="10668000"/>
            <a:ext cx="2931716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电信运营商</a:t>
            </a:r>
          </a:p>
        </p:txBody>
      </p:sp>
      <p:sp>
        <p:nvSpPr>
          <p:cNvPr id="330" name="医院"/>
          <p:cNvSpPr/>
          <p:nvPr/>
        </p:nvSpPr>
        <p:spPr>
          <a:xfrm>
            <a:off x="14687660" y="10668000"/>
            <a:ext cx="2931716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医院</a:t>
            </a:r>
          </a:p>
        </p:txBody>
      </p:sp>
      <p:sp>
        <p:nvSpPr>
          <p:cNvPr id="331" name="美容整形机构"/>
          <p:cNvSpPr/>
          <p:nvPr/>
        </p:nvSpPr>
        <p:spPr>
          <a:xfrm>
            <a:off x="10183812" y="10668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美容整形机构</a:t>
            </a:r>
          </a:p>
        </p:txBody>
      </p:sp>
      <p:sp>
        <p:nvSpPr>
          <p:cNvPr id="332" name="第三方支付…"/>
          <p:cNvSpPr/>
          <p:nvPr/>
        </p:nvSpPr>
        <p:spPr>
          <a:xfrm>
            <a:off x="1115816" y="5581657"/>
            <a:ext cx="2931717" cy="196473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第三方支付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数字钱包</a:t>
            </a:r>
          </a:p>
          <a:p>
            <a: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银联便民支付</a:t>
            </a:r>
          </a:p>
        </p:txBody>
      </p:sp>
      <p:sp>
        <p:nvSpPr>
          <p:cNvPr id="333" name="证券公司"/>
          <p:cNvSpPr/>
          <p:nvPr/>
        </p:nvSpPr>
        <p:spPr>
          <a:xfrm>
            <a:off x="6172794" y="10668000"/>
            <a:ext cx="2931716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证券公司</a:t>
            </a:r>
          </a:p>
        </p:txBody>
      </p:sp>
      <p:sp>
        <p:nvSpPr>
          <p:cNvPr id="334" name="保险公司"/>
          <p:cNvSpPr/>
          <p:nvPr/>
        </p:nvSpPr>
        <p:spPr>
          <a:xfrm>
            <a:off x="2161775" y="10668000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保险公司</a:t>
            </a:r>
          </a:p>
        </p:txBody>
      </p:sp>
      <p:sp>
        <p:nvSpPr>
          <p:cNvPr id="335" name="电商平台"/>
          <p:cNvSpPr/>
          <p:nvPr/>
        </p:nvSpPr>
        <p:spPr>
          <a:xfrm>
            <a:off x="1115816" y="9165525"/>
            <a:ext cx="2931717" cy="92958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0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电商平台</a:t>
            </a:r>
          </a:p>
        </p:txBody>
      </p:sp>
      <p:sp>
        <p:nvSpPr>
          <p:cNvPr id="336" name="线条"/>
          <p:cNvSpPr/>
          <p:nvPr/>
        </p:nvSpPr>
        <p:spPr>
          <a:xfrm flipH="1" flipV="1">
            <a:off x="2887166" y="3102600"/>
            <a:ext cx="7523936" cy="3238966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7" name="线条"/>
          <p:cNvSpPr/>
          <p:nvPr/>
        </p:nvSpPr>
        <p:spPr>
          <a:xfrm flipH="1" flipV="1">
            <a:off x="5816917" y="3096163"/>
            <a:ext cx="4592804" cy="2413366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8" name="线条"/>
          <p:cNvSpPr/>
          <p:nvPr/>
        </p:nvSpPr>
        <p:spPr>
          <a:xfrm flipH="1" flipV="1">
            <a:off x="9617766" y="3095035"/>
            <a:ext cx="1386871" cy="220753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9" name="线条"/>
          <p:cNvSpPr/>
          <p:nvPr/>
        </p:nvSpPr>
        <p:spPr>
          <a:xfrm flipV="1">
            <a:off x="12335485" y="3095035"/>
            <a:ext cx="296177" cy="1982038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0" name="线条"/>
          <p:cNvSpPr/>
          <p:nvPr/>
        </p:nvSpPr>
        <p:spPr>
          <a:xfrm flipV="1">
            <a:off x="13127643" y="3191203"/>
            <a:ext cx="2626458" cy="222456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1" name="线条"/>
          <p:cNvSpPr/>
          <p:nvPr/>
        </p:nvSpPr>
        <p:spPr>
          <a:xfrm flipV="1">
            <a:off x="13269583" y="3095035"/>
            <a:ext cx="6464969" cy="3115929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2" name="线条"/>
          <p:cNvSpPr/>
          <p:nvPr/>
        </p:nvSpPr>
        <p:spPr>
          <a:xfrm flipV="1">
            <a:off x="13548320" y="5221188"/>
            <a:ext cx="6853168" cy="134832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3" name="线条"/>
          <p:cNvSpPr/>
          <p:nvPr/>
        </p:nvSpPr>
        <p:spPr>
          <a:xfrm flipV="1">
            <a:off x="13624659" y="6861144"/>
            <a:ext cx="5566729" cy="13601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4" name="线条"/>
          <p:cNvSpPr/>
          <p:nvPr/>
        </p:nvSpPr>
        <p:spPr>
          <a:xfrm>
            <a:off x="13555424" y="7522579"/>
            <a:ext cx="5707698" cy="131703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5" name="线条"/>
          <p:cNvSpPr/>
          <p:nvPr/>
        </p:nvSpPr>
        <p:spPr>
          <a:xfrm>
            <a:off x="13290041" y="7935195"/>
            <a:ext cx="5732149" cy="266960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6" name="移动支付(TSM)"/>
          <p:cNvSpPr txBox="1"/>
          <p:nvPr/>
        </p:nvSpPr>
        <p:spPr>
          <a:xfrm>
            <a:off x="15874466" y="9363615"/>
            <a:ext cx="227647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移动支付(TSM) </a:t>
            </a:r>
          </a:p>
        </p:txBody>
      </p:sp>
      <p:sp>
        <p:nvSpPr>
          <p:cNvPr id="347" name="线条"/>
          <p:cNvSpPr/>
          <p:nvPr/>
        </p:nvSpPr>
        <p:spPr>
          <a:xfrm>
            <a:off x="12512093" y="8182648"/>
            <a:ext cx="3393268" cy="242733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8" name="就医挂号"/>
          <p:cNvSpPr txBox="1"/>
          <p:nvPr/>
        </p:nvSpPr>
        <p:spPr>
          <a:xfrm>
            <a:off x="13940375" y="9363615"/>
            <a:ext cx="146367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就医挂号 </a:t>
            </a:r>
          </a:p>
        </p:txBody>
      </p:sp>
      <p:sp>
        <p:nvSpPr>
          <p:cNvPr id="349" name="贷款/分期付款服务"/>
          <p:cNvSpPr txBox="1"/>
          <p:nvPr/>
        </p:nvSpPr>
        <p:spPr>
          <a:xfrm>
            <a:off x="17858145" y="3309590"/>
            <a:ext cx="288036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贷款/分期付款服务 </a:t>
            </a:r>
          </a:p>
        </p:txBody>
      </p:sp>
      <p:sp>
        <p:nvSpPr>
          <p:cNvPr id="350" name="信用卡支付…"/>
          <p:cNvSpPr txBox="1"/>
          <p:nvPr/>
        </p:nvSpPr>
        <p:spPr>
          <a:xfrm>
            <a:off x="14375866" y="7195631"/>
            <a:ext cx="1781176" cy="1397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信用卡支付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信用卡还款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信用评分 </a:t>
            </a:r>
          </a:p>
        </p:txBody>
      </p:sp>
      <p:sp>
        <p:nvSpPr>
          <p:cNvPr id="351" name="网点/ATM定位…"/>
          <p:cNvSpPr txBox="1"/>
          <p:nvPr/>
        </p:nvSpPr>
        <p:spPr>
          <a:xfrm>
            <a:off x="16434674" y="6349999"/>
            <a:ext cx="2312988" cy="1397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网点/ATM定位 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外汇汇率 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旅游贷款 </a:t>
            </a:r>
          </a:p>
        </p:txBody>
      </p:sp>
      <p:sp>
        <p:nvSpPr>
          <p:cNvPr id="352" name="贷款/分期付款服务 风控"/>
          <p:cNvSpPr txBox="1"/>
          <p:nvPr/>
        </p:nvSpPr>
        <p:spPr>
          <a:xfrm>
            <a:off x="16190675" y="5459447"/>
            <a:ext cx="2800986" cy="965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贷款</a:t>
            </a:r>
            <a:r>
              <a:rPr dirty="0"/>
              <a:t>/</a:t>
            </a:r>
            <a:r>
              <a:rPr dirty="0" err="1"/>
              <a:t>分期付款服务</a:t>
            </a:r>
            <a:br>
              <a:rPr dirty="0"/>
            </a:br>
            <a:r>
              <a:rPr dirty="0" err="1"/>
              <a:t>风控</a:t>
            </a:r>
            <a:r>
              <a:rPr dirty="0"/>
              <a:t> </a:t>
            </a:r>
            <a:endParaRPr dirty="0"/>
          </a:p>
        </p:txBody>
      </p:sp>
      <p:sp>
        <p:nvSpPr>
          <p:cNvPr id="353" name="刷卡促销，积分等合作伙…"/>
          <p:cNvSpPr txBox="1"/>
          <p:nvPr/>
        </p:nvSpPr>
        <p:spPr>
          <a:xfrm>
            <a:off x="12829125" y="3957290"/>
            <a:ext cx="3686176" cy="1397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刷卡促销，积分等合作伙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伴忠诚度计划，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数据运营提供增值服务 </a:t>
            </a:r>
          </a:p>
        </p:txBody>
      </p:sp>
      <p:sp>
        <p:nvSpPr>
          <p:cNvPr id="354" name="电商上下游融资等…"/>
          <p:cNvSpPr txBox="1"/>
          <p:nvPr/>
        </p:nvSpPr>
        <p:spPr>
          <a:xfrm>
            <a:off x="11305125" y="3291191"/>
            <a:ext cx="2733676" cy="965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电商上下游融资等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金融服务 </a:t>
            </a:r>
          </a:p>
        </p:txBody>
      </p:sp>
      <p:sp>
        <p:nvSpPr>
          <p:cNvPr id="355" name="供应链金融服务…"/>
          <p:cNvSpPr txBox="1"/>
          <p:nvPr/>
        </p:nvSpPr>
        <p:spPr>
          <a:xfrm>
            <a:off x="8788469" y="3514380"/>
            <a:ext cx="2416176" cy="965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供应链金融服务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O2O信贷 </a:t>
            </a:r>
          </a:p>
        </p:txBody>
      </p:sp>
      <p:sp>
        <p:nvSpPr>
          <p:cNvPr id="356" name="账单服务…"/>
          <p:cNvSpPr txBox="1"/>
          <p:nvPr/>
        </p:nvSpPr>
        <p:spPr>
          <a:xfrm>
            <a:off x="6589314" y="3082580"/>
            <a:ext cx="2098676" cy="182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账单服务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企业银行服务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信贷服务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风控 </a:t>
            </a:r>
          </a:p>
        </p:txBody>
      </p:sp>
      <p:sp>
        <p:nvSpPr>
          <p:cNvPr id="357" name="账户信息…"/>
          <p:cNvSpPr txBox="1"/>
          <p:nvPr/>
        </p:nvSpPr>
        <p:spPr>
          <a:xfrm>
            <a:off x="3716099" y="3082580"/>
            <a:ext cx="1610361" cy="1397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账户信息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存款/理财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消费贷等 </a:t>
            </a:r>
          </a:p>
        </p:txBody>
      </p:sp>
      <p:sp>
        <p:nvSpPr>
          <p:cNvPr id="358" name="线条"/>
          <p:cNvSpPr/>
          <p:nvPr/>
        </p:nvSpPr>
        <p:spPr>
          <a:xfrm>
            <a:off x="11963134" y="8165963"/>
            <a:ext cx="1" cy="243758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59" name="贷款/分期付款服务"/>
          <p:cNvSpPr txBox="1"/>
          <p:nvPr/>
        </p:nvSpPr>
        <p:spPr>
          <a:xfrm>
            <a:off x="10589599" y="8871653"/>
            <a:ext cx="288036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贷款/分期付款服务 </a:t>
            </a:r>
          </a:p>
        </p:txBody>
      </p:sp>
      <p:sp>
        <p:nvSpPr>
          <p:cNvPr id="360" name="线条"/>
          <p:cNvSpPr/>
          <p:nvPr/>
        </p:nvSpPr>
        <p:spPr>
          <a:xfrm flipH="1">
            <a:off x="7811257" y="8179557"/>
            <a:ext cx="3370242" cy="242079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61" name="网购…"/>
          <p:cNvSpPr txBox="1"/>
          <p:nvPr/>
        </p:nvSpPr>
        <p:spPr>
          <a:xfrm>
            <a:off x="4707659" y="4677369"/>
            <a:ext cx="1781176" cy="3987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网购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手机充值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信用卡还款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游戏等点卡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影视票务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商旅服务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水电气等公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共缴费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佣金管理</a:t>
            </a:r>
          </a:p>
        </p:txBody>
      </p:sp>
      <p:sp>
        <p:nvSpPr>
          <p:cNvPr id="362" name="线条"/>
          <p:cNvSpPr/>
          <p:nvPr/>
        </p:nvSpPr>
        <p:spPr>
          <a:xfrm flipH="1" flipV="1">
            <a:off x="4145099" y="6639890"/>
            <a:ext cx="6269898" cy="24211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63" name="线条"/>
          <p:cNvSpPr/>
          <p:nvPr/>
        </p:nvSpPr>
        <p:spPr>
          <a:xfrm flipH="1">
            <a:off x="4148013" y="7415991"/>
            <a:ext cx="6337136" cy="209932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64" name="电商上下游融资等…"/>
          <p:cNvSpPr txBox="1"/>
          <p:nvPr/>
        </p:nvSpPr>
        <p:spPr>
          <a:xfrm>
            <a:off x="6676093" y="7742915"/>
            <a:ext cx="2733676" cy="965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电商上下游融资等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金融服务 </a:t>
            </a:r>
          </a:p>
        </p:txBody>
      </p:sp>
      <p:sp>
        <p:nvSpPr>
          <p:cNvPr id="365" name="账户服务"/>
          <p:cNvSpPr txBox="1"/>
          <p:nvPr/>
        </p:nvSpPr>
        <p:spPr>
          <a:xfrm>
            <a:off x="8655429" y="9363615"/>
            <a:ext cx="146367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账户服务 </a:t>
            </a:r>
          </a:p>
        </p:txBody>
      </p:sp>
      <p:sp>
        <p:nvSpPr>
          <p:cNvPr id="366" name="线条"/>
          <p:cNvSpPr/>
          <p:nvPr/>
        </p:nvSpPr>
        <p:spPr>
          <a:xfrm flipH="1">
            <a:off x="4839458" y="7751852"/>
            <a:ext cx="5767325" cy="278069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67" name="账户服务"/>
          <p:cNvSpPr txBox="1"/>
          <p:nvPr/>
        </p:nvSpPr>
        <p:spPr>
          <a:xfrm>
            <a:off x="6283328" y="9165525"/>
            <a:ext cx="146367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500" i="0" spc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账户服务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371" name="API经济收益"/>
          <p:cNvSpPr txBox="1"/>
          <p:nvPr/>
        </p:nvSpPr>
        <p:spPr>
          <a:xfrm>
            <a:off x="1015781" y="43259"/>
            <a:ext cx="9042997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API经济收益</a:t>
            </a:r>
          </a:p>
        </p:txBody>
      </p:sp>
      <p:sp>
        <p:nvSpPr>
          <p:cNvPr id="372" name="应用开发者的收益"/>
          <p:cNvSpPr/>
          <p:nvPr/>
        </p:nvSpPr>
        <p:spPr>
          <a:xfrm>
            <a:off x="12866885" y="1832371"/>
            <a:ext cx="7350523" cy="1270001"/>
          </a:xfrm>
          <a:prstGeom prst="rightArrow">
            <a:avLst>
              <a:gd name="adj1" fmla="val 98281"/>
              <a:gd name="adj2" fmla="val 63500"/>
            </a:avLst>
          </a:prstGeom>
          <a:solidFill>
            <a:schemeClr val="accent5">
              <a:lumOff val="-12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 defTabSz="457200">
              <a:lnSpc>
                <a:spcPts val="7300"/>
              </a:lnSpc>
              <a:spcBef>
                <a:spcPts val="120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应用开发者的收益 </a:t>
            </a:r>
          </a:p>
        </p:txBody>
      </p:sp>
      <p:sp>
        <p:nvSpPr>
          <p:cNvPr id="373" name="API 提供者的收益"/>
          <p:cNvSpPr/>
          <p:nvPr/>
        </p:nvSpPr>
        <p:spPr>
          <a:xfrm>
            <a:off x="5054679" y="1832371"/>
            <a:ext cx="735052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26" y="21600"/>
                </a:moveTo>
                <a:lnTo>
                  <a:pt x="3326" y="21600"/>
                </a:lnTo>
                <a:lnTo>
                  <a:pt x="0" y="10800"/>
                </a:lnTo>
                <a:lnTo>
                  <a:pt x="3326" y="0"/>
                </a:lnTo>
                <a:lnTo>
                  <a:pt x="3326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hueOff val="147319"/>
              <a:satOff val="13526"/>
              <a:lumOff val="-230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 defTabSz="457200">
              <a:lnSpc>
                <a:spcPts val="7300"/>
              </a:lnSpc>
              <a:spcBef>
                <a:spcPts val="120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API 提供者的收益 </a:t>
            </a:r>
          </a:p>
        </p:txBody>
      </p:sp>
      <p:sp>
        <p:nvSpPr>
          <p:cNvPr id="374" name="矩形"/>
          <p:cNvSpPr/>
          <p:nvPr/>
        </p:nvSpPr>
        <p:spPr>
          <a:xfrm>
            <a:off x="12441012" y="1832371"/>
            <a:ext cx="390063" cy="10811009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75" name="1. 从原来一般不能独自扩展到的市场或客户 群获取新客户…"/>
          <p:cNvSpPr/>
          <p:nvPr/>
        </p:nvSpPr>
        <p:spPr>
          <a:xfrm>
            <a:off x="2480826" y="3352702"/>
            <a:ext cx="9924375" cy="9283799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 </a:t>
            </a:r>
            <a:r>
              <a:rPr dirty="0" err="1"/>
              <a:t>从原来一般不能独自扩展到的市场或客户</a:t>
            </a:r>
            <a:r>
              <a:rPr dirty="0"/>
              <a:t> </a:t>
            </a:r>
            <a:r>
              <a:rPr dirty="0" err="1"/>
              <a:t>群获取新客户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 </a:t>
            </a:r>
            <a:r>
              <a:rPr dirty="0" err="1"/>
              <a:t>更关注核心价值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3. </a:t>
            </a:r>
            <a:r>
              <a:rPr dirty="0" err="1"/>
              <a:t>扩展品牌知名度并提高品牌忠诚度</a:t>
            </a:r>
            <a:r>
              <a:rPr dirty="0"/>
              <a:t> </a:t>
            </a:r>
            <a:endParaRPr lang="en-US" dirty="0" smtClean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smtClean="0"/>
              <a:t>4</a:t>
            </a:r>
            <a:r>
              <a:rPr dirty="0"/>
              <a:t>. </a:t>
            </a:r>
            <a:r>
              <a:rPr dirty="0" err="1"/>
              <a:t>更容易找到合作伙伴并提高收入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5. </a:t>
            </a:r>
            <a:r>
              <a:rPr dirty="0" err="1"/>
              <a:t>通过外部创新、众包等方式获得效益</a:t>
            </a:r>
            <a:r>
              <a:rPr dirty="0"/>
              <a:t> </a:t>
            </a:r>
            <a:endParaRPr lang="en-US" dirty="0" smtClean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smtClean="0"/>
              <a:t>6</a:t>
            </a:r>
            <a:r>
              <a:rPr dirty="0"/>
              <a:t>. </a:t>
            </a:r>
            <a:r>
              <a:rPr dirty="0" err="1"/>
              <a:t>新业务模式的创收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7. </a:t>
            </a:r>
            <a:r>
              <a:rPr dirty="0" err="1"/>
              <a:t>降低开发成本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8. </a:t>
            </a:r>
            <a:r>
              <a:rPr dirty="0" err="1"/>
              <a:t>持续理解业务应用需求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9. </a:t>
            </a:r>
            <a:r>
              <a:rPr dirty="0" err="1"/>
              <a:t>更快更好的实现业务跨平台</a:t>
            </a:r>
            <a:r>
              <a:rPr dirty="0"/>
              <a:t>/</a:t>
            </a:r>
            <a:r>
              <a:rPr dirty="0" err="1"/>
              <a:t>跨设备</a:t>
            </a:r>
            <a:endParaRPr dirty="0"/>
          </a:p>
        </p:txBody>
      </p:sp>
      <p:sp>
        <p:nvSpPr>
          <p:cNvPr id="376" name="1. 利用现有的资源和服务快速构建应用，降 低成本并大大缩短开发周期…"/>
          <p:cNvSpPr/>
          <p:nvPr/>
        </p:nvSpPr>
        <p:spPr>
          <a:xfrm>
            <a:off x="12866885" y="3352702"/>
            <a:ext cx="9924376" cy="9283799"/>
          </a:xfrm>
          <a:prstGeom prst="rect">
            <a:avLst/>
          </a:prstGeom>
          <a:solidFill>
            <a:schemeClr val="accent6">
              <a:satOff val="8287"/>
              <a:lumOff val="151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 </a:t>
            </a:r>
            <a:r>
              <a:rPr dirty="0" err="1"/>
              <a:t>利用现有的资源和服务快速构建应用，降</a:t>
            </a:r>
            <a:r>
              <a:rPr dirty="0"/>
              <a:t> </a:t>
            </a:r>
            <a:r>
              <a:rPr dirty="0" err="1"/>
              <a:t>低成本并大大缩短开发周期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 </a:t>
            </a:r>
            <a:r>
              <a:rPr dirty="0" err="1"/>
              <a:t>将不同API的能力融合，推动业务创新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3. </a:t>
            </a:r>
            <a:r>
              <a:rPr dirty="0" err="1"/>
              <a:t>通过加入其他API生态系统来吸引更多的使</a:t>
            </a:r>
            <a:r>
              <a:rPr dirty="0"/>
              <a:t> </a:t>
            </a:r>
            <a:r>
              <a:rPr dirty="0" err="1"/>
              <a:t>用者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4. </a:t>
            </a:r>
            <a:r>
              <a:rPr dirty="0" err="1"/>
              <a:t>一定程度上具有选择API提供者的自由，避</a:t>
            </a:r>
            <a:r>
              <a:rPr dirty="0"/>
              <a:t> </a:t>
            </a:r>
            <a:r>
              <a:rPr dirty="0" err="1"/>
              <a:t>免锁定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5. </a:t>
            </a:r>
            <a:r>
              <a:rPr dirty="0" err="1"/>
              <a:t>更关注于核心竞争力和增值，而不是通用</a:t>
            </a:r>
            <a:r>
              <a:rPr dirty="0"/>
              <a:t> </a:t>
            </a:r>
            <a:r>
              <a:rPr dirty="0" err="1"/>
              <a:t>功能</a:t>
            </a:r>
            <a:endParaRPr dirty="0"/>
          </a:p>
          <a:p>
            <a:pPr>
              <a:spcBef>
                <a:spcPts val="1000"/>
              </a:spcBef>
              <a:defRPr sz="3500" i="0" spc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6. </a:t>
            </a:r>
            <a:r>
              <a:rPr dirty="0" err="1"/>
              <a:t>通过API创建新的业务机会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380" name="关注点"/>
          <p:cNvSpPr txBox="1"/>
          <p:nvPr/>
        </p:nvSpPr>
        <p:spPr>
          <a:xfrm>
            <a:off x="1015781" y="43259"/>
            <a:ext cx="9042997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6000" i="0" spc="59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关注点</a:t>
            </a:r>
          </a:p>
        </p:txBody>
      </p:sp>
      <p:pic>
        <p:nvPicPr>
          <p:cNvPr id="3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062" y="2274766"/>
            <a:ext cx="7200015" cy="4066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244" y="2274691"/>
            <a:ext cx="4048608" cy="71034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3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928" y="4612582"/>
            <a:ext cx="4048608" cy="755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4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5958" y="8103576"/>
            <a:ext cx="7551895" cy="4066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5" name="KEY WORDS"/>
          <p:cNvSpPr/>
          <p:nvPr/>
        </p:nvSpPr>
        <p:spPr>
          <a:xfrm>
            <a:off x="16286638" y="5667967"/>
            <a:ext cx="3230487" cy="3268606"/>
          </a:xfrm>
          <a:prstGeom prst="ellipse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i="0" spc="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KEY WORDS</a:t>
            </a:r>
          </a:p>
        </p:txBody>
      </p:sp>
      <p:sp>
        <p:nvSpPr>
          <p:cNvPr id="386" name="开放内容"/>
          <p:cNvSpPr txBox="1"/>
          <p:nvPr/>
        </p:nvSpPr>
        <p:spPr>
          <a:xfrm>
            <a:off x="13752450" y="4154201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开放内容</a:t>
            </a:r>
            <a:endParaRPr dirty="0"/>
          </a:p>
        </p:txBody>
      </p:sp>
      <p:sp>
        <p:nvSpPr>
          <p:cNvPr id="387" name="服务管理"/>
          <p:cNvSpPr txBox="1"/>
          <p:nvPr/>
        </p:nvSpPr>
        <p:spPr>
          <a:xfrm>
            <a:off x="20252914" y="4154201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服务管理</a:t>
            </a:r>
            <a:endParaRPr dirty="0"/>
          </a:p>
        </p:txBody>
      </p:sp>
      <p:sp>
        <p:nvSpPr>
          <p:cNvPr id="388" name="开放对象"/>
          <p:cNvSpPr txBox="1"/>
          <p:nvPr/>
        </p:nvSpPr>
        <p:spPr>
          <a:xfrm>
            <a:off x="13752450" y="10759023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开放对象</a:t>
            </a:r>
            <a:endParaRPr dirty="0"/>
          </a:p>
        </p:txBody>
      </p:sp>
      <p:sp>
        <p:nvSpPr>
          <p:cNvPr id="389" name="原子"/>
          <p:cNvSpPr/>
          <p:nvPr/>
        </p:nvSpPr>
        <p:spPr>
          <a:xfrm>
            <a:off x="20292131" y="2694653"/>
            <a:ext cx="1190298" cy="134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5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90" name="组织"/>
          <p:cNvSpPr/>
          <p:nvPr/>
        </p:nvSpPr>
        <p:spPr>
          <a:xfrm>
            <a:off x="13900084" y="9239370"/>
            <a:ext cx="1358274" cy="1167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59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59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59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91" name="机器人"/>
          <p:cNvSpPr/>
          <p:nvPr/>
        </p:nvSpPr>
        <p:spPr>
          <a:xfrm>
            <a:off x="20589775" y="9090919"/>
            <a:ext cx="979818" cy="14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92" name="平台运营"/>
          <p:cNvSpPr txBox="1"/>
          <p:nvPr/>
        </p:nvSpPr>
        <p:spPr>
          <a:xfrm>
            <a:off x="20060508" y="10759023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平台运营</a:t>
            </a:r>
            <a:endParaRPr dirty="0"/>
          </a:p>
        </p:txBody>
      </p:sp>
      <p:sp>
        <p:nvSpPr>
          <p:cNvPr id="393" name="线条"/>
          <p:cNvSpPr/>
          <p:nvPr/>
        </p:nvSpPr>
        <p:spPr>
          <a:xfrm>
            <a:off x="1305517" y="3847240"/>
            <a:ext cx="9183679" cy="1"/>
          </a:xfrm>
          <a:prstGeom prst="line">
            <a:avLst/>
          </a:prstGeom>
          <a:ln w="25400">
            <a:solidFill>
              <a:srgbClr val="CBCBC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94" name="开放内容"/>
          <p:cNvSpPr txBox="1"/>
          <p:nvPr/>
        </p:nvSpPr>
        <p:spPr>
          <a:xfrm>
            <a:off x="1197791" y="2079551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开放内容</a:t>
            </a:r>
          </a:p>
        </p:txBody>
      </p:sp>
      <p:sp>
        <p:nvSpPr>
          <p:cNvPr id="395" name="基于银行生态圈体系，提供持续的服务能力输出，依据不同的开发者选择性提供服务内容；"/>
          <p:cNvSpPr txBox="1"/>
          <p:nvPr/>
        </p:nvSpPr>
        <p:spPr>
          <a:xfrm>
            <a:off x="1305517" y="2742523"/>
            <a:ext cx="9183679" cy="96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基于银行生态圈体系，提供持续的服务能力输出，依据不同的开发者选择性提供服务内容；</a:t>
            </a:r>
          </a:p>
        </p:txBody>
      </p:sp>
      <p:sp>
        <p:nvSpPr>
          <p:cNvPr id="396" name="线条"/>
          <p:cNvSpPr/>
          <p:nvPr/>
        </p:nvSpPr>
        <p:spPr>
          <a:xfrm>
            <a:off x="1305517" y="5751691"/>
            <a:ext cx="9183680" cy="1"/>
          </a:xfrm>
          <a:prstGeom prst="line">
            <a:avLst/>
          </a:prstGeom>
          <a:ln w="25400">
            <a:solidFill>
              <a:srgbClr val="CBCBC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97" name="开放对象"/>
          <p:cNvSpPr txBox="1"/>
          <p:nvPr/>
        </p:nvSpPr>
        <p:spPr>
          <a:xfrm>
            <a:off x="1197791" y="3986757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开放对象</a:t>
            </a:r>
          </a:p>
        </p:txBody>
      </p:sp>
      <p:sp>
        <p:nvSpPr>
          <p:cNvPr id="398" name="对开发者的接入审核，API调用的持续监控、评估，评级管理；"/>
          <p:cNvSpPr txBox="1"/>
          <p:nvPr/>
        </p:nvSpPr>
        <p:spPr>
          <a:xfrm>
            <a:off x="1305517" y="4885918"/>
            <a:ext cx="9183679" cy="4873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对开发者的接入审核，API调用的持续监控、</a:t>
            </a:r>
            <a:r>
              <a:rPr dirty="0" err="1" smtClean="0"/>
              <a:t>评估管理</a:t>
            </a:r>
            <a:r>
              <a:rPr dirty="0"/>
              <a:t>；</a:t>
            </a:r>
            <a:endParaRPr dirty="0"/>
          </a:p>
        </p:txBody>
      </p:sp>
      <p:sp>
        <p:nvSpPr>
          <p:cNvPr id="399" name="线条"/>
          <p:cNvSpPr/>
          <p:nvPr/>
        </p:nvSpPr>
        <p:spPr>
          <a:xfrm>
            <a:off x="1305517" y="7440243"/>
            <a:ext cx="9183680" cy="1"/>
          </a:xfrm>
          <a:prstGeom prst="line">
            <a:avLst/>
          </a:prstGeom>
          <a:ln w="25400">
            <a:solidFill>
              <a:srgbClr val="CBCBC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00" name="服务管理"/>
          <p:cNvSpPr txBox="1"/>
          <p:nvPr/>
        </p:nvSpPr>
        <p:spPr>
          <a:xfrm>
            <a:off x="1197791" y="6107109"/>
            <a:ext cx="1402716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服务管理</a:t>
            </a:r>
          </a:p>
        </p:txBody>
      </p:sp>
      <p:sp>
        <p:nvSpPr>
          <p:cNvPr id="401" name="服务的生命周期管理；原子级、组合交易梳理；服务标准化；A/B服务；"/>
          <p:cNvSpPr txBox="1"/>
          <p:nvPr/>
        </p:nvSpPr>
        <p:spPr>
          <a:xfrm>
            <a:off x="1305517" y="6551426"/>
            <a:ext cx="9183679" cy="96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服务的生命周期管理；原子级、组合交易梳理；服务标准化；A</a:t>
            </a:r>
            <a:r>
              <a:rPr dirty="0"/>
              <a:t>/</a:t>
            </a:r>
            <a:r>
              <a:rPr dirty="0" err="1"/>
              <a:t>B</a:t>
            </a:r>
            <a:r>
              <a:rPr dirty="0" err="1" smtClean="0"/>
              <a:t>服务</a:t>
            </a:r>
            <a:r>
              <a:rPr dirty="0" smtClean="0"/>
              <a:t>；</a:t>
            </a:r>
            <a:endParaRPr dirty="0"/>
          </a:p>
        </p:txBody>
      </p:sp>
      <p:sp>
        <p:nvSpPr>
          <p:cNvPr id="402" name="线条"/>
          <p:cNvSpPr/>
          <p:nvPr/>
        </p:nvSpPr>
        <p:spPr>
          <a:xfrm>
            <a:off x="1305517" y="9560595"/>
            <a:ext cx="9183679" cy="1"/>
          </a:xfrm>
          <a:prstGeom prst="line">
            <a:avLst/>
          </a:prstGeom>
          <a:ln w="25400">
            <a:solidFill>
              <a:srgbClr val="CBCBC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03" name="平台运营"/>
          <p:cNvSpPr txBox="1"/>
          <p:nvPr/>
        </p:nvSpPr>
        <p:spPr>
          <a:xfrm>
            <a:off x="1197791" y="7827502"/>
            <a:ext cx="13970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平台运营</a:t>
            </a:r>
          </a:p>
        </p:txBody>
      </p:sp>
      <p:sp>
        <p:nvSpPr>
          <p:cNvPr id="404" name="持续集成、自动化部署；服务健康状态监控；日志归集；自动化沙箱；7*24服务"/>
          <p:cNvSpPr txBox="1"/>
          <p:nvPr/>
        </p:nvSpPr>
        <p:spPr>
          <a:xfrm>
            <a:off x="1305517" y="8455878"/>
            <a:ext cx="9183679" cy="96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/>
              <a:t>持续集成、自动化部署；服务健康状态监控；日志归集；自动化沙箱；7*24服务</a:t>
            </a:r>
            <a:endParaRPr dirty="0"/>
          </a:p>
        </p:txBody>
      </p:sp>
      <p:sp>
        <p:nvSpPr>
          <p:cNvPr id="405" name="礼物"/>
          <p:cNvSpPr/>
          <p:nvPr/>
        </p:nvSpPr>
        <p:spPr>
          <a:xfrm>
            <a:off x="14000356" y="2682429"/>
            <a:ext cx="1157730" cy="136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9366" y="0"/>
                  <a:pt x="8196" y="977"/>
                  <a:pt x="8164" y="2187"/>
                </a:cubicBezTo>
                <a:cubicBezTo>
                  <a:pt x="7271" y="1693"/>
                  <a:pt x="6060" y="1770"/>
                  <a:pt x="5266" y="2427"/>
                </a:cubicBezTo>
                <a:cubicBezTo>
                  <a:pt x="4820" y="2796"/>
                  <a:pt x="4570" y="3288"/>
                  <a:pt x="4562" y="3816"/>
                </a:cubicBezTo>
                <a:cubicBezTo>
                  <a:pt x="4555" y="4344"/>
                  <a:pt x="4789" y="4843"/>
                  <a:pt x="5224" y="5221"/>
                </a:cubicBezTo>
                <a:cubicBezTo>
                  <a:pt x="5498" y="5460"/>
                  <a:pt x="5856" y="5665"/>
                  <a:pt x="6249" y="5839"/>
                </a:cubicBezTo>
                <a:cubicBezTo>
                  <a:pt x="4508" y="5606"/>
                  <a:pt x="2878" y="5234"/>
                  <a:pt x="1483" y="4723"/>
                </a:cubicBezTo>
                <a:lnTo>
                  <a:pt x="1051" y="5568"/>
                </a:lnTo>
                <a:cubicBezTo>
                  <a:pt x="3664" y="6525"/>
                  <a:pt x="7127" y="7053"/>
                  <a:pt x="10801" y="7053"/>
                </a:cubicBezTo>
                <a:cubicBezTo>
                  <a:pt x="14475" y="7053"/>
                  <a:pt x="17936" y="6525"/>
                  <a:pt x="20549" y="5568"/>
                </a:cubicBezTo>
                <a:lnTo>
                  <a:pt x="20119" y="4723"/>
                </a:lnTo>
                <a:cubicBezTo>
                  <a:pt x="18724" y="5234"/>
                  <a:pt x="17092" y="5606"/>
                  <a:pt x="15351" y="5839"/>
                </a:cubicBezTo>
                <a:cubicBezTo>
                  <a:pt x="15744" y="5665"/>
                  <a:pt x="16104" y="5460"/>
                  <a:pt x="16378" y="5221"/>
                </a:cubicBezTo>
                <a:cubicBezTo>
                  <a:pt x="16813" y="4843"/>
                  <a:pt x="17047" y="4344"/>
                  <a:pt x="17040" y="3816"/>
                </a:cubicBezTo>
                <a:cubicBezTo>
                  <a:pt x="17032" y="3288"/>
                  <a:pt x="16782" y="2796"/>
                  <a:pt x="16336" y="2427"/>
                </a:cubicBezTo>
                <a:cubicBezTo>
                  <a:pt x="15542" y="1770"/>
                  <a:pt x="14331" y="1693"/>
                  <a:pt x="13438" y="2187"/>
                </a:cubicBezTo>
                <a:cubicBezTo>
                  <a:pt x="13406" y="977"/>
                  <a:pt x="12236" y="0"/>
                  <a:pt x="10801" y="0"/>
                </a:cubicBezTo>
                <a:close/>
                <a:moveTo>
                  <a:pt x="10801" y="862"/>
                </a:moveTo>
                <a:cubicBezTo>
                  <a:pt x="11695" y="862"/>
                  <a:pt x="12421" y="1480"/>
                  <a:pt x="12421" y="2238"/>
                </a:cubicBezTo>
                <a:cubicBezTo>
                  <a:pt x="12421" y="3233"/>
                  <a:pt x="11465" y="4664"/>
                  <a:pt x="10801" y="5507"/>
                </a:cubicBezTo>
                <a:cubicBezTo>
                  <a:pt x="10137" y="4664"/>
                  <a:pt x="9179" y="3233"/>
                  <a:pt x="9179" y="2238"/>
                </a:cubicBezTo>
                <a:cubicBezTo>
                  <a:pt x="9179" y="1480"/>
                  <a:pt x="9907" y="862"/>
                  <a:pt x="10801" y="862"/>
                </a:cubicBezTo>
                <a:close/>
                <a:moveTo>
                  <a:pt x="6908" y="2787"/>
                </a:moveTo>
                <a:cubicBezTo>
                  <a:pt x="7240" y="2790"/>
                  <a:pt x="7550" y="2904"/>
                  <a:pt x="7782" y="3105"/>
                </a:cubicBezTo>
                <a:cubicBezTo>
                  <a:pt x="8413" y="3654"/>
                  <a:pt x="8808" y="4852"/>
                  <a:pt x="9002" y="5677"/>
                </a:cubicBezTo>
                <a:cubicBezTo>
                  <a:pt x="8035" y="5492"/>
                  <a:pt x="6633" y="5127"/>
                  <a:pt x="6001" y="4578"/>
                </a:cubicBezTo>
                <a:cubicBezTo>
                  <a:pt x="5770" y="4376"/>
                  <a:pt x="5644" y="4110"/>
                  <a:pt x="5648" y="3828"/>
                </a:cubicBezTo>
                <a:cubicBezTo>
                  <a:pt x="5652" y="3547"/>
                  <a:pt x="5786" y="3283"/>
                  <a:pt x="6024" y="3087"/>
                </a:cubicBezTo>
                <a:cubicBezTo>
                  <a:pt x="6261" y="2890"/>
                  <a:pt x="6577" y="2784"/>
                  <a:pt x="6908" y="2787"/>
                </a:cubicBezTo>
                <a:close/>
                <a:moveTo>
                  <a:pt x="14710" y="2787"/>
                </a:moveTo>
                <a:cubicBezTo>
                  <a:pt x="15023" y="2787"/>
                  <a:pt x="15337" y="2887"/>
                  <a:pt x="15578" y="3087"/>
                </a:cubicBezTo>
                <a:cubicBezTo>
                  <a:pt x="16069" y="3493"/>
                  <a:pt x="16077" y="4162"/>
                  <a:pt x="15599" y="4578"/>
                </a:cubicBezTo>
                <a:cubicBezTo>
                  <a:pt x="14968" y="5126"/>
                  <a:pt x="13566" y="5492"/>
                  <a:pt x="12598" y="5677"/>
                </a:cubicBezTo>
                <a:cubicBezTo>
                  <a:pt x="12792" y="4852"/>
                  <a:pt x="13190" y="3653"/>
                  <a:pt x="13820" y="3105"/>
                </a:cubicBezTo>
                <a:cubicBezTo>
                  <a:pt x="14063" y="2894"/>
                  <a:pt x="14387" y="2787"/>
                  <a:pt x="14710" y="2787"/>
                </a:cubicBezTo>
                <a:close/>
                <a:moveTo>
                  <a:pt x="0" y="7578"/>
                </a:moveTo>
                <a:lnTo>
                  <a:pt x="0" y="11099"/>
                </a:lnTo>
                <a:lnTo>
                  <a:pt x="9229" y="11099"/>
                </a:lnTo>
                <a:lnTo>
                  <a:pt x="9229" y="7578"/>
                </a:lnTo>
                <a:lnTo>
                  <a:pt x="0" y="7578"/>
                </a:lnTo>
                <a:close/>
                <a:moveTo>
                  <a:pt x="12371" y="7578"/>
                </a:moveTo>
                <a:lnTo>
                  <a:pt x="12371" y="11099"/>
                </a:lnTo>
                <a:lnTo>
                  <a:pt x="21600" y="11099"/>
                </a:lnTo>
                <a:lnTo>
                  <a:pt x="21600" y="7578"/>
                </a:lnTo>
                <a:lnTo>
                  <a:pt x="12371" y="7578"/>
                </a:lnTo>
                <a:close/>
                <a:moveTo>
                  <a:pt x="943" y="11779"/>
                </a:moveTo>
                <a:lnTo>
                  <a:pt x="943" y="21600"/>
                </a:lnTo>
                <a:lnTo>
                  <a:pt x="9229" y="21600"/>
                </a:lnTo>
                <a:lnTo>
                  <a:pt x="9229" y="11779"/>
                </a:lnTo>
                <a:lnTo>
                  <a:pt x="943" y="11779"/>
                </a:lnTo>
                <a:close/>
                <a:moveTo>
                  <a:pt x="12371" y="11779"/>
                </a:moveTo>
                <a:lnTo>
                  <a:pt x="12371" y="21600"/>
                </a:lnTo>
                <a:lnTo>
                  <a:pt x="20657" y="21600"/>
                </a:lnTo>
                <a:lnTo>
                  <a:pt x="20657" y="11779"/>
                </a:lnTo>
                <a:lnTo>
                  <a:pt x="12371" y="11779"/>
                </a:lnTo>
                <a:close/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06" name="那些服务可以开放？怎么开放？开放后怎么管理？"/>
          <p:cNvSpPr txBox="1"/>
          <p:nvPr/>
        </p:nvSpPr>
        <p:spPr>
          <a:xfrm>
            <a:off x="1305517" y="10618212"/>
            <a:ext cx="9183679" cy="5642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5">
                    <a:satOff val="7361"/>
                    <a:lumOff val="753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410" name="多种接入模式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多种接入模式</a:t>
            </a:r>
          </a:p>
        </p:txBody>
      </p:sp>
      <p:sp>
        <p:nvSpPr>
          <p:cNvPr id="411" name="圆角矩形"/>
          <p:cNvSpPr/>
          <p:nvPr/>
        </p:nvSpPr>
        <p:spPr>
          <a:xfrm>
            <a:off x="2353034" y="2618582"/>
            <a:ext cx="9443676" cy="4539581"/>
          </a:xfrm>
          <a:prstGeom prst="roundRect">
            <a:avLst>
              <a:gd name="adj" fmla="val 7749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12" name="圆角矩形"/>
          <p:cNvSpPr/>
          <p:nvPr/>
        </p:nvSpPr>
        <p:spPr>
          <a:xfrm>
            <a:off x="2353034" y="7411931"/>
            <a:ext cx="9443676" cy="4539581"/>
          </a:xfrm>
          <a:prstGeom prst="roundRect">
            <a:avLst>
              <a:gd name="adj" fmla="val 7749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13" name="圆角矩形"/>
          <p:cNvSpPr/>
          <p:nvPr/>
        </p:nvSpPr>
        <p:spPr>
          <a:xfrm>
            <a:off x="12636134" y="2605175"/>
            <a:ext cx="9443675" cy="4539581"/>
          </a:xfrm>
          <a:prstGeom prst="roundRect">
            <a:avLst>
              <a:gd name="adj" fmla="val 7749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14" name="圆角矩形"/>
          <p:cNvSpPr/>
          <p:nvPr/>
        </p:nvSpPr>
        <p:spPr>
          <a:xfrm>
            <a:off x="12636134" y="7398524"/>
            <a:ext cx="9443675" cy="4539581"/>
          </a:xfrm>
          <a:prstGeom prst="roundRect">
            <a:avLst>
              <a:gd name="adj" fmla="val 7749"/>
            </a:avLst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15" name="圆形"/>
          <p:cNvSpPr/>
          <p:nvPr/>
        </p:nvSpPr>
        <p:spPr>
          <a:xfrm>
            <a:off x="10419119" y="5835418"/>
            <a:ext cx="3545762" cy="35402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16" name="接入方式"/>
          <p:cNvSpPr/>
          <p:nvPr/>
        </p:nvSpPr>
        <p:spPr>
          <a:xfrm>
            <a:off x="10985911" y="6405593"/>
            <a:ext cx="2412178" cy="2399929"/>
          </a:xfrm>
          <a:prstGeom prst="ellipse">
            <a:avLst/>
          </a:prstGeom>
          <a:solidFill>
            <a:schemeClr val="accent4">
              <a:satOff val="15429"/>
              <a:lumOff val="553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接入方式</a:t>
            </a:r>
          </a:p>
        </p:txBody>
      </p:sp>
      <p:sp>
        <p:nvSpPr>
          <p:cNvPr id="417" name="H5接入"/>
          <p:cNvSpPr txBox="1"/>
          <p:nvPr/>
        </p:nvSpPr>
        <p:spPr>
          <a:xfrm>
            <a:off x="3524971" y="3227774"/>
            <a:ext cx="13487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5">
                    <a:satOff val="7361"/>
                    <a:lumOff val="753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H5接入</a:t>
            </a:r>
          </a:p>
        </p:txBody>
      </p:sp>
      <p:sp>
        <p:nvSpPr>
          <p:cNvPr id="418" name="SDK接入"/>
          <p:cNvSpPr txBox="1"/>
          <p:nvPr/>
        </p:nvSpPr>
        <p:spPr>
          <a:xfrm>
            <a:off x="13948478" y="3244389"/>
            <a:ext cx="153581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5">
                    <a:satOff val="7361"/>
                    <a:lumOff val="753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SDK接入</a:t>
            </a:r>
          </a:p>
        </p:txBody>
      </p:sp>
      <p:sp>
        <p:nvSpPr>
          <p:cNvPr id="419" name="API接入"/>
          <p:cNvSpPr txBox="1"/>
          <p:nvPr/>
        </p:nvSpPr>
        <p:spPr>
          <a:xfrm>
            <a:off x="3431435" y="7887812"/>
            <a:ext cx="142798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5">
                    <a:satOff val="7361"/>
                    <a:lumOff val="753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API接入</a:t>
            </a:r>
          </a:p>
        </p:txBody>
      </p:sp>
      <p:sp>
        <p:nvSpPr>
          <p:cNvPr id="420" name="混合模式"/>
          <p:cNvSpPr txBox="1"/>
          <p:nvPr/>
        </p:nvSpPr>
        <p:spPr>
          <a:xfrm>
            <a:off x="14159157" y="7887812"/>
            <a:ext cx="165354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solidFill>
                  <a:schemeClr val="accent5">
                    <a:satOff val="7361"/>
                    <a:lumOff val="7535"/>
                  </a:schemeClr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混合模式</a:t>
            </a:r>
          </a:p>
        </p:txBody>
      </p:sp>
      <p:sp>
        <p:nvSpPr>
          <p:cNvPr id="421" name="1.提供标准场景的H5页面…"/>
          <p:cNvSpPr txBox="1"/>
          <p:nvPr/>
        </p:nvSpPr>
        <p:spPr>
          <a:xfrm>
            <a:off x="4103826" y="4177172"/>
            <a:ext cx="6551296" cy="1422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1.提供标准场景的H5页面</a:t>
            </a:r>
            <a:endParaRPr dirty="0"/>
          </a:p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2.第三方仅需要进行URL嵌入-URL加密</a:t>
            </a:r>
            <a:endParaRPr dirty="0"/>
          </a:p>
        </p:txBody>
      </p:sp>
      <p:sp>
        <p:nvSpPr>
          <p:cNvPr id="422" name="1.提供原子和组合API服务…"/>
          <p:cNvSpPr txBox="1"/>
          <p:nvPr/>
        </p:nvSpPr>
        <p:spPr>
          <a:xfrm>
            <a:off x="4126840" y="9252461"/>
            <a:ext cx="5427727" cy="1422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1.提供原子和组合API服务</a:t>
            </a:r>
          </a:p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2.业务场景的包装由第三方进行</a:t>
            </a:r>
          </a:p>
        </p:txBody>
      </p:sp>
      <p:sp>
        <p:nvSpPr>
          <p:cNvPr id="423" name="1.提供嵌入式SDK开发包,方便IOS/Android集成…"/>
          <p:cNvSpPr txBox="1"/>
          <p:nvPr/>
        </p:nvSpPr>
        <p:spPr>
          <a:xfrm>
            <a:off x="14644338" y="3897066"/>
            <a:ext cx="6813850" cy="1955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1.提供嵌入式SDK开发包,方便IOS/</a:t>
            </a:r>
            <a:r>
              <a:rPr dirty="0" err="1"/>
              <a:t>Android集成</a:t>
            </a:r>
            <a:endParaRPr dirty="0"/>
          </a:p>
          <a:p>
            <a: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2.提供场景流程或只提供安全通讯</a:t>
            </a:r>
            <a:endParaRPr dirty="0"/>
          </a:p>
        </p:txBody>
      </p:sp>
      <p:sp>
        <p:nvSpPr>
          <p:cNvPr id="424" name="依据不同客户、不同场景不同接入方式"/>
          <p:cNvSpPr txBox="1"/>
          <p:nvPr/>
        </p:nvSpPr>
        <p:spPr>
          <a:xfrm>
            <a:off x="14723228" y="9265868"/>
            <a:ext cx="665607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依据不同客户、不同场景不同接入方式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椭圆形"/>
          <p:cNvSpPr/>
          <p:nvPr/>
        </p:nvSpPr>
        <p:spPr>
          <a:xfrm>
            <a:off x="7340699" y="4394200"/>
            <a:ext cx="8889306" cy="9331127"/>
          </a:xfrm>
          <a:prstGeom prst="ellipse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27" name="椭圆形"/>
          <p:cNvSpPr/>
          <p:nvPr/>
        </p:nvSpPr>
        <p:spPr>
          <a:xfrm>
            <a:off x="7809656" y="6045200"/>
            <a:ext cx="7951392" cy="766345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28" name="椭圆形"/>
          <p:cNvSpPr/>
          <p:nvPr/>
        </p:nvSpPr>
        <p:spPr>
          <a:xfrm>
            <a:off x="8678961" y="7521475"/>
            <a:ext cx="6212782" cy="617011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pic>
        <p:nvPicPr>
          <p:cNvPr id="429" name="线条" descr="线条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59" y="1180598"/>
            <a:ext cx="22952882" cy="107764"/>
          </a:xfrm>
          <a:prstGeom prst="rect">
            <a:avLst/>
          </a:prstGeom>
        </p:spPr>
      </p:pic>
      <p:sp>
        <p:nvSpPr>
          <p:cNvPr id="431" name="能力开放模式"/>
          <p:cNvSpPr txBox="1"/>
          <p:nvPr/>
        </p:nvSpPr>
        <p:spPr>
          <a:xfrm>
            <a:off x="1015781" y="132159"/>
            <a:ext cx="7266425" cy="990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5000" i="0" spc="50">
                <a:latin typeface="Baoli SC Regular"/>
                <a:ea typeface="Baoli SC Regular"/>
                <a:cs typeface="Baoli SC Regular"/>
                <a:sym typeface="Baoli SC Regular"/>
              </a:defRPr>
            </a:lvl1pPr>
          </a:lstStyle>
          <a:p>
            <a:r>
              <a:t>能力开放模式</a:t>
            </a:r>
          </a:p>
        </p:txBody>
      </p:sp>
      <p:sp>
        <p:nvSpPr>
          <p:cNvPr id="432" name="椭圆形"/>
          <p:cNvSpPr/>
          <p:nvPr/>
        </p:nvSpPr>
        <p:spPr>
          <a:xfrm>
            <a:off x="9209782" y="8866187"/>
            <a:ext cx="5151140" cy="482540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33" name="API"/>
          <p:cNvSpPr txBox="1"/>
          <p:nvPr/>
        </p:nvSpPr>
        <p:spPr>
          <a:xfrm>
            <a:off x="11215121" y="11061699"/>
            <a:ext cx="946608" cy="787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API</a:t>
            </a:r>
          </a:p>
        </p:txBody>
      </p:sp>
      <p:sp>
        <p:nvSpPr>
          <p:cNvPr id="434" name="基本SDK"/>
          <p:cNvSpPr txBox="1"/>
          <p:nvPr/>
        </p:nvSpPr>
        <p:spPr>
          <a:xfrm>
            <a:off x="10880248" y="7968995"/>
            <a:ext cx="1887729" cy="8260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基本</a:t>
            </a:r>
            <a:r>
              <a:rPr i="1" dirty="0" err="1">
                <a:latin typeface="Avenir Next Condensed"/>
                <a:ea typeface="Avenir Next Condensed"/>
                <a:cs typeface="Avenir Next Condensed"/>
                <a:sym typeface="Avenir Next Condensed"/>
              </a:rPr>
              <a:t>SDK</a:t>
            </a:r>
            <a:endParaRPr i="1" dirty="0">
              <a:latin typeface="Avenir Next Condensed"/>
              <a:ea typeface="Avenir Next Condensed"/>
              <a:cs typeface="Avenir Next Condensed"/>
              <a:sym typeface="Avenir Next Condensed"/>
            </a:endParaRPr>
          </a:p>
        </p:txBody>
      </p:sp>
      <p:sp>
        <p:nvSpPr>
          <p:cNvPr id="435" name="业务SDK"/>
          <p:cNvSpPr txBox="1"/>
          <p:nvPr/>
        </p:nvSpPr>
        <p:spPr>
          <a:xfrm>
            <a:off x="10880248" y="6444995"/>
            <a:ext cx="1887729" cy="8260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i="0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 err="1"/>
              <a:t>业务</a:t>
            </a:r>
            <a:r>
              <a:rPr i="1" dirty="0" err="1">
                <a:latin typeface="Avenir Next Condensed"/>
                <a:ea typeface="Avenir Next Condensed"/>
                <a:cs typeface="Avenir Next Condensed"/>
                <a:sym typeface="Avenir Next Condensed"/>
              </a:rPr>
              <a:t>SDK</a:t>
            </a:r>
            <a:endParaRPr i="1" dirty="0">
              <a:latin typeface="Avenir Next Condensed"/>
              <a:ea typeface="Avenir Next Condensed"/>
              <a:cs typeface="Avenir Next Condensed"/>
              <a:sym typeface="Avenir Next Condensed"/>
            </a:endParaRPr>
          </a:p>
        </p:txBody>
      </p:sp>
      <p:sp>
        <p:nvSpPr>
          <p:cNvPr id="436" name="APP"/>
          <p:cNvSpPr txBox="1"/>
          <p:nvPr/>
        </p:nvSpPr>
        <p:spPr>
          <a:xfrm>
            <a:off x="11327288" y="4889500"/>
            <a:ext cx="993649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APP</a:t>
            </a:r>
          </a:p>
        </p:txBody>
      </p:sp>
      <p:sp>
        <p:nvSpPr>
          <p:cNvPr id="437" name="合作方企业领域:应用场景逻辑"/>
          <p:cNvSpPr txBox="1"/>
          <p:nvPr/>
        </p:nvSpPr>
        <p:spPr>
          <a:xfrm>
            <a:off x="997647" y="2421897"/>
            <a:ext cx="522770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合作方企业领域:应用场景逻辑</a:t>
            </a:r>
            <a:endParaRPr dirty="0"/>
          </a:p>
        </p:txBody>
      </p:sp>
      <p:sp>
        <p:nvSpPr>
          <p:cNvPr id="438" name="合作方企业领域(银行延展):金融场景逻辑"/>
          <p:cNvSpPr txBox="1"/>
          <p:nvPr/>
        </p:nvSpPr>
        <p:spPr>
          <a:xfrm>
            <a:off x="997647" y="4978400"/>
            <a:ext cx="7047358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合作方企业领域</a:t>
            </a:r>
            <a:r>
              <a:rPr dirty="0"/>
              <a:t>(</a:t>
            </a:r>
            <a:r>
              <a:rPr dirty="0" err="1"/>
              <a:t>银行延展</a:t>
            </a:r>
            <a:r>
              <a:rPr dirty="0"/>
              <a:t>):</a:t>
            </a:r>
            <a:r>
              <a:rPr dirty="0" err="1"/>
              <a:t>金融场景逻辑</a:t>
            </a:r>
            <a:endParaRPr dirty="0"/>
          </a:p>
        </p:txBody>
      </p:sp>
      <p:sp>
        <p:nvSpPr>
          <p:cNvPr id="439" name="银行延展领域:金融基本逻辑"/>
          <p:cNvSpPr txBox="1"/>
          <p:nvPr/>
        </p:nvSpPr>
        <p:spPr>
          <a:xfrm>
            <a:off x="997647" y="7534902"/>
            <a:ext cx="484289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银行延展领域:金融基本逻辑</a:t>
            </a:r>
            <a:endParaRPr dirty="0"/>
          </a:p>
        </p:txBody>
      </p:sp>
      <p:sp>
        <p:nvSpPr>
          <p:cNvPr id="440" name="银行延展领域:金融基本逻辑"/>
          <p:cNvSpPr txBox="1"/>
          <p:nvPr/>
        </p:nvSpPr>
        <p:spPr>
          <a:xfrm>
            <a:off x="997647" y="10091405"/>
            <a:ext cx="4842892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银行延展领域:金融基本逻辑</a:t>
            </a:r>
            <a:endParaRPr dirty="0"/>
          </a:p>
        </p:txBody>
      </p:sp>
      <p:sp>
        <p:nvSpPr>
          <p:cNvPr id="441" name="线条"/>
          <p:cNvSpPr/>
          <p:nvPr/>
        </p:nvSpPr>
        <p:spPr>
          <a:xfrm>
            <a:off x="5960108" y="10573438"/>
            <a:ext cx="3121286" cy="957733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42" name="线条"/>
          <p:cNvSpPr/>
          <p:nvPr/>
        </p:nvSpPr>
        <p:spPr>
          <a:xfrm>
            <a:off x="5960108" y="7913398"/>
            <a:ext cx="3122500" cy="940164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43" name="线条"/>
          <p:cNvSpPr/>
          <p:nvPr/>
        </p:nvSpPr>
        <p:spPr>
          <a:xfrm>
            <a:off x="8025162" y="5440645"/>
            <a:ext cx="2388412" cy="797312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44" name="线条"/>
          <p:cNvSpPr/>
          <p:nvPr/>
        </p:nvSpPr>
        <p:spPr>
          <a:xfrm>
            <a:off x="6334886" y="2847195"/>
            <a:ext cx="5172812" cy="1460247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45" name="场景型银行"/>
          <p:cNvSpPr txBox="1"/>
          <p:nvPr/>
        </p:nvSpPr>
        <p:spPr>
          <a:xfrm>
            <a:off x="16967226" y="1917707"/>
            <a:ext cx="203835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场景型银行</a:t>
            </a:r>
            <a:endParaRPr dirty="0"/>
          </a:p>
        </p:txBody>
      </p:sp>
      <p:sp>
        <p:nvSpPr>
          <p:cNvPr id="446" name="精确定位企业实际需求，提升银企合作效率为目的"/>
          <p:cNvSpPr txBox="1"/>
          <p:nvPr/>
        </p:nvSpPr>
        <p:spPr>
          <a:xfrm>
            <a:off x="16946522" y="2617240"/>
            <a:ext cx="7047357" cy="1117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800" i="0" spc="28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精确定位企业实际需求，提升银企合作效率为目的</a:t>
            </a:r>
            <a:endParaRPr dirty="0"/>
          </a:p>
        </p:txBody>
      </p:sp>
      <p:sp>
        <p:nvSpPr>
          <p:cNvPr id="447" name="1.提供简单的个性化UI界面…"/>
          <p:cNvSpPr txBox="1"/>
          <p:nvPr/>
        </p:nvSpPr>
        <p:spPr>
          <a:xfrm>
            <a:off x="16946522" y="3958881"/>
            <a:ext cx="5827713" cy="2590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1.提供简单的个性化UI界面</a:t>
            </a:r>
            <a:endParaRPr dirty="0"/>
          </a:p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2.提供复杂的业务流程定制</a:t>
            </a:r>
            <a:endParaRPr dirty="0"/>
          </a:p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3.提供小微企业差异化服务方案</a:t>
            </a:r>
            <a:endParaRPr dirty="0"/>
          </a:p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4.降低企业接入门槛，缩减企业开发成本</a:t>
            </a:r>
            <a:endParaRPr dirty="0"/>
          </a:p>
        </p:txBody>
      </p:sp>
      <p:sp>
        <p:nvSpPr>
          <p:cNvPr id="448" name="合作型银行"/>
          <p:cNvSpPr txBox="1"/>
          <p:nvPr/>
        </p:nvSpPr>
        <p:spPr>
          <a:xfrm>
            <a:off x="16967226" y="7739695"/>
            <a:ext cx="203835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i="0" spc="29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合作型银行</a:t>
            </a:r>
          </a:p>
        </p:txBody>
      </p:sp>
      <p:sp>
        <p:nvSpPr>
          <p:cNvPr id="449" name="基础业务封装，与业务场景的耦合度低，一组合方式提升能力输出，场景应用数量增长较快"/>
          <p:cNvSpPr txBox="1"/>
          <p:nvPr/>
        </p:nvSpPr>
        <p:spPr>
          <a:xfrm>
            <a:off x="16946522" y="8395837"/>
            <a:ext cx="7047357" cy="1625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800" i="0" spc="28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dirty="0" err="1"/>
              <a:t>基础业务封装，与业务场景的耦合度低，一组合方式提升能力输出，场景应用数量增长较快</a:t>
            </a:r>
            <a:endParaRPr dirty="0"/>
          </a:p>
        </p:txBody>
      </p:sp>
      <p:sp>
        <p:nvSpPr>
          <p:cNvPr id="450" name="1.提供基础API和业务封装…"/>
          <p:cNvSpPr txBox="1"/>
          <p:nvPr/>
        </p:nvSpPr>
        <p:spPr>
          <a:xfrm>
            <a:off x="16946522" y="10207544"/>
            <a:ext cx="4842892" cy="1219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1.提供基础API和业务封装</a:t>
            </a:r>
            <a:endParaRPr dirty="0"/>
          </a:p>
          <a:p>
            <a:pPr>
              <a:defRPr sz="2500" i="0" spc="25"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/>
              <a:t>2.提供H5业务流程</a:t>
            </a:r>
            <a:endParaRPr dirty="0"/>
          </a:p>
        </p:txBody>
      </p:sp>
      <p:sp>
        <p:nvSpPr>
          <p:cNvPr id="451" name="线条"/>
          <p:cNvSpPr/>
          <p:nvPr/>
        </p:nvSpPr>
        <p:spPr>
          <a:xfrm flipH="1">
            <a:off x="13232128" y="3582996"/>
            <a:ext cx="3523584" cy="2995502"/>
          </a:xfrm>
          <a:prstGeom prst="line">
            <a:avLst/>
          </a:prstGeom>
          <a:ln w="508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52" name="线条"/>
          <p:cNvSpPr/>
          <p:nvPr/>
        </p:nvSpPr>
        <p:spPr>
          <a:xfrm flipH="1">
            <a:off x="13234651" y="3617214"/>
            <a:ext cx="3648610" cy="7494375"/>
          </a:xfrm>
          <a:prstGeom prst="line">
            <a:avLst/>
          </a:prstGeom>
          <a:ln w="508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53" name="线条"/>
          <p:cNvSpPr/>
          <p:nvPr/>
        </p:nvSpPr>
        <p:spPr>
          <a:xfrm flipH="1">
            <a:off x="13582188" y="8289414"/>
            <a:ext cx="3177375" cy="579063"/>
          </a:xfrm>
          <a:prstGeom prst="line">
            <a:avLst/>
          </a:prstGeom>
          <a:ln w="508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54" name="线条"/>
          <p:cNvSpPr/>
          <p:nvPr/>
        </p:nvSpPr>
        <p:spPr>
          <a:xfrm flipH="1">
            <a:off x="13448841" y="8384899"/>
            <a:ext cx="3430106" cy="3620594"/>
          </a:xfrm>
          <a:prstGeom prst="line">
            <a:avLst/>
          </a:prstGeom>
          <a:ln w="508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3500" i="0" spc="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747676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747676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WPS 演示</Application>
  <PresentationFormat>自定义</PresentationFormat>
  <Paragraphs>508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Iowan Old Style</vt:lpstr>
      <vt:lpstr>Baskerville</vt:lpstr>
      <vt:lpstr>Zapf Dingbats</vt:lpstr>
      <vt:lpstr>Helvetica</vt:lpstr>
      <vt:lpstr>Helvetica Neue</vt:lpstr>
      <vt:lpstr>Baoli SC Regular</vt:lpstr>
      <vt:lpstr>Yuanti SC Regular</vt:lpstr>
      <vt:lpstr>Segoe Print</vt:lpstr>
      <vt:lpstr>헤드라인A</vt:lpstr>
      <vt:lpstr>DIN Condensed</vt:lpstr>
      <vt:lpstr>Avenir Next Condensed</vt:lpstr>
      <vt:lpstr>微软雅黑</vt:lpstr>
      <vt:lpstr>Arial Unicode MS</vt:lpstr>
      <vt:lpstr>Wingdings</vt:lpstr>
      <vt:lpstr>New_Template9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网关主要功能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nick</cp:lastModifiedBy>
  <cp:revision>39</cp:revision>
  <dcterms:created xsi:type="dcterms:W3CDTF">2020-01-21T03:23:29Z</dcterms:created>
  <dcterms:modified xsi:type="dcterms:W3CDTF">2020-01-21T03:26:19Z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