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</p:sldMasterIdLst>
  <p:notesMasterIdLst>
    <p:notesMasterId r:id="rId23"/>
  </p:notesMasterIdLst>
  <p:sldIdLst>
    <p:sldId id="256" r:id="rId2"/>
    <p:sldId id="257" r:id="rId3"/>
    <p:sldId id="258" r:id="rId4"/>
    <p:sldId id="288" r:id="rId5"/>
    <p:sldId id="260" r:id="rId6"/>
    <p:sldId id="262" r:id="rId7"/>
    <p:sldId id="263" r:id="rId8"/>
    <p:sldId id="264" r:id="rId9"/>
    <p:sldId id="285" r:id="rId10"/>
    <p:sldId id="265" r:id="rId11"/>
    <p:sldId id="289" r:id="rId12"/>
    <p:sldId id="283" r:id="rId13"/>
    <p:sldId id="272" r:id="rId14"/>
    <p:sldId id="274" r:id="rId15"/>
    <p:sldId id="277" r:id="rId16"/>
    <p:sldId id="278" r:id="rId17"/>
    <p:sldId id="279" r:id="rId18"/>
    <p:sldId id="280" r:id="rId19"/>
    <p:sldId id="267" r:id="rId20"/>
    <p:sldId id="29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8EEEC-8DC0-4D0F-8835-16D5953732D2}" v="1567" dt="2024-12-01T10:23:52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7" autoAdjust="0"/>
  </p:normalViewPr>
  <p:slideViewPr>
    <p:cSldViewPr snapToGrid="0">
      <p:cViewPr varScale="1">
        <p:scale>
          <a:sx n="83" d="100"/>
          <a:sy n="83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2508-5D54-4C7F-8CCD-8DCA6350946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D1599-B872-40B7-93EA-4F492FC6B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9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D1599-B872-40B7-93EA-4F492FC6B8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1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20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08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5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42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8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1D8-6E34-4EBC-BB87-0F2AA62D5347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  <p:sldLayoutId id="2147484041" r:id="rId14"/>
    <p:sldLayoutId id="2147484042" r:id="rId15"/>
    <p:sldLayoutId id="21474840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EBCF5A-BD5A-E759-7D09-441584847839}"/>
              </a:ext>
            </a:extLst>
          </p:cNvPr>
          <p:cNvSpPr/>
          <p:nvPr/>
        </p:nvSpPr>
        <p:spPr>
          <a:xfrm>
            <a:off x="150607" y="228294"/>
            <a:ext cx="11887200" cy="64014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logo of a college&#10;&#10;Description automatically generated">
            <a:extLst>
              <a:ext uri="{FF2B5EF4-FFF2-40B4-BE49-F238E27FC236}">
                <a16:creationId xmlns:a16="http://schemas.microsoft.com/office/drawing/2014/main" id="{820B432E-1C32-79C6-31EA-FF0508B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907" y="291377"/>
            <a:ext cx="1387649" cy="1314615"/>
          </a:xfrm>
          <a:prstGeom prst="rect">
            <a:avLst/>
          </a:prstGeom>
        </p:spPr>
      </p:pic>
      <p:pic>
        <p:nvPicPr>
          <p:cNvPr id="5" name="Picture 4" descr="A logo with a book and a factory&#10;&#10;Description automatically generated">
            <a:extLst>
              <a:ext uri="{FF2B5EF4-FFF2-40B4-BE49-F238E27FC236}">
                <a16:creationId xmlns:a16="http://schemas.microsoft.com/office/drawing/2014/main" id="{5C5D5B4F-411E-6D27-1783-786DD908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9" y="291377"/>
            <a:ext cx="1364711" cy="13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38DF9-69C3-07B7-F0C4-FAB80449F744}"/>
              </a:ext>
            </a:extLst>
          </p:cNvPr>
          <p:cNvSpPr txBox="1"/>
          <p:nvPr/>
        </p:nvSpPr>
        <p:spPr>
          <a:xfrm>
            <a:off x="1568780" y="1571476"/>
            <a:ext cx="9054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/>
              <a:t>JEPPIAAR ENGINEERING COLLEGE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C3AF6-55D9-436A-7A9C-7E1368C27634}"/>
              </a:ext>
            </a:extLst>
          </p:cNvPr>
          <p:cNvSpPr txBox="1"/>
          <p:nvPr/>
        </p:nvSpPr>
        <p:spPr>
          <a:xfrm>
            <a:off x="2383862" y="2442146"/>
            <a:ext cx="742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AC9F5-D60B-6D06-347C-67D3BF614202}"/>
              </a:ext>
            </a:extLst>
          </p:cNvPr>
          <p:cNvSpPr txBox="1"/>
          <p:nvPr/>
        </p:nvSpPr>
        <p:spPr>
          <a:xfrm>
            <a:off x="1672353" y="3075844"/>
            <a:ext cx="849142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 dirty="0">
                <a:latin typeface="Bahnschrift SemiBold"/>
              </a:rPr>
              <a:t>FREELANCE APPLICATION USING MERN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E90F-24EF-BFBA-933C-50DAA1954A7C}"/>
              </a:ext>
            </a:extLst>
          </p:cNvPr>
          <p:cNvSpPr txBox="1"/>
          <p:nvPr/>
        </p:nvSpPr>
        <p:spPr>
          <a:xfrm>
            <a:off x="1672353" y="4003279"/>
            <a:ext cx="900822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/>
                <a:cs typeface="Times New Roman"/>
              </a:rPr>
              <a:t>TEAM LEADER</a:t>
            </a:r>
            <a:r>
              <a:rPr lang="en-IN" sz="2000" dirty="0">
                <a:latin typeface="Times New Roman"/>
                <a:cs typeface="Times New Roman"/>
              </a:rPr>
              <a:t>       : SHALVIN SAVIO V.X(310821104086)</a:t>
            </a:r>
          </a:p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/>
                <a:cs typeface="Times New Roman"/>
              </a:rPr>
              <a:t>TEAM MEMBER 1</a:t>
            </a:r>
            <a:r>
              <a:rPr lang="en-IN" sz="2000" dirty="0">
                <a:latin typeface="Times New Roman"/>
                <a:cs typeface="Times New Roman"/>
              </a:rPr>
              <a:t>   : RAHUL T(310821104074)</a:t>
            </a:r>
          </a:p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/>
                <a:cs typeface="Times New Roman"/>
              </a:rPr>
              <a:t>TEAM MEMBER 2</a:t>
            </a:r>
            <a:r>
              <a:rPr lang="en-IN" sz="2000" dirty="0">
                <a:latin typeface="Times New Roman"/>
                <a:cs typeface="Times New Roman"/>
              </a:rPr>
              <a:t>   : SIVAJI G(310821104090)</a:t>
            </a:r>
          </a:p>
          <a:p>
            <a:pPr>
              <a:lnSpc>
                <a:spcPct val="150000"/>
              </a:lnSpc>
            </a:pPr>
            <a:r>
              <a:rPr lang="en-IN" sz="2000" u="sng" dirty="0">
                <a:latin typeface="Times New Roman"/>
                <a:cs typeface="Times New Roman"/>
              </a:rPr>
              <a:t>TEAM MEMBER 3</a:t>
            </a:r>
            <a:r>
              <a:rPr lang="en-IN" sz="2000" dirty="0">
                <a:latin typeface="Times New Roman"/>
                <a:cs typeface="Times New Roman"/>
              </a:rPr>
              <a:t>   : RISHIBALAN S(310821104079)</a:t>
            </a:r>
          </a:p>
        </p:txBody>
      </p:sp>
      <p:pic>
        <p:nvPicPr>
          <p:cNvPr id="1026" name="Picture 2" descr="A pencil and book with a map and a graduation cap&#10;&#10;Description automatically generated">
            <a:extLst>
              <a:ext uri="{FF2B5EF4-FFF2-40B4-BE49-F238E27FC236}">
                <a16:creationId xmlns:a16="http://schemas.microsoft.com/office/drawing/2014/main" id="{F62750BA-7E44-D7AF-7F90-47F983DD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4580" y="642967"/>
            <a:ext cx="1319254" cy="7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0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B9184-FCC0-134A-020B-E44C5FAF229B}"/>
              </a:ext>
            </a:extLst>
          </p:cNvPr>
          <p:cNvSpPr txBox="1"/>
          <p:nvPr/>
        </p:nvSpPr>
        <p:spPr>
          <a:xfrm>
            <a:off x="929245" y="950550"/>
            <a:ext cx="11125103" cy="57297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Method: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JSON Web Tokens (JWT) are utilized for secure authentication.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Tokens are issued upon successful login and stored securely on the client side, either in local storage or session storage.</a:t>
            </a:r>
            <a:endParaRPr lang="en-US" sz="2000" dirty="0"/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Authorization: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Protected Routes:</a:t>
            </a:r>
            <a:r>
              <a:rPr lang="en-US" sz="2000" dirty="0">
                <a:ea typeface="+mn-lt"/>
                <a:cs typeface="+mn-lt"/>
              </a:rPr>
              <a:t> Specific features, such as posting jobs or managing applications, are accessible only to authenticated users.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JWT-Based Access:</a:t>
            </a:r>
            <a:r>
              <a:rPr lang="en-US" sz="2000" dirty="0">
                <a:ea typeface="+mn-lt"/>
                <a:cs typeface="+mn-lt"/>
              </a:rPr>
              <a:t> Upon login, users receive a token, which is included in subsequent API requests to verify access.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Secure Password Handling:</a:t>
            </a:r>
            <a:r>
              <a:rPr lang="en-US" sz="2000" dirty="0">
                <a:ea typeface="+mn-lt"/>
                <a:cs typeface="+mn-lt"/>
              </a:rPr>
              <a:t> Passwords are hashed securely using </a:t>
            </a:r>
            <a:r>
              <a:rPr lang="en-US" sz="2000" err="1">
                <a:ea typeface="+mn-lt"/>
                <a:cs typeface="+mn-lt"/>
              </a:rPr>
              <a:t>Bcrypt</a:t>
            </a:r>
            <a:r>
              <a:rPr lang="en-US" sz="2000" dirty="0">
                <a:ea typeface="+mn-lt"/>
                <a:cs typeface="+mn-lt"/>
              </a:rPr>
              <a:t> to protect user data.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Token Verification:</a:t>
            </a:r>
            <a:r>
              <a:rPr lang="en-US" sz="2000" dirty="0">
                <a:ea typeface="+mn-lt"/>
                <a:cs typeface="+mn-lt"/>
              </a:rPr>
              <a:t> JWT tokens are validated using a secret key to confirm the user’s identity and permissions.</a:t>
            </a:r>
            <a:endParaRPr lang="en-US" sz="2000" dirty="0"/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Session Management: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JWT tokens are stored in the browser's local storage or session storage to maintain user sessions without requiring repeated logins.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1DBEA-CAD5-6B9D-2A58-F91E71F5C47F}"/>
              </a:ext>
            </a:extLst>
          </p:cNvPr>
          <p:cNvSpPr/>
          <p:nvPr/>
        </p:nvSpPr>
        <p:spPr>
          <a:xfrm>
            <a:off x="137652" y="152401"/>
            <a:ext cx="11916696" cy="655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9454" y="319608"/>
            <a:ext cx="4173391" cy="6309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500" dirty="0"/>
              <a:t>9. Authentication: </a:t>
            </a:r>
          </a:p>
        </p:txBody>
      </p:sp>
    </p:spTree>
    <p:extLst>
      <p:ext uri="{BB962C8B-B14F-4D97-AF65-F5344CB8AC3E}">
        <p14:creationId xmlns:p14="http://schemas.microsoft.com/office/powerpoint/2010/main" val="250878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4091B-8A51-C59D-3559-C350462D25FC}"/>
              </a:ext>
            </a:extLst>
          </p:cNvPr>
          <p:cNvSpPr txBox="1"/>
          <p:nvPr/>
        </p:nvSpPr>
        <p:spPr>
          <a:xfrm>
            <a:off x="137652" y="396354"/>
            <a:ext cx="41200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10. User Interface: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C1028-050E-5556-F300-61DD6220966C}"/>
              </a:ext>
            </a:extLst>
          </p:cNvPr>
          <p:cNvSpPr txBox="1"/>
          <p:nvPr/>
        </p:nvSpPr>
        <p:spPr>
          <a:xfrm>
            <a:off x="642440" y="2148449"/>
            <a:ext cx="8626979" cy="37809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The following screenshots illustrate the user interface:</a:t>
            </a:r>
            <a:endParaRPr lang="en-US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Login Page:</a:t>
            </a:r>
            <a:r>
              <a:rPr lang="en-US" dirty="0">
                <a:ea typeface="+mn-lt"/>
                <a:cs typeface="+mn-lt"/>
              </a:rPr>
              <a:t> Allows users to log in securely with their credentials.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Homepage:</a:t>
            </a:r>
            <a:r>
              <a:rPr lang="en-US" dirty="0">
                <a:ea typeface="+mn-lt"/>
                <a:cs typeface="+mn-lt"/>
              </a:rPr>
              <a:t> Displays featured jobs and categories to explore.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User Dashboard:</a:t>
            </a:r>
            <a:r>
              <a:rPr lang="en-US" dirty="0">
                <a:ea typeface="+mn-lt"/>
                <a:cs typeface="+mn-lt"/>
              </a:rPr>
              <a:t> Shows personalized details like profile info, job applications, and notifications.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Job Listing Page:</a:t>
            </a:r>
            <a:r>
              <a:rPr lang="en-US" dirty="0">
                <a:ea typeface="+mn-lt"/>
                <a:cs typeface="+mn-lt"/>
              </a:rPr>
              <a:t> Lists available jobs with filters and sorting options.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Job Details Page:</a:t>
            </a:r>
            <a:r>
              <a:rPr lang="en-US" dirty="0">
                <a:ea typeface="+mn-lt"/>
                <a:cs typeface="+mn-lt"/>
              </a:rPr>
              <a:t> Provides detailed descriptions of a job with options to apply or save.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Chatroom:</a:t>
            </a:r>
            <a:r>
              <a:rPr lang="en-US" dirty="0">
                <a:ea typeface="+mn-lt"/>
                <a:cs typeface="+mn-lt"/>
              </a:rPr>
              <a:t> Facilitates real-time communication between freelancers and clients.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User Profile:</a:t>
            </a:r>
            <a:r>
              <a:rPr lang="en-US" dirty="0">
                <a:ea typeface="+mn-lt"/>
                <a:cs typeface="+mn-lt"/>
              </a:rPr>
              <a:t> Displays user information, skills, reviews, and job history.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1DBEA-CAD5-6B9D-2A58-F91E71F5C47F}"/>
              </a:ext>
            </a:extLst>
          </p:cNvPr>
          <p:cNvSpPr/>
          <p:nvPr/>
        </p:nvSpPr>
        <p:spPr>
          <a:xfrm>
            <a:off x="137652" y="152401"/>
            <a:ext cx="11916696" cy="655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42440" y="1123205"/>
            <a:ext cx="834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user interface is designed to be simple, modern, and easy to navigate. Below are some key UI features: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7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F7F69-9BFB-E70A-EE8D-CC042F068E7E}"/>
              </a:ext>
            </a:extLst>
          </p:cNvPr>
          <p:cNvSpPr txBox="1"/>
          <p:nvPr/>
        </p:nvSpPr>
        <p:spPr>
          <a:xfrm>
            <a:off x="815515" y="911288"/>
            <a:ext cx="156966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Login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1720C-B076-B1BA-BB0F-7A5FFDC75907}"/>
              </a:ext>
            </a:extLst>
          </p:cNvPr>
          <p:cNvSpPr/>
          <p:nvPr/>
        </p:nvSpPr>
        <p:spPr>
          <a:xfrm>
            <a:off x="117987" y="103240"/>
            <a:ext cx="11956026" cy="66515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web pag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04" y="1564627"/>
            <a:ext cx="9235064" cy="4906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4091B-8A51-C59D-3559-C350462D25FC}"/>
              </a:ext>
            </a:extLst>
          </p:cNvPr>
          <p:cNvSpPr txBox="1"/>
          <p:nvPr/>
        </p:nvSpPr>
        <p:spPr>
          <a:xfrm>
            <a:off x="236253" y="264957"/>
            <a:ext cx="366638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11. Screen Shots:</a:t>
            </a:r>
          </a:p>
        </p:txBody>
      </p:sp>
    </p:spTree>
    <p:extLst>
      <p:ext uri="{BB962C8B-B14F-4D97-AF65-F5344CB8AC3E}">
        <p14:creationId xmlns:p14="http://schemas.microsoft.com/office/powerpoint/2010/main" val="260136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7EEBD-C94C-36E9-6426-3284B61D38A8}"/>
              </a:ext>
            </a:extLst>
          </p:cNvPr>
          <p:cNvSpPr txBox="1"/>
          <p:nvPr/>
        </p:nvSpPr>
        <p:spPr>
          <a:xfrm>
            <a:off x="530942" y="322613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Home Page :</a:t>
            </a:r>
          </a:p>
        </p:txBody>
      </p:sp>
      <p:pic>
        <p:nvPicPr>
          <p:cNvPr id="3" name="Picture 2" descr="A person sitting at a desk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6" y="1040630"/>
            <a:ext cx="9784563" cy="51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AFD90-61E9-3A9C-A426-AB7657C19E1C}"/>
              </a:ext>
            </a:extLst>
          </p:cNvPr>
          <p:cNvSpPr txBox="1"/>
          <p:nvPr/>
        </p:nvSpPr>
        <p:spPr>
          <a:xfrm>
            <a:off x="894734" y="347809"/>
            <a:ext cx="204414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User Dashboard: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123EB-DFBC-0FDF-18B5-9C05129EE53E}"/>
              </a:ext>
            </a:extLst>
          </p:cNvPr>
          <p:cNvSpPr/>
          <p:nvPr/>
        </p:nvSpPr>
        <p:spPr>
          <a:xfrm>
            <a:off x="117988" y="93407"/>
            <a:ext cx="11956026" cy="667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5" y="1038340"/>
            <a:ext cx="9885410" cy="52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47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6B286-5FEA-5FB7-8A6A-871C7216C798}"/>
              </a:ext>
            </a:extLst>
          </p:cNvPr>
          <p:cNvSpPr txBox="1"/>
          <p:nvPr/>
        </p:nvSpPr>
        <p:spPr>
          <a:xfrm>
            <a:off x="707922" y="427243"/>
            <a:ext cx="217239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Job Listing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ED196-8745-B592-7C5A-D485E6CB2F77}"/>
              </a:ext>
            </a:extLst>
          </p:cNvPr>
          <p:cNvSpPr/>
          <p:nvPr/>
        </p:nvSpPr>
        <p:spPr>
          <a:xfrm>
            <a:off x="117988" y="93406"/>
            <a:ext cx="11956026" cy="667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websit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30" y="1098848"/>
            <a:ext cx="9575340" cy="50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035F1-377C-55F7-95B2-033B977BF2EB}"/>
              </a:ext>
            </a:extLst>
          </p:cNvPr>
          <p:cNvSpPr txBox="1"/>
          <p:nvPr/>
        </p:nvSpPr>
        <p:spPr>
          <a:xfrm>
            <a:off x="609600" y="255638"/>
            <a:ext cx="217239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Job Details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00119D-B77D-EB1C-8EFB-886FCDFDE551}"/>
              </a:ext>
            </a:extLst>
          </p:cNvPr>
          <p:cNvSpPr/>
          <p:nvPr/>
        </p:nvSpPr>
        <p:spPr>
          <a:xfrm>
            <a:off x="127820" y="122904"/>
            <a:ext cx="11936362" cy="66121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websit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8" y="970467"/>
            <a:ext cx="10200725" cy="54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0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00520-3BDE-2E76-573C-5091244CAC5C}"/>
              </a:ext>
            </a:extLst>
          </p:cNvPr>
          <p:cNvSpPr txBox="1"/>
          <p:nvPr/>
        </p:nvSpPr>
        <p:spPr>
          <a:xfrm>
            <a:off x="1022554" y="343203"/>
            <a:ext cx="196720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Chatroom Page: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312AE-7725-E252-2B68-5026F6B78744}"/>
              </a:ext>
            </a:extLst>
          </p:cNvPr>
          <p:cNvSpPr/>
          <p:nvPr/>
        </p:nvSpPr>
        <p:spPr>
          <a:xfrm>
            <a:off x="137652" y="98323"/>
            <a:ext cx="11916696" cy="66613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screenshot of a cha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6" y="1178991"/>
            <a:ext cx="9626787" cy="51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F46CBF-6731-97AD-4A85-D67AC3DF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97" y="1096296"/>
            <a:ext cx="10040470" cy="533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41D0A2-383E-8A39-FE5C-D5E0FE18B42B}"/>
              </a:ext>
            </a:extLst>
          </p:cNvPr>
          <p:cNvSpPr txBox="1"/>
          <p:nvPr/>
        </p:nvSpPr>
        <p:spPr>
          <a:xfrm>
            <a:off x="776748" y="427704"/>
            <a:ext cx="217239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User Profile Page: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BA93F-6F39-1469-C4C7-4D20C4C44890}"/>
              </a:ext>
            </a:extLst>
          </p:cNvPr>
          <p:cNvSpPr/>
          <p:nvPr/>
        </p:nvSpPr>
        <p:spPr>
          <a:xfrm>
            <a:off x="127819" y="95864"/>
            <a:ext cx="11946194" cy="6666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5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F5919-8F2C-F1FC-A79C-32806A4A86AC}"/>
              </a:ext>
            </a:extLst>
          </p:cNvPr>
          <p:cNvSpPr txBox="1"/>
          <p:nvPr/>
        </p:nvSpPr>
        <p:spPr>
          <a:xfrm>
            <a:off x="383459" y="227813"/>
            <a:ext cx="25300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12.Testing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B6A69-7F7E-A80E-31ED-3A5D8D272940}"/>
              </a:ext>
            </a:extLst>
          </p:cNvPr>
          <p:cNvSpPr txBox="1"/>
          <p:nvPr/>
        </p:nvSpPr>
        <p:spPr>
          <a:xfrm>
            <a:off x="1251283" y="812861"/>
            <a:ext cx="8598570" cy="60078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Tools Used: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Postman:</a:t>
            </a:r>
            <a:r>
              <a:rPr lang="en-US" dirty="0">
                <a:ea typeface="+mn-lt"/>
                <a:cs typeface="+mn-lt"/>
              </a:rPr>
              <a:t> For API testing and validation.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Jest:</a:t>
            </a:r>
            <a:r>
              <a:rPr lang="en-US" dirty="0">
                <a:ea typeface="+mn-lt"/>
                <a:cs typeface="+mn-lt"/>
              </a:rPr>
              <a:t> Used for frontend unit testing.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JMeter:</a:t>
            </a:r>
            <a:r>
              <a:rPr lang="en-US" dirty="0">
                <a:ea typeface="+mn-lt"/>
                <a:cs typeface="+mn-lt"/>
              </a:rPr>
              <a:t> To assess API performance under load.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Selenium:</a:t>
            </a:r>
            <a:r>
              <a:rPr lang="en-US" dirty="0">
                <a:ea typeface="+mn-lt"/>
                <a:cs typeface="+mn-lt"/>
              </a:rPr>
              <a:t> For automating end-to-end testing.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Test Cases: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Testing user login with both valid and invalid credentials.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Verifying the job application process from start to finish.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Checking that users can update their profiles successfully.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Ensuring seamless job posting and editing for clients.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Testing Types: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Performance Testing:</a:t>
            </a:r>
            <a:r>
              <a:rPr lang="en-US" dirty="0">
                <a:ea typeface="+mn-lt"/>
                <a:cs typeface="+mn-lt"/>
              </a:rPr>
              <a:t> Ensures the application performs efficiently under high user loads.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Security Testing:</a:t>
            </a:r>
            <a:r>
              <a:rPr lang="en-US" dirty="0">
                <a:ea typeface="+mn-lt"/>
                <a:cs typeface="+mn-lt"/>
              </a:rPr>
              <a:t> Validates protection against vulnerabilities like SQL Injection, XSS, and CSRF.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Regression Testing:</a:t>
            </a:r>
            <a:r>
              <a:rPr lang="en-US" dirty="0">
                <a:ea typeface="+mn-lt"/>
                <a:cs typeface="+mn-lt"/>
              </a:rPr>
              <a:t> Confirms new changes don’t disrupt existing functionalities.</a:t>
            </a:r>
          </a:p>
          <a:p>
            <a:pPr>
              <a:lnSpc>
                <a:spcPct val="150000"/>
              </a:lnSpc>
            </a:pPr>
            <a:endParaRPr lang="en-US" u="sng" dirty="0"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E173D-A17E-89C3-2489-C52C1C912492}"/>
              </a:ext>
            </a:extLst>
          </p:cNvPr>
          <p:cNvSpPr/>
          <p:nvPr/>
        </p:nvSpPr>
        <p:spPr>
          <a:xfrm>
            <a:off x="127819" y="137652"/>
            <a:ext cx="11906865" cy="65974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5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1A333-3832-6449-881D-098A7D7F3C40}"/>
              </a:ext>
            </a:extLst>
          </p:cNvPr>
          <p:cNvSpPr/>
          <p:nvPr/>
        </p:nvSpPr>
        <p:spPr>
          <a:xfrm>
            <a:off x="137786" y="162838"/>
            <a:ext cx="11887200" cy="64961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B79CF-0B96-C0CF-24F4-52B4CAB29361}"/>
              </a:ext>
            </a:extLst>
          </p:cNvPr>
          <p:cNvSpPr txBox="1"/>
          <p:nvPr/>
        </p:nvSpPr>
        <p:spPr>
          <a:xfrm>
            <a:off x="910592" y="489825"/>
            <a:ext cx="9968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FULLSTACK DEVELOPMENT PROJECT </a:t>
            </a:r>
          </a:p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WITH MERN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7BD9A-DA68-3786-926A-F593F246D0DE}"/>
              </a:ext>
            </a:extLst>
          </p:cNvPr>
          <p:cNvSpPr txBox="1"/>
          <p:nvPr/>
        </p:nvSpPr>
        <p:spPr>
          <a:xfrm>
            <a:off x="910592" y="1904716"/>
            <a:ext cx="33586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1. 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8B437-527E-7D93-22D0-CABEE8766B32}"/>
              </a:ext>
            </a:extLst>
          </p:cNvPr>
          <p:cNvSpPr txBox="1"/>
          <p:nvPr/>
        </p:nvSpPr>
        <p:spPr>
          <a:xfrm>
            <a:off x="910592" y="2627111"/>
            <a:ext cx="10497637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ea typeface="+mn-lt"/>
                <a:cs typeface="+mn-lt"/>
              </a:rPr>
              <a:t>Project Title</a:t>
            </a:r>
            <a:r>
              <a:rPr lang="en-IN" sz="2800" dirty="0">
                <a:ea typeface="+mn-lt"/>
                <a:cs typeface="+mn-lt"/>
              </a:rPr>
              <a:t>: Work Wonders Freelancing Platform</a:t>
            </a:r>
            <a:endParaRPr lang="en-US" dirty="0"/>
          </a:p>
          <a:p>
            <a:endParaRPr lang="en-IN" sz="2800" b="1" dirty="0">
              <a:ea typeface="+mn-lt"/>
              <a:cs typeface="+mn-lt"/>
            </a:endParaRPr>
          </a:p>
          <a:p>
            <a:r>
              <a:rPr lang="en-IN" sz="2800" b="1" dirty="0">
                <a:ea typeface="+mn-lt"/>
                <a:cs typeface="+mn-lt"/>
              </a:rPr>
              <a:t>Work Wonders</a:t>
            </a:r>
            <a:r>
              <a:rPr lang="en-IN" sz="2800" dirty="0">
                <a:ea typeface="+mn-lt"/>
                <a:cs typeface="+mn-lt"/>
              </a:rPr>
              <a:t> is a dynamic freelancing platform designed to connect freelancers and clients seamlessly.</a:t>
            </a:r>
            <a:endParaRPr lang="en-IN" dirty="0"/>
          </a:p>
          <a:p>
            <a:endParaRPr lang="en-IN" sz="2800" dirty="0">
              <a:ea typeface="+mn-lt"/>
              <a:cs typeface="+mn-lt"/>
            </a:endParaRPr>
          </a:p>
          <a:p>
            <a:r>
              <a:rPr lang="en-IN" sz="2800" dirty="0">
                <a:ea typeface="+mn-lt"/>
                <a:cs typeface="+mn-lt"/>
              </a:rPr>
              <a:t>Clients can post jobs, review applications, and hire freelancers, while freelancers can browse job postings, submit applications, and manage their services efficiently.</a:t>
            </a:r>
            <a:endParaRPr lang="en-IN" dirty="0"/>
          </a:p>
          <a:p>
            <a:endParaRPr lang="en-IN" sz="2800" dirty="0">
              <a:latin typeface="Aptos Narrow" panose="020B0004020202020204" pitchFamily="34" charset="0"/>
            </a:endParaRPr>
          </a:p>
          <a:p>
            <a:r>
              <a:rPr lang="en-IN" sz="2800" dirty="0"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529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B9596-F87B-4446-6265-37946852F4F1}"/>
              </a:ext>
            </a:extLst>
          </p:cNvPr>
          <p:cNvSpPr txBox="1"/>
          <p:nvPr/>
        </p:nvSpPr>
        <p:spPr>
          <a:xfrm>
            <a:off x="243738" y="276085"/>
            <a:ext cx="3982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13.Technical Issue: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C638A-EA2C-C920-FE73-30B2D13E113F}"/>
              </a:ext>
            </a:extLst>
          </p:cNvPr>
          <p:cNvSpPr txBox="1"/>
          <p:nvPr/>
        </p:nvSpPr>
        <p:spPr>
          <a:xfrm>
            <a:off x="1103457" y="1420890"/>
            <a:ext cx="87520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Known Issues:</a:t>
            </a:r>
          </a:p>
          <a:p>
            <a:endParaRPr lang="en-US" b="1" dirty="0"/>
          </a:p>
          <a:p>
            <a:pPr>
              <a:buFont typeface=""/>
              <a:buAutoNum type="arabicPeriod"/>
            </a:pPr>
            <a:r>
              <a:rPr lang="en-US" dirty="0"/>
              <a:t>Payment gateway integration is incomplete, leading to limited transaction options.</a:t>
            </a:r>
          </a:p>
          <a:p>
            <a:pPr>
              <a:buAutoNum type="arabicPeriod"/>
            </a:pPr>
            <a:endParaRPr lang="en-US" dirty="0"/>
          </a:p>
          <a:p>
            <a:pPr>
              <a:buFont typeface=""/>
              <a:buAutoNum type="arabicPeriod"/>
            </a:pPr>
            <a:r>
              <a:rPr lang="en-US" dirty="0"/>
              <a:t>Limited functionality for user notifications, including delays in real-time updates.</a:t>
            </a:r>
          </a:p>
          <a:p>
            <a:pPr>
              <a:buAutoNum type="arabicPeriod"/>
            </a:pPr>
            <a:endParaRPr lang="en-US" dirty="0"/>
          </a:p>
          <a:p>
            <a:pPr>
              <a:buFont typeface=""/>
              <a:buAutoNum type="arabicPeriod"/>
            </a:pPr>
            <a:r>
              <a:rPr lang="en-US" dirty="0"/>
              <a:t>UI inconsistencies on certain mobile devices, affecting responsiveness.</a:t>
            </a:r>
          </a:p>
          <a:p>
            <a:pPr>
              <a:buAutoNum type="arabicPeriod"/>
            </a:pPr>
            <a:endParaRPr lang="en-US" dirty="0"/>
          </a:p>
          <a:p>
            <a:pPr>
              <a:buFont typeface=""/>
              <a:buAutoNum type="arabicPeriod"/>
            </a:pPr>
            <a:r>
              <a:rPr lang="en-US" dirty="0"/>
              <a:t>Role-based access control needs further refinement to handle edge cases.</a:t>
            </a:r>
          </a:p>
          <a:p>
            <a:pPr>
              <a:buAutoNum type="arabicPeriod"/>
            </a:pPr>
            <a:endParaRPr lang="en-US" dirty="0"/>
          </a:p>
          <a:p>
            <a:pPr>
              <a:buFont typeface=""/>
              <a:buAutoNum type="arabicPeriod"/>
            </a:pPr>
            <a:r>
              <a:rPr lang="en-US" dirty="0"/>
              <a:t>Occasional server downtime during high traffic due to insufficient load balancing.</a:t>
            </a:r>
          </a:p>
          <a:p>
            <a:pPr>
              <a:buAutoNum type="arabicPeriod"/>
            </a:pPr>
            <a:endParaRPr lang="en-US" dirty="0"/>
          </a:p>
          <a:p>
            <a:pPr>
              <a:buFont typeface=""/>
              <a:buAutoNum type="arabicPeriod"/>
            </a:pPr>
            <a:r>
              <a:rPr lang="en-US" dirty="0"/>
              <a:t>Lack of multi-language support for a more global user base.</a:t>
            </a:r>
          </a:p>
        </p:txBody>
      </p:sp>
    </p:spTree>
    <p:extLst>
      <p:ext uri="{BB962C8B-B14F-4D97-AF65-F5344CB8AC3E}">
        <p14:creationId xmlns:p14="http://schemas.microsoft.com/office/powerpoint/2010/main" val="258441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3F375-6AB6-A820-1539-3904CDC486BE}"/>
              </a:ext>
            </a:extLst>
          </p:cNvPr>
          <p:cNvSpPr txBox="1"/>
          <p:nvPr/>
        </p:nvSpPr>
        <p:spPr>
          <a:xfrm>
            <a:off x="397096" y="374129"/>
            <a:ext cx="52998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14.Future Enhancement: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70D0-0028-6973-4130-22371190F3D3}"/>
              </a:ext>
            </a:extLst>
          </p:cNvPr>
          <p:cNvSpPr txBox="1"/>
          <p:nvPr/>
        </p:nvSpPr>
        <p:spPr>
          <a:xfrm>
            <a:off x="929686" y="1359876"/>
            <a:ext cx="10720806" cy="61354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dirty="0"/>
          </a:p>
          <a:p>
            <a:pPr>
              <a:buFont typeface="Arial" panose="020B0603020202020204"/>
              <a:buChar char="•"/>
            </a:pPr>
            <a:r>
              <a:rPr lang="en-IN" b="1" dirty="0">
                <a:ea typeface="+mn-lt"/>
                <a:cs typeface="+mn-lt"/>
              </a:rPr>
              <a:t>AI-Powered Job Recommendations</a:t>
            </a:r>
            <a:endParaRPr lang="en-IN" dirty="0"/>
          </a:p>
          <a:p>
            <a:r>
              <a:rPr lang="en-IN" dirty="0">
                <a:ea typeface="+mn-lt"/>
                <a:cs typeface="+mn-lt"/>
              </a:rPr>
              <a:t> Use AI to match freelancers with the most suitable jobs based on their skills, past work, and preferences.</a:t>
            </a:r>
            <a:endParaRPr lang="en-IN" dirty="0"/>
          </a:p>
          <a:p>
            <a:pPr>
              <a:buFont typeface="Arial" panose="020B0603020202020204"/>
              <a:buChar char="•"/>
            </a:pPr>
            <a:endParaRPr lang="en-IN" dirty="0">
              <a:ea typeface="+mn-lt"/>
              <a:cs typeface="+mn-lt"/>
            </a:endParaRPr>
          </a:p>
          <a:p>
            <a:pPr>
              <a:buFont typeface="Arial" panose="020B0603020202020204"/>
              <a:buChar char="•"/>
            </a:pPr>
            <a:r>
              <a:rPr lang="en-IN" b="1" dirty="0">
                <a:ea typeface="+mn-lt"/>
                <a:cs typeface="+mn-lt"/>
              </a:rPr>
              <a:t>Real-Time Project Tracking</a:t>
            </a:r>
            <a:endParaRPr lang="en-IN" dirty="0"/>
          </a:p>
          <a:p>
            <a:r>
              <a:rPr lang="en-IN" dirty="0">
                <a:ea typeface="+mn-lt"/>
                <a:cs typeface="+mn-lt"/>
              </a:rPr>
              <a:t> Implement a system for freelancers and clients to track the progress of ongoing projects in real time.</a:t>
            </a:r>
            <a:endParaRPr lang="en-IN" dirty="0"/>
          </a:p>
          <a:p>
            <a:pPr>
              <a:buFont typeface="Arial" panose="020B0603020202020204"/>
              <a:buChar char="•"/>
            </a:pPr>
            <a:endParaRPr lang="en-IN" dirty="0">
              <a:ea typeface="+mn-lt"/>
              <a:cs typeface="+mn-lt"/>
            </a:endParaRPr>
          </a:p>
          <a:p>
            <a:pPr>
              <a:buFont typeface="Arial" panose="020B0603020202020204"/>
              <a:buChar char="•"/>
            </a:pPr>
            <a:r>
              <a:rPr lang="en-IN" b="1" dirty="0">
                <a:ea typeface="+mn-lt"/>
                <a:cs typeface="+mn-lt"/>
              </a:rPr>
              <a:t>Gamified Freelancer Rewards</a:t>
            </a:r>
            <a:endParaRPr lang="en-IN" dirty="0"/>
          </a:p>
          <a:p>
            <a:r>
              <a:rPr lang="en-IN" dirty="0">
                <a:ea typeface="+mn-lt"/>
                <a:cs typeface="+mn-lt"/>
              </a:rPr>
              <a:t> Introduce a reward system where freelancers can earn points, badges, or bonuses based on their </a:t>
            </a:r>
          </a:p>
          <a:p>
            <a:r>
              <a:rPr lang="en-IN" dirty="0">
                <a:ea typeface="+mn-lt"/>
                <a:cs typeface="+mn-lt"/>
              </a:rPr>
              <a:t>  performance and completed tasks.</a:t>
            </a:r>
            <a:endParaRPr lang="en-IN"/>
          </a:p>
          <a:p>
            <a:endParaRPr lang="en-IN" dirty="0">
              <a:ea typeface="+mn-lt"/>
              <a:cs typeface="+mn-lt"/>
            </a:endParaRPr>
          </a:p>
          <a:p>
            <a:pPr>
              <a:buFont typeface="Arial" panose="020B0603020202020204"/>
              <a:buChar char="•"/>
            </a:pPr>
            <a:r>
              <a:rPr lang="en-IN" b="1" dirty="0">
                <a:ea typeface="+mn-lt"/>
                <a:cs typeface="+mn-lt"/>
              </a:rPr>
              <a:t>Skill-Based Certification System</a:t>
            </a:r>
            <a:endParaRPr lang="en-IN" dirty="0"/>
          </a:p>
          <a:p>
            <a:pPr>
              <a:buFont typeface="Arial" panose="020B0603020202020204"/>
              <a:buChar char="•"/>
            </a:pPr>
            <a:r>
              <a:rPr lang="en-IN" dirty="0">
                <a:ea typeface="+mn-lt"/>
                <a:cs typeface="+mn-lt"/>
              </a:rPr>
              <a:t>Allow freelancers to earn certifications based on their expertise and completed projects, building their </a:t>
            </a:r>
          </a:p>
          <a:p>
            <a:r>
              <a:rPr lang="en-IN" dirty="0">
                <a:ea typeface="+mn-lt"/>
                <a:cs typeface="+mn-lt"/>
              </a:rPr>
              <a:t> Credibility.</a:t>
            </a:r>
          </a:p>
          <a:p>
            <a:pPr>
              <a:buFont typeface="Arial" panose="020B0603020202020204"/>
              <a:buChar char="•"/>
            </a:pPr>
            <a:endParaRPr lang="en-IN" dirty="0"/>
          </a:p>
          <a:p>
            <a:pPr>
              <a:buFont typeface="Arial" panose="020B0603020202020204"/>
              <a:buChar char="•"/>
            </a:pPr>
            <a:r>
              <a:rPr lang="en-IN" b="1" dirty="0">
                <a:ea typeface="+mn-lt"/>
                <a:cs typeface="+mn-lt"/>
              </a:rPr>
              <a:t>Voice-Based Job Search</a:t>
            </a:r>
            <a:endParaRPr lang="en-IN" dirty="0"/>
          </a:p>
          <a:p>
            <a:r>
              <a:rPr lang="en-IN" dirty="0">
                <a:ea typeface="+mn-lt"/>
                <a:cs typeface="+mn-lt"/>
              </a:rPr>
              <a:t> Integrate voice search for freelancers and clients to easily find and post jobs using voice commands.</a:t>
            </a:r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BCC84-4A9F-AA22-44F9-6AA5AED78135}"/>
              </a:ext>
            </a:extLst>
          </p:cNvPr>
          <p:cNvSpPr txBox="1"/>
          <p:nvPr/>
        </p:nvSpPr>
        <p:spPr>
          <a:xfrm>
            <a:off x="932491" y="998251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The enhancement features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242F2-DADA-534A-E1F3-0814633F0E02}"/>
              </a:ext>
            </a:extLst>
          </p:cNvPr>
          <p:cNvSpPr/>
          <p:nvPr/>
        </p:nvSpPr>
        <p:spPr>
          <a:xfrm>
            <a:off x="88490" y="83574"/>
            <a:ext cx="12015019" cy="66908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2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176BC-6F0C-2A2B-3A6B-1A00670CD7EF}"/>
              </a:ext>
            </a:extLst>
          </p:cNvPr>
          <p:cNvSpPr txBox="1"/>
          <p:nvPr/>
        </p:nvSpPr>
        <p:spPr>
          <a:xfrm>
            <a:off x="324464" y="450637"/>
            <a:ext cx="4349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2. Project Overview</a:t>
            </a:r>
            <a:r>
              <a:rPr lang="en-IN" sz="36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80236-97AA-297D-5D6A-CBC082832C44}"/>
              </a:ext>
            </a:extLst>
          </p:cNvPr>
          <p:cNvSpPr txBox="1"/>
          <p:nvPr/>
        </p:nvSpPr>
        <p:spPr>
          <a:xfrm>
            <a:off x="1212856" y="942993"/>
            <a:ext cx="10332599" cy="35873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just"/>
            <a:endParaRPr lang="en-US" sz="2000" dirty="0"/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Work Wonders provides a seamless platform for freelancers and clients to connect and collaborate. </a:t>
            </a:r>
            <a:endParaRPr lang="en-US"/>
          </a:p>
          <a:p>
            <a:pPr algn="just"/>
            <a:r>
              <a:rPr lang="en-US" sz="2000" dirty="0">
                <a:ea typeface="+mn-lt"/>
                <a:cs typeface="+mn-lt"/>
              </a:rPr>
              <a:t>Clients can post projects, browse freelancer profiles, and hire talent with ease. Freelancers can showcase their skills, apply for projects, and manage their work efficiently.</a:t>
            </a:r>
            <a:endParaRPr lang="en-US" sz="2000" dirty="0"/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The platform ensures secure payments, transparent reviews, and an intuitive interface for both freelancers and clients to achieve their goals effectively.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>
              <a:latin typeface="Aptos Narrow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707B7D-7A56-8212-7CD4-7045C394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F35FDFA-C72E-9F78-5E8F-B9ACFD84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96" y="3569598"/>
            <a:ext cx="5684569" cy="297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Seamless Freelancer and Client Connectivity</a:t>
            </a:r>
            <a:endParaRPr lang="en-US" altLang="en-US" sz="2000" dirty="0">
              <a:latin typeface="Aptos Narrow" panose="020B0004020202020204" pitchFamily="34" charset="0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Efficient Project Management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Secure Payment Integration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Transparent Reviews and Ratings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Intuitive Dashboard for Freelancers and Clients</a:t>
            </a:r>
            <a:endParaRPr lang="en-US" sz="2000"/>
          </a:p>
          <a:p>
            <a:pPr marL="0" marR="0" lvl="0" indent="0" algn="l" defTabSz="914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ptos Narrow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DE95-84F8-5217-6269-F71BA04EF7DB}"/>
              </a:ext>
            </a:extLst>
          </p:cNvPr>
          <p:cNvSpPr txBox="1"/>
          <p:nvPr/>
        </p:nvSpPr>
        <p:spPr>
          <a:xfrm>
            <a:off x="341936" y="123509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Purpose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5C45B-6DCD-24AD-0694-799A3716AB09}"/>
              </a:ext>
            </a:extLst>
          </p:cNvPr>
          <p:cNvSpPr txBox="1"/>
          <p:nvPr/>
        </p:nvSpPr>
        <p:spPr>
          <a:xfrm>
            <a:off x="348240" y="3755907"/>
            <a:ext cx="124577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b="1" dirty="0">
              <a:latin typeface="Arial"/>
              <a:cs typeface="Arial"/>
            </a:endParaRPr>
          </a:p>
          <a:p>
            <a:endParaRPr lang="en-IN" b="1" dirty="0">
              <a:latin typeface="Arial"/>
              <a:cs typeface="Arial"/>
            </a:endParaRPr>
          </a:p>
          <a:p>
            <a:r>
              <a:rPr lang="en-IN" b="1" dirty="0">
                <a:latin typeface="Arial"/>
                <a:cs typeface="Arial"/>
              </a:rPr>
              <a:t>Features :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3913A-F4E9-5673-C09E-9FE38263D621}"/>
              </a:ext>
            </a:extLst>
          </p:cNvPr>
          <p:cNvSpPr/>
          <p:nvPr/>
        </p:nvSpPr>
        <p:spPr>
          <a:xfrm>
            <a:off x="137786" y="169101"/>
            <a:ext cx="11912252" cy="6519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7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DE040-347E-E92C-1578-4FC77EAF6495}"/>
              </a:ext>
            </a:extLst>
          </p:cNvPr>
          <p:cNvSpPr txBox="1"/>
          <p:nvPr/>
        </p:nvSpPr>
        <p:spPr>
          <a:xfrm>
            <a:off x="412955" y="324465"/>
            <a:ext cx="347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3. Architecture: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A6082-F7A4-9FE9-AD33-32ECF7A7AE2C}"/>
              </a:ext>
            </a:extLst>
          </p:cNvPr>
          <p:cNvSpPr txBox="1"/>
          <p:nvPr/>
        </p:nvSpPr>
        <p:spPr>
          <a:xfrm>
            <a:off x="698090" y="97751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EF74-37FB-1B15-3211-B9E919560B22}"/>
              </a:ext>
            </a:extLst>
          </p:cNvPr>
          <p:cNvSpPr txBox="1"/>
          <p:nvPr/>
        </p:nvSpPr>
        <p:spPr>
          <a:xfrm>
            <a:off x="1285711" y="1105674"/>
            <a:ext cx="5213755" cy="5453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Component-Based Design: </a:t>
            </a:r>
            <a:r>
              <a:rPr lang="en-IN" dirty="0">
                <a:ea typeface="+mn-lt"/>
                <a:cs typeface="+mn-lt"/>
              </a:rPr>
              <a:t>Modular and reusable components ensure scalability and easier maintenance.</a:t>
            </a:r>
            <a:endParaRPr lang="en-IN" dirty="0"/>
          </a:p>
          <a:p>
            <a:endParaRPr lang="en-IN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State Management</a:t>
            </a:r>
            <a:r>
              <a:rPr lang="en-IN" dirty="0">
                <a:ea typeface="+mn-lt"/>
                <a:cs typeface="+mn-lt"/>
              </a:rPr>
              <a:t>: Manage shared states</a:t>
            </a:r>
          </a:p>
          <a:p>
            <a:r>
              <a:rPr lang="en-IN" dirty="0">
                <a:ea typeface="+mn-lt"/>
                <a:cs typeface="+mn-lt"/>
              </a:rPr>
              <a:t>    like authentication and orders using Context</a:t>
            </a:r>
          </a:p>
          <a:p>
            <a:r>
              <a:rPr lang="en-IN">
                <a:ea typeface="+mn-lt"/>
                <a:cs typeface="+mn-lt"/>
              </a:rPr>
              <a:t>    API or Redux.</a:t>
            </a:r>
            <a:endParaRPr lang="en-IN"/>
          </a:p>
          <a:p>
            <a:endParaRPr lang="en-IN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Routing</a:t>
            </a:r>
            <a:r>
              <a:rPr lang="en-IN" dirty="0">
                <a:ea typeface="+mn-lt"/>
                <a:cs typeface="+mn-lt"/>
              </a:rPr>
              <a:t>: Use React Router for smooth</a:t>
            </a:r>
          </a:p>
          <a:p>
            <a:r>
              <a:rPr lang="en-IN">
                <a:ea typeface="+mn-lt"/>
                <a:cs typeface="+mn-lt"/>
              </a:rPr>
              <a:t>    navigation and protected routes for secure </a:t>
            </a:r>
            <a:endParaRPr lang="en-IN"/>
          </a:p>
          <a:p>
            <a:r>
              <a:rPr lang="en-IN" dirty="0">
                <a:ea typeface="+mn-lt"/>
                <a:cs typeface="+mn-lt"/>
              </a:rPr>
              <a:t>    access.</a:t>
            </a:r>
            <a:endParaRPr lang="en-IN" dirty="0"/>
          </a:p>
          <a:p>
            <a:pPr marL="285750" indent="-285750">
              <a:buFont typeface="Arial"/>
              <a:buChar char="•"/>
            </a:pPr>
            <a:endParaRPr lang="en-IN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UI/UX</a:t>
            </a:r>
            <a:r>
              <a:rPr lang="en-IN" dirty="0">
                <a:ea typeface="+mn-lt"/>
                <a:cs typeface="+mn-lt"/>
              </a:rPr>
              <a:t>: Responsive, user-friendly design with a focus on clean layouts and accessibility.</a:t>
            </a:r>
            <a:endParaRPr lang="en-IN" dirty="0"/>
          </a:p>
          <a:p>
            <a:pPr marL="285750" indent="-285750">
              <a:buFont typeface="Arial"/>
              <a:buChar char="•"/>
            </a:pPr>
            <a:endParaRPr lang="en-IN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Backend Integration</a:t>
            </a:r>
            <a:r>
              <a:rPr lang="en-IN" dirty="0">
                <a:ea typeface="+mn-lt"/>
                <a:cs typeface="+mn-lt"/>
              </a:rPr>
              <a:t>: APIs are accessed via </a:t>
            </a:r>
            <a:endParaRPr lang="en-IN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    Axios/Fetch for dynamic data updates.</a:t>
            </a:r>
            <a:endParaRPr lang="en-IN" dirty="0"/>
          </a:p>
          <a:p>
            <a:pPr algn="l"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22EAD9-4B94-3625-F461-A9C0FA86E7BA}"/>
              </a:ext>
            </a:extLst>
          </p:cNvPr>
          <p:cNvSpPr/>
          <p:nvPr/>
        </p:nvSpPr>
        <p:spPr>
          <a:xfrm>
            <a:off x="154489" y="169101"/>
            <a:ext cx="11883024" cy="6519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0" y="970796"/>
            <a:ext cx="3909915" cy="45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23173-6308-2C37-67EF-B472393814ED}"/>
              </a:ext>
            </a:extLst>
          </p:cNvPr>
          <p:cNvSpPr txBox="1"/>
          <p:nvPr/>
        </p:nvSpPr>
        <p:spPr>
          <a:xfrm>
            <a:off x="599768" y="2851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6938A-0C8A-A614-1BA7-AAED760F5EFE}"/>
              </a:ext>
            </a:extLst>
          </p:cNvPr>
          <p:cNvSpPr txBox="1"/>
          <p:nvPr/>
        </p:nvSpPr>
        <p:spPr>
          <a:xfrm>
            <a:off x="1128884" y="664905"/>
            <a:ext cx="9884461" cy="61232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Modular Structure:</a:t>
            </a:r>
            <a:r>
              <a:rPr lang="en-US" dirty="0">
                <a:ea typeface="+mn-lt"/>
                <a:cs typeface="+mn-lt"/>
              </a:rPr>
              <a:t> Organized codebase with separate sections for routes,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controllers, and models to ensure maintainability and scalability.</a:t>
            </a:r>
            <a:endParaRPr lang="en-US"/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Database Management:</a:t>
            </a:r>
            <a:r>
              <a:rPr lang="en-US" dirty="0">
                <a:ea typeface="+mn-lt"/>
                <a:cs typeface="+mn-lt"/>
              </a:rPr>
              <a:t> MongoDB is used for data storage, with Mongoose 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to define schemas for collections like users, jobs, and applications.</a:t>
            </a:r>
            <a:endParaRPr lang="en-US"/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API Development:</a:t>
            </a:r>
            <a:r>
              <a:rPr lang="en-US" dirty="0">
                <a:ea typeface="+mn-lt"/>
                <a:cs typeface="+mn-lt"/>
              </a:rPr>
              <a:t> RESTful APIs handle CRUD operations and ensure data flow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 between frontend and database.</a:t>
            </a:r>
            <a:endParaRPr lang="en-US"/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Middleware:</a:t>
            </a:r>
            <a:r>
              <a:rPr lang="en-US" dirty="0">
                <a:ea typeface="+mn-lt"/>
                <a:cs typeface="+mn-lt"/>
              </a:rPr>
              <a:t> Implements middleware for tasks like authentication, request parsing,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and enabling CORS.</a:t>
            </a:r>
            <a:endParaRPr lang="en-US"/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Authentication &amp; Authorization:</a:t>
            </a:r>
            <a:r>
              <a:rPr lang="en-US" dirty="0">
                <a:ea typeface="+mn-lt"/>
                <a:cs typeface="+mn-lt"/>
              </a:rPr>
              <a:t> Secures endpoints with JWT-based token validation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and role-based access control.</a:t>
            </a:r>
            <a:endParaRPr lang="en-US">
              <a:ea typeface="+mn-lt"/>
              <a:cs typeface="+mn-lt"/>
            </a:endParaRPr>
          </a:p>
          <a:p>
            <a:pPr algn="just"/>
            <a:endParaRPr lang="en-US" b="1" dirty="0"/>
          </a:p>
          <a:p>
            <a:pPr algn="just"/>
            <a:r>
              <a:rPr lang="en-US" b="1" dirty="0">
                <a:ea typeface="+mn-lt"/>
                <a:cs typeface="+mn-lt"/>
              </a:rPr>
              <a:t>Error Handling:</a:t>
            </a:r>
            <a:r>
              <a:rPr lang="en-US" dirty="0">
                <a:ea typeface="+mn-lt"/>
                <a:cs typeface="+mn-lt"/>
              </a:rPr>
              <a:t> Centralized error-handling mechanism to provide meaningful error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 responses and ensure system stability.</a:t>
            </a:r>
            <a:endParaRPr lang="en-US"/>
          </a:p>
          <a:p>
            <a:pPr algn="just"/>
            <a:endParaRPr lang="en-US" b="1" dirty="0">
              <a:ea typeface="+mn-lt"/>
              <a:cs typeface="+mn-lt"/>
            </a:endParaRPr>
          </a:p>
          <a:p>
            <a:pPr algn="just"/>
            <a:r>
              <a:rPr lang="en-US" b="1" dirty="0">
                <a:ea typeface="+mn-lt"/>
                <a:cs typeface="+mn-lt"/>
              </a:rPr>
              <a:t>Real-Time Features:</a:t>
            </a:r>
            <a:r>
              <a:rPr lang="en-US" dirty="0">
                <a:ea typeface="+mn-lt"/>
                <a:cs typeface="+mn-lt"/>
              </a:rPr>
              <a:t> Socket.io or similar libraries can be used for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notifications or live updates if needed.</a:t>
            </a:r>
            <a:endParaRPr lang="en-US" dirty="0"/>
          </a:p>
          <a:p>
            <a:pPr algn="just">
              <a:lnSpc>
                <a:spcPct val="150000"/>
              </a:lnSpc>
              <a:spcBef>
                <a:spcPts val="856"/>
              </a:spcBef>
            </a:pPr>
            <a:endParaRPr lang="en-US" u="sng" dirty="0">
              <a:latin typeface="Aptos Narrow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DFCD14-20B8-AB9F-7782-107B67152B66}"/>
              </a:ext>
            </a:extLst>
          </p:cNvPr>
          <p:cNvSpPr/>
          <p:nvPr/>
        </p:nvSpPr>
        <p:spPr>
          <a:xfrm>
            <a:off x="192067" y="201563"/>
            <a:ext cx="11807868" cy="6454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48DE8-64F9-D383-D00F-5C8261338400}"/>
              </a:ext>
            </a:extLst>
          </p:cNvPr>
          <p:cNvSpPr txBox="1"/>
          <p:nvPr/>
        </p:nvSpPr>
        <p:spPr>
          <a:xfrm>
            <a:off x="353962" y="326018"/>
            <a:ext cx="389632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 dirty="0">
                <a:latin typeface="Aptos Narrow"/>
              </a:rPr>
              <a:t>4. Setup Instruction: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8A9D8-26F1-6830-A465-89599D5BD6DA}"/>
              </a:ext>
            </a:extLst>
          </p:cNvPr>
          <p:cNvSpPr txBox="1"/>
          <p:nvPr/>
        </p:nvSpPr>
        <p:spPr>
          <a:xfrm>
            <a:off x="521111" y="1120877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>
                <a:latin typeface="Aptos Narrow" panose="020B0004020202020204" pitchFamily="34" charset="0"/>
                <a:cs typeface="Arial" panose="020B0604020202020204" pitchFamily="34" charset="0"/>
              </a:rPr>
              <a:t>Prerequisites: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83E9F-5DF4-DF4C-F025-49C4379FDBF4}"/>
              </a:ext>
            </a:extLst>
          </p:cNvPr>
          <p:cNvSpPr txBox="1"/>
          <p:nvPr/>
        </p:nvSpPr>
        <p:spPr>
          <a:xfrm>
            <a:off x="929361" y="1587889"/>
            <a:ext cx="8158003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    To develop a full-stack e-commerce app, there are  several prerequisites are required.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 key prerequisites for developing such an application: </a:t>
            </a:r>
            <a:r>
              <a:rPr lang="en-US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Node.js and npm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   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MongoDB , Express.js ,</a:t>
            </a:r>
            <a:r>
              <a:rPr lang="en-IN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React.js</a:t>
            </a:r>
            <a:r>
              <a:rPr lang="en-IN" dirty="0">
                <a:solidFill>
                  <a:srgbClr val="000000"/>
                </a:solidFill>
                <a:latin typeface="Aptos Narrow" panose="020B0004020202020204" pitchFamily="34" charset="0"/>
              </a:rPr>
              <a:t> ,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HTML, CSS, and JavaScript</a:t>
            </a:r>
            <a:r>
              <a:rPr lang="en-IN" dirty="0">
                <a:solidFill>
                  <a:srgbClr val="000000"/>
                </a:solidFill>
                <a:latin typeface="Aptos Narrow" panose="020B0004020202020204" pitchFamily="34" charset="0"/>
              </a:rPr>
              <a:t> ,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Version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Aptos Narrow" panose="020B0004020202020204" pitchFamily="34" charset="0"/>
              </a:rPr>
              <a:t>  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 Control: GitHub , Development Environment: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Visual Studio Code, Sublime Text,</a:t>
            </a:r>
          </a:p>
          <a:p>
            <a:pPr marL="130912" marR="515950" indent="-3048" algn="l" rtl="0">
              <a:lnSpc>
                <a:spcPct val="150000"/>
              </a:lnSpc>
            </a:pPr>
            <a:r>
              <a:rPr lang="en-US" b="1" dirty="0">
                <a:latin typeface="Aptos Narrow" panose="020B0004020202020204" pitchFamily="34" charset="0"/>
              </a:rPr>
              <a:t> 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or </a:t>
            </a:r>
            <a:r>
              <a:rPr lang="en-US" b="1" i="0" dirty="0" err="1">
                <a:effectLst/>
                <a:latin typeface="Aptos Narrow" panose="020B0004020202020204" pitchFamily="34" charset="0"/>
              </a:rPr>
              <a:t>WebStorm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DB38B-CBE0-94B6-6EF9-976FC191C294}"/>
              </a:ext>
            </a:extLst>
          </p:cNvPr>
          <p:cNvSpPr txBox="1"/>
          <p:nvPr/>
        </p:nvSpPr>
        <p:spPr>
          <a:xfrm>
            <a:off x="533943" y="4043266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>
                <a:latin typeface="Aptos Narrow" panose="020B0004020202020204" pitchFamily="34" charset="0"/>
                <a:cs typeface="Arial" panose="020B0604020202020204" pitchFamily="34" charset="0"/>
              </a:rPr>
              <a:t>Installation: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6654-753F-97EA-9292-044644B4A90A}"/>
              </a:ext>
            </a:extLst>
          </p:cNvPr>
          <p:cNvSpPr txBox="1"/>
          <p:nvPr/>
        </p:nvSpPr>
        <p:spPr>
          <a:xfrm>
            <a:off x="814816" y="4412598"/>
            <a:ext cx="7693132" cy="23344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Navigate into the cloned repository directory:</a:t>
            </a:r>
            <a:endParaRPr lang="en-US" dirty="0"/>
          </a:p>
          <a:p>
            <a:r>
              <a:rPr lang="en-US" dirty="0">
                <a:latin typeface="Consolas"/>
              </a:rPr>
              <a:t>   </a:t>
            </a:r>
            <a:endParaRPr lang="en-US" dirty="0">
              <a:latin typeface="Trebuchet MS" panose="020B0603020202020204"/>
            </a:endParaRPr>
          </a:p>
          <a:p>
            <a:r>
              <a:rPr lang="en-US" dirty="0">
                <a:latin typeface="Consolas"/>
              </a:rPr>
              <a:t>   cd Work-Wonders  
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Install the required dependencies by running the following command:</a:t>
            </a:r>
            <a:endParaRPr lang="en-US" dirty="0"/>
          </a:p>
          <a:p>
            <a:pPr marL="360045">
              <a:lnSpc>
                <a:spcPct val="150000"/>
              </a:lnSpc>
              <a:spcBef>
                <a:spcPts val="341"/>
              </a:spcBef>
            </a:pPr>
            <a:r>
              <a:rPr lang="en-US" dirty="0" err="1">
                <a:latin typeface="Consolas"/>
              </a:rPr>
              <a:t>npm</a:t>
            </a:r>
            <a:r>
              <a:rPr lang="en-US" dirty="0">
                <a:latin typeface="Consolas"/>
              </a:rPr>
              <a:t> install  
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BC035-D437-4B54-B3C1-67C1F39423AE}"/>
              </a:ext>
            </a:extLst>
          </p:cNvPr>
          <p:cNvSpPr/>
          <p:nvPr/>
        </p:nvSpPr>
        <p:spPr>
          <a:xfrm>
            <a:off x="216310" y="226141"/>
            <a:ext cx="11759380" cy="64498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1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0FDA3-11C4-C69D-C279-18A4E27F1565}"/>
              </a:ext>
            </a:extLst>
          </p:cNvPr>
          <p:cNvSpPr txBox="1"/>
          <p:nvPr/>
        </p:nvSpPr>
        <p:spPr>
          <a:xfrm>
            <a:off x="391858" y="137652"/>
            <a:ext cx="443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6. Folder Structure: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37993-DACB-BBBB-7D25-61BF73114AB7}"/>
              </a:ext>
            </a:extLst>
          </p:cNvPr>
          <p:cNvSpPr txBox="1"/>
          <p:nvPr/>
        </p:nvSpPr>
        <p:spPr>
          <a:xfrm>
            <a:off x="575241" y="782942"/>
            <a:ext cx="1132051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IN" b="1" dirty="0" err="1">
                <a:ea typeface="+mn-lt"/>
                <a:cs typeface="+mn-lt"/>
              </a:rPr>
              <a:t>api</a:t>
            </a:r>
            <a:r>
              <a:rPr lang="en-IN" b="1" dirty="0">
                <a:ea typeface="+mn-lt"/>
                <a:cs typeface="+mn-lt"/>
              </a:rPr>
              <a:t>/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Contains all backend API route files such as </a:t>
            </a:r>
            <a:r>
              <a:rPr lang="en-IN" dirty="0">
                <a:latin typeface="Consolas"/>
              </a:rPr>
              <a:t>auth.js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dirty="0">
                <a:latin typeface="Consolas"/>
              </a:rPr>
              <a:t>jobs.js</a:t>
            </a:r>
            <a:r>
              <a:rPr lang="en-IN" dirty="0">
                <a:ea typeface="+mn-lt"/>
                <a:cs typeface="+mn-lt"/>
              </a:rPr>
              <a:t>, and </a:t>
            </a:r>
            <a:r>
              <a:rPr lang="en-IN" dirty="0">
                <a:latin typeface="Consolas"/>
              </a:rPr>
              <a:t>applications.js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Handles CRUD operations and communication with the database.</a:t>
            </a:r>
            <a:endParaRPr lang="en-IN" dirty="0"/>
          </a:p>
          <a:p>
            <a:pPr lvl="1">
              <a:buFont typeface="Arial"/>
              <a:buChar char="•"/>
            </a:pP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client/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Contains the React frontend application, including </a:t>
            </a:r>
            <a:r>
              <a:rPr lang="en-IN" dirty="0" err="1">
                <a:latin typeface="Consolas"/>
              </a:rPr>
              <a:t>src</a:t>
            </a:r>
            <a:r>
              <a:rPr lang="en-IN" dirty="0">
                <a:latin typeface="Consolas"/>
              </a:rPr>
              <a:t>/</a:t>
            </a:r>
            <a:r>
              <a:rPr lang="en-IN" dirty="0">
                <a:ea typeface="+mn-lt"/>
                <a:cs typeface="+mn-lt"/>
              </a:rPr>
              <a:t> for components, pages, and utilities.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Manages user interface, routing, and state management for a seamless experience.</a:t>
            </a:r>
            <a:endParaRPr lang="en-IN" dirty="0"/>
          </a:p>
          <a:p>
            <a:pPr lvl="1">
              <a:buFont typeface="Arial"/>
              <a:buChar char="•"/>
            </a:pPr>
            <a:endParaRPr lang="en-I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socket/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Handles real-time communication using WebSocket or Socket.io.</a:t>
            </a:r>
            <a:endParaRPr lang="en-IN" dirty="0"/>
          </a:p>
          <a:p>
            <a:pPr lvl="1">
              <a:buFont typeface="Arial"/>
              <a:buChar char="•"/>
            </a:pPr>
            <a:r>
              <a:rPr lang="en-IN" dirty="0">
                <a:ea typeface="+mn-lt"/>
                <a:cs typeface="+mn-lt"/>
              </a:rPr>
              <a:t>Manages events for real-time updates like notifications or live messaging.</a:t>
            </a:r>
            <a:endParaRPr lang="en-IN" dirty="0"/>
          </a:p>
          <a:p>
            <a:pPr lvl="1"/>
            <a:endParaRPr lang="en-IN" dirty="0"/>
          </a:p>
          <a:p>
            <a:pPr marL="285750" indent="-285750">
              <a:buFont typeface="Arial"/>
              <a:buChar char="•"/>
            </a:pPr>
            <a:endParaRPr lang="en-IN" b="1" dirty="0">
              <a:latin typeface="Trebuchet M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4D3AA0-172C-ED32-D887-A1B365AC0CD9}"/>
              </a:ext>
            </a:extLst>
          </p:cNvPr>
          <p:cNvSpPr/>
          <p:nvPr/>
        </p:nvSpPr>
        <p:spPr>
          <a:xfrm>
            <a:off x="196645" y="137652"/>
            <a:ext cx="11798710" cy="658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347B1-9A01-7F8D-9796-333B17141D13}"/>
              </a:ext>
            </a:extLst>
          </p:cNvPr>
          <p:cNvSpPr/>
          <p:nvPr/>
        </p:nvSpPr>
        <p:spPr>
          <a:xfrm>
            <a:off x="196645" y="137652"/>
            <a:ext cx="11798710" cy="65826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screenshot of a computer pr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686" y="3922653"/>
            <a:ext cx="2426236" cy="26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95865-9ED8-6ED3-A414-9B1C3A2DCB14}"/>
              </a:ext>
            </a:extLst>
          </p:cNvPr>
          <p:cNvSpPr txBox="1"/>
          <p:nvPr/>
        </p:nvSpPr>
        <p:spPr>
          <a:xfrm>
            <a:off x="260609" y="230493"/>
            <a:ext cx="5945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7. Running the application: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AD086C-C272-A0E3-1185-3F9C2353FFE2}"/>
              </a:ext>
            </a:extLst>
          </p:cNvPr>
          <p:cNvSpPr/>
          <p:nvPr/>
        </p:nvSpPr>
        <p:spPr>
          <a:xfrm>
            <a:off x="100209" y="150312"/>
            <a:ext cx="11949830" cy="65573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3013-24C5-8D68-9131-DA8985FC8637}"/>
              </a:ext>
            </a:extLst>
          </p:cNvPr>
          <p:cNvSpPr txBox="1"/>
          <p:nvPr/>
        </p:nvSpPr>
        <p:spPr>
          <a:xfrm>
            <a:off x="1091852" y="872647"/>
            <a:ext cx="8369473" cy="5647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900" b="1" dirty="0"/>
          </a:p>
          <a:p>
            <a:r>
              <a:rPr lang="en-US" sz="1900" b="1" dirty="0"/>
              <a:t>Frontend: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Navigate to the client directory: cd client/ 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Install dependencies and start the React server: </a:t>
            </a:r>
          </a:p>
          <a:p>
            <a:pPr marL="0" lvl="1"/>
            <a:r>
              <a:rPr lang="en-US" sz="1900" dirty="0"/>
              <a:t>                        </a:t>
            </a:r>
            <a:r>
              <a:rPr lang="en-US" sz="1900" dirty="0" err="1"/>
              <a:t>npm</a:t>
            </a:r>
            <a:r>
              <a:rPr lang="en-US" sz="1900" dirty="0"/>
              <a:t> install </a:t>
            </a:r>
            <a:endParaRPr lang="en-US" dirty="0"/>
          </a:p>
          <a:p>
            <a:pPr marL="0" lvl="1"/>
            <a:r>
              <a:rPr lang="en-US" sz="1900" dirty="0"/>
              <a:t>                        </a:t>
            </a:r>
            <a:r>
              <a:rPr lang="en-US" sz="1900" dirty="0" err="1"/>
              <a:t>npm</a:t>
            </a:r>
            <a:r>
              <a:rPr lang="en-US" sz="1900" dirty="0"/>
              <a:t> start </a:t>
            </a:r>
            <a:endParaRPr lang="en-US"/>
          </a:p>
          <a:p>
            <a:pPr marL="0" lvl="1"/>
            <a:r>
              <a:rPr lang="en-US" sz="1900" dirty="0"/>
              <a:t>Access the frontend at </a:t>
            </a:r>
            <a:r>
              <a:rPr lang="en-US" sz="1900" dirty="0">
                <a:hlinkClick r:id="rId2"/>
              </a:rPr>
              <a:t>http://localhost:3000</a:t>
            </a:r>
            <a:r>
              <a:rPr lang="en-US" sz="1900" dirty="0"/>
              <a:t>.</a:t>
            </a:r>
          </a:p>
          <a:p>
            <a:pPr marL="228600" lvl="1" indent="-228600">
              <a:buAutoNum type="arabicPeriod"/>
            </a:pPr>
            <a:endParaRPr lang="en-US" sz="1900" dirty="0"/>
          </a:p>
          <a:p>
            <a:r>
              <a:rPr lang="en-US" sz="1900" b="1" dirty="0"/>
              <a:t>Backend: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Navigate to the server directory: cd </a:t>
            </a:r>
            <a:r>
              <a:rPr lang="en-US" sz="1900" dirty="0" err="1"/>
              <a:t>api</a:t>
            </a:r>
            <a:r>
              <a:rPr lang="en-US" sz="1900" dirty="0"/>
              <a:t>/ 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Install dependencies and start the backend server: </a:t>
            </a:r>
            <a:r>
              <a:rPr lang="en-US" sz="1900" dirty="0" err="1"/>
              <a:t>npm</a:t>
            </a:r>
            <a:r>
              <a:rPr lang="en-US" sz="1900" dirty="0"/>
              <a:t> install &amp; </a:t>
            </a:r>
            <a:r>
              <a:rPr lang="en-US" sz="1900" dirty="0" err="1"/>
              <a:t>npm</a:t>
            </a:r>
            <a:r>
              <a:rPr lang="en-US" sz="1900" dirty="0"/>
              <a:t> start 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Verify the backend at http://localhost:5000 (or your configured port).</a:t>
            </a:r>
          </a:p>
          <a:p>
            <a:pPr marL="228600" lvl="1" indent="-228600">
              <a:buAutoNum type="arabicPeriod"/>
            </a:pPr>
            <a:endParaRPr lang="en-US" sz="1900" dirty="0"/>
          </a:p>
          <a:p>
            <a:r>
              <a:rPr lang="en-US" sz="1900" b="1" dirty="0"/>
              <a:t>Socket: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Navigate to the socket directory: cd socket/ 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Install dependencies and start the socket server: </a:t>
            </a:r>
            <a:r>
              <a:rPr lang="en-US" sz="1900" dirty="0" err="1"/>
              <a:t>npm</a:t>
            </a:r>
            <a:r>
              <a:rPr lang="en-US" sz="1900" dirty="0"/>
              <a:t> install &amp; </a:t>
            </a:r>
            <a:r>
              <a:rPr lang="en-US" sz="1900" dirty="0" err="1"/>
              <a:t>npm</a:t>
            </a:r>
            <a:r>
              <a:rPr lang="en-US" sz="1900" dirty="0"/>
              <a:t> start </a:t>
            </a:r>
          </a:p>
          <a:p>
            <a:pPr marL="228600" lvl="1" indent="-228600">
              <a:buFont typeface=""/>
              <a:buAutoNum type="arabicPeriod"/>
            </a:pPr>
            <a:r>
              <a:rPr lang="en-US" sz="1900" dirty="0"/>
              <a:t>Verify the socket server is running at http://localhost:6000 (or your configured port).</a:t>
            </a:r>
          </a:p>
        </p:txBody>
      </p:sp>
    </p:spTree>
    <p:extLst>
      <p:ext uri="{BB962C8B-B14F-4D97-AF65-F5344CB8AC3E}">
        <p14:creationId xmlns:p14="http://schemas.microsoft.com/office/powerpoint/2010/main" val="6475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18481-A8D4-BA83-AA9D-02A36B3961D8}"/>
              </a:ext>
            </a:extLst>
          </p:cNvPr>
          <p:cNvSpPr txBox="1"/>
          <p:nvPr/>
        </p:nvSpPr>
        <p:spPr>
          <a:xfrm>
            <a:off x="560439" y="355730"/>
            <a:ext cx="941483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dirty="0"/>
              <a:t>8. API Documentation: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23EB8-3119-6041-52BE-A8D6D730FE12}"/>
              </a:ext>
            </a:extLst>
          </p:cNvPr>
          <p:cNvSpPr txBox="1"/>
          <p:nvPr/>
        </p:nvSpPr>
        <p:spPr>
          <a:xfrm>
            <a:off x="1193607" y="1109943"/>
            <a:ext cx="7725803" cy="54429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ea typeface="+mn-lt"/>
                <a:cs typeface="+mn-lt"/>
              </a:rPr>
              <a:t>User Authentication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Register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POST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/auth/register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Login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POST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/auth/login</a:t>
            </a:r>
            <a:endParaRPr lang="en-IN" dirty="0"/>
          </a:p>
          <a:p>
            <a:endParaRPr lang="en-IN" b="1" dirty="0">
              <a:ea typeface="+mn-lt"/>
              <a:cs typeface="+mn-lt"/>
            </a:endParaRPr>
          </a:p>
          <a:p>
            <a:r>
              <a:rPr lang="en-IN" b="1" dirty="0">
                <a:ea typeface="+mn-lt"/>
                <a:cs typeface="+mn-lt"/>
              </a:rPr>
              <a:t>Job Management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Add Job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POST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/jobs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Get Jobs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GET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/jobs</a:t>
            </a:r>
            <a:endParaRPr lang="en-IN" dirty="0"/>
          </a:p>
          <a:p>
            <a:endParaRPr lang="en-IN" b="1" dirty="0">
              <a:ea typeface="+mn-lt"/>
              <a:cs typeface="+mn-lt"/>
            </a:endParaRPr>
          </a:p>
          <a:p>
            <a:r>
              <a:rPr lang="en-IN" b="1" dirty="0">
                <a:ea typeface="+mn-lt"/>
                <a:cs typeface="+mn-lt"/>
              </a:rPr>
              <a:t>Application Management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Submit Application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POST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/applications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View Applications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GET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/applications</a:t>
            </a:r>
            <a:endParaRPr lang="en-IN" dirty="0">
              <a:latin typeface="Trebuchet MS" panose="020B0603020202020204"/>
            </a:endParaRPr>
          </a:p>
          <a:p>
            <a:endParaRPr lang="en-IN" b="1" dirty="0"/>
          </a:p>
          <a:p>
            <a:r>
              <a:rPr lang="en-IN" b="1" dirty="0">
                <a:ea typeface="+mn-lt"/>
                <a:cs typeface="+mn-lt"/>
              </a:rPr>
              <a:t>Dashboard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Fetch Dashboard Data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GET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/dashboard</a:t>
            </a:r>
            <a:endParaRPr lang="en-IN" dirty="0"/>
          </a:p>
          <a:p>
            <a:endParaRPr lang="en-IN" b="1" dirty="0">
              <a:ea typeface="+mn-lt"/>
              <a:cs typeface="+mn-lt"/>
            </a:endParaRPr>
          </a:p>
          <a:p>
            <a:r>
              <a:rPr lang="en-IN" b="1" dirty="0">
                <a:ea typeface="+mn-lt"/>
                <a:cs typeface="+mn-lt"/>
              </a:rPr>
              <a:t>Order Management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Place Order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POST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/orders</a:t>
            </a:r>
            <a:endParaRPr lang="en-IN" dirty="0"/>
          </a:p>
          <a:p>
            <a:pPr marL="285750" indent="-285750">
              <a:buFont typeface="Arial"/>
              <a:buChar char="•"/>
            </a:pPr>
            <a:r>
              <a:rPr lang="en-IN" b="1" dirty="0">
                <a:ea typeface="+mn-lt"/>
                <a:cs typeface="+mn-lt"/>
              </a:rPr>
              <a:t>Get Orders</a:t>
            </a:r>
            <a:r>
              <a:rPr lang="en-IN" dirty="0">
                <a:ea typeface="+mn-lt"/>
                <a:cs typeface="+mn-lt"/>
              </a:rPr>
              <a:t>: </a:t>
            </a:r>
            <a:r>
              <a:rPr lang="en-IN" dirty="0">
                <a:latin typeface="Consolas"/>
              </a:rPr>
              <a:t>GET /</a:t>
            </a:r>
            <a:r>
              <a:rPr lang="en-IN" dirty="0" err="1">
                <a:latin typeface="Consolas"/>
              </a:rPr>
              <a:t>api</a:t>
            </a:r>
            <a:r>
              <a:rPr lang="en-IN" dirty="0">
                <a:latin typeface="Consolas"/>
              </a:rPr>
              <a:t>/orders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866292-667F-6418-A6FB-CF0B53E61CAA}"/>
              </a:ext>
            </a:extLst>
          </p:cNvPr>
          <p:cNvSpPr/>
          <p:nvPr/>
        </p:nvSpPr>
        <p:spPr>
          <a:xfrm>
            <a:off x="167148" y="196644"/>
            <a:ext cx="11867536" cy="65187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20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1182</Words>
  <Application>Microsoft Office PowerPoint</Application>
  <PresentationFormat>Widescreen</PresentationFormat>
  <Paragraphs>192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Neelakandan</dc:creator>
  <cp:lastModifiedBy>PRASHANT S</cp:lastModifiedBy>
  <cp:revision>394</cp:revision>
  <dcterms:created xsi:type="dcterms:W3CDTF">2024-11-23T12:58:26Z</dcterms:created>
  <dcterms:modified xsi:type="dcterms:W3CDTF">2024-12-01T10:24:45Z</dcterms:modified>
</cp:coreProperties>
</file>