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E00FF"/>
              </a:solidFill>
              <a:prstDash val="solid"/>
              <a:round/>
            </a:ln>
          </a:left>
          <a:right>
            <a:ln w="12700" cap="flat">
              <a:solidFill>
                <a:srgbClr val="BE00FF"/>
              </a:solidFill>
              <a:prstDash val="solid"/>
              <a:round/>
            </a:ln>
          </a:right>
          <a:top>
            <a:ln w="12700" cap="flat">
              <a:solidFill>
                <a:srgbClr val="BE00FF"/>
              </a:solidFill>
              <a:prstDash val="solid"/>
              <a:round/>
            </a:ln>
          </a:top>
          <a:bottom>
            <a:ln w="12700" cap="flat">
              <a:solidFill>
                <a:srgbClr val="BE00FF"/>
              </a:solidFill>
              <a:prstDash val="solid"/>
              <a:round/>
            </a:ln>
          </a:bottom>
          <a:insideH>
            <a:ln w="12700" cap="flat">
              <a:solidFill>
                <a:srgbClr val="BE00FF"/>
              </a:solidFill>
              <a:prstDash val="solid"/>
              <a:round/>
            </a:ln>
          </a:insideH>
          <a:insideV>
            <a:ln w="12700" cap="flat">
              <a:solidFill>
                <a:srgbClr val="BE00FF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 b="def" i="def"/>
      <a:tcStyle>
        <a:tcBdr/>
        <a:fill>
          <a:solidFill>
            <a:srgbClr val="E6EBF3"/>
          </a:solidFill>
        </a:fill>
      </a:tcStyle>
    </a:band2H>
    <a:firstCol>
      <a:tcTxStyle b="on" i="off">
        <a:fontRef idx="major">
          <a:srgbClr val="BE00FF"/>
        </a:fontRef>
        <a:srgbClr val="BE00FF"/>
      </a:tcTxStyle>
      <a:tcStyle>
        <a:tcBdr>
          <a:left>
            <a:ln w="12700" cap="flat">
              <a:solidFill>
                <a:srgbClr val="BE00FF"/>
              </a:solidFill>
              <a:prstDash val="solid"/>
              <a:round/>
            </a:ln>
          </a:left>
          <a:right>
            <a:ln w="12700" cap="flat">
              <a:solidFill>
                <a:srgbClr val="BE00FF"/>
              </a:solidFill>
              <a:prstDash val="solid"/>
              <a:round/>
            </a:ln>
          </a:right>
          <a:top>
            <a:ln w="12700" cap="flat">
              <a:solidFill>
                <a:srgbClr val="BE00FF"/>
              </a:solidFill>
              <a:prstDash val="solid"/>
              <a:round/>
            </a:ln>
          </a:top>
          <a:bottom>
            <a:ln w="12700" cap="flat">
              <a:solidFill>
                <a:srgbClr val="BE00FF"/>
              </a:solidFill>
              <a:prstDash val="solid"/>
              <a:round/>
            </a:ln>
          </a:bottom>
          <a:insideH>
            <a:ln w="12700" cap="flat">
              <a:solidFill>
                <a:srgbClr val="BE00FF"/>
              </a:solidFill>
              <a:prstDash val="solid"/>
              <a:round/>
            </a:ln>
          </a:insideH>
          <a:insideV>
            <a:ln w="12700" cap="flat">
              <a:solidFill>
                <a:srgbClr val="BE00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BE00FF"/>
        </a:fontRef>
        <a:srgbClr val="BE00FF"/>
      </a:tcTxStyle>
      <a:tcStyle>
        <a:tcBdr>
          <a:left>
            <a:ln w="12700" cap="flat">
              <a:solidFill>
                <a:srgbClr val="BE00FF"/>
              </a:solidFill>
              <a:prstDash val="solid"/>
              <a:round/>
            </a:ln>
          </a:left>
          <a:right>
            <a:ln w="12700" cap="flat">
              <a:solidFill>
                <a:srgbClr val="BE00FF"/>
              </a:solidFill>
              <a:prstDash val="solid"/>
              <a:round/>
            </a:ln>
          </a:right>
          <a:top>
            <a:ln w="38100" cap="flat">
              <a:solidFill>
                <a:srgbClr val="BE00FF"/>
              </a:solidFill>
              <a:prstDash val="solid"/>
              <a:round/>
            </a:ln>
          </a:top>
          <a:bottom>
            <a:ln w="12700" cap="flat">
              <a:solidFill>
                <a:srgbClr val="BE00FF"/>
              </a:solidFill>
              <a:prstDash val="solid"/>
              <a:round/>
            </a:ln>
          </a:bottom>
          <a:insideH>
            <a:ln w="12700" cap="flat">
              <a:solidFill>
                <a:srgbClr val="BE00FF"/>
              </a:solidFill>
              <a:prstDash val="solid"/>
              <a:round/>
            </a:ln>
          </a:insideH>
          <a:insideV>
            <a:ln w="12700" cap="flat">
              <a:solidFill>
                <a:srgbClr val="BE00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BE00FF"/>
        </a:fontRef>
        <a:srgbClr val="BE00FF"/>
      </a:tcTxStyle>
      <a:tcStyle>
        <a:tcBdr>
          <a:left>
            <a:ln w="12700" cap="flat">
              <a:solidFill>
                <a:srgbClr val="BE00FF"/>
              </a:solidFill>
              <a:prstDash val="solid"/>
              <a:round/>
            </a:ln>
          </a:left>
          <a:right>
            <a:ln w="12700" cap="flat">
              <a:solidFill>
                <a:srgbClr val="BE00FF"/>
              </a:solidFill>
              <a:prstDash val="solid"/>
              <a:round/>
            </a:ln>
          </a:right>
          <a:top>
            <a:ln w="12700" cap="flat">
              <a:solidFill>
                <a:srgbClr val="BE00FF"/>
              </a:solidFill>
              <a:prstDash val="solid"/>
              <a:round/>
            </a:ln>
          </a:top>
          <a:bottom>
            <a:ln w="38100" cap="flat">
              <a:solidFill>
                <a:srgbClr val="BE00FF"/>
              </a:solidFill>
              <a:prstDash val="solid"/>
              <a:round/>
            </a:ln>
          </a:bottom>
          <a:insideH>
            <a:ln w="12700" cap="flat">
              <a:solidFill>
                <a:srgbClr val="BE00FF"/>
              </a:solidFill>
              <a:prstDash val="solid"/>
              <a:round/>
            </a:ln>
          </a:insideH>
          <a:insideV>
            <a:ln w="12700" cap="flat">
              <a:solidFill>
                <a:srgbClr val="BE00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E00FF"/>
              </a:solidFill>
              <a:prstDash val="solid"/>
              <a:round/>
            </a:ln>
          </a:left>
          <a:right>
            <a:ln w="12700" cap="flat">
              <a:solidFill>
                <a:srgbClr val="BE00FF"/>
              </a:solidFill>
              <a:prstDash val="solid"/>
              <a:round/>
            </a:ln>
          </a:right>
          <a:top>
            <a:ln w="12700" cap="flat">
              <a:solidFill>
                <a:srgbClr val="BE00FF"/>
              </a:solidFill>
              <a:prstDash val="solid"/>
              <a:round/>
            </a:ln>
          </a:top>
          <a:bottom>
            <a:ln w="12700" cap="flat">
              <a:solidFill>
                <a:srgbClr val="BE00FF"/>
              </a:solidFill>
              <a:prstDash val="solid"/>
              <a:round/>
            </a:ln>
          </a:bottom>
          <a:insideH>
            <a:ln w="12700" cap="flat">
              <a:solidFill>
                <a:srgbClr val="BE00FF"/>
              </a:solidFill>
              <a:prstDash val="solid"/>
              <a:round/>
            </a:ln>
          </a:insideH>
          <a:insideV>
            <a:ln w="12700" cap="flat">
              <a:solidFill>
                <a:srgbClr val="BE00FF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 b="def" i="def"/>
      <a:tcStyle>
        <a:tcBdr/>
        <a:fill>
          <a:solidFill>
            <a:srgbClr val="E7F2E6"/>
          </a:solidFill>
        </a:fill>
      </a:tcStyle>
    </a:band2H>
    <a:firstCol>
      <a:tcTxStyle b="on" i="off">
        <a:fontRef idx="major">
          <a:srgbClr val="BE00FF"/>
        </a:fontRef>
        <a:srgbClr val="BE00FF"/>
      </a:tcTxStyle>
      <a:tcStyle>
        <a:tcBdr>
          <a:left>
            <a:ln w="12700" cap="flat">
              <a:solidFill>
                <a:srgbClr val="BE00FF"/>
              </a:solidFill>
              <a:prstDash val="solid"/>
              <a:round/>
            </a:ln>
          </a:left>
          <a:right>
            <a:ln w="12700" cap="flat">
              <a:solidFill>
                <a:srgbClr val="BE00FF"/>
              </a:solidFill>
              <a:prstDash val="solid"/>
              <a:round/>
            </a:ln>
          </a:right>
          <a:top>
            <a:ln w="12700" cap="flat">
              <a:solidFill>
                <a:srgbClr val="BE00FF"/>
              </a:solidFill>
              <a:prstDash val="solid"/>
              <a:round/>
            </a:ln>
          </a:top>
          <a:bottom>
            <a:ln w="12700" cap="flat">
              <a:solidFill>
                <a:srgbClr val="BE00FF"/>
              </a:solidFill>
              <a:prstDash val="solid"/>
              <a:round/>
            </a:ln>
          </a:bottom>
          <a:insideH>
            <a:ln w="12700" cap="flat">
              <a:solidFill>
                <a:srgbClr val="BE00FF"/>
              </a:solidFill>
              <a:prstDash val="solid"/>
              <a:round/>
            </a:ln>
          </a:insideH>
          <a:insideV>
            <a:ln w="12700" cap="flat">
              <a:solidFill>
                <a:srgbClr val="BE00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BE00FF"/>
        </a:fontRef>
        <a:srgbClr val="BE00FF"/>
      </a:tcTxStyle>
      <a:tcStyle>
        <a:tcBdr>
          <a:left>
            <a:ln w="12700" cap="flat">
              <a:solidFill>
                <a:srgbClr val="BE00FF"/>
              </a:solidFill>
              <a:prstDash val="solid"/>
              <a:round/>
            </a:ln>
          </a:left>
          <a:right>
            <a:ln w="12700" cap="flat">
              <a:solidFill>
                <a:srgbClr val="BE00FF"/>
              </a:solidFill>
              <a:prstDash val="solid"/>
              <a:round/>
            </a:ln>
          </a:right>
          <a:top>
            <a:ln w="38100" cap="flat">
              <a:solidFill>
                <a:srgbClr val="BE00FF"/>
              </a:solidFill>
              <a:prstDash val="solid"/>
              <a:round/>
            </a:ln>
          </a:top>
          <a:bottom>
            <a:ln w="12700" cap="flat">
              <a:solidFill>
                <a:srgbClr val="BE00FF"/>
              </a:solidFill>
              <a:prstDash val="solid"/>
              <a:round/>
            </a:ln>
          </a:bottom>
          <a:insideH>
            <a:ln w="12700" cap="flat">
              <a:solidFill>
                <a:srgbClr val="BE00FF"/>
              </a:solidFill>
              <a:prstDash val="solid"/>
              <a:round/>
            </a:ln>
          </a:insideH>
          <a:insideV>
            <a:ln w="12700" cap="flat">
              <a:solidFill>
                <a:srgbClr val="BE00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BE00FF"/>
        </a:fontRef>
        <a:srgbClr val="BE00FF"/>
      </a:tcTxStyle>
      <a:tcStyle>
        <a:tcBdr>
          <a:left>
            <a:ln w="12700" cap="flat">
              <a:solidFill>
                <a:srgbClr val="BE00FF"/>
              </a:solidFill>
              <a:prstDash val="solid"/>
              <a:round/>
            </a:ln>
          </a:left>
          <a:right>
            <a:ln w="12700" cap="flat">
              <a:solidFill>
                <a:srgbClr val="BE00FF"/>
              </a:solidFill>
              <a:prstDash val="solid"/>
              <a:round/>
            </a:ln>
          </a:right>
          <a:top>
            <a:ln w="12700" cap="flat">
              <a:solidFill>
                <a:srgbClr val="BE00FF"/>
              </a:solidFill>
              <a:prstDash val="solid"/>
              <a:round/>
            </a:ln>
          </a:top>
          <a:bottom>
            <a:ln w="38100" cap="flat">
              <a:solidFill>
                <a:srgbClr val="BE00FF"/>
              </a:solidFill>
              <a:prstDash val="solid"/>
              <a:round/>
            </a:ln>
          </a:bottom>
          <a:insideH>
            <a:ln w="12700" cap="flat">
              <a:solidFill>
                <a:srgbClr val="BE00FF"/>
              </a:solidFill>
              <a:prstDash val="solid"/>
              <a:round/>
            </a:ln>
          </a:insideH>
          <a:insideV>
            <a:ln w="12700" cap="flat">
              <a:solidFill>
                <a:srgbClr val="BE00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E00FF"/>
              </a:solidFill>
              <a:prstDash val="solid"/>
              <a:round/>
            </a:ln>
          </a:left>
          <a:right>
            <a:ln w="12700" cap="flat">
              <a:solidFill>
                <a:srgbClr val="BE00FF"/>
              </a:solidFill>
              <a:prstDash val="solid"/>
              <a:round/>
            </a:ln>
          </a:right>
          <a:top>
            <a:ln w="12700" cap="flat">
              <a:solidFill>
                <a:srgbClr val="BE00FF"/>
              </a:solidFill>
              <a:prstDash val="solid"/>
              <a:round/>
            </a:ln>
          </a:top>
          <a:bottom>
            <a:ln w="12700" cap="flat">
              <a:solidFill>
                <a:srgbClr val="BE00FF"/>
              </a:solidFill>
              <a:prstDash val="solid"/>
              <a:round/>
            </a:ln>
          </a:bottom>
          <a:insideH>
            <a:ln w="12700" cap="flat">
              <a:solidFill>
                <a:srgbClr val="BE00FF"/>
              </a:solidFill>
              <a:prstDash val="solid"/>
              <a:round/>
            </a:ln>
          </a:insideH>
          <a:insideV>
            <a:ln w="12700" cap="flat">
              <a:solidFill>
                <a:srgbClr val="BE00FF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 b="def" i="def"/>
      <a:tcStyle>
        <a:tcBdr/>
        <a:fill>
          <a:solidFill>
            <a:srgbClr val="F6E7EC"/>
          </a:solidFill>
        </a:fill>
      </a:tcStyle>
    </a:band2H>
    <a:firstCol>
      <a:tcTxStyle b="on" i="off">
        <a:fontRef idx="major">
          <a:srgbClr val="BE00FF"/>
        </a:fontRef>
        <a:srgbClr val="BE00FF"/>
      </a:tcTxStyle>
      <a:tcStyle>
        <a:tcBdr>
          <a:left>
            <a:ln w="12700" cap="flat">
              <a:solidFill>
                <a:srgbClr val="BE00FF"/>
              </a:solidFill>
              <a:prstDash val="solid"/>
              <a:round/>
            </a:ln>
          </a:left>
          <a:right>
            <a:ln w="12700" cap="flat">
              <a:solidFill>
                <a:srgbClr val="BE00FF"/>
              </a:solidFill>
              <a:prstDash val="solid"/>
              <a:round/>
            </a:ln>
          </a:right>
          <a:top>
            <a:ln w="12700" cap="flat">
              <a:solidFill>
                <a:srgbClr val="BE00FF"/>
              </a:solidFill>
              <a:prstDash val="solid"/>
              <a:round/>
            </a:ln>
          </a:top>
          <a:bottom>
            <a:ln w="12700" cap="flat">
              <a:solidFill>
                <a:srgbClr val="BE00FF"/>
              </a:solidFill>
              <a:prstDash val="solid"/>
              <a:round/>
            </a:ln>
          </a:bottom>
          <a:insideH>
            <a:ln w="12700" cap="flat">
              <a:solidFill>
                <a:srgbClr val="BE00FF"/>
              </a:solidFill>
              <a:prstDash val="solid"/>
              <a:round/>
            </a:ln>
          </a:insideH>
          <a:insideV>
            <a:ln w="12700" cap="flat">
              <a:solidFill>
                <a:srgbClr val="BE00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BE00FF"/>
        </a:fontRef>
        <a:srgbClr val="BE00FF"/>
      </a:tcTxStyle>
      <a:tcStyle>
        <a:tcBdr>
          <a:left>
            <a:ln w="12700" cap="flat">
              <a:solidFill>
                <a:srgbClr val="BE00FF"/>
              </a:solidFill>
              <a:prstDash val="solid"/>
              <a:round/>
            </a:ln>
          </a:left>
          <a:right>
            <a:ln w="12700" cap="flat">
              <a:solidFill>
                <a:srgbClr val="BE00FF"/>
              </a:solidFill>
              <a:prstDash val="solid"/>
              <a:round/>
            </a:ln>
          </a:right>
          <a:top>
            <a:ln w="38100" cap="flat">
              <a:solidFill>
                <a:srgbClr val="BE00FF"/>
              </a:solidFill>
              <a:prstDash val="solid"/>
              <a:round/>
            </a:ln>
          </a:top>
          <a:bottom>
            <a:ln w="12700" cap="flat">
              <a:solidFill>
                <a:srgbClr val="BE00FF"/>
              </a:solidFill>
              <a:prstDash val="solid"/>
              <a:round/>
            </a:ln>
          </a:bottom>
          <a:insideH>
            <a:ln w="12700" cap="flat">
              <a:solidFill>
                <a:srgbClr val="BE00FF"/>
              </a:solidFill>
              <a:prstDash val="solid"/>
              <a:round/>
            </a:ln>
          </a:insideH>
          <a:insideV>
            <a:ln w="12700" cap="flat">
              <a:solidFill>
                <a:srgbClr val="BE00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BE00FF"/>
        </a:fontRef>
        <a:srgbClr val="BE00FF"/>
      </a:tcTxStyle>
      <a:tcStyle>
        <a:tcBdr>
          <a:left>
            <a:ln w="12700" cap="flat">
              <a:solidFill>
                <a:srgbClr val="BE00FF"/>
              </a:solidFill>
              <a:prstDash val="solid"/>
              <a:round/>
            </a:ln>
          </a:left>
          <a:right>
            <a:ln w="12700" cap="flat">
              <a:solidFill>
                <a:srgbClr val="BE00FF"/>
              </a:solidFill>
              <a:prstDash val="solid"/>
              <a:round/>
            </a:ln>
          </a:right>
          <a:top>
            <a:ln w="12700" cap="flat">
              <a:solidFill>
                <a:srgbClr val="BE00FF"/>
              </a:solidFill>
              <a:prstDash val="solid"/>
              <a:round/>
            </a:ln>
          </a:top>
          <a:bottom>
            <a:ln w="38100" cap="flat">
              <a:solidFill>
                <a:srgbClr val="BE00FF"/>
              </a:solidFill>
              <a:prstDash val="solid"/>
              <a:round/>
            </a:ln>
          </a:bottom>
          <a:insideH>
            <a:ln w="12700" cap="flat">
              <a:solidFill>
                <a:srgbClr val="BE00FF"/>
              </a:solidFill>
              <a:prstDash val="solid"/>
              <a:round/>
            </a:ln>
          </a:insideH>
          <a:insideV>
            <a:ln w="12700" cap="flat">
              <a:solidFill>
                <a:srgbClr val="BE00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BE00FF"/>
          </a:solidFill>
        </a:fill>
      </a:tcStyle>
    </a:band2H>
    <a:firstCol>
      <a:tcTxStyle b="on" i="off">
        <a:fontRef idx="major">
          <a:srgbClr val="BE00FF"/>
        </a:fontRef>
        <a:srgbClr val="BE00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E00FF"/>
          </a:solidFill>
        </a:fill>
      </a:tcStyle>
    </a:lastRow>
    <a:firstRow>
      <a:tcTxStyle b="on" i="off">
        <a:fontRef idx="major">
          <a:srgbClr val="BE00FF"/>
        </a:fontRef>
        <a:srgbClr val="BE00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E00FF"/>
              </a:solidFill>
              <a:prstDash val="solid"/>
              <a:round/>
            </a:ln>
          </a:left>
          <a:right>
            <a:ln w="12700" cap="flat">
              <a:solidFill>
                <a:srgbClr val="BE00FF"/>
              </a:solidFill>
              <a:prstDash val="solid"/>
              <a:round/>
            </a:ln>
          </a:right>
          <a:top>
            <a:ln w="12700" cap="flat">
              <a:solidFill>
                <a:srgbClr val="BE00FF"/>
              </a:solidFill>
              <a:prstDash val="solid"/>
              <a:round/>
            </a:ln>
          </a:top>
          <a:bottom>
            <a:ln w="12700" cap="flat">
              <a:solidFill>
                <a:srgbClr val="BE00FF"/>
              </a:solidFill>
              <a:prstDash val="solid"/>
              <a:round/>
            </a:ln>
          </a:bottom>
          <a:insideH>
            <a:ln w="12700" cap="flat">
              <a:solidFill>
                <a:srgbClr val="BE00FF"/>
              </a:solidFill>
              <a:prstDash val="solid"/>
              <a:round/>
            </a:ln>
          </a:insideH>
          <a:insideV>
            <a:ln w="12700" cap="flat">
              <a:solidFill>
                <a:srgbClr val="BE00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BE00FF"/>
        </a:fontRef>
        <a:srgbClr val="BE00FF"/>
      </a:tcTxStyle>
      <a:tcStyle>
        <a:tcBdr>
          <a:left>
            <a:ln w="12700" cap="flat">
              <a:solidFill>
                <a:srgbClr val="BE00FF"/>
              </a:solidFill>
              <a:prstDash val="solid"/>
              <a:round/>
            </a:ln>
          </a:left>
          <a:right>
            <a:ln w="12700" cap="flat">
              <a:solidFill>
                <a:srgbClr val="BE00FF"/>
              </a:solidFill>
              <a:prstDash val="solid"/>
              <a:round/>
            </a:ln>
          </a:right>
          <a:top>
            <a:ln w="12700" cap="flat">
              <a:solidFill>
                <a:srgbClr val="BE00FF"/>
              </a:solidFill>
              <a:prstDash val="solid"/>
              <a:round/>
            </a:ln>
          </a:top>
          <a:bottom>
            <a:ln w="12700" cap="flat">
              <a:solidFill>
                <a:srgbClr val="BE00FF"/>
              </a:solidFill>
              <a:prstDash val="solid"/>
              <a:round/>
            </a:ln>
          </a:bottom>
          <a:insideH>
            <a:ln w="12700" cap="flat">
              <a:solidFill>
                <a:srgbClr val="BE00FF"/>
              </a:solidFill>
              <a:prstDash val="solid"/>
              <a:round/>
            </a:ln>
          </a:insideH>
          <a:insideV>
            <a:ln w="12700" cap="flat">
              <a:solidFill>
                <a:srgbClr val="BE00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BE00FF"/>
        </a:fontRef>
        <a:srgbClr val="BE00FF"/>
      </a:tcTxStyle>
      <a:tcStyle>
        <a:tcBdr>
          <a:left>
            <a:ln w="12700" cap="flat">
              <a:solidFill>
                <a:srgbClr val="BE00FF"/>
              </a:solidFill>
              <a:prstDash val="solid"/>
              <a:round/>
            </a:ln>
          </a:left>
          <a:right>
            <a:ln w="12700" cap="flat">
              <a:solidFill>
                <a:srgbClr val="BE00FF"/>
              </a:solidFill>
              <a:prstDash val="solid"/>
              <a:round/>
            </a:ln>
          </a:right>
          <a:top>
            <a:ln w="38100" cap="flat">
              <a:solidFill>
                <a:srgbClr val="BE00FF"/>
              </a:solidFill>
              <a:prstDash val="solid"/>
              <a:round/>
            </a:ln>
          </a:top>
          <a:bottom>
            <a:ln w="12700" cap="flat">
              <a:solidFill>
                <a:srgbClr val="BE00FF"/>
              </a:solidFill>
              <a:prstDash val="solid"/>
              <a:round/>
            </a:ln>
          </a:bottom>
          <a:insideH>
            <a:ln w="12700" cap="flat">
              <a:solidFill>
                <a:srgbClr val="BE00FF"/>
              </a:solidFill>
              <a:prstDash val="solid"/>
              <a:round/>
            </a:ln>
          </a:insideH>
          <a:insideV>
            <a:ln w="12700" cap="flat">
              <a:solidFill>
                <a:srgbClr val="BE00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BE00FF"/>
        </a:fontRef>
        <a:srgbClr val="BE00FF"/>
      </a:tcTxStyle>
      <a:tcStyle>
        <a:tcBdr>
          <a:left>
            <a:ln w="12700" cap="flat">
              <a:solidFill>
                <a:srgbClr val="BE00FF"/>
              </a:solidFill>
              <a:prstDash val="solid"/>
              <a:round/>
            </a:ln>
          </a:left>
          <a:right>
            <a:ln w="12700" cap="flat">
              <a:solidFill>
                <a:srgbClr val="BE00FF"/>
              </a:solidFill>
              <a:prstDash val="solid"/>
              <a:round/>
            </a:ln>
          </a:right>
          <a:top>
            <a:ln w="12700" cap="flat">
              <a:solidFill>
                <a:srgbClr val="BE00FF"/>
              </a:solidFill>
              <a:prstDash val="solid"/>
              <a:round/>
            </a:ln>
          </a:top>
          <a:bottom>
            <a:ln w="38100" cap="flat">
              <a:solidFill>
                <a:srgbClr val="BE00FF"/>
              </a:solidFill>
              <a:prstDash val="solid"/>
              <a:round/>
            </a:ln>
          </a:bottom>
          <a:insideH>
            <a:ln w="12700" cap="flat">
              <a:solidFill>
                <a:srgbClr val="BE00FF"/>
              </a:solidFill>
              <a:prstDash val="solid"/>
              <a:round/>
            </a:ln>
          </a:insideH>
          <a:insideV>
            <a:ln w="12700" cap="flat">
              <a:solidFill>
                <a:srgbClr val="BE00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BE00FF"/>
        </a:fontRef>
        <a:srgbClr val="BE00FF"/>
      </a:tcTxStyle>
      <a:tcStyle>
        <a:tcBdr>
          <a:left>
            <a:ln w="12700" cap="flat">
              <a:solidFill>
                <a:srgbClr val="BE00FF"/>
              </a:solidFill>
              <a:prstDash val="solid"/>
              <a:round/>
            </a:ln>
          </a:left>
          <a:right>
            <a:ln w="12700" cap="flat">
              <a:solidFill>
                <a:srgbClr val="BE00FF"/>
              </a:solidFill>
              <a:prstDash val="solid"/>
              <a:round/>
            </a:ln>
          </a:right>
          <a:top>
            <a:ln w="12700" cap="flat">
              <a:solidFill>
                <a:srgbClr val="BE00FF"/>
              </a:solidFill>
              <a:prstDash val="solid"/>
              <a:round/>
            </a:ln>
          </a:top>
          <a:bottom>
            <a:ln w="12700" cap="flat">
              <a:solidFill>
                <a:srgbClr val="BE00FF"/>
              </a:solidFill>
              <a:prstDash val="solid"/>
              <a:round/>
            </a:ln>
          </a:bottom>
          <a:insideH>
            <a:ln w="12700" cap="flat">
              <a:solidFill>
                <a:srgbClr val="BE00FF"/>
              </a:solidFill>
              <a:prstDash val="solid"/>
              <a:round/>
            </a:ln>
          </a:insideH>
          <a:insideV>
            <a:ln w="12700" cap="flat">
              <a:solidFill>
                <a:srgbClr val="BE00FF"/>
              </a:solidFill>
              <a:prstDash val="solid"/>
              <a:round/>
            </a:ln>
          </a:insideV>
        </a:tcBdr>
        <a:fill>
          <a:solidFill>
            <a:srgbClr val="BE00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BE00FF"/>
        </a:fontRef>
        <a:srgbClr val="BE00FF"/>
      </a:tcTxStyle>
      <a:tcStyle>
        <a:tcBdr>
          <a:left>
            <a:ln w="12700" cap="flat">
              <a:solidFill>
                <a:srgbClr val="BE00FF"/>
              </a:solidFill>
              <a:prstDash val="solid"/>
              <a:round/>
            </a:ln>
          </a:left>
          <a:right>
            <a:ln w="12700" cap="flat">
              <a:solidFill>
                <a:srgbClr val="BE00FF"/>
              </a:solidFill>
              <a:prstDash val="solid"/>
              <a:round/>
            </a:ln>
          </a:right>
          <a:top>
            <a:ln w="12700" cap="flat">
              <a:solidFill>
                <a:srgbClr val="BE00FF"/>
              </a:solidFill>
              <a:prstDash val="solid"/>
              <a:round/>
            </a:ln>
          </a:top>
          <a:bottom>
            <a:ln w="12700" cap="flat">
              <a:solidFill>
                <a:srgbClr val="BE00FF"/>
              </a:solidFill>
              <a:prstDash val="solid"/>
              <a:round/>
            </a:ln>
          </a:bottom>
          <a:insideH>
            <a:ln w="12700" cap="flat">
              <a:solidFill>
                <a:srgbClr val="BE00FF"/>
              </a:solidFill>
              <a:prstDash val="solid"/>
              <a:round/>
            </a:ln>
          </a:insideH>
          <a:insideV>
            <a:ln w="12700" cap="flat">
              <a:solidFill>
                <a:srgbClr val="BE00FF"/>
              </a:solidFill>
              <a:prstDash val="solid"/>
              <a:round/>
            </a:ln>
          </a:insideV>
        </a:tcBdr>
        <a:fill>
          <a:solidFill>
            <a:srgbClr val="BE00FF">
              <a:alpha val="20000"/>
            </a:srgbClr>
          </a:solidFill>
        </a:fill>
      </a:tcStyle>
    </a:firstCol>
    <a:lastRow>
      <a:tcTxStyle b="on" i="off">
        <a:fontRef idx="major">
          <a:srgbClr val="BE00FF"/>
        </a:fontRef>
        <a:srgbClr val="BE00FF"/>
      </a:tcTxStyle>
      <a:tcStyle>
        <a:tcBdr>
          <a:left>
            <a:ln w="12700" cap="flat">
              <a:solidFill>
                <a:srgbClr val="BE00FF"/>
              </a:solidFill>
              <a:prstDash val="solid"/>
              <a:round/>
            </a:ln>
          </a:left>
          <a:right>
            <a:ln w="12700" cap="flat">
              <a:solidFill>
                <a:srgbClr val="BE00FF"/>
              </a:solidFill>
              <a:prstDash val="solid"/>
              <a:round/>
            </a:ln>
          </a:right>
          <a:top>
            <a:ln w="50800" cap="flat">
              <a:solidFill>
                <a:srgbClr val="BE00FF"/>
              </a:solidFill>
              <a:prstDash val="solid"/>
              <a:round/>
            </a:ln>
          </a:top>
          <a:bottom>
            <a:ln w="12700" cap="flat">
              <a:solidFill>
                <a:srgbClr val="BE00FF"/>
              </a:solidFill>
              <a:prstDash val="solid"/>
              <a:round/>
            </a:ln>
          </a:bottom>
          <a:insideH>
            <a:ln w="12700" cap="flat">
              <a:solidFill>
                <a:srgbClr val="BE00FF"/>
              </a:solidFill>
              <a:prstDash val="solid"/>
              <a:round/>
            </a:ln>
          </a:insideH>
          <a:insideV>
            <a:ln w="12700" cap="flat">
              <a:solidFill>
                <a:srgbClr val="BE00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BE00FF"/>
        </a:fontRef>
        <a:srgbClr val="BE00FF"/>
      </a:tcTxStyle>
      <a:tcStyle>
        <a:tcBdr>
          <a:left>
            <a:ln w="12700" cap="flat">
              <a:solidFill>
                <a:srgbClr val="BE00FF"/>
              </a:solidFill>
              <a:prstDash val="solid"/>
              <a:round/>
            </a:ln>
          </a:left>
          <a:right>
            <a:ln w="12700" cap="flat">
              <a:solidFill>
                <a:srgbClr val="BE00FF"/>
              </a:solidFill>
              <a:prstDash val="solid"/>
              <a:round/>
            </a:ln>
          </a:right>
          <a:top>
            <a:ln w="12700" cap="flat">
              <a:solidFill>
                <a:srgbClr val="BE00FF"/>
              </a:solidFill>
              <a:prstDash val="solid"/>
              <a:round/>
            </a:ln>
          </a:top>
          <a:bottom>
            <a:ln w="25400" cap="flat">
              <a:solidFill>
                <a:srgbClr val="BE00FF"/>
              </a:solidFill>
              <a:prstDash val="solid"/>
              <a:round/>
            </a:ln>
          </a:bottom>
          <a:insideH>
            <a:ln w="12700" cap="flat">
              <a:solidFill>
                <a:srgbClr val="BE00FF"/>
              </a:solidFill>
              <a:prstDash val="solid"/>
              <a:round/>
            </a:ln>
          </a:insideH>
          <a:insideV>
            <a:ln w="12700" cap="flat">
              <a:solidFill>
                <a:srgbClr val="BE00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6496" y="11839047"/>
            <a:ext cx="21971006" cy="636981"/>
          </a:xfrm>
          <a:prstGeom prst="rect">
            <a:avLst/>
          </a:prstGeom>
        </p:spPr>
        <p:txBody>
          <a:bodyPr lIns="45718" tIns="45718" rIns="45718" bIns="45718" numCol="1" spcCol="38100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3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6500" y="7196865"/>
            <a:ext cx="21971000" cy="190500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51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Body Level One…"/>
          <p:cNvSpPr txBox="1"/>
          <p:nvPr>
            <p:ph type="body" sz="quarter" idx="1" hasCustomPrompt="1"/>
          </p:nvPr>
        </p:nvSpPr>
        <p:spPr>
          <a:xfrm>
            <a:off x="1206500" y="224596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Body Level One…"/>
          <p:cNvSpPr txBox="1"/>
          <p:nvPr>
            <p:ph type="body" sz="quarter" idx="1" hasCustomPrompt="1"/>
          </p:nvPr>
        </p:nvSpPr>
        <p:spPr>
          <a:xfrm>
            <a:off x="1206500" y="224596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5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sz="quarter" idx="1" hasCustomPrompt="1"/>
          </p:nvPr>
        </p:nvSpPr>
        <p:spPr>
          <a:xfrm>
            <a:off x="1206500" y="826218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algn="ctr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algn="ctr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algn="ctr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algn="ctr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Fact information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Body Level One…"/>
          <p:cNvSpPr txBox="1"/>
          <p:nvPr>
            <p:ph type="body" idx="21" hasCustomPrompt="1"/>
          </p:nvPr>
        </p:nvSpPr>
        <p:spPr>
          <a:xfrm>
            <a:off x="1206500" y="935257"/>
            <a:ext cx="21971000" cy="7359065"/>
          </a:xfrm>
          <a:prstGeom prst="rect">
            <a:avLst/>
          </a:prstGeom>
        </p:spPr>
        <p:txBody>
          <a:bodyPr numCol="1" spcCol="38100" anchor="b"/>
          <a:lstStyle/>
          <a:p>
            <a:pPr lvl="4" marL="0" indent="2121408" algn="ctr" defTabSz="1072868">
              <a:lnSpc>
                <a:spcPct val="80000"/>
              </a:lnSpc>
              <a:spcBef>
                <a:spcPts val="0"/>
              </a:spcBef>
              <a:buSzTx/>
              <a:buNone/>
              <a:defRPr b="1" spc="-199" sz="11000"/>
            </a:pPr>
            <a:r>
              <a:t>100%
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dy Level One…"/>
          <p:cNvSpPr txBox="1"/>
          <p:nvPr>
            <p:ph type="body" sz="quarter" idx="1" hasCustomPrompt="1"/>
          </p:nvPr>
        </p:nvSpPr>
        <p:spPr>
          <a:xfrm>
            <a:off x="2480823" y="10675453"/>
            <a:ext cx="20149255" cy="6369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6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2"/>
          </a:xfrm>
          <a:prstGeom prst="rect">
            <a:avLst/>
          </a:prstGeom>
        </p:spPr>
        <p:txBody>
          <a:bodyPr numCol="1" spcCol="38100" anchor="ctr"/>
          <a:lstStyle/>
          <a:p>
            <a:pPr lvl="4" marL="0" indent="2323846" defTabSz="1511768">
              <a:spcBef>
                <a:spcPts val="0"/>
              </a:spcBef>
              <a:buSzTx/>
              <a:buNone/>
              <a:defRPr spc="-200" sz="5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“Notable Quote”
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ow-angle black and white photo of a futuristic apartment building under a cloudy sky"/>
          <p:cNvSpPr/>
          <p:nvPr>
            <p:ph type="pic" idx="21"/>
          </p:nvPr>
        </p:nvSpPr>
        <p:spPr>
          <a:xfrm>
            <a:off x="-120803" y="1270000"/>
            <a:ext cx="16840204" cy="11226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5" name="Black and white photo of the outside of a modern office building "/>
          <p:cNvSpPr/>
          <p:nvPr>
            <p:ph type="pic" sz="quarter" idx="22"/>
          </p:nvPr>
        </p:nvSpPr>
        <p:spPr>
          <a:xfrm>
            <a:off x="15443200" y="1270000"/>
            <a:ext cx="8102600" cy="54102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6" name="Black and white photo of lattice-like, modern architecture on a building"/>
          <p:cNvSpPr/>
          <p:nvPr>
            <p:ph type="pic" sz="half" idx="23"/>
          </p:nvPr>
        </p:nvSpPr>
        <p:spPr>
          <a:xfrm>
            <a:off x="15811500" y="4876800"/>
            <a:ext cx="7366000" cy="9829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ow-angle black and white photo of a modern buildin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Body Level One…"/>
          <p:cNvSpPr txBox="1"/>
          <p:nvPr>
            <p:ph type="body" sz="quarter" idx="1" hasCustomPrompt="1"/>
          </p:nvPr>
        </p:nvSpPr>
        <p:spPr>
          <a:xfrm>
            <a:off x="1206496" y="11839047"/>
            <a:ext cx="21971007" cy="636982"/>
          </a:xfrm>
          <a:prstGeom prst="rect">
            <a:avLst/>
          </a:prstGeom>
        </p:spPr>
        <p:txBody>
          <a:bodyPr lIns="45718" tIns="45718" rIns="45718" bIns="45718" numCol="1" spcCol="38100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0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4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71" name="Body Level One…"/>
          <p:cNvSpPr txBox="1"/>
          <p:nvPr>
            <p:ph type="body" sz="quarter" idx="21" hasCustomPrompt="1"/>
          </p:nvPr>
        </p:nvSpPr>
        <p:spPr>
          <a:xfrm>
            <a:off x="1206500" y="7196865"/>
            <a:ext cx="21971000" cy="190500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80" name="Body Level One…"/>
          <p:cNvSpPr txBox="1"/>
          <p:nvPr>
            <p:ph type="body" sz="quarter" idx="1" hasCustomPrompt="1"/>
          </p:nvPr>
        </p:nvSpPr>
        <p:spPr>
          <a:xfrm>
            <a:off x="1206500" y="224596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81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5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1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lack and white photo of light and shadows on a buildin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44690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 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Black and white photo of shadows cast on a concrete structure"/>
          <p:cNvSpPr/>
          <p:nvPr>
            <p:ph type="pic" idx="21"/>
          </p:nvPr>
        </p:nvSpPr>
        <p:spPr>
          <a:xfrm>
            <a:off x="9270651" y="1263650"/>
            <a:ext cx="16757663" cy="1118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24596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5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Body Level One…"/>
          <p:cNvSpPr txBox="1"/>
          <p:nvPr>
            <p:ph type="body" sz="quarter" idx="1" hasCustomPrompt="1"/>
          </p:nvPr>
        </p:nvSpPr>
        <p:spPr>
          <a:xfrm>
            <a:off x="1206500" y="2245960"/>
            <a:ext cx="9779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015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63" name="Close-up black and white photo of intricate building architecture"/>
          <p:cNvSpPr/>
          <p:nvPr>
            <p:ph type="pic" idx="22"/>
          </p:nvPr>
        </p:nvSpPr>
        <p:spPr>
          <a:xfrm>
            <a:off x="12192000" y="-1341968"/>
            <a:ext cx="10922000" cy="16399936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Body Level One…"/>
          <p:cNvSpPr txBox="1"/>
          <p:nvPr>
            <p:ph type="body" sz="quarter" idx="1" hasCustomPrompt="1"/>
          </p:nvPr>
        </p:nvSpPr>
        <p:spPr>
          <a:xfrm>
            <a:off x="1206500" y="2245960"/>
            <a:ext cx="9779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015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Body Level One…"/>
          <p:cNvSpPr txBox="1"/>
          <p:nvPr>
            <p:ph type="body" sz="quarter" idx="1" hasCustomPrompt="1"/>
          </p:nvPr>
        </p:nvSpPr>
        <p:spPr>
          <a:xfrm>
            <a:off x="1206500" y="2245960"/>
            <a:ext cx="9779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015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hyperlink" Target="mailto:rahulnilvan43@gmail.com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Date: October 2025"/>
          <p:cNvSpPr txBox="1"/>
          <p:nvPr>
            <p:ph type="body" sz="quarter" idx="1"/>
          </p:nvPr>
        </p:nvSpPr>
        <p:spPr>
          <a:xfrm>
            <a:off x="1257299" y="11839047"/>
            <a:ext cx="21971002" cy="636982"/>
          </a:xfrm>
          <a:prstGeom prst="rect">
            <a:avLst/>
          </a:prstGeom>
        </p:spPr>
        <p:txBody>
          <a:bodyPr/>
          <a:lstStyle/>
          <a:p>
            <a:pPr/>
            <a:r>
              <a:t>October 2025</a:t>
            </a:r>
          </a:p>
        </p:txBody>
      </p:sp>
      <p:sp>
        <p:nvSpPr>
          <p:cNvPr id="192" name="Tachyon Systems – Task 1 Presentation"/>
          <p:cNvSpPr txBox="1"/>
          <p:nvPr>
            <p:ph type="title"/>
          </p:nvPr>
        </p:nvSpPr>
        <p:spPr>
          <a:xfrm>
            <a:off x="1206494" y="2574991"/>
            <a:ext cx="21971008" cy="4648204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Tachyon Systems – Task 1 Presentation </a:t>
            </a:r>
          </a:p>
        </p:txBody>
      </p:sp>
      <p:sp>
        <p:nvSpPr>
          <p:cNvPr id="193" name="Role: Backend Developer…"/>
          <p:cNvSpPr txBox="1"/>
          <p:nvPr/>
        </p:nvSpPr>
        <p:spPr>
          <a:xfrm>
            <a:off x="1206500" y="7196865"/>
            <a:ext cx="21971000" cy="190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b="1" sz="5500">
                <a:solidFill>
                  <a:srgbClr val="FFFFFF"/>
                </a:solidFill>
              </a:defRPr>
            </a:pPr>
            <a:r>
              <a:t>Role: Backend Developer</a:t>
            </a:r>
          </a:p>
          <a:p>
            <a:pPr defTabSz="825500">
              <a:lnSpc>
                <a:spcPct val="100000"/>
              </a:lnSpc>
              <a:spcBef>
                <a:spcPts val="0"/>
              </a:spcBef>
              <a:defRPr b="1" sz="5500">
                <a:solidFill>
                  <a:srgbClr val="FFFFFF"/>
                </a:solidFill>
              </a:defRPr>
            </a:pPr>
            <a:r>
              <a:t>Candidate: Rahul 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sting APIs (Primary Topic)"/>
          <p:cNvSpPr txBox="1"/>
          <p:nvPr>
            <p:ph type="title"/>
          </p:nvPr>
        </p:nvSpPr>
        <p:spPr>
          <a:xfrm>
            <a:off x="1206500" y="952499"/>
            <a:ext cx="21971000" cy="1433166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Testing APIs (Primary Topic)</a:t>
            </a:r>
          </a:p>
        </p:txBody>
      </p:sp>
      <p:sp>
        <p:nvSpPr>
          <p:cNvPr id="225" name="Tools Overview:…"/>
          <p:cNvSpPr txBox="1"/>
          <p:nvPr>
            <p:ph type="body" idx="1"/>
          </p:nvPr>
        </p:nvSpPr>
        <p:spPr>
          <a:xfrm>
            <a:off x="1206500" y="2868473"/>
            <a:ext cx="21971000" cy="9636043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2170121">
              <a:lnSpc>
                <a:spcPct val="90000"/>
              </a:lnSpc>
              <a:spcBef>
                <a:spcPts val="4000"/>
              </a:spcBef>
              <a:defRPr sz="4200"/>
            </a:pPr>
            <a:r>
              <a:t>Tools Overview:</a:t>
            </a:r>
          </a:p>
          <a:p>
            <a:pPr defTabSz="2170121">
              <a:lnSpc>
                <a:spcPct val="90000"/>
              </a:lnSpc>
              <a:spcBef>
                <a:spcPts val="4000"/>
              </a:spcBef>
              <a:defRPr b="0" sz="4200"/>
            </a:pPr>
            <a:r>
              <a:t>       Postman: For manual/exploratory testing; create collections with variables for environments. </a:t>
            </a:r>
          </a:p>
          <a:p>
            <a:pPr defTabSz="2170121">
              <a:lnSpc>
                <a:spcPct val="90000"/>
              </a:lnSpc>
              <a:spcBef>
                <a:spcPts val="4000"/>
              </a:spcBef>
              <a:defRPr b="0" sz="4200"/>
            </a:pPr>
            <a:r>
              <a:t>       Jest: Unit testing framework; mock dependencies for isolated tests.</a:t>
            </a:r>
          </a:p>
          <a:p>
            <a:pPr defTabSz="2170121">
              <a:lnSpc>
                <a:spcPct val="90000"/>
              </a:lnSpc>
              <a:spcBef>
                <a:spcPts val="4000"/>
              </a:spcBef>
              <a:defRPr b="0" sz="4200"/>
            </a:pPr>
            <a:r>
              <a:t>       Supertest: Integration testing for Express apps; simulate HTTP requests.</a:t>
            </a:r>
          </a:p>
          <a:p>
            <a:pPr defTabSz="2170121">
              <a:lnSpc>
                <a:spcPct val="90000"/>
              </a:lnSpc>
              <a:spcBef>
                <a:spcPts val="4000"/>
              </a:spcBef>
              <a:defRPr sz="4200"/>
            </a:pPr>
            <a:r>
              <a:t>Test Pyramid: </a:t>
            </a:r>
            <a:r>
              <a:rPr b="0"/>
              <a:t>Unit → Integration → E2E.</a:t>
            </a:r>
            <a:endParaRPr b="0"/>
          </a:p>
          <a:p>
            <a:pPr defTabSz="2170121">
              <a:lnSpc>
                <a:spcPct val="90000"/>
              </a:lnSpc>
              <a:spcBef>
                <a:spcPts val="4000"/>
              </a:spcBef>
              <a:defRPr sz="4200"/>
            </a:pPr>
            <a:r>
              <a:t>Best Practices: </a:t>
            </a:r>
            <a:r>
              <a:rPr b="0"/>
              <a:t>Cover happy paths, edge cases, errors; use TDD (Test-Driven Development).</a:t>
            </a:r>
            <a:endParaRPr b="0"/>
          </a:p>
          <a:p>
            <a:pPr defTabSz="2170121">
              <a:lnSpc>
                <a:spcPct val="90000"/>
              </a:lnSpc>
              <a:spcBef>
                <a:spcPts val="4000"/>
              </a:spcBef>
              <a:defRPr b="0" sz="4200"/>
            </a:pPr>
            <a:r>
              <a:t>       Example: Test auth failures (401), successful CRUD (200/201).</a:t>
            </a:r>
          </a:p>
          <a:p>
            <a:pPr defTabSz="2170121">
              <a:lnSpc>
                <a:spcPct val="90000"/>
              </a:lnSpc>
              <a:spcBef>
                <a:spcPts val="4000"/>
              </a:spcBef>
              <a:defRPr sz="4200"/>
            </a:pPr>
            <a:r>
              <a:t>Automation: </a:t>
            </a:r>
            <a:r>
              <a:rPr b="0"/>
              <a:t>Integrate with CI/CD (secondary topic) for regression testing.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econdary Topics - Overview"/>
          <p:cNvSpPr txBox="1"/>
          <p:nvPr>
            <p:ph type="title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Secondary Topics - Overview</a:t>
            </a:r>
          </a:p>
        </p:txBody>
      </p:sp>
      <p:sp>
        <p:nvSpPr>
          <p:cNvPr id="228" name="A brief look at complementary technologies and concepts that enhance backend development.…"/>
          <p:cNvSpPr txBox="1"/>
          <p:nvPr>
            <p:ph type="body" idx="1"/>
          </p:nvPr>
        </p:nvSpPr>
        <p:spPr>
          <a:xfrm>
            <a:off x="1206500" y="2606263"/>
            <a:ext cx="21971000" cy="9898254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2438337">
              <a:lnSpc>
                <a:spcPct val="90000"/>
              </a:lnSpc>
              <a:spcBef>
                <a:spcPts val="4500"/>
              </a:spcBef>
              <a:defRPr sz="4800"/>
            </a:pPr>
            <a:r>
              <a:t>A brief look at complementary technologies and concepts that enhance backend development.</a:t>
            </a:r>
          </a:p>
          <a:p>
            <a:pPr defTabSz="2438337">
              <a:lnSpc>
                <a:spcPct val="90000"/>
              </a:lnSpc>
              <a:spcBef>
                <a:spcPts val="4500"/>
              </a:spcBef>
              <a:defRPr sz="4800"/>
            </a:pPr>
            <a:r>
              <a:t>Secondary Topics Covered:</a:t>
            </a:r>
          </a:p>
          <a:p>
            <a:pPr marL="889000" indent="-889000" defTabSz="2438337">
              <a:lnSpc>
                <a:spcPct val="90000"/>
              </a:lnSpc>
              <a:spcBef>
                <a:spcPts val="4500"/>
              </a:spcBef>
              <a:buSzPct val="100000"/>
              <a:buAutoNum type="arabicPeriod" startAt="1"/>
              <a:defRPr sz="4800"/>
            </a:pPr>
            <a:r>
              <a:t>WebSocket </a:t>
            </a:r>
          </a:p>
          <a:p>
            <a:pPr marL="889000" indent="-889000" defTabSz="2438337">
              <a:lnSpc>
                <a:spcPct val="90000"/>
              </a:lnSpc>
              <a:spcBef>
                <a:spcPts val="4500"/>
              </a:spcBef>
              <a:buSzPct val="100000"/>
              <a:buAutoNum type="arabicPeriod" startAt="1"/>
              <a:defRPr sz="4800"/>
            </a:pPr>
            <a:r>
              <a:t>Database Design </a:t>
            </a:r>
          </a:p>
          <a:p>
            <a:pPr marL="889000" indent="-889000" defTabSz="2438337">
              <a:lnSpc>
                <a:spcPct val="90000"/>
              </a:lnSpc>
              <a:spcBef>
                <a:spcPts val="4500"/>
              </a:spcBef>
              <a:buSzPct val="100000"/>
              <a:buAutoNum type="arabicPeriod" startAt="1"/>
              <a:defRPr sz="4800"/>
            </a:pPr>
            <a:r>
              <a:t>Cloud Basics </a:t>
            </a:r>
          </a:p>
          <a:p>
            <a:pPr marL="889000" indent="-889000" defTabSz="2438337">
              <a:lnSpc>
                <a:spcPct val="90000"/>
              </a:lnSpc>
              <a:spcBef>
                <a:spcPts val="4500"/>
              </a:spcBef>
              <a:buSzPct val="100000"/>
              <a:buAutoNum type="arabicPeriod" startAt="1"/>
              <a:defRPr sz="4800"/>
            </a:pPr>
            <a:r>
              <a:t>System Design </a:t>
            </a:r>
          </a:p>
          <a:p>
            <a:pPr marL="889000" indent="-889000" defTabSz="2438337">
              <a:lnSpc>
                <a:spcPct val="90000"/>
              </a:lnSpc>
              <a:spcBef>
                <a:spcPts val="4500"/>
              </a:spcBef>
              <a:buSzPct val="100000"/>
              <a:buAutoNum type="arabicPeriod" startAt="1"/>
              <a:defRPr sz="4800"/>
            </a:pPr>
            <a:r>
              <a:t>LLM API Usage &amp; RAG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econdary Topic - WebSocket &amp; Database Design"/>
          <p:cNvSpPr txBox="1"/>
          <p:nvPr>
            <p:ph type="title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</p:spPr>
        <p:txBody>
          <a:bodyPr/>
          <a:lstStyle>
            <a:lvl1pPr defTabSz="2145738">
              <a:defRPr spc="-200" sz="7400"/>
            </a:lvl1pPr>
          </a:lstStyle>
          <a:p>
            <a:pPr/>
            <a:r>
              <a:t>Secondary Topic - WebSocket &amp; Database Design</a:t>
            </a:r>
          </a:p>
        </p:txBody>
      </p:sp>
      <p:sp>
        <p:nvSpPr>
          <p:cNvPr id="231" name="WebSocket:…"/>
          <p:cNvSpPr txBox="1"/>
          <p:nvPr>
            <p:ph type="body" idx="1"/>
          </p:nvPr>
        </p:nvSpPr>
        <p:spPr>
          <a:xfrm>
            <a:off x="1206500" y="2543582"/>
            <a:ext cx="21971000" cy="9960935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2243271">
              <a:lnSpc>
                <a:spcPct val="90000"/>
              </a:lnSpc>
              <a:spcBef>
                <a:spcPts val="4100"/>
              </a:spcBef>
              <a:defRPr sz="4400"/>
            </a:pPr>
            <a:r>
              <a:t>WebSocket:</a:t>
            </a:r>
          </a:p>
          <a:p>
            <a:pPr defTabSz="2243271">
              <a:lnSpc>
                <a:spcPct val="90000"/>
              </a:lnSpc>
              <a:spcBef>
                <a:spcPts val="4100"/>
              </a:spcBef>
              <a:defRPr b="0" sz="4400"/>
            </a:pPr>
            <a:r>
              <a:t>- A communication protocol providing full-duplex communication channels over a single TCP connection. </a:t>
            </a:r>
          </a:p>
          <a:p>
            <a:pPr defTabSz="2243271">
              <a:lnSpc>
                <a:spcPct val="90000"/>
              </a:lnSpc>
              <a:spcBef>
                <a:spcPts val="4100"/>
              </a:spcBef>
              <a:defRPr b="0" sz="4400"/>
            </a:pPr>
            <a:r>
              <a:t>- Ideal for real-time applications like chat apps, live notifications, and online gaming. </a:t>
            </a:r>
          </a:p>
          <a:p>
            <a:pPr defTabSz="2243271">
              <a:lnSpc>
                <a:spcPct val="90000"/>
              </a:lnSpc>
              <a:spcBef>
                <a:spcPts val="4100"/>
              </a:spcBef>
              <a:defRPr sz="4400"/>
            </a:pPr>
            <a:r>
              <a:t>Database Design:</a:t>
            </a:r>
          </a:p>
          <a:p>
            <a:pPr defTabSz="2243271">
              <a:lnSpc>
                <a:spcPct val="90000"/>
              </a:lnSpc>
              <a:spcBef>
                <a:spcPts val="4100"/>
              </a:spcBef>
              <a:defRPr sz="4400"/>
            </a:pPr>
            <a:r>
              <a:t>SQL (Relational): </a:t>
            </a:r>
            <a:r>
              <a:rPr b="0"/>
              <a:t>Structured data, predefined schema (e.g., PostgreSQL, MySQL).</a:t>
            </a:r>
            <a:endParaRPr b="0"/>
          </a:p>
          <a:p>
            <a:pPr defTabSz="2243271">
              <a:lnSpc>
                <a:spcPct val="90000"/>
              </a:lnSpc>
              <a:spcBef>
                <a:spcPts val="4100"/>
              </a:spcBef>
              <a:defRPr sz="4400"/>
            </a:pPr>
            <a:r>
              <a:t>NoSQL (Non-relational):</a:t>
            </a:r>
            <a:r>
              <a:rPr b="0"/>
              <a:t> Unstructured data, dynamic schema (e.g., MongoDB, DynamoDB). </a:t>
            </a:r>
            <a:endParaRPr b="0"/>
          </a:p>
          <a:p>
            <a:pPr defTabSz="2243271">
              <a:lnSpc>
                <a:spcPct val="90000"/>
              </a:lnSpc>
              <a:spcBef>
                <a:spcPts val="4100"/>
              </a:spcBef>
              <a:defRPr sz="4400"/>
            </a:pPr>
            <a:r>
              <a:t>Indexing: </a:t>
            </a:r>
            <a:r>
              <a:rPr b="0"/>
              <a:t>A data structure technique to efficiently retrieve records from a database file.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econdary Topic - Cloud &amp; System Design"/>
          <p:cNvSpPr txBox="1"/>
          <p:nvPr>
            <p:ph type="title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Secondary Topic - Cloud &amp; System Design</a:t>
            </a:r>
          </a:p>
        </p:txBody>
      </p:sp>
      <p:sp>
        <p:nvSpPr>
          <p:cNvPr id="234" name="Cloud Basics:…"/>
          <p:cNvSpPr txBox="1"/>
          <p:nvPr>
            <p:ph type="body" idx="1"/>
          </p:nvPr>
        </p:nvSpPr>
        <p:spPr>
          <a:xfrm>
            <a:off x="1206500" y="2799588"/>
            <a:ext cx="21971000" cy="10226708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1950671">
              <a:lnSpc>
                <a:spcPct val="90000"/>
              </a:lnSpc>
              <a:spcBef>
                <a:spcPts val="3600"/>
              </a:spcBef>
              <a:defRPr sz="3800"/>
            </a:pPr>
            <a:r>
              <a:t>Cloud Basics:</a:t>
            </a:r>
          </a:p>
          <a:p>
            <a:pPr defTabSz="1950671">
              <a:lnSpc>
                <a:spcPct val="90000"/>
              </a:lnSpc>
              <a:spcBef>
                <a:spcPts val="3600"/>
              </a:spcBef>
              <a:defRPr b="0" sz="3800"/>
            </a:pPr>
            <a:r>
              <a:t>- Deploying applications on cloud platforms.</a:t>
            </a:r>
          </a:p>
          <a:p>
            <a:pPr defTabSz="1950671">
              <a:lnSpc>
                <a:spcPct val="90000"/>
              </a:lnSpc>
              <a:spcBef>
                <a:spcPts val="3600"/>
              </a:spcBef>
              <a:defRPr b="0" sz="3800"/>
            </a:pPr>
            <a:r>
              <a:t>- Serverless Computing: Services like AWS Lambda or Azure Functions allow you to run code without provisioning or managing servers. </a:t>
            </a:r>
          </a:p>
          <a:p>
            <a:pPr defTabSz="1950671">
              <a:lnSpc>
                <a:spcPct val="90000"/>
              </a:lnSpc>
              <a:spcBef>
                <a:spcPts val="3600"/>
              </a:spcBef>
              <a:defRPr sz="3800"/>
            </a:pPr>
            <a:r>
              <a:t>System Design:</a:t>
            </a:r>
          </a:p>
          <a:p>
            <a:pPr defTabSz="1950671">
              <a:lnSpc>
                <a:spcPct val="90000"/>
              </a:lnSpc>
              <a:spcBef>
                <a:spcPts val="3600"/>
              </a:spcBef>
              <a:defRPr b="0" sz="3800"/>
            </a:pPr>
            <a:r>
              <a:t>- The process of defining the architecture, components, and interfaces for a system.</a:t>
            </a:r>
          </a:p>
          <a:p>
            <a:pPr defTabSz="1950671">
              <a:lnSpc>
                <a:spcPct val="90000"/>
              </a:lnSpc>
              <a:spcBef>
                <a:spcPts val="3600"/>
              </a:spcBef>
              <a:defRPr sz="3800"/>
            </a:pPr>
            <a:r>
              <a:t>Key Concepts:</a:t>
            </a:r>
          </a:p>
          <a:p>
            <a:pPr defTabSz="1950671">
              <a:lnSpc>
                <a:spcPct val="90000"/>
              </a:lnSpc>
              <a:spcBef>
                <a:spcPts val="3600"/>
              </a:spcBef>
              <a:defRPr sz="3800"/>
            </a:pPr>
            <a:r>
              <a:t>Stateless APIs:</a:t>
            </a:r>
            <a:r>
              <a:rPr b="0"/>
              <a:t> Each request from a client contains all the information needed by the server to fulfill it. Crucial for scalability. </a:t>
            </a:r>
            <a:endParaRPr b="0"/>
          </a:p>
          <a:p>
            <a:pPr defTabSz="1950671">
              <a:lnSpc>
                <a:spcPct val="90000"/>
              </a:lnSpc>
              <a:spcBef>
                <a:spcPts val="3600"/>
              </a:spcBef>
              <a:defRPr sz="3800"/>
            </a:pPr>
            <a:r>
              <a:t>Scalability: </a:t>
            </a:r>
            <a:r>
              <a:rPr b="0"/>
              <a:t>The ability of a system to handle a growing amount of work. </a:t>
            </a:r>
            <a:endParaRPr b="0"/>
          </a:p>
          <a:p>
            <a:pPr defTabSz="1950671">
              <a:lnSpc>
                <a:spcPct val="90000"/>
              </a:lnSpc>
              <a:spcBef>
                <a:spcPts val="3600"/>
              </a:spcBef>
              <a:defRPr sz="3800"/>
            </a:pPr>
            <a:r>
              <a:t>Caching: </a:t>
            </a:r>
            <a:r>
              <a:rPr b="0"/>
              <a:t>Storing copies of files or data in a temporary storage location so they can be accessed more quickly.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econdary Topic - LLM API Usage &amp; RAG"/>
          <p:cNvSpPr txBox="1"/>
          <p:nvPr>
            <p:ph type="title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Secondary Topic - LLM API Usage &amp; RAG</a:t>
            </a:r>
          </a:p>
        </p:txBody>
      </p:sp>
      <p:sp>
        <p:nvSpPr>
          <p:cNvPr id="237" name="Integrating AI into Applications:…"/>
          <p:cNvSpPr txBox="1"/>
          <p:nvPr>
            <p:ph type="body" idx="1"/>
          </p:nvPr>
        </p:nvSpPr>
        <p:spPr>
          <a:xfrm>
            <a:off x="1206500" y="2914363"/>
            <a:ext cx="21971000" cy="9590155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2438337">
              <a:lnSpc>
                <a:spcPct val="90000"/>
              </a:lnSpc>
              <a:spcBef>
                <a:spcPts val="4500"/>
              </a:spcBef>
              <a:defRPr sz="4800"/>
            </a:pPr>
            <a:r>
              <a:t>Integrating AI into Applications:</a:t>
            </a:r>
          </a:p>
          <a:p>
            <a:pPr defTabSz="2438337">
              <a:lnSpc>
                <a:spcPct val="90000"/>
              </a:lnSpc>
              <a:spcBef>
                <a:spcPts val="4500"/>
              </a:spcBef>
              <a:defRPr sz="4800"/>
            </a:pPr>
            <a:r>
              <a:t>1.LLM API Usage: </a:t>
            </a:r>
            <a:r>
              <a:rPr b="0"/>
              <a:t>Leveraging Large Language Models (like GPT) by making API calls to them for tasks like text generation, summarization, or analysis.</a:t>
            </a:r>
            <a:endParaRPr b="0"/>
          </a:p>
          <a:p>
            <a:pPr defTabSz="2438337">
              <a:lnSpc>
                <a:spcPct val="90000"/>
              </a:lnSpc>
              <a:spcBef>
                <a:spcPts val="4500"/>
              </a:spcBef>
              <a:defRPr sz="4800"/>
            </a:pPr>
            <a:r>
              <a:t>2.RAG (Retrieval-Augmented Generation):</a:t>
            </a:r>
          </a:p>
          <a:p>
            <a:pPr defTabSz="2438337">
              <a:lnSpc>
                <a:spcPct val="90000"/>
              </a:lnSpc>
              <a:spcBef>
                <a:spcPts val="4500"/>
              </a:spcBef>
              <a:defRPr b="0" sz="4800"/>
            </a:pPr>
            <a:r>
              <a:t>- A powerful technique to enhance LLM responses with external, up-to-date  information.</a:t>
            </a:r>
          </a:p>
          <a:p>
            <a:pPr defTabSz="2438337">
              <a:lnSpc>
                <a:spcPct val="90000"/>
              </a:lnSpc>
              <a:spcBef>
                <a:spcPts val="4500"/>
              </a:spcBef>
              <a:defRPr b="0" sz="4800"/>
            </a:pPr>
            <a:r>
              <a:t>- It retrieves relevant data from a knowledge base and provides it to the LLM as context, leading to more accurate and specific answers. </a:t>
            </a:r>
          </a:p>
          <a:p>
            <a:pPr defTabSz="2438337">
              <a:lnSpc>
                <a:spcPct val="90000"/>
              </a:lnSpc>
              <a:spcBef>
                <a:spcPts val="4500"/>
              </a:spcBef>
              <a:defRPr b="0" sz="4800"/>
            </a:pPr>
            <a:r>
              <a:t>- Essential for building AI-powered workflows and features.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onclusion"/>
          <p:cNvSpPr txBox="1"/>
          <p:nvPr>
            <p:ph type="title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Conclusion</a:t>
            </a:r>
          </a:p>
        </p:txBody>
      </p:sp>
      <p:sp>
        <p:nvSpPr>
          <p:cNvPr id="240" name="Summary:…"/>
          <p:cNvSpPr txBox="1"/>
          <p:nvPr>
            <p:ph type="body" idx="1"/>
          </p:nvPr>
        </p:nvSpPr>
        <p:spPr>
          <a:xfrm>
            <a:off x="1206499" y="3290894"/>
            <a:ext cx="21971002" cy="8256015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2438337">
              <a:lnSpc>
                <a:spcPct val="90000"/>
              </a:lnSpc>
              <a:spcBef>
                <a:spcPts val="4500"/>
              </a:spcBef>
              <a:defRPr sz="4800"/>
            </a:pPr>
            <a:r>
              <a:t>Summary: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Covered the fundamentals of backend development using Node.js and RESTful APIs.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Discussed the importance of security through authentication/authorization and reliability through testing.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Touched upon modern practices like real-time communication, cloud deployment, and AI integration.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hank You"/>
          <p:cNvSpPr txBox="1"/>
          <p:nvPr>
            <p:ph type="title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Thank You</a:t>
            </a:r>
          </a:p>
        </p:txBody>
      </p:sp>
      <p:sp>
        <p:nvSpPr>
          <p:cNvPr id="243" name="Name: Rahul T…"/>
          <p:cNvSpPr txBox="1"/>
          <p:nvPr>
            <p:ph type="body" idx="1"/>
          </p:nvPr>
        </p:nvSpPr>
        <p:spPr>
          <a:xfrm>
            <a:off x="1206499" y="3524458"/>
            <a:ext cx="21971002" cy="8256015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2438337">
              <a:lnSpc>
                <a:spcPct val="90000"/>
              </a:lnSpc>
              <a:spcBef>
                <a:spcPts val="4500"/>
              </a:spcBef>
              <a:defRPr sz="4800"/>
            </a:pPr>
            <a:r>
              <a:t>Name: Rahul T</a:t>
            </a:r>
          </a:p>
          <a:p>
            <a:pPr defTabSz="2438337">
              <a:lnSpc>
                <a:spcPct val="90000"/>
              </a:lnSpc>
              <a:spcBef>
                <a:spcPts val="4500"/>
              </a:spcBef>
              <a:defRPr sz="4800"/>
            </a:pPr>
            <a:r>
              <a:t>Email: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rahulnilvan43@gmail.com</a:t>
            </a:r>
          </a:p>
          <a:p>
            <a:pPr defTabSz="2438337">
              <a:lnSpc>
                <a:spcPct val="90000"/>
              </a:lnSpc>
              <a:spcBef>
                <a:spcPts val="4500"/>
              </a:spcBef>
              <a:defRPr sz="4800"/>
            </a:pPr>
            <a:r>
              <a:t>Github Link: https://github.com/therahul-yo/tachyon-backend-task1.git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Introduction:"/>
          <p:cNvSpPr txBox="1"/>
          <p:nvPr>
            <p:ph type="title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Introduction:</a:t>
            </a:r>
          </a:p>
        </p:txBody>
      </p:sp>
      <p:sp>
        <p:nvSpPr>
          <p:cNvPr id="196" name="I am a Computer Science graduate with strong skills in backend and full-stack development, including Java, Python, JavaScript, React, Node.js, SQL, Git, and Docker. I have worked on projects like AI Resume Analyzer, Spam Email Classification (NLP), and a"/>
          <p:cNvSpPr txBox="1"/>
          <p:nvPr>
            <p:ph type="body" sz="half" idx="1"/>
          </p:nvPr>
        </p:nvSpPr>
        <p:spPr>
          <a:xfrm>
            <a:off x="1206499" y="2729993"/>
            <a:ext cx="21971002" cy="4667080"/>
          </a:xfrm>
          <a:prstGeom prst="rect">
            <a:avLst/>
          </a:prstGeom>
        </p:spPr>
        <p:txBody>
          <a:bodyPr lIns="50800" tIns="50800" rIns="50800" bIns="50800"/>
          <a:lstStyle>
            <a:lvl1pPr defTabSz="2438337">
              <a:spcBef>
                <a:spcPts val="4500"/>
              </a:spcBef>
              <a:defRPr b="0" sz="4800"/>
            </a:lvl1pPr>
          </a:lstStyle>
          <a:p>
            <a:pPr/>
            <a:r>
              <a:t>I am a Computer Science graduate with strong skills in backend and full-stack development, including Java, Python, JavaScript, React, Node.js, SQL, Git, and Docker. I have worked on projects like AI Resume Analyzer, Spam Email Classification (NLP), and a Freelance Website using MERN. I am passionate about building scalable, efficient, and secure server-side applications and am keen to contribute as a Backend Developer.</a:t>
            </a:r>
          </a:p>
        </p:txBody>
      </p:sp>
      <p:sp>
        <p:nvSpPr>
          <p:cNvPr id="197" name="Deep dive into Primary Backend Topics.…"/>
          <p:cNvSpPr txBox="1"/>
          <p:nvPr/>
        </p:nvSpPr>
        <p:spPr>
          <a:xfrm>
            <a:off x="1206500" y="8991272"/>
            <a:ext cx="21971002" cy="3062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>
              <a:lnSpc>
                <a:spcPct val="30000"/>
              </a:lnSpc>
              <a:buSzPct val="123000"/>
              <a:buChar char="•"/>
              <a:defRPr>
                <a:solidFill>
                  <a:srgbClr val="FFFFFF"/>
                </a:solidFill>
              </a:defRPr>
            </a:pPr>
            <a:r>
              <a:t>Deep dive into Primary Backend Topics.</a:t>
            </a:r>
          </a:p>
          <a:p>
            <a:pPr marL="609600" indent="-609600">
              <a:lnSpc>
                <a:spcPct val="30000"/>
              </a:lnSpc>
              <a:buSzPct val="123000"/>
              <a:buChar char="•"/>
              <a:defRPr>
                <a:solidFill>
                  <a:srgbClr val="FFFFFF"/>
                </a:solidFill>
              </a:defRPr>
            </a:pPr>
            <a:r>
              <a:t>Overview of key Secondary Topics.</a:t>
            </a:r>
          </a:p>
          <a:p>
            <a:pPr marL="609600" indent="-609600">
              <a:buSzPct val="123000"/>
              <a:buChar char="•"/>
              <a:defRPr>
                <a:solidFill>
                  <a:srgbClr val="FFFFFF"/>
                </a:solidFill>
              </a:defRPr>
            </a:pPr>
            <a:r>
              <a:t>Demonstrate a foundational understanding of building robust, scalable, and secure server-side applications.</a:t>
            </a:r>
          </a:p>
        </p:txBody>
      </p:sp>
      <p:sp>
        <p:nvSpPr>
          <p:cNvPr id="198" name="Agenda:"/>
          <p:cNvSpPr txBox="1"/>
          <p:nvPr/>
        </p:nvSpPr>
        <p:spPr>
          <a:xfrm>
            <a:off x="1192805" y="7472474"/>
            <a:ext cx="3063545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6000">
                <a:solidFill>
                  <a:srgbClr val="FFFFFF"/>
                </a:solidFill>
              </a:defRPr>
            </a:pPr>
            <a:r>
              <a:t>Agenda</a:t>
            </a:r>
            <a:r>
              <a:rPr sz="4800"/>
              <a:t>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rimary Topics - Overview"/>
          <p:cNvSpPr txBox="1"/>
          <p:nvPr>
            <p:ph type="title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Primary Topics - Overview</a:t>
            </a:r>
          </a:p>
        </p:txBody>
      </p:sp>
      <p:sp>
        <p:nvSpPr>
          <p:cNvPr id="201" name="This presentation will cover the core concepts essential for a Backend Developer as per the guidelines."/>
          <p:cNvSpPr txBox="1"/>
          <p:nvPr>
            <p:ph type="body" sz="quarter" idx="1"/>
          </p:nvPr>
        </p:nvSpPr>
        <p:spPr>
          <a:xfrm>
            <a:off x="1206500" y="2824469"/>
            <a:ext cx="21971002" cy="1499071"/>
          </a:xfrm>
          <a:prstGeom prst="rect">
            <a:avLst/>
          </a:prstGeom>
        </p:spPr>
        <p:txBody>
          <a:bodyPr/>
          <a:lstStyle>
            <a:lvl1pPr defTabSz="652144">
              <a:defRPr sz="4600"/>
            </a:lvl1pPr>
          </a:lstStyle>
          <a:p>
            <a:pPr/>
            <a:r>
              <a:t>This presentation will cover the core concepts essential for a Backend Developer as per the guidelines.</a:t>
            </a:r>
          </a:p>
        </p:txBody>
      </p:sp>
      <p:sp>
        <p:nvSpPr>
          <p:cNvPr id="202" name="Primary Topics Covered:…"/>
          <p:cNvSpPr txBox="1"/>
          <p:nvPr>
            <p:ph type="body" idx="21"/>
          </p:nvPr>
        </p:nvSpPr>
        <p:spPr>
          <a:xfrm>
            <a:off x="1206499" y="4762341"/>
            <a:ext cx="21971002" cy="82560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 defTabSz="2413954">
              <a:spcBef>
                <a:spcPts val="4400"/>
              </a:spcBef>
              <a:buSzTx/>
              <a:buNone/>
              <a:defRPr b="1" sz="4700"/>
            </a:pPr>
            <a:r>
              <a:t>Primary Topics Covered:</a:t>
            </a:r>
          </a:p>
          <a:p>
            <a:pPr marL="880110" indent="-880110" defTabSz="2413954">
              <a:spcBef>
                <a:spcPts val="4400"/>
              </a:spcBef>
              <a:buSzPct val="100000"/>
              <a:buAutoNum type="arabicPeriod" startAt="1"/>
              <a:defRPr b="1" sz="4700"/>
            </a:pPr>
            <a:r>
              <a:t>Node.js </a:t>
            </a:r>
          </a:p>
          <a:p>
            <a:pPr marL="880110" indent="-880110" defTabSz="2413954">
              <a:spcBef>
                <a:spcPts val="4400"/>
              </a:spcBef>
              <a:buSzPct val="100000"/>
              <a:buAutoNum type="arabicPeriod" startAt="1"/>
              <a:defRPr b="1" sz="4700"/>
            </a:pPr>
            <a:r>
              <a:t>RESTful APIs </a:t>
            </a:r>
          </a:p>
          <a:p>
            <a:pPr marL="880110" indent="-880110" defTabSz="2413954">
              <a:spcBef>
                <a:spcPts val="4400"/>
              </a:spcBef>
              <a:buSzPct val="100000"/>
              <a:buAutoNum type="arabicPeriod" startAt="1"/>
              <a:defRPr b="1" sz="4700"/>
            </a:pPr>
            <a:r>
              <a:t>Authentication &amp; Authorization </a:t>
            </a:r>
          </a:p>
          <a:p>
            <a:pPr marL="880110" indent="-880110" defTabSz="2413954">
              <a:spcBef>
                <a:spcPts val="4400"/>
              </a:spcBef>
              <a:buSzPct val="100000"/>
              <a:buAutoNum type="arabicPeriod" startAt="1"/>
              <a:defRPr b="1" sz="4700"/>
            </a:pPr>
            <a:r>
              <a:t>Testing APIs </a:t>
            </a:r>
            <a:br/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Node.js Deep Dive (Primary Topic)"/>
          <p:cNvSpPr txBox="1"/>
          <p:nvPr>
            <p:ph type="title"/>
          </p:nvPr>
        </p:nvSpPr>
        <p:spPr>
          <a:xfrm>
            <a:off x="1206500" y="952499"/>
            <a:ext cx="21971000" cy="1433166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Node.js Deep Dive (Primary Topic)</a:t>
            </a:r>
          </a:p>
        </p:txBody>
      </p:sp>
      <p:sp>
        <p:nvSpPr>
          <p:cNvPr id="205" name="Key Concepts:…"/>
          <p:cNvSpPr txBox="1"/>
          <p:nvPr>
            <p:ph type="body" idx="1"/>
          </p:nvPr>
        </p:nvSpPr>
        <p:spPr>
          <a:xfrm>
            <a:off x="1206500" y="2634544"/>
            <a:ext cx="21971000" cy="10136382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1926287">
              <a:lnSpc>
                <a:spcPct val="90000"/>
              </a:lnSpc>
              <a:spcBef>
                <a:spcPts val="3500"/>
              </a:spcBef>
              <a:defRPr sz="3700"/>
            </a:pPr>
            <a:r>
              <a:t>Key Concepts:</a:t>
            </a:r>
          </a:p>
          <a:p>
            <a:pPr marL="481583" indent="-481583" defTabSz="1926287">
              <a:lnSpc>
                <a:spcPct val="90000"/>
              </a:lnSpc>
              <a:spcBef>
                <a:spcPts val="3500"/>
              </a:spcBef>
              <a:buSzPct val="123000"/>
              <a:buChar char="•"/>
              <a:defRPr sz="3700"/>
            </a:pPr>
            <a:r>
              <a:t>Runtime Environment: </a:t>
            </a:r>
            <a:r>
              <a:rPr b="0"/>
              <a:t>Built on Chrome's V8 engine for high-performance JavaScript execution outside browsers.</a:t>
            </a:r>
            <a:endParaRPr b="0"/>
          </a:p>
          <a:p>
            <a:pPr marL="481583" indent="-481583" defTabSz="1926287">
              <a:lnSpc>
                <a:spcPct val="90000"/>
              </a:lnSpc>
              <a:spcBef>
                <a:spcPts val="3500"/>
              </a:spcBef>
              <a:buSzPct val="123000"/>
              <a:buChar char="•"/>
              <a:defRPr sz="3700"/>
            </a:pPr>
            <a:r>
              <a:t>Event-Driven Architecture:</a:t>
            </a:r>
            <a:r>
              <a:rPr b="0"/>
              <a:t> Non-blocking I/O model using an event loop for handling concurrent operations efficiently, ideal for scalable applications.</a:t>
            </a:r>
            <a:endParaRPr b="0"/>
          </a:p>
          <a:p>
            <a:pPr defTabSz="1926287">
              <a:lnSpc>
                <a:spcPct val="90000"/>
              </a:lnSpc>
              <a:spcBef>
                <a:spcPts val="3500"/>
              </a:spcBef>
              <a:defRPr b="0" sz="3700"/>
            </a:pPr>
            <a:r>
              <a:t>     - Event Loop Phases: Timers, Pending Callbacks, Idle/Prepare, Poll, Check, Close Callbacks.</a:t>
            </a:r>
          </a:p>
          <a:p>
            <a:pPr marL="481583" indent="-481583" defTabSz="1926287">
              <a:lnSpc>
                <a:spcPct val="90000"/>
              </a:lnSpc>
              <a:spcBef>
                <a:spcPts val="3500"/>
              </a:spcBef>
              <a:buSzPct val="123000"/>
              <a:buChar char="•"/>
              <a:defRPr sz="3700"/>
            </a:pPr>
            <a:r>
              <a:t>Asynchronous Programming:</a:t>
            </a:r>
            <a:r>
              <a:rPr b="0"/>
              <a:t> Evolution from callbacks to Promises and async/await for cleaner code.</a:t>
            </a:r>
            <a:endParaRPr b="0"/>
          </a:p>
          <a:p>
            <a:pPr marL="481583" indent="-481583" defTabSz="1926287">
              <a:lnSpc>
                <a:spcPct val="90000"/>
              </a:lnSpc>
              <a:spcBef>
                <a:spcPts val="3500"/>
              </a:spcBef>
              <a:buSzPct val="123000"/>
              <a:buChar char="•"/>
              <a:defRPr sz="3700"/>
            </a:pPr>
            <a:r>
              <a:t>Built-in Modules:</a:t>
            </a:r>
            <a:r>
              <a:rPr b="0"/>
              <a:t> fs for file system ops, http for servers, path for file paths, crypto for security.</a:t>
            </a:r>
            <a:endParaRPr b="0"/>
          </a:p>
          <a:p>
            <a:pPr marL="481583" indent="-481583" defTabSz="1926287">
              <a:lnSpc>
                <a:spcPct val="90000"/>
              </a:lnSpc>
              <a:spcBef>
                <a:spcPts val="3500"/>
              </a:spcBef>
              <a:buSzPct val="123000"/>
              <a:buChar char="•"/>
              <a:defRPr sz="3700"/>
            </a:pPr>
            <a:r>
              <a:t>NPM Ecosystem: </a:t>
            </a:r>
            <a:r>
              <a:rPr b="0"/>
              <a:t>Dependency management with semantic versioning; tools like nodemon for development.</a:t>
            </a:r>
            <a:endParaRPr b="0"/>
          </a:p>
          <a:p>
            <a:pPr marL="481583" indent="-481583" defTabSz="1926287">
              <a:lnSpc>
                <a:spcPct val="90000"/>
              </a:lnSpc>
              <a:spcBef>
                <a:spcPts val="3500"/>
              </a:spcBef>
              <a:buSzPct val="123000"/>
              <a:buChar char="•"/>
              <a:defRPr sz="3700"/>
            </a:pPr>
            <a:r>
              <a:t>Real-World Applications: </a:t>
            </a:r>
            <a:r>
              <a:rPr b="0"/>
              <a:t>REST APIs, real-time apps (e.g., chat servers), microservices in cloud environments.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ode Example"/>
          <p:cNvSpPr txBox="1"/>
          <p:nvPr>
            <p:ph type="title"/>
          </p:nvPr>
        </p:nvSpPr>
        <p:spPr>
          <a:xfrm>
            <a:off x="1206500" y="952499"/>
            <a:ext cx="21971000" cy="1433166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Code Example</a:t>
            </a:r>
          </a:p>
        </p:txBody>
      </p:sp>
      <p:pic>
        <p:nvPicPr>
          <p:cNvPr id="208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0" t="3013" r="0" b="3013"/>
          <a:stretch>
            <a:fillRect/>
          </a:stretch>
        </p:blipFill>
        <p:spPr>
          <a:xfrm>
            <a:off x="1099572" y="4413539"/>
            <a:ext cx="15611057" cy="9045507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This demonstrates async file reading integrated with an HTTP server, handling errors professionally."/>
          <p:cNvSpPr txBox="1"/>
          <p:nvPr/>
        </p:nvSpPr>
        <p:spPr>
          <a:xfrm>
            <a:off x="1238734" y="2411857"/>
            <a:ext cx="22560510" cy="1461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This demonstrates async file reading integrated with an HTTP server, handling errors professionally.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Express.js Routing &amp; Middleware (Primary Topic)"/>
          <p:cNvSpPr txBox="1"/>
          <p:nvPr>
            <p:ph type="title"/>
          </p:nvPr>
        </p:nvSpPr>
        <p:spPr>
          <a:xfrm>
            <a:off x="1206500" y="660398"/>
            <a:ext cx="21971000" cy="1433167"/>
          </a:xfrm>
          <a:prstGeom prst="rect">
            <a:avLst/>
          </a:prstGeom>
        </p:spPr>
        <p:txBody>
          <a:bodyPr/>
          <a:lstStyle>
            <a:lvl1pPr defTabSz="2218888">
              <a:defRPr spc="-200" sz="7700"/>
            </a:lvl1pPr>
          </a:lstStyle>
          <a:p>
            <a:pPr/>
            <a:r>
              <a:t>Express.js Routing &amp; Middleware (Primary Topic)</a:t>
            </a:r>
          </a:p>
        </p:txBody>
      </p:sp>
      <p:sp>
        <p:nvSpPr>
          <p:cNvPr id="212" name="Framework Overview: Lightweight web framework for Node.js, simplifying API and web app development with robust routing and middleware support.…"/>
          <p:cNvSpPr txBox="1"/>
          <p:nvPr>
            <p:ph type="body" idx="1"/>
          </p:nvPr>
        </p:nvSpPr>
        <p:spPr>
          <a:xfrm>
            <a:off x="1206498" y="2259019"/>
            <a:ext cx="22607372" cy="11249181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1828754">
              <a:lnSpc>
                <a:spcPct val="90000"/>
              </a:lnSpc>
              <a:spcBef>
                <a:spcPts val="3300"/>
              </a:spcBef>
              <a:defRPr sz="3600"/>
            </a:pPr>
            <a:r>
              <a:t>Framework Overview: </a:t>
            </a:r>
            <a:r>
              <a:rPr b="0"/>
              <a:t>Lightweight web framework for Node.js, simplifying API and web app development with robust routing and middleware support.</a:t>
            </a:r>
            <a:endParaRPr b="0"/>
          </a:p>
          <a:p>
            <a:pPr defTabSz="1828754">
              <a:lnSpc>
                <a:spcPct val="90000"/>
              </a:lnSpc>
              <a:spcBef>
                <a:spcPts val="3300"/>
              </a:spcBef>
              <a:defRPr sz="3600"/>
            </a:pPr>
            <a:r>
              <a:t>Routing: </a:t>
            </a:r>
            <a:r>
              <a:rPr b="0"/>
              <a:t>HTTP methods (GET, POST, PUT, DELETE, PATCH) for endpoint definition.</a:t>
            </a:r>
            <a:endParaRPr b="0"/>
          </a:p>
          <a:p>
            <a:pPr defTabSz="1828754">
              <a:lnSpc>
                <a:spcPct val="90000"/>
              </a:lnSpc>
              <a:spcBef>
                <a:spcPts val="3300"/>
              </a:spcBef>
              <a:defRPr b="0" sz="3600"/>
            </a:pPr>
            <a:r>
              <a:t>               - Example: app.get('/users', handler); for resource retrieval.</a:t>
            </a:r>
          </a:p>
          <a:p>
            <a:pPr defTabSz="1828754">
              <a:lnSpc>
                <a:spcPct val="90000"/>
              </a:lnSpc>
              <a:spcBef>
                <a:spcPts val="3300"/>
              </a:spcBef>
              <a:defRPr sz="3600"/>
            </a:pPr>
            <a:r>
              <a:t>Middleware: </a:t>
            </a:r>
            <a:r>
              <a:rPr b="0"/>
              <a:t>Functions that process requests/responses; executed in sequence.</a:t>
            </a:r>
            <a:endParaRPr b="0"/>
          </a:p>
          <a:p>
            <a:pPr defTabSz="1828754">
              <a:lnSpc>
                <a:spcPct val="90000"/>
              </a:lnSpc>
              <a:spcBef>
                <a:spcPts val="3300"/>
              </a:spcBef>
              <a:defRPr b="0" sz="3600"/>
            </a:pPr>
            <a:r>
              <a:t>               - Built-in: express.json() for JSON parsing.</a:t>
            </a:r>
          </a:p>
          <a:p>
            <a:pPr defTabSz="1828754">
              <a:lnSpc>
                <a:spcPct val="90000"/>
              </a:lnSpc>
              <a:spcBef>
                <a:spcPts val="3300"/>
              </a:spcBef>
              <a:defRPr b="0" sz="3600"/>
            </a:pPr>
            <a:r>
              <a:t>               - Third-party: Morgan for logging, Helmet for security headers.</a:t>
            </a:r>
          </a:p>
          <a:p>
            <a:pPr defTabSz="1828754">
              <a:lnSpc>
                <a:spcPct val="90000"/>
              </a:lnSpc>
              <a:spcBef>
                <a:spcPts val="3300"/>
              </a:spcBef>
              <a:defRPr b="0" sz="3600"/>
            </a:pPr>
            <a:r>
              <a:t>               - Custom: Error handling with next(err).</a:t>
            </a:r>
          </a:p>
          <a:p>
            <a:pPr defTabSz="1828754">
              <a:lnSpc>
                <a:spcPct val="90000"/>
              </a:lnSpc>
              <a:spcBef>
                <a:spcPts val="3300"/>
              </a:spcBef>
              <a:defRPr sz="3600"/>
            </a:pPr>
            <a:r>
              <a:t>Request Lifecycle: </a:t>
            </a:r>
            <a:r>
              <a:rPr b="0"/>
              <a:t>Request → Middleware Chain (e.g., auth, logging) → Route Handler → Response.</a:t>
            </a:r>
            <a:endParaRPr b="0"/>
          </a:p>
          <a:p>
            <a:pPr defTabSz="1828754">
              <a:lnSpc>
                <a:spcPct val="90000"/>
              </a:lnSpc>
              <a:spcBef>
                <a:spcPts val="3300"/>
              </a:spcBef>
              <a:defRPr sz="3600"/>
            </a:pPr>
            <a:r>
              <a:t>Modular Architecture: </a:t>
            </a:r>
            <a:r>
              <a:rPr b="0"/>
              <a:t>Use routers for scalable code organization, e.g., const userRouter = express.Router();.</a:t>
            </a:r>
            <a:endParaRPr b="0"/>
          </a:p>
          <a:p>
            <a:pPr defTabSz="1828754">
              <a:lnSpc>
                <a:spcPct val="90000"/>
              </a:lnSpc>
              <a:spcBef>
                <a:spcPts val="3300"/>
              </a:spcBef>
              <a:defRPr sz="3600"/>
            </a:pPr>
            <a:r>
              <a:t>Flow Diagram:</a:t>
            </a:r>
          </a:p>
          <a:p>
            <a:pPr defTabSz="1828754">
              <a:lnSpc>
                <a:spcPct val="90000"/>
              </a:lnSpc>
              <a:spcBef>
                <a:spcPts val="3300"/>
              </a:spcBef>
              <a:defRPr b="0" sz="3600"/>
            </a:pPr>
            <a:r>
              <a:t>[Request] → [Middleware 1: Logging (Morgan)] → [Middleware 2: Authentication] → [Middleware 3: Rate Limiting] → [Route Handler] → [Error Handler] → [Response]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STful API Concepts (Primary Topic)"/>
          <p:cNvSpPr txBox="1"/>
          <p:nvPr>
            <p:ph type="title"/>
          </p:nvPr>
        </p:nvSpPr>
        <p:spPr>
          <a:xfrm>
            <a:off x="1206500" y="952499"/>
            <a:ext cx="21971000" cy="1433166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RESTful API Concepts (Primary Topic)</a:t>
            </a:r>
          </a:p>
        </p:txBody>
      </p:sp>
      <p:sp>
        <p:nvSpPr>
          <p:cNvPr id="215" name="Core Principles: Stateless, client-server model using HTTP for uniform interface.…"/>
          <p:cNvSpPr txBox="1"/>
          <p:nvPr>
            <p:ph type="body" idx="1"/>
          </p:nvPr>
        </p:nvSpPr>
        <p:spPr>
          <a:xfrm>
            <a:off x="1206500" y="2887360"/>
            <a:ext cx="21971000" cy="9617156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2023821">
              <a:lnSpc>
                <a:spcPct val="90000"/>
              </a:lnSpc>
              <a:spcBef>
                <a:spcPts val="3700"/>
              </a:spcBef>
              <a:defRPr sz="3900"/>
            </a:pPr>
            <a:r>
              <a:t>Core Principles: </a:t>
            </a:r>
            <a:r>
              <a:rPr b="0"/>
              <a:t>Stateless, client-server model using HTTP for uniform interface.</a:t>
            </a:r>
            <a:endParaRPr b="0"/>
          </a:p>
          <a:p>
            <a:pPr defTabSz="2023821">
              <a:lnSpc>
                <a:spcPct val="90000"/>
              </a:lnSpc>
              <a:spcBef>
                <a:spcPts val="3700"/>
              </a:spcBef>
              <a:defRPr sz="3900"/>
            </a:pPr>
            <a:r>
              <a:t>CRUD Operations:</a:t>
            </a:r>
            <a:r>
              <a:rPr b="0"/>
              <a:t> Mapped to HTTP methods – GET (read), POST (create), PUT/PATCH (update), DELETE (remove).</a:t>
            </a:r>
            <a:endParaRPr b="0"/>
          </a:p>
          <a:p>
            <a:pPr defTabSz="2023821">
              <a:lnSpc>
                <a:spcPct val="90000"/>
              </a:lnSpc>
              <a:spcBef>
                <a:spcPts val="3700"/>
              </a:spcBef>
              <a:defRPr sz="3900"/>
            </a:pPr>
            <a:r>
              <a:t>HTTP Status Codes: </a:t>
            </a:r>
            <a:r>
              <a:rPr b="0"/>
              <a:t>2xx (Success: 200 OK, 201 Created), 4xx (Client Error: 400 Bad Request, 401 Unauthorized, 404 Not Found), 5xx (Server Error: 500 Internal Server Error).</a:t>
            </a:r>
            <a:endParaRPr b="0"/>
          </a:p>
          <a:p>
            <a:pPr defTabSz="2023821">
              <a:lnSpc>
                <a:spcPct val="90000"/>
              </a:lnSpc>
              <a:spcBef>
                <a:spcPts val="3700"/>
              </a:spcBef>
              <a:defRPr sz="3900"/>
            </a:pPr>
            <a:r>
              <a:t>Advanced Features:</a:t>
            </a:r>
          </a:p>
          <a:p>
            <a:pPr defTabSz="2023821">
              <a:lnSpc>
                <a:spcPct val="90000"/>
              </a:lnSpc>
              <a:spcBef>
                <a:spcPts val="3700"/>
              </a:spcBef>
              <a:defRPr b="0" sz="3900"/>
            </a:pPr>
            <a:r>
              <a:t>            - Pagination: Query params like /users?page=2&amp;limit=10 with offset/limit logic.</a:t>
            </a:r>
          </a:p>
          <a:p>
            <a:pPr defTabSz="2023821">
              <a:lnSpc>
                <a:spcPct val="90000"/>
              </a:lnSpc>
              <a:spcBef>
                <a:spcPts val="3700"/>
              </a:spcBef>
              <a:defRPr b="0" sz="3900"/>
            </a:pPr>
            <a:r>
              <a:t>            - Versioning: URL-based (/v1/users) or header-based for backward compatibility.</a:t>
            </a:r>
          </a:p>
          <a:p>
            <a:pPr defTabSz="2023821">
              <a:lnSpc>
                <a:spcPct val="90000"/>
              </a:lnSpc>
              <a:spcBef>
                <a:spcPts val="3700"/>
              </a:spcBef>
              <a:defRPr b="0" sz="3900"/>
            </a:pPr>
            <a:r>
              <a:t>            - Filtering/Sorting: /users?role=admin&amp;sort=asc using query parsing.</a:t>
            </a:r>
          </a:p>
          <a:p>
            <a:pPr defTabSz="2023821">
              <a:lnSpc>
                <a:spcPct val="90000"/>
              </a:lnSpc>
              <a:spcBef>
                <a:spcPts val="3700"/>
              </a:spcBef>
              <a:defRPr sz="3900"/>
            </a:pPr>
            <a:r>
              <a:t>Best Practices: </a:t>
            </a:r>
            <a:r>
              <a:rPr b="0"/>
              <a:t>Idempotency, HATEOAS (Hypermedia as the Engine of Application State) for self-descriptive APIs.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Authentication &amp; Authorization (Primary Topic)"/>
          <p:cNvSpPr txBox="1"/>
          <p:nvPr>
            <p:ph type="title"/>
          </p:nvPr>
        </p:nvSpPr>
        <p:spPr>
          <a:xfrm>
            <a:off x="1206500" y="952499"/>
            <a:ext cx="21971000" cy="1433166"/>
          </a:xfrm>
          <a:prstGeom prst="rect">
            <a:avLst/>
          </a:prstGeom>
        </p:spPr>
        <p:txBody>
          <a:bodyPr/>
          <a:lstStyle>
            <a:lvl1pPr defTabSz="2340804">
              <a:defRPr spc="-200" sz="8100"/>
            </a:lvl1pPr>
          </a:lstStyle>
          <a:p>
            <a:pPr/>
            <a:r>
              <a:t>Authentication &amp; Authorization (Primary Topic)</a:t>
            </a:r>
          </a:p>
        </p:txBody>
      </p:sp>
      <p:sp>
        <p:nvSpPr>
          <p:cNvPr id="218" name="Authentication: Verifying user identity (who are you?).…"/>
          <p:cNvSpPr txBox="1"/>
          <p:nvPr>
            <p:ph type="body" idx="1"/>
          </p:nvPr>
        </p:nvSpPr>
        <p:spPr>
          <a:xfrm>
            <a:off x="1206500" y="2949309"/>
            <a:ext cx="21971000" cy="9841322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2194505">
              <a:lnSpc>
                <a:spcPct val="90000"/>
              </a:lnSpc>
              <a:spcBef>
                <a:spcPts val="4000"/>
              </a:spcBef>
              <a:defRPr sz="4300"/>
            </a:pPr>
            <a:r>
              <a:t>Authentication: </a:t>
            </a:r>
            <a:r>
              <a:rPr b="0"/>
              <a:t>Verifying user identity (who are you?).</a:t>
            </a:r>
            <a:endParaRPr b="0"/>
          </a:p>
          <a:p>
            <a:pPr defTabSz="2194505">
              <a:lnSpc>
                <a:spcPct val="90000"/>
              </a:lnSpc>
              <a:spcBef>
                <a:spcPts val="4000"/>
              </a:spcBef>
              <a:defRPr sz="4300"/>
            </a:pPr>
            <a:r>
              <a:t>Authorization: </a:t>
            </a:r>
            <a:r>
              <a:rPr b="0"/>
              <a:t>Enforcing access controls (what can you do?).</a:t>
            </a:r>
            <a:endParaRPr b="0"/>
          </a:p>
          <a:p>
            <a:pPr defTabSz="2194505">
              <a:lnSpc>
                <a:spcPct val="90000"/>
              </a:lnSpc>
              <a:spcBef>
                <a:spcPts val="4000"/>
              </a:spcBef>
              <a:defRPr sz="4300"/>
            </a:pPr>
            <a:r>
              <a:t>JWT (JSON Web Tokens): </a:t>
            </a:r>
            <a:r>
              <a:rPr b="0"/>
              <a:t>Stateless, signed tokens (header.payload.signature) for secure sessions; use libraries like jsonwebtoken.</a:t>
            </a:r>
            <a:endParaRPr b="0"/>
          </a:p>
          <a:p>
            <a:pPr defTabSz="2194505">
              <a:lnSpc>
                <a:spcPct val="90000"/>
              </a:lnSpc>
              <a:spcBef>
                <a:spcPts val="4000"/>
              </a:spcBef>
              <a:defRPr b="0" sz="4300"/>
            </a:pPr>
            <a:r>
              <a:t>            - Implementation: Generate on login, validate in middleware.</a:t>
            </a:r>
          </a:p>
          <a:p>
            <a:pPr defTabSz="2194505">
              <a:lnSpc>
                <a:spcPct val="90000"/>
              </a:lnSpc>
              <a:spcBef>
                <a:spcPts val="4000"/>
              </a:spcBef>
              <a:defRPr sz="4300"/>
            </a:pPr>
            <a:r>
              <a:t>OAuth2 Flows: </a:t>
            </a:r>
            <a:r>
              <a:rPr b="0"/>
              <a:t>Authorization Code for web apps, Client Credentials for machine-to-machine; integrate with providers like Google/Auth0.</a:t>
            </a:r>
            <a:endParaRPr b="0"/>
          </a:p>
          <a:p>
            <a:pPr defTabSz="2194505">
              <a:lnSpc>
                <a:spcPct val="90000"/>
              </a:lnSpc>
              <a:spcBef>
                <a:spcPts val="4000"/>
              </a:spcBef>
              <a:defRPr sz="4300"/>
            </a:pPr>
            <a:r>
              <a:t>Security Best Practices: </a:t>
            </a:r>
            <a:r>
              <a:rPr b="0"/>
              <a:t>Use HTTPS, short token expiration (e.g., 15 mins), refresh tokens, bcrypt for password hashing, protect against CSRF/XSS.</a:t>
            </a:r>
            <a:endParaRPr b="0"/>
          </a:p>
          <a:p>
            <a:pPr defTabSz="2194505">
              <a:lnSpc>
                <a:spcPct val="90000"/>
              </a:lnSpc>
              <a:spcBef>
                <a:spcPts val="4000"/>
              </a:spcBef>
              <a:defRPr sz="4300"/>
            </a:pPr>
            <a:r>
              <a:t>Integration with Secondary Topics: </a:t>
            </a:r>
            <a:r>
              <a:rPr b="0"/>
              <a:t>Use in WebSocket for real-time auth; store sessions in databases (SQL/NoSQL).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ode Example:"/>
          <p:cNvSpPr txBox="1"/>
          <p:nvPr>
            <p:ph type="title"/>
          </p:nvPr>
        </p:nvSpPr>
        <p:spPr>
          <a:xfrm>
            <a:off x="1206500" y="952499"/>
            <a:ext cx="21971000" cy="1433166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Code Example:</a:t>
            </a:r>
          </a:p>
        </p:txBody>
      </p:sp>
      <p:sp>
        <p:nvSpPr>
          <p:cNvPr id="221" name="JWT Authentication Middleware: Secures routes by verifying tokens and attaching user info to requests"/>
          <p:cNvSpPr txBox="1"/>
          <p:nvPr>
            <p:ph type="body" sz="quarter" idx="1"/>
          </p:nvPr>
        </p:nvSpPr>
        <p:spPr>
          <a:xfrm>
            <a:off x="1299923" y="2344865"/>
            <a:ext cx="22231756" cy="743643"/>
          </a:xfrm>
          <a:prstGeom prst="rect">
            <a:avLst/>
          </a:prstGeom>
        </p:spPr>
        <p:txBody>
          <a:bodyPr/>
          <a:lstStyle>
            <a:lvl1pPr defTabSz="528319">
              <a:defRPr sz="3500"/>
            </a:lvl1pPr>
          </a:lstStyle>
          <a:p>
            <a:pPr/>
            <a:r>
              <a:t>JWT Authentication Middleware: Secures routes by verifying tokens and attaching user info to requests</a:t>
            </a:r>
          </a:p>
        </p:txBody>
      </p:sp>
      <p:pic>
        <p:nvPicPr>
          <p:cNvPr id="222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0" t="2091" r="0" b="2091"/>
          <a:stretch>
            <a:fillRect/>
          </a:stretch>
        </p:blipFill>
        <p:spPr>
          <a:xfrm>
            <a:off x="1093091" y="3548819"/>
            <a:ext cx="16875951" cy="93193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2_DynamicDark">
  <a:themeElements>
    <a:clrScheme name="32_DynamicDar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2_DynamicDar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2_Dynamic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E00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2_DynamicDark">
  <a:themeElements>
    <a:clrScheme name="32_DynamicDar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2_DynamicDar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2_Dynamic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E00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