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3" r:id="rId8"/>
    <p:sldId id="270" r:id="rId9"/>
    <p:sldId id="266" r:id="rId10"/>
    <p:sldId id="267" r:id="rId11"/>
    <p:sldId id="268" r:id="rId12"/>
    <p:sldId id="27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78" autoAdjust="0"/>
    <p:restoredTop sz="94660"/>
  </p:normalViewPr>
  <p:slideViewPr>
    <p:cSldViewPr snapToGrid="0">
      <p:cViewPr varScale="1">
        <p:scale>
          <a:sx n="67" d="100"/>
          <a:sy n="67" d="100"/>
        </p:scale>
        <p:origin x="61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0C2067-435C-43A2-8221-BE217C128366}" type="datetimeFigureOut">
              <a:rPr lang="en-US" smtClean="0"/>
              <a:t>3/17/2021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E0CC82-624C-449B-BB30-339155A384AA}" type="slidenum">
              <a:rPr lang="en-US" smtClean="0"/>
              <a:t>‹#›</a:t>
            </a:fld>
            <a:endParaRPr lang="en-US"/>
          </a:p>
        </p:txBody>
      </p:sp>
    </p:spTree>
    <p:extLst>
      <p:ext uri="{BB962C8B-B14F-4D97-AF65-F5344CB8AC3E}">
        <p14:creationId xmlns:p14="http://schemas.microsoft.com/office/powerpoint/2010/main" val="967945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E0CC82-624C-449B-BB30-339155A384AA}" type="slidenum">
              <a:rPr lang="en-US" smtClean="0"/>
              <a:t>11</a:t>
            </a:fld>
            <a:endParaRPr lang="en-US"/>
          </a:p>
        </p:txBody>
      </p:sp>
    </p:spTree>
    <p:extLst>
      <p:ext uri="{BB962C8B-B14F-4D97-AF65-F5344CB8AC3E}">
        <p14:creationId xmlns:p14="http://schemas.microsoft.com/office/powerpoint/2010/main" val="40842931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D843B31-4AAE-4106-A25E-04B6238E5A7D}" type="datetime1">
              <a:rPr lang="en-US" smtClean="0"/>
              <a:t>3/17/2021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E96ECB-7AA9-447C-A490-DB8EE5FF7B71}" type="datetime1">
              <a:rPr lang="en-US" smtClean="0"/>
              <a:t>3/17/2021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1094CB8-62B1-48C5-9FE7-6D2E824AAB3D}" type="datetime1">
              <a:rPr lang="en-US" smtClean="0"/>
              <a:t>3/17/2021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0CDC11D-B586-4392-A666-D806806B9EC0}" type="datetime1">
              <a:rPr lang="en-US" smtClean="0"/>
              <a:t>3/17/2021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55F31E-40D2-4B25-BFFD-8D7F7C7484AF}" type="datetime1">
              <a:rPr lang="en-US" smtClean="0"/>
              <a:t>3/17/2021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77AF9AE-F47D-4604-A5FF-01C10FBF8D8E}" type="datetime1">
              <a:rPr lang="en-US" smtClean="0"/>
              <a:t>3/17/2021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63A3715-7C4A-4575-9823-C7376B74084C}" type="datetime1">
              <a:rPr lang="en-US" smtClean="0"/>
              <a:t>3/17/2021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085C90AA-5850-4F74-B280-F9883E6E0474}" type="datetime1">
              <a:rPr lang="en-US" smtClean="0"/>
              <a:t>3/17/2021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DCB51D4C-BF81-446A-A37B-CE3AC4725859}" type="datetime1">
              <a:rPr lang="en-US" smtClean="0"/>
              <a:t>3/17/2021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B7C997-10C5-4C3F-AE77-BB0EB270979E}" type="datetime1">
              <a:rPr lang="en-US" smtClean="0"/>
              <a:t>3/17/2021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FADE4B-4A46-41A0-BA01-F02506E37BC6}" type="datetime1">
              <a:rPr lang="en-US" smtClean="0"/>
              <a:t>3/17/2021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DCA950-175E-4EDB-B179-C48B2F1A84E3}" type="datetime1">
              <a:rPr lang="en-US" smtClean="0"/>
              <a:t>3/17/2021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C8D272-5994-49F2-B2F4-9D93E62C54E1}" type="datetime1">
              <a:rPr lang="en-US" smtClean="0"/>
              <a:t>3/17/2021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2106B4-43C2-460E-939C-F92559925448}" type="datetime1">
              <a:rPr lang="en-US" smtClean="0"/>
              <a:t>3/17/2021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12E824-1B49-45FB-BA10-0DB326D96DD7}" type="datetime1">
              <a:rPr lang="en-US" smtClean="0"/>
              <a:t>3/17/2021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3A50B0-2EBE-44D0-AD2E-53E7A50E0219}" type="datetime1">
              <a:rPr lang="en-US" smtClean="0"/>
              <a:t>3/17/2021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D477A2-9DEC-4E32-832E-B4B9C136AC11}" type="datetime1">
              <a:rPr lang="en-US" smtClean="0"/>
              <a:t>3/17/2021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E3BB704C-DEA1-406F-96DA-E6304A79E0A1}" type="datetime1">
              <a:rPr lang="en-US" smtClean="0"/>
              <a:t>3/17/2021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1.nyc.gov/site/tlc/about/tlc-trip-record-data.pag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towardsdatascience.com/new-york-taxi-data-set-analysis-7f3a9ad84850" TargetMode="External"/><Relationship Id="rId4" Type="http://schemas.openxmlformats.org/officeDocument/2006/relationships/hyperlink" Target="https://www.youtube.com/watch?v=lJitdOke2bs&amp;ab_channel=CodingNes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researchgate.net/publication/252023141_A_case_study_The_New_York_City_yellow_cab_System_of_Systems" TargetMode="External"/><Relationship Id="rId2" Type="http://schemas.openxmlformats.org/officeDocument/2006/relationships/hyperlink" Target="https://www1.nyc.gov/site/tlc/about/data-and-research.page" TargetMode="External"/><Relationship Id="rId1" Type="http://schemas.openxmlformats.org/officeDocument/2006/relationships/slideLayout" Target="../slideLayouts/slideLayout2.xml"/><Relationship Id="rId4" Type="http://schemas.openxmlformats.org/officeDocument/2006/relationships/hyperlink" Target="https://www.researchgate.net/publication/313451485_Predicting_taxi_demand_at_high_spatial_resolution_Approaching_the_limit_of_predictability"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5.xml"/><Relationship Id="rId5" Type="http://schemas.openxmlformats.org/officeDocument/2006/relationships/image" Target="../media/image5.jpg"/><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3171" y="2080620"/>
            <a:ext cx="9507568" cy="1348381"/>
          </a:xfrm>
        </p:spPr>
        <p:txBody>
          <a:bodyPr/>
          <a:lstStyle/>
          <a:p>
            <a:pPr algn="ctr"/>
            <a:r>
              <a:rPr lang="en-IN" sz="3200" b="1" dirty="0">
                <a:latin typeface="Corbel" panose="020B0503020204020204" pitchFamily="34" charset="0"/>
              </a:rPr>
              <a:t>School of Engineering and Applied Science,</a:t>
            </a:r>
            <a:br>
              <a:rPr lang="en-IN" sz="3200" b="1" dirty="0">
                <a:latin typeface="Corbel" panose="020B0503020204020204" pitchFamily="34" charset="0"/>
              </a:rPr>
            </a:br>
            <a:r>
              <a:rPr lang="en-IN" sz="3200" b="1" dirty="0">
                <a:latin typeface="Corbel" panose="020B0503020204020204" pitchFamily="34" charset="0"/>
              </a:rPr>
              <a:t>Ahmedabad University</a:t>
            </a:r>
            <a:endParaRPr lang="en-US" sz="3200" dirty="0"/>
          </a:p>
        </p:txBody>
      </p:sp>
      <p:sp>
        <p:nvSpPr>
          <p:cNvPr id="3" name="Subtitle 2"/>
          <p:cNvSpPr>
            <a:spLocks noGrp="1"/>
          </p:cNvSpPr>
          <p:nvPr>
            <p:ph type="subTitle" idx="1"/>
          </p:nvPr>
        </p:nvSpPr>
        <p:spPr>
          <a:xfrm>
            <a:off x="1683171" y="4015494"/>
            <a:ext cx="9507568" cy="1013705"/>
          </a:xfrm>
        </p:spPr>
        <p:txBody>
          <a:bodyPr>
            <a:normAutofit lnSpcReduction="10000"/>
          </a:bodyPr>
          <a:lstStyle/>
          <a:p>
            <a:pPr algn="ctr"/>
            <a:r>
              <a:rPr lang="en-US" sz="2800" b="1" dirty="0">
                <a:solidFill>
                  <a:schemeClr val="accent1">
                    <a:lumMod val="40000"/>
                    <a:lumOff val="60000"/>
                  </a:schemeClr>
                </a:solidFill>
              </a:rPr>
              <a:t>Machine Learning project presentation 1</a:t>
            </a:r>
          </a:p>
          <a:p>
            <a:pPr algn="ctr"/>
            <a:r>
              <a:rPr lang="en-US" sz="2800" b="1" dirty="0">
                <a:solidFill>
                  <a:schemeClr val="accent1">
                    <a:lumMod val="40000"/>
                    <a:lumOff val="60000"/>
                  </a:schemeClr>
                </a:solidFill>
              </a:rPr>
              <a:t>Group 14</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25881298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Future work</a:t>
            </a:r>
          </a:p>
        </p:txBody>
      </p:sp>
      <p:sp>
        <p:nvSpPr>
          <p:cNvPr id="3" name="Content Placeholder 2"/>
          <p:cNvSpPr>
            <a:spLocks noGrp="1"/>
          </p:cNvSpPr>
          <p:nvPr>
            <p:ph idx="1"/>
          </p:nvPr>
        </p:nvSpPr>
        <p:spPr>
          <a:xfrm>
            <a:off x="1154954" y="2603500"/>
            <a:ext cx="10035785" cy="3416300"/>
          </a:xfrm>
        </p:spPr>
        <p:txBody>
          <a:bodyPr/>
          <a:lstStyle/>
          <a:p>
            <a:pPr algn="just"/>
            <a:r>
              <a:rPr lang="en-IN" dirty="0"/>
              <a:t>We will try to analyse the data more and get some useful insight from it. </a:t>
            </a:r>
          </a:p>
          <a:p>
            <a:pPr algn="just"/>
            <a:r>
              <a:rPr lang="en-IN" dirty="0"/>
              <a:t>We are planning to make model to predict the fare for the trip and predict areas where most cabs are booked.</a:t>
            </a:r>
          </a:p>
          <a:p>
            <a:pPr algn="just"/>
            <a:r>
              <a:rPr lang="en-IN" dirty="0"/>
              <a:t>We will be using clustering to see the areas where most taxis are booked.</a:t>
            </a:r>
          </a:p>
          <a:p>
            <a:pPr algn="just"/>
            <a:r>
              <a:rPr lang="en-IN" dirty="0"/>
              <a:t>We are planning to predict actual fare price with most accurate prediction model.</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3159287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References</a:t>
            </a:r>
          </a:p>
        </p:txBody>
      </p:sp>
      <p:sp>
        <p:nvSpPr>
          <p:cNvPr id="3" name="Content Placeholder 2"/>
          <p:cNvSpPr>
            <a:spLocks noGrp="1"/>
          </p:cNvSpPr>
          <p:nvPr>
            <p:ph idx="1"/>
          </p:nvPr>
        </p:nvSpPr>
        <p:spPr>
          <a:xfrm>
            <a:off x="1683170" y="2591857"/>
            <a:ext cx="9507569" cy="3416300"/>
          </a:xfrm>
        </p:spPr>
        <p:txBody>
          <a:bodyPr/>
          <a:lstStyle/>
          <a:p>
            <a:pPr algn="just"/>
            <a:r>
              <a:rPr lang="en-IN" dirty="0">
                <a:solidFill>
                  <a:schemeClr val="accent5">
                    <a:lumMod val="50000"/>
                  </a:schemeClr>
                </a:solidFill>
                <a:hlinkClick r:id="rId3">
                  <a:extLst>
                    <a:ext uri="{A12FA001-AC4F-418D-AE19-62706E023703}">
                      <ahyp:hlinkClr xmlns:ahyp="http://schemas.microsoft.com/office/drawing/2018/hyperlinkcolor" val="tx"/>
                    </a:ext>
                  </a:extLst>
                </a:hlinkClick>
              </a:rPr>
              <a:t>https://www1.nyc.gov/site/tlc/about/tlc-trip-record-data.page</a:t>
            </a:r>
            <a:endParaRPr lang="en-US" dirty="0">
              <a:solidFill>
                <a:schemeClr val="accent5">
                  <a:lumMod val="50000"/>
                </a:schemeClr>
              </a:solidFill>
            </a:endParaRPr>
          </a:p>
          <a:p>
            <a:pPr algn="just"/>
            <a:r>
              <a:rPr lang="en-IN" dirty="0">
                <a:solidFill>
                  <a:schemeClr val="accent5">
                    <a:lumMod val="50000"/>
                  </a:schemeClr>
                </a:solidFill>
                <a:hlinkClick r:id="rId4">
                  <a:extLst>
                    <a:ext uri="{A12FA001-AC4F-418D-AE19-62706E023703}">
                      <ahyp:hlinkClr xmlns:ahyp="http://schemas.microsoft.com/office/drawing/2018/hyperlinkcolor" val="tx"/>
                    </a:ext>
                  </a:extLst>
                </a:hlinkClick>
              </a:rPr>
              <a:t>https://www.youtube.com/watch?v=lJitdOke2bs&amp;ab_channel=CodingNest</a:t>
            </a:r>
            <a:endParaRPr lang="en-US" dirty="0">
              <a:solidFill>
                <a:schemeClr val="accent5">
                  <a:lumMod val="50000"/>
                </a:schemeClr>
              </a:solidFill>
            </a:endParaRPr>
          </a:p>
          <a:p>
            <a:pPr algn="just"/>
            <a:r>
              <a:rPr lang="en-IN" dirty="0">
                <a:solidFill>
                  <a:schemeClr val="accent5">
                    <a:lumMod val="50000"/>
                  </a:schemeClr>
                </a:solidFill>
                <a:hlinkClick r:id="rId5">
                  <a:extLst>
                    <a:ext uri="{A12FA001-AC4F-418D-AE19-62706E023703}">
                      <ahyp:hlinkClr xmlns:ahyp="http://schemas.microsoft.com/office/drawing/2018/hyperlinkcolor" val="tx"/>
                    </a:ext>
                  </a:extLst>
                </a:hlinkClick>
              </a:rPr>
              <a:t>https://towardsdatascience.com/new-york-taxi-data-set-analysis-7f3a9ad84850</a:t>
            </a:r>
            <a:endParaRPr lang="en-US" dirty="0">
              <a:solidFill>
                <a:schemeClr val="accent5">
                  <a:lumMod val="50000"/>
                </a:schemeClr>
              </a:solidFill>
            </a:endParaRPr>
          </a:p>
          <a:p>
            <a:pPr algn="just"/>
            <a:r>
              <a:rPr lang="en-IN" dirty="0">
                <a:solidFill>
                  <a:schemeClr val="accent5">
                    <a:lumMod val="50000"/>
                  </a:schemeClr>
                </a:solidFill>
                <a:hlinkClick r:id="rId3">
                  <a:extLst>
                    <a:ext uri="{A12FA001-AC4F-418D-AE19-62706E023703}">
                      <ahyp:hlinkClr xmlns:ahyp="http://schemas.microsoft.com/office/drawing/2018/hyperlinkcolor" val="tx"/>
                    </a:ext>
                  </a:extLst>
                </a:hlinkClick>
              </a:rPr>
              <a:t>https://www1.nyc.gov/site/tlc/about/tlc-trip-record-data.page</a:t>
            </a:r>
            <a:endParaRPr lang="en-US" dirty="0">
              <a:solidFill>
                <a:schemeClr val="accent5">
                  <a:lumMod val="50000"/>
                </a:schemeClr>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3930540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1E937-D1B9-43BB-AB4B-10E238AAE853}"/>
              </a:ext>
            </a:extLst>
          </p:cNvPr>
          <p:cNvSpPr>
            <a:spLocks noGrp="1"/>
          </p:cNvSpPr>
          <p:nvPr>
            <p:ph type="title"/>
          </p:nvPr>
        </p:nvSpPr>
        <p:spPr>
          <a:xfrm>
            <a:off x="1715293" y="3067050"/>
            <a:ext cx="8761413" cy="1154639"/>
          </a:xfrm>
        </p:spPr>
        <p:txBody>
          <a:bodyPr/>
          <a:lstStyle/>
          <a:p>
            <a:pPr algn="ctr"/>
            <a:r>
              <a:rPr lang="en-IN" sz="6600" dirty="0">
                <a:solidFill>
                  <a:schemeClr val="accent1">
                    <a:lumMod val="75000"/>
                  </a:schemeClr>
                </a:solidFill>
              </a:rPr>
              <a:t>THANK YOU</a:t>
            </a:r>
          </a:p>
        </p:txBody>
      </p:sp>
      <p:sp>
        <p:nvSpPr>
          <p:cNvPr id="3" name="Slide Number Placeholder 2">
            <a:extLst>
              <a:ext uri="{FF2B5EF4-FFF2-40B4-BE49-F238E27FC236}">
                <a16:creationId xmlns:a16="http://schemas.microsoft.com/office/drawing/2014/main" id="{4223D03F-25FA-4B4D-AF64-BB1A25EE5395}"/>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3749137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Group Details</a:t>
            </a:r>
          </a:p>
        </p:txBody>
      </p:sp>
      <p:sp>
        <p:nvSpPr>
          <p:cNvPr id="3" name="Content Placeholder 2"/>
          <p:cNvSpPr>
            <a:spLocks noGrp="1"/>
          </p:cNvSpPr>
          <p:nvPr>
            <p:ph idx="1"/>
          </p:nvPr>
        </p:nvSpPr>
        <p:spPr>
          <a:xfrm>
            <a:off x="1683170" y="2468031"/>
            <a:ext cx="9507569" cy="3732743"/>
          </a:xfrm>
        </p:spPr>
        <p:txBody>
          <a:bodyPr>
            <a:normAutofit/>
          </a:bodyPr>
          <a:lstStyle/>
          <a:p>
            <a:pPr algn="just"/>
            <a:r>
              <a:rPr lang="en-US" dirty="0"/>
              <a:t>Name 			: Rahul Parmar (AU2044001)		</a:t>
            </a:r>
          </a:p>
          <a:p>
            <a:pPr marL="2286000" lvl="5" indent="0" algn="just">
              <a:buNone/>
            </a:pPr>
            <a:r>
              <a:rPr lang="en-US" dirty="0"/>
              <a:t>   </a:t>
            </a:r>
            <a:r>
              <a:rPr lang="en-US" sz="1800" dirty="0"/>
              <a:t>Murli Alva       (AU2044006)</a:t>
            </a:r>
          </a:p>
          <a:p>
            <a:pPr marL="1828800" lvl="4" indent="0" algn="just">
              <a:buNone/>
            </a:pPr>
            <a:r>
              <a:rPr lang="en-US" sz="1800" dirty="0"/>
              <a:t>	  </a:t>
            </a:r>
            <a:r>
              <a:rPr lang="en-US" sz="1800" dirty="0" err="1"/>
              <a:t>Pathik</a:t>
            </a:r>
            <a:r>
              <a:rPr lang="en-US" sz="1800" dirty="0"/>
              <a:t> Patel   (AU2044010)			</a:t>
            </a:r>
          </a:p>
          <a:p>
            <a:pPr marL="1828800" lvl="4" indent="0" algn="just">
              <a:buNone/>
            </a:pPr>
            <a:r>
              <a:rPr lang="en-US" sz="1800" dirty="0"/>
              <a:t>         </a:t>
            </a:r>
            <a:r>
              <a:rPr lang="en-US" sz="1800" dirty="0" err="1"/>
              <a:t>Vatsal</a:t>
            </a:r>
            <a:r>
              <a:rPr lang="en-US" sz="1800" dirty="0"/>
              <a:t> Suthar (AU2044013)</a:t>
            </a:r>
          </a:p>
          <a:p>
            <a:pPr algn="just"/>
            <a:r>
              <a:rPr lang="en-US" dirty="0"/>
              <a:t>Team Name		: G4 Tech</a:t>
            </a:r>
          </a:p>
          <a:p>
            <a:pPr algn="just"/>
            <a:r>
              <a:rPr lang="en-US" dirty="0"/>
              <a:t>Project Title		: Yellow taxi fare prediction</a:t>
            </a:r>
          </a:p>
          <a:p>
            <a:pPr algn="just"/>
            <a:r>
              <a:rPr lang="en-US" dirty="0"/>
              <a:t>Date				: 18-03-2021</a:t>
            </a:r>
          </a:p>
          <a:p>
            <a:pPr algn="just"/>
            <a:r>
              <a:rPr lang="en-US" dirty="0"/>
              <a:t>Time				: 14:30 to 17:00</a:t>
            </a:r>
          </a:p>
          <a:p>
            <a:pPr algn="just"/>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91989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Introduction</a:t>
            </a:r>
          </a:p>
        </p:txBody>
      </p:sp>
      <p:sp>
        <p:nvSpPr>
          <p:cNvPr id="3" name="Content Placeholder 2"/>
          <p:cNvSpPr>
            <a:spLocks noGrp="1"/>
          </p:cNvSpPr>
          <p:nvPr>
            <p:ph idx="1"/>
          </p:nvPr>
        </p:nvSpPr>
        <p:spPr>
          <a:xfrm>
            <a:off x="1683170" y="2468032"/>
            <a:ext cx="9507569" cy="3416300"/>
          </a:xfrm>
        </p:spPr>
        <p:txBody>
          <a:bodyPr/>
          <a:lstStyle/>
          <a:p>
            <a:pPr marL="0" indent="0" algn="just">
              <a:buNone/>
            </a:pPr>
            <a:r>
              <a:rPr lang="en-IN" dirty="0"/>
              <a:t>In NYC, taxicabs come in two varieties: yellow and green; they are widely recognizable symbols of the city. Taxis painted yellow (medallion taxis) are able to pick up passengers anywhere in the five boroughs. in Upper Manhattan, the Bronx, Brooklyn, Queens. The yellow taxi cab was first introduced in 1915 by a car salesman named John Hertz. Hertz decided to paint his taxis yellow because of a study by a Chicago university to establish what colour would grab the attention of passers-by more easily. The results proved that yellow with a touch of red was most noticeable. As a result, Hertz started to paint all his taxi cabs yellow and went on to start the Chicago-based Yellow Cab Company in 1915.</a:t>
            </a:r>
            <a:endParaRPr lang="en-US" dirty="0"/>
          </a:p>
          <a:p>
            <a:pPr algn="just"/>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616888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Problem statement</a:t>
            </a:r>
          </a:p>
        </p:txBody>
      </p:sp>
      <p:sp>
        <p:nvSpPr>
          <p:cNvPr id="3" name="Content Placeholder 2"/>
          <p:cNvSpPr>
            <a:spLocks noGrp="1"/>
          </p:cNvSpPr>
          <p:nvPr>
            <p:ph idx="1"/>
          </p:nvPr>
        </p:nvSpPr>
        <p:spPr>
          <a:xfrm>
            <a:off x="1683169" y="2572807"/>
            <a:ext cx="9507570" cy="3416300"/>
          </a:xfrm>
        </p:spPr>
        <p:txBody>
          <a:bodyPr/>
          <a:lstStyle/>
          <a:p>
            <a:pPr marL="0" indent="0" algn="just">
              <a:buNone/>
            </a:pPr>
            <a:r>
              <a:rPr lang="en-IN" dirty="0"/>
              <a:t>In this project we are planning to predict fare using ML algorithm i.e., regression and to predict that from which area is most cabs are booked with the help of ML algorithm i.e., clustering on yellow taxi cab of New York city. We have analysed the dataset which has October 2020 month yellow taxi cab data. During analysis we used different parameters to check which area has more cab booking, average number of passengers for each trip, average fare for the trip, and many more…. Etc. to be followed.</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681693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Existing body of work</a:t>
            </a:r>
          </a:p>
        </p:txBody>
      </p:sp>
      <p:sp>
        <p:nvSpPr>
          <p:cNvPr id="3" name="Content Placeholder 2"/>
          <p:cNvSpPr>
            <a:spLocks noGrp="1"/>
          </p:cNvSpPr>
          <p:nvPr>
            <p:ph idx="1"/>
          </p:nvPr>
        </p:nvSpPr>
        <p:spPr>
          <a:xfrm>
            <a:off x="1683169" y="2572807"/>
            <a:ext cx="9507570" cy="3416300"/>
          </a:xfrm>
        </p:spPr>
        <p:txBody>
          <a:bodyPr/>
          <a:lstStyle/>
          <a:p>
            <a:r>
              <a:rPr lang="en-US" dirty="0">
                <a:solidFill>
                  <a:schemeClr val="tx1"/>
                </a:solidFill>
                <a:hlinkClick r:id="rId2">
                  <a:extLst>
                    <a:ext uri="{A12FA001-AC4F-418D-AE19-62706E023703}">
                      <ahyp:hlinkClr xmlns:ahyp="http://schemas.microsoft.com/office/drawing/2018/hyperlinkcolor" val="tx"/>
                    </a:ext>
                  </a:extLst>
                </a:hlinkClick>
              </a:rPr>
              <a:t>https://www1.nyc.gov/site/tlc/about/data-and-research.page</a:t>
            </a:r>
            <a:endParaRPr lang="en-US" dirty="0">
              <a:solidFill>
                <a:schemeClr val="tx1"/>
              </a:solidFill>
            </a:endParaRPr>
          </a:p>
          <a:p>
            <a:r>
              <a:rPr lang="en-US" dirty="0">
                <a:solidFill>
                  <a:schemeClr val="tx1"/>
                </a:solidFill>
                <a:hlinkClick r:id="rId3">
                  <a:extLst>
                    <a:ext uri="{A12FA001-AC4F-418D-AE19-62706E023703}">
                      <ahyp:hlinkClr xmlns:ahyp="http://schemas.microsoft.com/office/drawing/2018/hyperlinkcolor" val="tx"/>
                    </a:ext>
                  </a:extLst>
                </a:hlinkClick>
              </a:rPr>
              <a:t>https://www.researchgate.net/publication/252023141_A_case_study_The_New_York_City_yellow_cab_System_of_Systems</a:t>
            </a:r>
            <a:endParaRPr lang="en-US" dirty="0">
              <a:solidFill>
                <a:schemeClr val="tx1"/>
              </a:solidFill>
            </a:endParaRPr>
          </a:p>
          <a:p>
            <a:r>
              <a:rPr lang="en-US" dirty="0">
                <a:solidFill>
                  <a:schemeClr val="tx1"/>
                </a:solidFill>
                <a:hlinkClick r:id="rId4">
                  <a:extLst>
                    <a:ext uri="{A12FA001-AC4F-418D-AE19-62706E023703}">
                      <ahyp:hlinkClr xmlns:ahyp="http://schemas.microsoft.com/office/drawing/2018/hyperlinkcolor" val="tx"/>
                    </a:ext>
                  </a:extLst>
                </a:hlinkClick>
              </a:rPr>
              <a:t>https://www.researchgate.net/publication/313451485_Predicting_taxi_demand_at_high_spatial_resolution_Approaching_the_limit_of_predictability</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3288830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Your Approach</a:t>
            </a:r>
          </a:p>
        </p:txBody>
      </p:sp>
      <p:sp>
        <p:nvSpPr>
          <p:cNvPr id="3" name="Content Placeholder 2"/>
          <p:cNvSpPr>
            <a:spLocks noGrp="1"/>
          </p:cNvSpPr>
          <p:nvPr>
            <p:ph idx="1"/>
          </p:nvPr>
        </p:nvSpPr>
        <p:spPr>
          <a:xfrm>
            <a:off x="1122830" y="2468032"/>
            <a:ext cx="10067909" cy="3416300"/>
          </a:xfrm>
        </p:spPr>
        <p:txBody>
          <a:bodyPr>
            <a:normAutofit/>
          </a:bodyPr>
          <a:lstStyle/>
          <a:p>
            <a:pPr algn="just"/>
            <a:r>
              <a:rPr lang="en-IN" dirty="0"/>
              <a:t>We want to help customers to know what is average fare for the trip as per location and time using </a:t>
            </a:r>
          </a:p>
          <a:p>
            <a:pPr lvl="1" algn="just">
              <a:buFont typeface="Arial" panose="020B0604020202020204" pitchFamily="34" charset="0"/>
              <a:buChar char="•"/>
            </a:pPr>
            <a:r>
              <a:rPr lang="en-IN" sz="1800" dirty="0"/>
              <a:t>Linear regression</a:t>
            </a:r>
          </a:p>
          <a:p>
            <a:pPr lvl="1" algn="just">
              <a:buFont typeface="Arial" panose="020B0604020202020204" pitchFamily="34" charset="0"/>
              <a:buChar char="•"/>
            </a:pPr>
            <a:r>
              <a:rPr lang="en-IN" sz="1800" dirty="0"/>
              <a:t>Neural network</a:t>
            </a:r>
          </a:p>
          <a:p>
            <a:pPr algn="just"/>
            <a:r>
              <a:rPr lang="en-IN" dirty="0"/>
              <a:t>Using  classification algorithm we will classify the areas where most cabs are booked.</a:t>
            </a:r>
          </a:p>
          <a:p>
            <a:pPr lvl="1" algn="just">
              <a:buFont typeface="Arial" panose="020B0604020202020204" pitchFamily="34" charset="0"/>
              <a:buChar char="•"/>
            </a:pPr>
            <a:r>
              <a:rPr lang="en-IN" sz="1800" dirty="0"/>
              <a:t>K-nearest neighbours </a:t>
            </a:r>
          </a:p>
          <a:p>
            <a:pPr marL="0" indent="0" algn="just">
              <a:buNone/>
            </a:pPr>
            <a:br>
              <a:rPr lang="en-US" dirty="0">
                <a:effectLst/>
                <a:latin typeface="Inter"/>
              </a:rPr>
            </a:b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3851293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Initial Results</a:t>
            </a:r>
          </a:p>
        </p:txBody>
      </p:sp>
      <p:sp>
        <p:nvSpPr>
          <p:cNvPr id="3" name="Content Placeholder 2"/>
          <p:cNvSpPr>
            <a:spLocks noGrp="1"/>
          </p:cNvSpPr>
          <p:nvPr>
            <p:ph idx="1"/>
          </p:nvPr>
        </p:nvSpPr>
        <p:spPr>
          <a:xfrm>
            <a:off x="1154954" y="2603500"/>
            <a:ext cx="10035785" cy="3416300"/>
          </a:xfrm>
        </p:spPr>
        <p:txBody>
          <a:bodyPr>
            <a:normAutofit/>
          </a:bodyPr>
          <a:lstStyle/>
          <a:p>
            <a:pPr algn="just"/>
            <a:r>
              <a:rPr lang="en-IN" dirty="0"/>
              <a:t>In the initial phase while analysing the data we have got some useful insight such as  most cabs trips are with 1 passengers or 2 passengers, upper east side north of Manhattan has more bookings for the yellow taxi cab.</a:t>
            </a:r>
          </a:p>
          <a:p>
            <a:pPr algn="just"/>
            <a:r>
              <a:rPr lang="en-US" sz="1800" b="0" i="0" u="none" strike="noStrike" dirty="0">
                <a:solidFill>
                  <a:srgbClr val="202124"/>
                </a:solidFill>
                <a:effectLst/>
              </a:rPr>
              <a:t>To sum up in the pandas library there are no duplicate entries in the dataset, performed the correlation of the columns in the dataset ,visualized the passenger’s count.</a:t>
            </a:r>
          </a:p>
          <a:p>
            <a:pPr algn="just"/>
            <a:r>
              <a:rPr lang="en-US" sz="1800" b="0" i="0" u="none" strike="noStrike" dirty="0">
                <a:solidFill>
                  <a:srgbClr val="202124"/>
                </a:solidFill>
                <a:effectLst/>
              </a:rPr>
              <a:t>We merged all extra amount columns into the final amount.</a:t>
            </a:r>
          </a:p>
          <a:p>
            <a:pPr algn="just"/>
            <a:r>
              <a:rPr lang="en-US" sz="1800" b="0" i="0" u="none" strike="noStrike" dirty="0">
                <a:solidFill>
                  <a:srgbClr val="202124"/>
                </a:solidFill>
                <a:effectLst/>
              </a:rPr>
              <a:t>We have split the date &amp; time into different columns.</a:t>
            </a:r>
          </a:p>
          <a:p>
            <a:pPr algn="just"/>
            <a:r>
              <a:rPr lang="en-US" dirty="0"/>
              <a:t>We have performed EDA on the dataset.</a:t>
            </a:r>
          </a:p>
        </p:txBody>
      </p:sp>
      <p:sp>
        <p:nvSpPr>
          <p:cNvPr id="4" name="Slide Number Placeholder 3"/>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2301716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44FF3-D035-443C-A658-B8FE25854106}"/>
              </a:ext>
            </a:extLst>
          </p:cNvPr>
          <p:cNvSpPr>
            <a:spLocks noGrp="1"/>
          </p:cNvSpPr>
          <p:nvPr>
            <p:ph type="title"/>
          </p:nvPr>
        </p:nvSpPr>
        <p:spPr/>
        <p:txBody>
          <a:bodyPr/>
          <a:lstStyle/>
          <a:p>
            <a:pPr algn="ctr"/>
            <a:r>
              <a:rPr lang="en-IN" dirty="0"/>
              <a:t>Screenshots of some visualizations</a:t>
            </a:r>
          </a:p>
        </p:txBody>
      </p:sp>
      <p:pic>
        <p:nvPicPr>
          <p:cNvPr id="14" name="Picture Placeholder 13">
            <a:extLst>
              <a:ext uri="{FF2B5EF4-FFF2-40B4-BE49-F238E27FC236}">
                <a16:creationId xmlns:a16="http://schemas.microsoft.com/office/drawing/2014/main" id="{E75B6FD3-B83A-45AC-97AD-296F111A3BA7}"/>
              </a:ext>
            </a:extLst>
          </p:cNvPr>
          <p:cNvPicPr>
            <a:picLocks noGrp="1" noChangeAspect="1"/>
          </p:cNvPicPr>
          <p:nvPr>
            <p:ph type="pic" idx="15"/>
          </p:nvPr>
        </p:nvPicPr>
        <p:blipFill rotWithShape="1">
          <a:blip r:embed="rId2"/>
          <a:srcRect t="746" b="249"/>
          <a:stretch/>
        </p:blipFill>
        <p:spPr>
          <a:xfrm>
            <a:off x="424399" y="2603498"/>
            <a:ext cx="2647949" cy="3787775"/>
          </a:xfrm>
        </p:spPr>
      </p:pic>
      <p:pic>
        <p:nvPicPr>
          <p:cNvPr id="16" name="Picture Placeholder 15">
            <a:extLst>
              <a:ext uri="{FF2B5EF4-FFF2-40B4-BE49-F238E27FC236}">
                <a16:creationId xmlns:a16="http://schemas.microsoft.com/office/drawing/2014/main" id="{DE9B8B15-F4F2-4AC5-B110-C97C264B4490}"/>
              </a:ext>
            </a:extLst>
          </p:cNvPr>
          <p:cNvPicPr>
            <a:picLocks noGrp="1" noChangeAspect="1"/>
          </p:cNvPicPr>
          <p:nvPr>
            <p:ph type="pic" idx="21"/>
          </p:nvPr>
        </p:nvPicPr>
        <p:blipFill rotWithShape="1">
          <a:blip r:embed="rId3"/>
          <a:srcRect t="-2799" b="-3591"/>
          <a:stretch/>
        </p:blipFill>
        <p:spPr>
          <a:xfrm>
            <a:off x="3295650" y="2517772"/>
            <a:ext cx="2647950" cy="3959225"/>
          </a:xfrm>
        </p:spPr>
      </p:pic>
      <p:pic>
        <p:nvPicPr>
          <p:cNvPr id="18" name="Picture Placeholder 17">
            <a:extLst>
              <a:ext uri="{FF2B5EF4-FFF2-40B4-BE49-F238E27FC236}">
                <a16:creationId xmlns:a16="http://schemas.microsoft.com/office/drawing/2014/main" id="{3B5B4000-B087-4534-8CA0-84948A2679AB}"/>
              </a:ext>
            </a:extLst>
          </p:cNvPr>
          <p:cNvPicPr>
            <a:picLocks noGrp="1" noChangeAspect="1"/>
          </p:cNvPicPr>
          <p:nvPr>
            <p:ph type="pic" idx="22"/>
          </p:nvPr>
        </p:nvPicPr>
        <p:blipFill rotWithShape="1">
          <a:blip r:embed="rId4"/>
          <a:srcRect t="-1571" r="-1572" b="-6075"/>
          <a:stretch/>
        </p:blipFill>
        <p:spPr>
          <a:xfrm>
            <a:off x="6248402" y="2603498"/>
            <a:ext cx="2647951" cy="4000500"/>
          </a:xfrm>
        </p:spPr>
      </p:pic>
      <p:sp>
        <p:nvSpPr>
          <p:cNvPr id="12" name="Slide Number Placeholder 11">
            <a:extLst>
              <a:ext uri="{FF2B5EF4-FFF2-40B4-BE49-F238E27FC236}">
                <a16:creationId xmlns:a16="http://schemas.microsoft.com/office/drawing/2014/main" id="{AC9BD761-6DDD-4B79-86AC-B23E839FBB95}"/>
              </a:ext>
            </a:extLst>
          </p:cNvPr>
          <p:cNvSpPr>
            <a:spLocks noGrp="1"/>
          </p:cNvSpPr>
          <p:nvPr>
            <p:ph type="sldNum" sz="quarter" idx="12"/>
          </p:nvPr>
        </p:nvSpPr>
        <p:spPr/>
        <p:txBody>
          <a:bodyPr/>
          <a:lstStyle/>
          <a:p>
            <a:fld id="{D57F1E4F-1CFF-5643-939E-217C01CDF565}" type="slidenum">
              <a:rPr lang="en-US" smtClean="0"/>
              <a:pPr/>
              <a:t>8</a:t>
            </a:fld>
            <a:endParaRPr lang="en-US" dirty="0"/>
          </a:p>
        </p:txBody>
      </p:sp>
      <p:pic>
        <p:nvPicPr>
          <p:cNvPr id="20" name="Picture 19">
            <a:extLst>
              <a:ext uri="{FF2B5EF4-FFF2-40B4-BE49-F238E27FC236}">
                <a16:creationId xmlns:a16="http://schemas.microsoft.com/office/drawing/2014/main" id="{92C42E86-0808-46D4-833F-A16966E6BF5F}"/>
              </a:ext>
            </a:extLst>
          </p:cNvPr>
          <p:cNvPicPr>
            <a:picLocks noChangeAspect="1"/>
          </p:cNvPicPr>
          <p:nvPr/>
        </p:nvPicPr>
        <p:blipFill>
          <a:blip r:embed="rId5"/>
          <a:stretch>
            <a:fillRect/>
          </a:stretch>
        </p:blipFill>
        <p:spPr>
          <a:xfrm>
            <a:off x="9020175" y="2603498"/>
            <a:ext cx="2747426" cy="3787775"/>
          </a:xfrm>
          <a:prstGeom prst="rect">
            <a:avLst/>
          </a:prstGeom>
        </p:spPr>
      </p:pic>
    </p:spTree>
    <p:extLst>
      <p:ext uri="{BB962C8B-B14F-4D97-AF65-F5344CB8AC3E}">
        <p14:creationId xmlns:p14="http://schemas.microsoft.com/office/powerpoint/2010/main" val="2079117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759854"/>
            <a:ext cx="8825659" cy="1210614"/>
          </a:xfrm>
        </p:spPr>
        <p:txBody>
          <a:bodyPr/>
          <a:lstStyle/>
          <a:p>
            <a:pPr algn="ctr"/>
            <a:r>
              <a:rPr lang="en-US" dirty="0"/>
              <a:t>Role of each group members in the project</a:t>
            </a:r>
          </a:p>
        </p:txBody>
      </p:sp>
      <p:sp>
        <p:nvSpPr>
          <p:cNvPr id="3" name="Content Placeholder 2"/>
          <p:cNvSpPr>
            <a:spLocks noGrp="1"/>
          </p:cNvSpPr>
          <p:nvPr>
            <p:ph idx="1"/>
          </p:nvPr>
        </p:nvSpPr>
        <p:spPr>
          <a:xfrm>
            <a:off x="1683170" y="2681846"/>
            <a:ext cx="9507569" cy="3416300"/>
          </a:xfrm>
        </p:spPr>
        <p:txBody>
          <a:bodyPr/>
          <a:lstStyle/>
          <a:p>
            <a:pPr algn="just"/>
            <a:r>
              <a:rPr lang="en-IN" dirty="0"/>
              <a:t>Rahul Parmar: Mostly data acquisition and coding, final editing</a:t>
            </a:r>
            <a:endParaRPr lang="en-US" dirty="0"/>
          </a:p>
          <a:p>
            <a:pPr algn="just"/>
            <a:r>
              <a:rPr lang="en-IN" dirty="0"/>
              <a:t>Murli Alva : Mostly data acquisition and coding, visualization</a:t>
            </a:r>
            <a:endParaRPr lang="en-US" dirty="0"/>
          </a:p>
          <a:p>
            <a:pPr algn="just"/>
            <a:r>
              <a:rPr lang="en-IN" dirty="0" err="1"/>
              <a:t>Pathik</a:t>
            </a:r>
            <a:r>
              <a:rPr lang="en-IN" dirty="0"/>
              <a:t> Patel: Mostly coding and ideas for visualisation</a:t>
            </a:r>
          </a:p>
          <a:p>
            <a:pPr algn="just"/>
            <a:r>
              <a:rPr lang="en-IN" dirty="0" err="1"/>
              <a:t>Vatsal</a:t>
            </a:r>
            <a:r>
              <a:rPr lang="en-IN" dirty="0"/>
              <a:t> Suthar: Documentation, Presentation, Coding</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3482117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957</TotalTime>
  <Words>762</Words>
  <Application>Microsoft Office PowerPoint</Application>
  <PresentationFormat>Widescreen</PresentationFormat>
  <Paragraphs>63</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Century Gothic</vt:lpstr>
      <vt:lpstr>Corbel</vt:lpstr>
      <vt:lpstr>Inter</vt:lpstr>
      <vt:lpstr>Wingdings 3</vt:lpstr>
      <vt:lpstr>Ion Boardroom</vt:lpstr>
      <vt:lpstr>School of Engineering and Applied Science, Ahmedabad University</vt:lpstr>
      <vt:lpstr>Group Details</vt:lpstr>
      <vt:lpstr>Introduction</vt:lpstr>
      <vt:lpstr>Problem statement</vt:lpstr>
      <vt:lpstr>Existing body of work</vt:lpstr>
      <vt:lpstr>Your Approach</vt:lpstr>
      <vt:lpstr>Initial Results</vt:lpstr>
      <vt:lpstr>Screenshots of some visualizations</vt:lpstr>
      <vt:lpstr>Role of each group members in the project</vt:lpstr>
      <vt:lpstr>Future work</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School of Engineering and Applied Science, Ahmedabad University</dc:title>
  <dc:creator>om</dc:creator>
  <cp:lastModifiedBy>Rahul Parmar</cp:lastModifiedBy>
  <cp:revision>21</cp:revision>
  <dcterms:created xsi:type="dcterms:W3CDTF">2021-03-16T15:33:36Z</dcterms:created>
  <dcterms:modified xsi:type="dcterms:W3CDTF">2021-03-17T17:39:13Z</dcterms:modified>
</cp:coreProperties>
</file>