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76" r:id="rId3"/>
    <p:sldId id="257" r:id="rId4"/>
    <p:sldId id="274" r:id="rId5"/>
    <p:sldId id="275" r:id="rId6"/>
    <p:sldId id="282" r:id="rId7"/>
    <p:sldId id="259" r:id="rId8"/>
    <p:sldId id="260" r:id="rId9"/>
    <p:sldId id="258"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7" r:id="rId24"/>
    <p:sldId id="278" r:id="rId25"/>
    <p:sldId id="279" r:id="rId26"/>
    <p:sldId id="280" r:id="rId27"/>
    <p:sldId id="28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5F9EC-FA63-41DA-84FB-01D0E4D6892B}" type="datetimeFigureOut">
              <a:rPr lang="en-IN" smtClean="0"/>
              <a:t>14-04-2021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57A3E-2EBA-40B7-97C0-1D39D83B5157}" type="slidenum">
              <a:rPr lang="en-IN" smtClean="0"/>
              <a:t>‹#›</a:t>
            </a:fld>
            <a:endParaRPr lang="en-IN"/>
          </a:p>
        </p:txBody>
      </p:sp>
    </p:spTree>
    <p:extLst>
      <p:ext uri="{BB962C8B-B14F-4D97-AF65-F5344CB8AC3E}">
        <p14:creationId xmlns:p14="http://schemas.microsoft.com/office/powerpoint/2010/main" val="235734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AD88DAF-2002-46F6-98B3-EFE07634B4FE}" type="datetime1">
              <a:rPr lang="en-US" smtClean="0"/>
              <a:t>4/14/2021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2FE0BF-29F4-43E4-A3BA-A3FF612916BF}" type="datetime1">
              <a:rPr lang="en-US" smtClean="0"/>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7712A4-085F-4591-A5BC-B8AF616BD68A}"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AB83EB-14AB-40FF-98FC-C039D1B877F8}"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C69A7-19FA-4C65-839A-059F9433D530}"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0876BD-3354-4882-8EE6-0ABAAF56DBFD}" type="datetime1">
              <a:rPr lang="en-US" smtClean="0"/>
              <a:t>4/14/2021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06CE49F-6C7C-4656-AC54-AED560000A30}" type="datetime1">
              <a:rPr lang="en-US" smtClean="0"/>
              <a:t>4/14/2021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17EB71D-36E6-4787-BE58-B11E92437C31}"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3028098-7D45-417E-A1BC-DB9C29158B7B}"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5310FF-FC6F-4916-87BF-502C4ADE249A}"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C5346C-1947-4C1E-9C51-F2D432E91D8C}" type="datetime1">
              <a:rPr lang="en-US" smtClean="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B00FE-497C-4EAD-A6C9-78B36A5BBB04}" type="datetime1">
              <a:rPr lang="en-US" smtClean="0"/>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EBD1B2-6EC7-4139-9369-F1A947982C86}" type="datetime1">
              <a:rPr lang="en-US" smtClean="0"/>
              <a:t>4/14/2021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D9C2F-6710-49D3-B609-1F7C1B96C06B}" type="datetime1">
              <a:rPr lang="en-US" smtClean="0"/>
              <a:t>4/14/2021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443F0-7D90-43A7-AB34-C9160BA2379D}" type="datetime1">
              <a:rPr lang="en-US" smtClean="0"/>
              <a:t>4/14/2021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9A2B93-BE74-46D0-A6D3-3927B00370F2}" type="datetime1">
              <a:rPr lang="en-US" smtClean="0"/>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D5737B-131B-450D-86A1-615B63147F8C}" type="datetime1">
              <a:rPr lang="en-US" smtClean="0"/>
              <a:t>4/14/2021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1A6C5F1-148C-4C60-A3D4-8481BF60745A}" type="datetime1">
              <a:rPr lang="en-US" smtClean="0"/>
              <a:t>4/14/2021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0D101-D63A-431A-BC15-C74BC598C970}"/>
              </a:ext>
            </a:extLst>
          </p:cNvPr>
          <p:cNvSpPr>
            <a:spLocks noGrp="1"/>
          </p:cNvSpPr>
          <p:nvPr>
            <p:ph type="ctrTitle"/>
          </p:nvPr>
        </p:nvSpPr>
        <p:spPr>
          <a:xfrm>
            <a:off x="1154955" y="828675"/>
            <a:ext cx="8825658" cy="3948706"/>
          </a:xfrm>
        </p:spPr>
        <p:txBody>
          <a:bodyPr/>
          <a:lstStyle/>
          <a:p>
            <a:pPr algn="ctr"/>
            <a:r>
              <a:rPr lang="en-IN" sz="4800" b="1" dirty="0"/>
              <a:t>Aadhar based analysis using Pyspark</a:t>
            </a:r>
            <a:br>
              <a:rPr lang="en-IN" sz="4800" b="1" dirty="0"/>
            </a:br>
            <a:br>
              <a:rPr lang="en-IN" b="1" i="1" dirty="0"/>
            </a:br>
            <a:r>
              <a:rPr lang="en-IN" sz="2400" i="1" dirty="0"/>
              <a:t>Presented by: </a:t>
            </a:r>
            <a:br>
              <a:rPr lang="en-IN" sz="2400" i="1" dirty="0"/>
            </a:br>
            <a:r>
              <a:rPr lang="en-IN" sz="2400" i="1" dirty="0"/>
              <a:t>Rahul Parmar (AU2044001)</a:t>
            </a:r>
            <a:br>
              <a:rPr lang="en-IN" sz="2400" i="1" dirty="0"/>
            </a:br>
            <a:r>
              <a:rPr lang="en-IN" sz="2400" i="1" dirty="0"/>
              <a:t>Pathik Patel (AU2044010) </a:t>
            </a:r>
            <a:br>
              <a:rPr lang="en-IN" sz="2400" i="1" dirty="0"/>
            </a:br>
            <a:r>
              <a:rPr lang="en-IN" sz="2400" i="1" u="sng" dirty="0"/>
              <a:t>(MTech)</a:t>
            </a:r>
            <a:endParaRPr lang="en-IN" i="1" u="sng" dirty="0"/>
          </a:p>
        </p:txBody>
      </p:sp>
      <p:pic>
        <p:nvPicPr>
          <p:cNvPr id="8" name="Google Shape;89;p13">
            <a:extLst>
              <a:ext uri="{FF2B5EF4-FFF2-40B4-BE49-F238E27FC236}">
                <a16:creationId xmlns:a16="http://schemas.microsoft.com/office/drawing/2014/main" id="{C8D1C3F5-3386-40AF-AAF0-00DBDB7BA3CB}"/>
              </a:ext>
            </a:extLst>
          </p:cNvPr>
          <p:cNvPicPr preferRelativeResize="0"/>
          <p:nvPr/>
        </p:nvPicPr>
        <p:blipFill rotWithShape="1">
          <a:blip r:embed="rId2">
            <a:alphaModFix/>
          </a:blip>
          <a:srcRect/>
          <a:stretch/>
        </p:blipFill>
        <p:spPr>
          <a:xfrm>
            <a:off x="3906254" y="4891680"/>
            <a:ext cx="3694696" cy="832845"/>
          </a:xfrm>
          <a:prstGeom prst="rect">
            <a:avLst/>
          </a:prstGeom>
          <a:solidFill>
            <a:schemeClr val="accent6">
              <a:lumMod val="20000"/>
              <a:lumOff val="80000"/>
            </a:schemeClr>
          </a:solidFill>
          <a:ln>
            <a:solidFill>
              <a:schemeClr val="accent6">
                <a:lumMod val="20000"/>
                <a:lumOff val="80000"/>
              </a:schemeClr>
            </a:solidFill>
          </a:ln>
        </p:spPr>
      </p:pic>
      <p:sp>
        <p:nvSpPr>
          <p:cNvPr id="3" name="Slide Number Placeholder 2">
            <a:extLst>
              <a:ext uri="{FF2B5EF4-FFF2-40B4-BE49-F238E27FC236}">
                <a16:creationId xmlns:a16="http://schemas.microsoft.com/office/drawing/2014/main" id="{0143994D-4DAF-43BF-A2FE-B228B629F7AA}"/>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979400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450D-A01A-4BF6-8C97-0EE1EC635289}"/>
              </a:ext>
            </a:extLst>
          </p:cNvPr>
          <p:cNvSpPr>
            <a:spLocks noGrp="1"/>
          </p:cNvSpPr>
          <p:nvPr>
            <p:ph type="title"/>
          </p:nvPr>
        </p:nvSpPr>
        <p:spPr>
          <a:xfrm>
            <a:off x="1154955" y="833121"/>
            <a:ext cx="2793158" cy="2062479"/>
          </a:xfrm>
        </p:spPr>
        <p:txBody>
          <a:bodyPr anchor="t"/>
          <a:lstStyle/>
          <a:p>
            <a:r>
              <a:rPr lang="en-IN" b="1" i="1" dirty="0"/>
              <a:t>2.</a:t>
            </a:r>
            <a:r>
              <a:rPr lang="en-IN" b="1" dirty="0"/>
              <a:t> </a:t>
            </a:r>
            <a:r>
              <a:rPr lang="en-IN" dirty="0"/>
              <a:t>Which gender has more entries </a:t>
            </a:r>
            <a:br>
              <a:rPr lang="en-IN" dirty="0"/>
            </a:br>
            <a:endParaRPr lang="en-IN" dirty="0"/>
          </a:p>
        </p:txBody>
      </p:sp>
      <p:pic>
        <p:nvPicPr>
          <p:cNvPr id="6" name="Content Placeholder 5">
            <a:extLst>
              <a:ext uri="{FF2B5EF4-FFF2-40B4-BE49-F238E27FC236}">
                <a16:creationId xmlns:a16="http://schemas.microsoft.com/office/drawing/2014/main" id="{4EB702B6-97FF-47C7-8AE8-B11EA8962E32}"/>
              </a:ext>
            </a:extLst>
          </p:cNvPr>
          <p:cNvPicPr>
            <a:picLocks noGrp="1" noChangeAspect="1"/>
          </p:cNvPicPr>
          <p:nvPr>
            <p:ph idx="1"/>
          </p:nvPr>
        </p:nvPicPr>
        <p:blipFill>
          <a:blip r:embed="rId2"/>
          <a:stretch>
            <a:fillRect/>
          </a:stretch>
        </p:blipFill>
        <p:spPr>
          <a:xfrm>
            <a:off x="6115728" y="1952533"/>
            <a:ext cx="4521432" cy="3562533"/>
          </a:xfrm>
        </p:spPr>
      </p:pic>
      <p:sp>
        <p:nvSpPr>
          <p:cNvPr id="4" name="Text Placeholder 3">
            <a:extLst>
              <a:ext uri="{FF2B5EF4-FFF2-40B4-BE49-F238E27FC236}">
                <a16:creationId xmlns:a16="http://schemas.microsoft.com/office/drawing/2014/main" id="{43FE6039-9D7C-4BC9-B699-06F61B25D0B0}"/>
              </a:ext>
            </a:extLst>
          </p:cNvPr>
          <p:cNvSpPr>
            <a:spLocks noGrp="1"/>
          </p:cNvSpPr>
          <p:nvPr>
            <p:ph type="body" sz="half" idx="2"/>
          </p:nvPr>
        </p:nvSpPr>
        <p:spPr>
          <a:xfrm>
            <a:off x="1154954" y="2895600"/>
            <a:ext cx="2793158" cy="3129280"/>
          </a:xfrm>
        </p:spPr>
        <p:txBody>
          <a:bodyPr>
            <a:normAutofit/>
          </a:bodyPr>
          <a:lstStyle/>
          <a:p>
            <a:pPr algn="just"/>
            <a:r>
              <a:rPr lang="en-IN" sz="1600" dirty="0">
                <a:solidFill>
                  <a:schemeClr val="bg1"/>
                </a:solidFill>
              </a:rPr>
              <a:t>This graph shows histogram between genders with log(age). Clearly data of Men are </a:t>
            </a:r>
            <a:r>
              <a:rPr lang="en-IN" sz="1600" i="1" dirty="0">
                <a:solidFill>
                  <a:schemeClr val="bg1"/>
                </a:solidFill>
              </a:rPr>
              <a:t>excessive.</a:t>
            </a:r>
          </a:p>
        </p:txBody>
      </p:sp>
      <p:sp>
        <p:nvSpPr>
          <p:cNvPr id="3" name="Slide Number Placeholder 2">
            <a:extLst>
              <a:ext uri="{FF2B5EF4-FFF2-40B4-BE49-F238E27FC236}">
                <a16:creationId xmlns:a16="http://schemas.microsoft.com/office/drawing/2014/main" id="{A635C112-31BB-422A-BA5E-C79D12BC58E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84508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2616-28C3-455F-9797-EE8429C9614D}"/>
              </a:ext>
            </a:extLst>
          </p:cNvPr>
          <p:cNvSpPr>
            <a:spLocks noGrp="1"/>
          </p:cNvSpPr>
          <p:nvPr>
            <p:ph type="title"/>
          </p:nvPr>
        </p:nvSpPr>
        <p:spPr>
          <a:xfrm>
            <a:off x="1154955" y="833121"/>
            <a:ext cx="2793158" cy="2062479"/>
          </a:xfrm>
        </p:spPr>
        <p:txBody>
          <a:bodyPr anchor="t"/>
          <a:lstStyle/>
          <a:p>
            <a:r>
              <a:rPr lang="en-IN" b="1" i="1" dirty="0"/>
              <a:t>3.</a:t>
            </a:r>
            <a:r>
              <a:rPr lang="en-IN" b="1" dirty="0"/>
              <a:t> </a:t>
            </a:r>
            <a:r>
              <a:rPr lang="en-IN" dirty="0"/>
              <a:t>How many aadhar applicants are based on gender also in percentage</a:t>
            </a:r>
            <a:br>
              <a:rPr lang="en-IN" dirty="0"/>
            </a:br>
            <a:endParaRPr lang="en-IN" dirty="0"/>
          </a:p>
        </p:txBody>
      </p:sp>
      <p:pic>
        <p:nvPicPr>
          <p:cNvPr id="6" name="Content Placeholder 5">
            <a:extLst>
              <a:ext uri="{FF2B5EF4-FFF2-40B4-BE49-F238E27FC236}">
                <a16:creationId xmlns:a16="http://schemas.microsoft.com/office/drawing/2014/main" id="{5A529B78-413C-41EA-9A78-F0814AADE268}"/>
              </a:ext>
            </a:extLst>
          </p:cNvPr>
          <p:cNvPicPr>
            <a:picLocks noGrp="1" noChangeAspect="1"/>
          </p:cNvPicPr>
          <p:nvPr>
            <p:ph idx="1"/>
          </p:nvPr>
        </p:nvPicPr>
        <p:blipFill>
          <a:blip r:embed="rId2"/>
          <a:stretch>
            <a:fillRect/>
          </a:stretch>
        </p:blipFill>
        <p:spPr>
          <a:xfrm>
            <a:off x="5781675" y="2628511"/>
            <a:ext cx="5189538" cy="2210577"/>
          </a:xfrm>
        </p:spPr>
      </p:pic>
      <p:sp>
        <p:nvSpPr>
          <p:cNvPr id="4" name="Text Placeholder 3">
            <a:extLst>
              <a:ext uri="{FF2B5EF4-FFF2-40B4-BE49-F238E27FC236}">
                <a16:creationId xmlns:a16="http://schemas.microsoft.com/office/drawing/2014/main" id="{89745C21-7C38-45BF-AB3B-E3D9C81A63E3}"/>
              </a:ext>
            </a:extLst>
          </p:cNvPr>
          <p:cNvSpPr>
            <a:spLocks noGrp="1"/>
          </p:cNvSpPr>
          <p:nvPr>
            <p:ph type="body" sz="half" idx="2"/>
          </p:nvPr>
        </p:nvSpPr>
        <p:spPr/>
        <p:txBody>
          <a:bodyPr>
            <a:normAutofit lnSpcReduction="10000"/>
          </a:bodyPr>
          <a:lstStyle/>
          <a:p>
            <a:pPr algn="just"/>
            <a:endParaRPr lang="en-IN" dirty="0"/>
          </a:p>
          <a:p>
            <a:pPr algn="just"/>
            <a:r>
              <a:rPr lang="en-IN" sz="1600" dirty="0">
                <a:solidFill>
                  <a:schemeClr val="bg1"/>
                </a:solidFill>
              </a:rPr>
              <a:t>In this both figure shows aadhar applicants by gender &amp; %age generated by gender both are </a:t>
            </a:r>
            <a:r>
              <a:rPr lang="en-IN" sz="1600" i="1" dirty="0">
                <a:solidFill>
                  <a:schemeClr val="bg1"/>
                </a:solidFill>
              </a:rPr>
              <a:t>lofty.</a:t>
            </a:r>
          </a:p>
          <a:p>
            <a:pPr algn="just"/>
            <a:endParaRPr lang="en-IN" sz="1600" i="1" dirty="0">
              <a:solidFill>
                <a:schemeClr val="bg1"/>
              </a:solidFill>
            </a:endParaRPr>
          </a:p>
          <a:p>
            <a:pPr algn="just"/>
            <a:r>
              <a:rPr lang="en-IN" sz="1600" i="1" dirty="0">
                <a:solidFill>
                  <a:schemeClr val="bg1"/>
                </a:solidFill>
              </a:rPr>
              <a:t>The data clearly shows male Aadhar applicant is almost double than female</a:t>
            </a:r>
          </a:p>
        </p:txBody>
      </p:sp>
      <p:sp>
        <p:nvSpPr>
          <p:cNvPr id="3" name="Slide Number Placeholder 2">
            <a:extLst>
              <a:ext uri="{FF2B5EF4-FFF2-40B4-BE49-F238E27FC236}">
                <a16:creationId xmlns:a16="http://schemas.microsoft.com/office/drawing/2014/main" id="{DBC361CE-4AF2-4A00-8686-624B0199214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6445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586F-DCC2-4095-8133-8B8554AB40E0}"/>
              </a:ext>
            </a:extLst>
          </p:cNvPr>
          <p:cNvSpPr>
            <a:spLocks noGrp="1"/>
          </p:cNvSpPr>
          <p:nvPr>
            <p:ph type="title"/>
          </p:nvPr>
        </p:nvSpPr>
        <p:spPr>
          <a:xfrm>
            <a:off x="1154955" y="833121"/>
            <a:ext cx="2793158" cy="2062479"/>
          </a:xfrm>
        </p:spPr>
        <p:txBody>
          <a:bodyPr anchor="t"/>
          <a:lstStyle/>
          <a:p>
            <a:r>
              <a:rPr lang="en-IN" b="1" i="1" dirty="0"/>
              <a:t>4.</a:t>
            </a:r>
            <a:r>
              <a:rPr lang="en-IN" b="1" dirty="0"/>
              <a:t> </a:t>
            </a:r>
            <a:r>
              <a:rPr lang="en-IN" dirty="0"/>
              <a:t>Percentage of overall applicants per state</a:t>
            </a:r>
            <a:br>
              <a:rPr lang="en-IN" dirty="0"/>
            </a:br>
            <a:endParaRPr lang="en-IN" dirty="0"/>
          </a:p>
        </p:txBody>
      </p:sp>
      <p:pic>
        <p:nvPicPr>
          <p:cNvPr id="6" name="Content Placeholder 5">
            <a:extLst>
              <a:ext uri="{FF2B5EF4-FFF2-40B4-BE49-F238E27FC236}">
                <a16:creationId xmlns:a16="http://schemas.microsoft.com/office/drawing/2014/main" id="{E0180B5B-5B05-4804-8C17-2A0EFACBBD0D}"/>
              </a:ext>
            </a:extLst>
          </p:cNvPr>
          <p:cNvPicPr>
            <a:picLocks noGrp="1" noChangeAspect="1"/>
          </p:cNvPicPr>
          <p:nvPr>
            <p:ph idx="1"/>
          </p:nvPr>
        </p:nvPicPr>
        <p:blipFill>
          <a:blip r:embed="rId2"/>
          <a:stretch>
            <a:fillRect/>
          </a:stretch>
        </p:blipFill>
        <p:spPr>
          <a:xfrm>
            <a:off x="6229709" y="1090296"/>
            <a:ext cx="4028359" cy="4831179"/>
          </a:xfrm>
        </p:spPr>
      </p:pic>
      <p:sp>
        <p:nvSpPr>
          <p:cNvPr id="4" name="Text Placeholder 3">
            <a:extLst>
              <a:ext uri="{FF2B5EF4-FFF2-40B4-BE49-F238E27FC236}">
                <a16:creationId xmlns:a16="http://schemas.microsoft.com/office/drawing/2014/main" id="{5ACFDA02-E1AE-4E90-88CE-ACB1A703F132}"/>
              </a:ext>
            </a:extLst>
          </p:cNvPr>
          <p:cNvSpPr>
            <a:spLocks noGrp="1"/>
          </p:cNvSpPr>
          <p:nvPr>
            <p:ph type="body" sz="half" idx="2"/>
          </p:nvPr>
        </p:nvSpPr>
        <p:spPr>
          <a:xfrm>
            <a:off x="1154955" y="2719705"/>
            <a:ext cx="2793158" cy="2895599"/>
          </a:xfrm>
        </p:spPr>
        <p:txBody>
          <a:bodyPr>
            <a:noAutofit/>
          </a:bodyPr>
          <a:lstStyle/>
          <a:p>
            <a:pPr algn="just"/>
            <a:r>
              <a:rPr lang="en-IN" sz="1600" dirty="0">
                <a:solidFill>
                  <a:schemeClr val="bg1"/>
                </a:solidFill>
              </a:rPr>
              <a:t>As per graph its all about how many Aadhaar applicant per state belonging.</a:t>
            </a:r>
          </a:p>
          <a:p>
            <a:pPr algn="just"/>
            <a:r>
              <a:rPr lang="en-IN" sz="1600" dirty="0">
                <a:solidFill>
                  <a:schemeClr val="bg1"/>
                </a:solidFill>
              </a:rPr>
              <a:t>The state of Bihar had highest percentage of applicants almost 17.5 % followed by Uttar Pradesh, West Bengal and so on. </a:t>
            </a:r>
          </a:p>
          <a:p>
            <a:pPr algn="just"/>
            <a:r>
              <a:rPr lang="en-IN" sz="1600" dirty="0">
                <a:solidFill>
                  <a:schemeClr val="bg1"/>
                </a:solidFill>
              </a:rPr>
              <a:t>Sikkim, Puducherry were least followed by various states.</a:t>
            </a:r>
          </a:p>
        </p:txBody>
      </p:sp>
      <p:sp>
        <p:nvSpPr>
          <p:cNvPr id="3" name="Slide Number Placeholder 2">
            <a:extLst>
              <a:ext uri="{FF2B5EF4-FFF2-40B4-BE49-F238E27FC236}">
                <a16:creationId xmlns:a16="http://schemas.microsoft.com/office/drawing/2014/main" id="{3DB9C6B0-8279-4714-A527-AF4D206CA92C}"/>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56972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796B-D3A4-405A-BE35-7E31966552DC}"/>
              </a:ext>
            </a:extLst>
          </p:cNvPr>
          <p:cNvSpPr>
            <a:spLocks noGrp="1"/>
          </p:cNvSpPr>
          <p:nvPr>
            <p:ph type="title"/>
          </p:nvPr>
        </p:nvSpPr>
        <p:spPr>
          <a:xfrm>
            <a:off x="1154955" y="833121"/>
            <a:ext cx="2793158" cy="2062479"/>
          </a:xfrm>
        </p:spPr>
        <p:txBody>
          <a:bodyPr anchor="t"/>
          <a:lstStyle/>
          <a:p>
            <a:r>
              <a:rPr lang="en-IN" b="1" i="1" dirty="0"/>
              <a:t>5.</a:t>
            </a:r>
            <a:r>
              <a:rPr lang="en-IN" b="1" dirty="0"/>
              <a:t> </a:t>
            </a:r>
            <a:r>
              <a:rPr lang="en-IN" dirty="0"/>
              <a:t>Percentage of overall that were approved</a:t>
            </a:r>
            <a:br>
              <a:rPr lang="en-IN" dirty="0"/>
            </a:br>
            <a:endParaRPr lang="en-IN" dirty="0"/>
          </a:p>
        </p:txBody>
      </p:sp>
      <p:pic>
        <p:nvPicPr>
          <p:cNvPr id="6" name="Content Placeholder 5">
            <a:extLst>
              <a:ext uri="{FF2B5EF4-FFF2-40B4-BE49-F238E27FC236}">
                <a16:creationId xmlns:a16="http://schemas.microsoft.com/office/drawing/2014/main" id="{25FB27CC-784D-42C2-9B13-792713B72821}"/>
              </a:ext>
            </a:extLst>
          </p:cNvPr>
          <p:cNvPicPr>
            <a:picLocks noGrp="1" noChangeAspect="1"/>
          </p:cNvPicPr>
          <p:nvPr>
            <p:ph idx="1"/>
          </p:nvPr>
        </p:nvPicPr>
        <p:blipFill>
          <a:blip r:embed="rId2"/>
          <a:stretch>
            <a:fillRect/>
          </a:stretch>
        </p:blipFill>
        <p:spPr>
          <a:xfrm>
            <a:off x="6957146" y="1774724"/>
            <a:ext cx="2838596" cy="3918151"/>
          </a:xfrm>
        </p:spPr>
      </p:pic>
      <p:sp>
        <p:nvSpPr>
          <p:cNvPr id="4" name="Text Placeholder 3">
            <a:extLst>
              <a:ext uri="{FF2B5EF4-FFF2-40B4-BE49-F238E27FC236}">
                <a16:creationId xmlns:a16="http://schemas.microsoft.com/office/drawing/2014/main" id="{784CD7EE-1E1C-4E19-9DE9-94938D0CB133}"/>
              </a:ext>
            </a:extLst>
          </p:cNvPr>
          <p:cNvSpPr>
            <a:spLocks noGrp="1"/>
          </p:cNvSpPr>
          <p:nvPr>
            <p:ph type="body" sz="half" idx="2"/>
          </p:nvPr>
        </p:nvSpPr>
        <p:spPr/>
        <p:txBody>
          <a:bodyPr>
            <a:normAutofit/>
          </a:bodyPr>
          <a:lstStyle/>
          <a:p>
            <a:pPr algn="just"/>
            <a:r>
              <a:rPr lang="en-IN" sz="1600" dirty="0">
                <a:solidFill>
                  <a:schemeClr val="bg1"/>
                </a:solidFill>
              </a:rPr>
              <a:t>In this graph percentage of applicants that were approved were highest for Andaman and Nicobar Islands Almost followed by Lakshadweep, Puducherry and so on.</a:t>
            </a:r>
          </a:p>
        </p:txBody>
      </p:sp>
      <p:sp>
        <p:nvSpPr>
          <p:cNvPr id="3" name="Slide Number Placeholder 2">
            <a:extLst>
              <a:ext uri="{FF2B5EF4-FFF2-40B4-BE49-F238E27FC236}">
                <a16:creationId xmlns:a16="http://schemas.microsoft.com/office/drawing/2014/main" id="{12F3EDF1-37F7-4DF8-964C-B263C4A6267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544292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F38D-0F21-4D97-A8C4-5256C8378219}"/>
              </a:ext>
            </a:extLst>
          </p:cNvPr>
          <p:cNvSpPr>
            <a:spLocks noGrp="1"/>
          </p:cNvSpPr>
          <p:nvPr>
            <p:ph type="title"/>
          </p:nvPr>
        </p:nvSpPr>
        <p:spPr>
          <a:xfrm>
            <a:off x="1154954" y="833121"/>
            <a:ext cx="2921745" cy="2062479"/>
          </a:xfrm>
        </p:spPr>
        <p:txBody>
          <a:bodyPr anchor="t"/>
          <a:lstStyle/>
          <a:p>
            <a:r>
              <a:rPr lang="en-IN" b="1" i="1" dirty="0"/>
              <a:t>6.</a:t>
            </a:r>
            <a:r>
              <a:rPr lang="en-IN" b="1" dirty="0"/>
              <a:t> </a:t>
            </a:r>
            <a:r>
              <a:rPr lang="en-IN" dirty="0"/>
              <a:t>Percentage of overall applicants per aadhar card generation per state</a:t>
            </a:r>
            <a:br>
              <a:rPr lang="en-IN" dirty="0"/>
            </a:br>
            <a:endParaRPr lang="en-IN" dirty="0"/>
          </a:p>
        </p:txBody>
      </p:sp>
      <p:pic>
        <p:nvPicPr>
          <p:cNvPr id="6" name="Content Placeholder 5">
            <a:extLst>
              <a:ext uri="{FF2B5EF4-FFF2-40B4-BE49-F238E27FC236}">
                <a16:creationId xmlns:a16="http://schemas.microsoft.com/office/drawing/2014/main" id="{514B1642-0A82-427F-91CC-A8723C29EA66}"/>
              </a:ext>
            </a:extLst>
          </p:cNvPr>
          <p:cNvPicPr>
            <a:picLocks noGrp="1" noChangeAspect="1"/>
          </p:cNvPicPr>
          <p:nvPr>
            <p:ph idx="1"/>
          </p:nvPr>
        </p:nvPicPr>
        <p:blipFill>
          <a:blip r:embed="rId2"/>
          <a:stretch>
            <a:fillRect/>
          </a:stretch>
        </p:blipFill>
        <p:spPr>
          <a:xfrm>
            <a:off x="5931568" y="2387531"/>
            <a:ext cx="4889751" cy="2692538"/>
          </a:xfrm>
        </p:spPr>
      </p:pic>
      <p:sp>
        <p:nvSpPr>
          <p:cNvPr id="4" name="Text Placeholder 3">
            <a:extLst>
              <a:ext uri="{FF2B5EF4-FFF2-40B4-BE49-F238E27FC236}">
                <a16:creationId xmlns:a16="http://schemas.microsoft.com/office/drawing/2014/main" id="{6B55AC76-4F94-44AB-A60F-3A9BABE8F871}"/>
              </a:ext>
            </a:extLst>
          </p:cNvPr>
          <p:cNvSpPr>
            <a:spLocks noGrp="1"/>
          </p:cNvSpPr>
          <p:nvPr>
            <p:ph type="body" sz="half" idx="2"/>
          </p:nvPr>
        </p:nvSpPr>
        <p:spPr>
          <a:xfrm>
            <a:off x="1154953" y="3124201"/>
            <a:ext cx="2921745" cy="2895599"/>
          </a:xfrm>
        </p:spPr>
        <p:txBody>
          <a:bodyPr>
            <a:normAutofit/>
          </a:bodyPr>
          <a:lstStyle/>
          <a:p>
            <a:pPr algn="just"/>
            <a:r>
              <a:rPr lang="en-IN" sz="1600" dirty="0">
                <a:solidFill>
                  <a:schemeClr val="bg1"/>
                </a:solidFill>
              </a:rPr>
              <a:t>In this graph mention percentage of </a:t>
            </a:r>
            <a:r>
              <a:rPr lang="en-IN" sz="1600" dirty="0" err="1">
                <a:solidFill>
                  <a:schemeClr val="bg1"/>
                </a:solidFill>
              </a:rPr>
              <a:t>aadhaar</a:t>
            </a:r>
            <a:r>
              <a:rPr lang="en-IN" sz="1600" dirty="0">
                <a:solidFill>
                  <a:schemeClr val="bg1"/>
                </a:solidFill>
              </a:rPr>
              <a:t> card generation per state Chhattisgarh recorded highest percentage of Aadhar generation per state followed by Mizoram. </a:t>
            </a:r>
          </a:p>
          <a:p>
            <a:pPr algn="just"/>
            <a:r>
              <a:rPr lang="en-IN" sz="1600" dirty="0">
                <a:solidFill>
                  <a:schemeClr val="bg1"/>
                </a:solidFill>
              </a:rPr>
              <a:t>Andaman and Nicobar Islands an many other states recorded the least.</a:t>
            </a:r>
          </a:p>
        </p:txBody>
      </p:sp>
      <p:sp>
        <p:nvSpPr>
          <p:cNvPr id="3" name="Slide Number Placeholder 2">
            <a:extLst>
              <a:ext uri="{FF2B5EF4-FFF2-40B4-BE49-F238E27FC236}">
                <a16:creationId xmlns:a16="http://schemas.microsoft.com/office/drawing/2014/main" id="{8A639EF2-81E3-48A4-8C4C-063F3462CFE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714013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FB89-4E27-42E7-BE51-A26C153E2AE7}"/>
              </a:ext>
            </a:extLst>
          </p:cNvPr>
          <p:cNvSpPr>
            <a:spLocks noGrp="1"/>
          </p:cNvSpPr>
          <p:nvPr>
            <p:ph type="title"/>
          </p:nvPr>
        </p:nvSpPr>
        <p:spPr>
          <a:xfrm>
            <a:off x="1154954" y="833121"/>
            <a:ext cx="2997945" cy="2062479"/>
          </a:xfrm>
        </p:spPr>
        <p:txBody>
          <a:bodyPr anchor="t"/>
          <a:lstStyle/>
          <a:p>
            <a:pPr algn="just"/>
            <a:r>
              <a:rPr lang="en-IN" b="1" i="1" dirty="0"/>
              <a:t>7.</a:t>
            </a:r>
            <a:r>
              <a:rPr lang="en-IN" b="1" dirty="0"/>
              <a:t> </a:t>
            </a:r>
            <a:r>
              <a:rPr lang="en-IN" dirty="0"/>
              <a:t>Percentage of overall applicants per aadhar card rejection per state</a:t>
            </a:r>
            <a:br>
              <a:rPr lang="en-IN" dirty="0"/>
            </a:br>
            <a:endParaRPr lang="en-IN" dirty="0"/>
          </a:p>
        </p:txBody>
      </p:sp>
      <p:pic>
        <p:nvPicPr>
          <p:cNvPr id="6" name="Content Placeholder 5">
            <a:extLst>
              <a:ext uri="{FF2B5EF4-FFF2-40B4-BE49-F238E27FC236}">
                <a16:creationId xmlns:a16="http://schemas.microsoft.com/office/drawing/2014/main" id="{0B6FE882-68EE-4116-81E8-A9E59CCDA698}"/>
              </a:ext>
            </a:extLst>
          </p:cNvPr>
          <p:cNvPicPr>
            <a:picLocks noGrp="1" noChangeAspect="1"/>
          </p:cNvPicPr>
          <p:nvPr>
            <p:ph idx="1"/>
          </p:nvPr>
        </p:nvPicPr>
        <p:blipFill>
          <a:blip r:embed="rId2"/>
          <a:stretch>
            <a:fillRect/>
          </a:stretch>
        </p:blipFill>
        <p:spPr>
          <a:xfrm>
            <a:off x="5931568" y="2387531"/>
            <a:ext cx="4889751" cy="2692538"/>
          </a:xfrm>
        </p:spPr>
      </p:pic>
      <p:sp>
        <p:nvSpPr>
          <p:cNvPr id="4" name="Text Placeholder 3">
            <a:extLst>
              <a:ext uri="{FF2B5EF4-FFF2-40B4-BE49-F238E27FC236}">
                <a16:creationId xmlns:a16="http://schemas.microsoft.com/office/drawing/2014/main" id="{9351D2CE-059C-44AE-A4B0-8BC74BB24BA8}"/>
              </a:ext>
            </a:extLst>
          </p:cNvPr>
          <p:cNvSpPr>
            <a:spLocks noGrp="1"/>
          </p:cNvSpPr>
          <p:nvPr>
            <p:ph type="body" sz="half" idx="2"/>
          </p:nvPr>
        </p:nvSpPr>
        <p:spPr>
          <a:xfrm>
            <a:off x="1154953" y="3129280"/>
            <a:ext cx="2997945" cy="2895599"/>
          </a:xfrm>
        </p:spPr>
        <p:txBody>
          <a:bodyPr>
            <a:normAutofit/>
          </a:bodyPr>
          <a:lstStyle/>
          <a:p>
            <a:pPr algn="just"/>
            <a:r>
              <a:rPr lang="en-IN" sz="1600" dirty="0">
                <a:solidFill>
                  <a:schemeClr val="bg1"/>
                </a:solidFill>
              </a:rPr>
              <a:t>Again the rejection per state was at peak for state of Chhattisgarh followed by Mizoram.</a:t>
            </a:r>
          </a:p>
        </p:txBody>
      </p:sp>
      <p:sp>
        <p:nvSpPr>
          <p:cNvPr id="3" name="Slide Number Placeholder 2">
            <a:extLst>
              <a:ext uri="{FF2B5EF4-FFF2-40B4-BE49-F238E27FC236}">
                <a16:creationId xmlns:a16="http://schemas.microsoft.com/office/drawing/2014/main" id="{650E4611-408E-462B-8A71-3796DBAC57D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95517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1A65-1646-47ED-86F6-875FD3F92E81}"/>
              </a:ext>
            </a:extLst>
          </p:cNvPr>
          <p:cNvSpPr>
            <a:spLocks noGrp="1"/>
          </p:cNvSpPr>
          <p:nvPr>
            <p:ph type="title"/>
          </p:nvPr>
        </p:nvSpPr>
        <p:spPr>
          <a:xfrm>
            <a:off x="1154954" y="833121"/>
            <a:ext cx="2793158" cy="2062479"/>
          </a:xfrm>
        </p:spPr>
        <p:txBody>
          <a:bodyPr anchor="t"/>
          <a:lstStyle/>
          <a:p>
            <a:pPr algn="just"/>
            <a:r>
              <a:rPr lang="en-IN" b="1" i="1" dirty="0"/>
              <a:t>8.</a:t>
            </a:r>
            <a:r>
              <a:rPr lang="en-IN" b="1" dirty="0"/>
              <a:t> </a:t>
            </a:r>
            <a:r>
              <a:rPr lang="en-IN" dirty="0"/>
              <a:t>Percentage of mobile registered with aadhar card</a:t>
            </a:r>
            <a:br>
              <a:rPr lang="en-IN" dirty="0"/>
            </a:br>
            <a:endParaRPr lang="en-IN" dirty="0"/>
          </a:p>
        </p:txBody>
      </p:sp>
      <p:pic>
        <p:nvPicPr>
          <p:cNvPr id="6" name="Content Placeholder 5">
            <a:extLst>
              <a:ext uri="{FF2B5EF4-FFF2-40B4-BE49-F238E27FC236}">
                <a16:creationId xmlns:a16="http://schemas.microsoft.com/office/drawing/2014/main" id="{F662F0BE-63DF-40FA-8007-884E0E764926}"/>
              </a:ext>
            </a:extLst>
          </p:cNvPr>
          <p:cNvPicPr>
            <a:picLocks noGrp="1" noChangeAspect="1"/>
          </p:cNvPicPr>
          <p:nvPr>
            <p:ph idx="1"/>
          </p:nvPr>
        </p:nvPicPr>
        <p:blipFill>
          <a:blip r:embed="rId2"/>
          <a:stretch>
            <a:fillRect/>
          </a:stretch>
        </p:blipFill>
        <p:spPr>
          <a:xfrm>
            <a:off x="7109554" y="2387531"/>
            <a:ext cx="2533780" cy="2692538"/>
          </a:xfrm>
        </p:spPr>
      </p:pic>
      <p:sp>
        <p:nvSpPr>
          <p:cNvPr id="4" name="Text Placeholder 3">
            <a:extLst>
              <a:ext uri="{FF2B5EF4-FFF2-40B4-BE49-F238E27FC236}">
                <a16:creationId xmlns:a16="http://schemas.microsoft.com/office/drawing/2014/main" id="{8C110F8D-3A43-43C9-9ADD-BCBCDF173486}"/>
              </a:ext>
            </a:extLst>
          </p:cNvPr>
          <p:cNvSpPr>
            <a:spLocks noGrp="1"/>
          </p:cNvSpPr>
          <p:nvPr>
            <p:ph type="body" sz="half" idx="2"/>
          </p:nvPr>
        </p:nvSpPr>
        <p:spPr/>
        <p:txBody>
          <a:bodyPr>
            <a:normAutofit/>
          </a:bodyPr>
          <a:lstStyle/>
          <a:p>
            <a:pPr algn="just"/>
            <a:r>
              <a:rPr lang="en-IN" sz="1600" dirty="0">
                <a:solidFill>
                  <a:schemeClr val="bg1"/>
                </a:solidFill>
              </a:rPr>
              <a:t>In the data around 74.4% of mobile were registered with aadhar card contrary to 25.5% didn’t registered it.</a:t>
            </a:r>
          </a:p>
        </p:txBody>
      </p:sp>
      <p:sp>
        <p:nvSpPr>
          <p:cNvPr id="3" name="Slide Number Placeholder 2">
            <a:extLst>
              <a:ext uri="{FF2B5EF4-FFF2-40B4-BE49-F238E27FC236}">
                <a16:creationId xmlns:a16="http://schemas.microsoft.com/office/drawing/2014/main" id="{0283ECA6-B462-4EA7-9C98-28CDFB29154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195404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D0BE-DDF5-4F1F-99C1-3F971C5834BC}"/>
              </a:ext>
            </a:extLst>
          </p:cNvPr>
          <p:cNvSpPr>
            <a:spLocks noGrp="1"/>
          </p:cNvSpPr>
          <p:nvPr>
            <p:ph type="title"/>
          </p:nvPr>
        </p:nvSpPr>
        <p:spPr>
          <a:xfrm>
            <a:off x="1154955" y="833121"/>
            <a:ext cx="2793158" cy="2062479"/>
          </a:xfrm>
        </p:spPr>
        <p:txBody>
          <a:bodyPr anchor="t"/>
          <a:lstStyle/>
          <a:p>
            <a:r>
              <a:rPr lang="en-IN" b="1" i="1" dirty="0"/>
              <a:t>9.</a:t>
            </a:r>
            <a:r>
              <a:rPr lang="en-IN" b="1" dirty="0"/>
              <a:t> </a:t>
            </a:r>
            <a:r>
              <a:rPr lang="en-IN" dirty="0"/>
              <a:t>Which state have maximum number of entries</a:t>
            </a:r>
            <a:br>
              <a:rPr lang="en-IN" dirty="0"/>
            </a:br>
            <a:endParaRPr lang="en-IN" dirty="0"/>
          </a:p>
        </p:txBody>
      </p:sp>
      <p:pic>
        <p:nvPicPr>
          <p:cNvPr id="6" name="Content Placeholder 5">
            <a:extLst>
              <a:ext uri="{FF2B5EF4-FFF2-40B4-BE49-F238E27FC236}">
                <a16:creationId xmlns:a16="http://schemas.microsoft.com/office/drawing/2014/main" id="{F5498DB0-C229-4150-B14A-08D89CAA0030}"/>
              </a:ext>
            </a:extLst>
          </p:cNvPr>
          <p:cNvPicPr>
            <a:picLocks noGrp="1" noChangeAspect="1"/>
          </p:cNvPicPr>
          <p:nvPr>
            <p:ph idx="1"/>
          </p:nvPr>
        </p:nvPicPr>
        <p:blipFill>
          <a:blip r:embed="rId2"/>
          <a:stretch>
            <a:fillRect/>
          </a:stretch>
        </p:blipFill>
        <p:spPr>
          <a:xfrm>
            <a:off x="5902992" y="1454033"/>
            <a:ext cx="4946904" cy="4559534"/>
          </a:xfrm>
        </p:spPr>
      </p:pic>
      <p:sp>
        <p:nvSpPr>
          <p:cNvPr id="4" name="Text Placeholder 3">
            <a:extLst>
              <a:ext uri="{FF2B5EF4-FFF2-40B4-BE49-F238E27FC236}">
                <a16:creationId xmlns:a16="http://schemas.microsoft.com/office/drawing/2014/main" id="{B7B7F0DE-7CB4-4967-9FB6-24E4467040AE}"/>
              </a:ext>
            </a:extLst>
          </p:cNvPr>
          <p:cNvSpPr>
            <a:spLocks noGrp="1"/>
          </p:cNvSpPr>
          <p:nvPr>
            <p:ph type="body" sz="half" idx="2"/>
          </p:nvPr>
        </p:nvSpPr>
        <p:spPr/>
        <p:txBody>
          <a:bodyPr>
            <a:normAutofit/>
          </a:bodyPr>
          <a:lstStyle/>
          <a:p>
            <a:pPr algn="just"/>
            <a:r>
              <a:rPr lang="en-IN" sz="1600" dirty="0">
                <a:solidFill>
                  <a:schemeClr val="bg1"/>
                </a:solidFill>
              </a:rPr>
              <a:t>This figure of state wise distribution of aadhar generated entries shows clearly again Bihar was at the peak.</a:t>
            </a:r>
          </a:p>
        </p:txBody>
      </p:sp>
      <p:sp>
        <p:nvSpPr>
          <p:cNvPr id="3" name="Slide Number Placeholder 2">
            <a:extLst>
              <a:ext uri="{FF2B5EF4-FFF2-40B4-BE49-F238E27FC236}">
                <a16:creationId xmlns:a16="http://schemas.microsoft.com/office/drawing/2014/main" id="{97BBA917-FD07-4FE2-97B1-AE78587E78BE}"/>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69577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C31C-E406-4472-9527-51C7B0583B97}"/>
              </a:ext>
            </a:extLst>
          </p:cNvPr>
          <p:cNvSpPr>
            <a:spLocks noGrp="1"/>
          </p:cNvSpPr>
          <p:nvPr>
            <p:ph type="title"/>
          </p:nvPr>
        </p:nvSpPr>
        <p:spPr>
          <a:xfrm>
            <a:off x="1154955" y="833121"/>
            <a:ext cx="2793158" cy="2062479"/>
          </a:xfrm>
        </p:spPr>
        <p:txBody>
          <a:bodyPr anchor="t"/>
          <a:lstStyle/>
          <a:p>
            <a:r>
              <a:rPr lang="en-IN" b="1" i="1" dirty="0"/>
              <a:t>10.</a:t>
            </a:r>
            <a:r>
              <a:rPr lang="en-IN" b="1" dirty="0"/>
              <a:t> </a:t>
            </a:r>
            <a:r>
              <a:rPr lang="en-IN" dirty="0"/>
              <a:t>Percentage of email registered with aadhar card</a:t>
            </a:r>
            <a:br>
              <a:rPr lang="en-IN" dirty="0"/>
            </a:br>
            <a:endParaRPr lang="en-IN" dirty="0"/>
          </a:p>
        </p:txBody>
      </p:sp>
      <p:pic>
        <p:nvPicPr>
          <p:cNvPr id="6" name="Content Placeholder 5">
            <a:extLst>
              <a:ext uri="{FF2B5EF4-FFF2-40B4-BE49-F238E27FC236}">
                <a16:creationId xmlns:a16="http://schemas.microsoft.com/office/drawing/2014/main" id="{EABDE731-FC2B-43D0-8002-88209B5C4E1F}"/>
              </a:ext>
            </a:extLst>
          </p:cNvPr>
          <p:cNvPicPr>
            <a:picLocks noGrp="1" noChangeAspect="1"/>
          </p:cNvPicPr>
          <p:nvPr>
            <p:ph idx="1"/>
          </p:nvPr>
        </p:nvPicPr>
        <p:blipFill>
          <a:blip r:embed="rId2"/>
          <a:stretch>
            <a:fillRect/>
          </a:stretch>
        </p:blipFill>
        <p:spPr>
          <a:xfrm>
            <a:off x="7195283" y="2397056"/>
            <a:ext cx="2362321" cy="2673487"/>
          </a:xfrm>
        </p:spPr>
      </p:pic>
      <p:sp>
        <p:nvSpPr>
          <p:cNvPr id="4" name="Text Placeholder 3">
            <a:extLst>
              <a:ext uri="{FF2B5EF4-FFF2-40B4-BE49-F238E27FC236}">
                <a16:creationId xmlns:a16="http://schemas.microsoft.com/office/drawing/2014/main" id="{23E6DAA2-1D47-424F-B992-DC212846FD8B}"/>
              </a:ext>
            </a:extLst>
          </p:cNvPr>
          <p:cNvSpPr>
            <a:spLocks noGrp="1"/>
          </p:cNvSpPr>
          <p:nvPr>
            <p:ph type="body" sz="half" idx="2"/>
          </p:nvPr>
        </p:nvSpPr>
        <p:spPr/>
        <p:txBody>
          <a:bodyPr>
            <a:normAutofit/>
          </a:bodyPr>
          <a:lstStyle/>
          <a:p>
            <a:pPr algn="just"/>
            <a:r>
              <a:rPr lang="en-IN" sz="1600" dirty="0">
                <a:solidFill>
                  <a:schemeClr val="bg1"/>
                </a:solidFill>
              </a:rPr>
              <a:t>In the data around 95.6% of email were  not registered with aadhar card contrary to 4.4% registered it.</a:t>
            </a:r>
          </a:p>
        </p:txBody>
      </p:sp>
      <p:sp>
        <p:nvSpPr>
          <p:cNvPr id="3" name="Slide Number Placeholder 2">
            <a:extLst>
              <a:ext uri="{FF2B5EF4-FFF2-40B4-BE49-F238E27FC236}">
                <a16:creationId xmlns:a16="http://schemas.microsoft.com/office/drawing/2014/main" id="{826B00D9-7334-434D-BA1C-4B3B4D949CCC}"/>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028077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9C47-DB0E-4CB8-8934-2A7629E13B70}"/>
              </a:ext>
            </a:extLst>
          </p:cNvPr>
          <p:cNvSpPr>
            <a:spLocks noGrp="1"/>
          </p:cNvSpPr>
          <p:nvPr>
            <p:ph type="title"/>
          </p:nvPr>
        </p:nvSpPr>
        <p:spPr>
          <a:xfrm>
            <a:off x="1154955" y="833121"/>
            <a:ext cx="2793158" cy="2062479"/>
          </a:xfrm>
        </p:spPr>
        <p:txBody>
          <a:bodyPr anchor="t"/>
          <a:lstStyle/>
          <a:p>
            <a:r>
              <a:rPr lang="en-IN" b="1" i="1" dirty="0"/>
              <a:t>11.</a:t>
            </a:r>
            <a:r>
              <a:rPr lang="en-IN" b="1" dirty="0"/>
              <a:t> </a:t>
            </a:r>
            <a:r>
              <a:rPr lang="en-IN" dirty="0"/>
              <a:t>Description of </a:t>
            </a:r>
            <a:r>
              <a:rPr lang="en-IN" dirty="0" err="1"/>
              <a:t>aadhar</a:t>
            </a:r>
            <a:r>
              <a:rPr lang="en-IN" dirty="0"/>
              <a:t> accepted and rejected</a:t>
            </a:r>
            <a:br>
              <a:rPr lang="en-IN" dirty="0"/>
            </a:br>
            <a:endParaRPr lang="en-IN" dirty="0"/>
          </a:p>
        </p:txBody>
      </p:sp>
      <p:pic>
        <p:nvPicPr>
          <p:cNvPr id="6" name="Content Placeholder 5">
            <a:extLst>
              <a:ext uri="{FF2B5EF4-FFF2-40B4-BE49-F238E27FC236}">
                <a16:creationId xmlns:a16="http://schemas.microsoft.com/office/drawing/2014/main" id="{1BCCDA65-A99B-4CAB-827F-F105A0DCC09F}"/>
              </a:ext>
            </a:extLst>
          </p:cNvPr>
          <p:cNvPicPr>
            <a:picLocks noGrp="1" noChangeAspect="1"/>
          </p:cNvPicPr>
          <p:nvPr>
            <p:ph idx="1"/>
          </p:nvPr>
        </p:nvPicPr>
        <p:blipFill>
          <a:blip r:embed="rId2"/>
          <a:stretch>
            <a:fillRect/>
          </a:stretch>
        </p:blipFill>
        <p:spPr>
          <a:xfrm>
            <a:off x="5988721" y="2171619"/>
            <a:ext cx="4775445" cy="3124361"/>
          </a:xfrm>
        </p:spPr>
      </p:pic>
      <p:sp>
        <p:nvSpPr>
          <p:cNvPr id="4" name="Text Placeholder 3">
            <a:extLst>
              <a:ext uri="{FF2B5EF4-FFF2-40B4-BE49-F238E27FC236}">
                <a16:creationId xmlns:a16="http://schemas.microsoft.com/office/drawing/2014/main" id="{D99E78ED-0648-4CAA-A0F4-AD17C4AE2400}"/>
              </a:ext>
            </a:extLst>
          </p:cNvPr>
          <p:cNvSpPr>
            <a:spLocks noGrp="1"/>
          </p:cNvSpPr>
          <p:nvPr>
            <p:ph type="body" sz="half" idx="2"/>
          </p:nvPr>
        </p:nvSpPr>
        <p:spPr/>
        <p:txBody>
          <a:bodyPr>
            <a:normAutofit/>
          </a:bodyPr>
          <a:lstStyle/>
          <a:p>
            <a:pPr algn="just"/>
            <a:r>
              <a:rPr lang="en-IN" sz="1600" dirty="0">
                <a:solidFill>
                  <a:schemeClr val="bg1"/>
                </a:solidFill>
              </a:rPr>
              <a:t>In this figure Enrolment Rejected 0 means aadhar generated where as Enrolment Rejected 1 shows </a:t>
            </a:r>
            <a:r>
              <a:rPr lang="en-IN" sz="1600" dirty="0" err="1">
                <a:solidFill>
                  <a:schemeClr val="bg1"/>
                </a:solidFill>
              </a:rPr>
              <a:t>aadhar</a:t>
            </a:r>
            <a:r>
              <a:rPr lang="en-IN" sz="1600" dirty="0">
                <a:solidFill>
                  <a:schemeClr val="bg1"/>
                </a:solidFill>
              </a:rPr>
              <a:t> rejected.</a:t>
            </a:r>
          </a:p>
        </p:txBody>
      </p:sp>
      <p:sp>
        <p:nvSpPr>
          <p:cNvPr id="3" name="Slide Number Placeholder 2">
            <a:extLst>
              <a:ext uri="{FF2B5EF4-FFF2-40B4-BE49-F238E27FC236}">
                <a16:creationId xmlns:a16="http://schemas.microsoft.com/office/drawing/2014/main" id="{9A0AD55D-E2DE-4832-B406-24ADD3CC3D4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2391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Background</a:t>
            </a:r>
          </a:p>
        </p:txBody>
      </p:sp>
      <p:sp>
        <p:nvSpPr>
          <p:cNvPr id="3" name="Content Placeholder 2"/>
          <p:cNvSpPr>
            <a:spLocks noGrp="1"/>
          </p:cNvSpPr>
          <p:nvPr>
            <p:ph idx="1"/>
          </p:nvPr>
        </p:nvSpPr>
        <p:spPr/>
        <p:txBody>
          <a:bodyPr/>
          <a:lstStyle/>
          <a:p>
            <a:pPr algn="just"/>
            <a:r>
              <a:rPr lang="en-US" b="1" dirty="0"/>
              <a:t>What is Aadhaar</a:t>
            </a:r>
          </a:p>
          <a:p>
            <a:pPr lvl="1" algn="just">
              <a:buFont typeface="Wingdings" panose="05000000000000000000" pitchFamily="2" charset="2"/>
              <a:buChar char="ü"/>
            </a:pPr>
            <a:r>
              <a:rPr lang="en-US" dirty="0"/>
              <a:t>Aadhaar number is a 12-digit random number issued by the UIDAI (“Authority”) to the residents of India after satisfying the verification process laid down by the Authority. Any individual, irrespective of age and gender, who is a resident of India, may voluntarily enroll to obtain Aadhaar number. Person willing to enroll has to provide minimal demographic and biometric information during the enrolment process which is totally free of cost. An individual needs to enroll for Aadhaar only once and after de-duplication </a:t>
            </a:r>
            <a:r>
              <a:rPr lang="en-US" b="1" dirty="0"/>
              <a:t>only one Aadhaar</a:t>
            </a:r>
            <a:r>
              <a:rPr lang="en-US" dirty="0"/>
              <a:t> shall be generated, as the </a:t>
            </a:r>
            <a:r>
              <a:rPr lang="en-US" b="1" dirty="0"/>
              <a:t>uniqueness</a:t>
            </a:r>
            <a:r>
              <a:rPr lang="en-US" dirty="0"/>
              <a:t> is achieved through the process of demographic and biometric de-duplication</a:t>
            </a:r>
          </a:p>
          <a:p>
            <a:pPr algn="just"/>
            <a:endParaRPr lang="en-US" dirty="0"/>
          </a:p>
        </p:txBody>
      </p:sp>
      <p:sp>
        <p:nvSpPr>
          <p:cNvPr id="4" name="Slide Number Placeholder 3">
            <a:extLst>
              <a:ext uri="{FF2B5EF4-FFF2-40B4-BE49-F238E27FC236}">
                <a16:creationId xmlns:a16="http://schemas.microsoft.com/office/drawing/2014/main" id="{1CD1569F-F825-4DEE-BB1C-00A3137C5263}"/>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63502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13DD-E7CD-4E08-921B-345D36F4607F}"/>
              </a:ext>
            </a:extLst>
          </p:cNvPr>
          <p:cNvSpPr>
            <a:spLocks noGrp="1"/>
          </p:cNvSpPr>
          <p:nvPr>
            <p:ph type="title"/>
          </p:nvPr>
        </p:nvSpPr>
        <p:spPr>
          <a:xfrm>
            <a:off x="1154955" y="833121"/>
            <a:ext cx="2793158" cy="2062479"/>
          </a:xfrm>
        </p:spPr>
        <p:txBody>
          <a:bodyPr anchor="t"/>
          <a:lstStyle/>
          <a:p>
            <a:r>
              <a:rPr lang="en-IN" b="1" i="1" dirty="0"/>
              <a:t>12.</a:t>
            </a:r>
            <a:r>
              <a:rPr lang="en-IN" b="1" dirty="0"/>
              <a:t> </a:t>
            </a:r>
            <a:r>
              <a:rPr lang="en-IN" dirty="0"/>
              <a:t>Description of aadhar generation</a:t>
            </a:r>
            <a:br>
              <a:rPr lang="en-IN" dirty="0"/>
            </a:br>
            <a:endParaRPr lang="en-IN" dirty="0"/>
          </a:p>
        </p:txBody>
      </p:sp>
      <p:pic>
        <p:nvPicPr>
          <p:cNvPr id="6" name="Content Placeholder 5">
            <a:extLst>
              <a:ext uri="{FF2B5EF4-FFF2-40B4-BE49-F238E27FC236}">
                <a16:creationId xmlns:a16="http://schemas.microsoft.com/office/drawing/2014/main" id="{23EE5740-B77C-47BD-AC64-922F055111CA}"/>
              </a:ext>
            </a:extLst>
          </p:cNvPr>
          <p:cNvPicPr>
            <a:picLocks noGrp="1" noChangeAspect="1"/>
          </p:cNvPicPr>
          <p:nvPr>
            <p:ph idx="1"/>
          </p:nvPr>
        </p:nvPicPr>
        <p:blipFill>
          <a:blip r:embed="rId2"/>
          <a:stretch>
            <a:fillRect/>
          </a:stretch>
        </p:blipFill>
        <p:spPr>
          <a:xfrm>
            <a:off x="5988721" y="2228772"/>
            <a:ext cx="4775445" cy="3010055"/>
          </a:xfrm>
        </p:spPr>
      </p:pic>
      <p:sp>
        <p:nvSpPr>
          <p:cNvPr id="4" name="Text Placeholder 3">
            <a:extLst>
              <a:ext uri="{FF2B5EF4-FFF2-40B4-BE49-F238E27FC236}">
                <a16:creationId xmlns:a16="http://schemas.microsoft.com/office/drawing/2014/main" id="{4AFBE1B4-FECC-46D0-9562-7654E38F1218}"/>
              </a:ext>
            </a:extLst>
          </p:cNvPr>
          <p:cNvSpPr>
            <a:spLocks noGrp="1"/>
          </p:cNvSpPr>
          <p:nvPr>
            <p:ph type="body" sz="half" idx="2"/>
          </p:nvPr>
        </p:nvSpPr>
        <p:spPr/>
        <p:txBody>
          <a:bodyPr/>
          <a:lstStyle/>
          <a:p>
            <a:pPr algn="just"/>
            <a:r>
              <a:rPr lang="en-IN" sz="1600" dirty="0">
                <a:solidFill>
                  <a:schemeClr val="bg1"/>
                </a:solidFill>
              </a:rPr>
              <a:t>In this figure Enrolment Rejected 1 means aadhar generated where as Enrolment Registered 0 shows declined count</a:t>
            </a:r>
          </a:p>
          <a:p>
            <a:endParaRPr lang="en-IN" dirty="0">
              <a:solidFill>
                <a:schemeClr val="bg1"/>
              </a:solidFill>
            </a:endParaRPr>
          </a:p>
        </p:txBody>
      </p:sp>
      <p:sp>
        <p:nvSpPr>
          <p:cNvPr id="3" name="Slide Number Placeholder 2">
            <a:extLst>
              <a:ext uri="{FF2B5EF4-FFF2-40B4-BE49-F238E27FC236}">
                <a16:creationId xmlns:a16="http://schemas.microsoft.com/office/drawing/2014/main" id="{4CE4B93C-DDD6-4F4B-AE3E-40DBF0F2FAB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735320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D66C-0507-4FF7-8C70-DFAF5A4A5FBB}"/>
              </a:ext>
            </a:extLst>
          </p:cNvPr>
          <p:cNvSpPr>
            <a:spLocks noGrp="1"/>
          </p:cNvSpPr>
          <p:nvPr>
            <p:ph type="title"/>
          </p:nvPr>
        </p:nvSpPr>
        <p:spPr>
          <a:xfrm>
            <a:off x="1154955" y="833121"/>
            <a:ext cx="2793157" cy="2062479"/>
          </a:xfrm>
        </p:spPr>
        <p:txBody>
          <a:bodyPr anchor="t"/>
          <a:lstStyle/>
          <a:p>
            <a:r>
              <a:rPr lang="en-IN" b="1" i="1" dirty="0"/>
              <a:t>13.</a:t>
            </a:r>
            <a:r>
              <a:rPr lang="en-IN" b="1" dirty="0"/>
              <a:t> </a:t>
            </a:r>
            <a:r>
              <a:rPr lang="en-IN" dirty="0"/>
              <a:t>Total numbers of registrars and its description</a:t>
            </a:r>
            <a:br>
              <a:rPr lang="en-IN" dirty="0"/>
            </a:br>
            <a:endParaRPr lang="en-IN" dirty="0"/>
          </a:p>
        </p:txBody>
      </p:sp>
      <p:sp>
        <p:nvSpPr>
          <p:cNvPr id="4" name="Text Placeholder 3">
            <a:extLst>
              <a:ext uri="{FF2B5EF4-FFF2-40B4-BE49-F238E27FC236}">
                <a16:creationId xmlns:a16="http://schemas.microsoft.com/office/drawing/2014/main" id="{A28E058C-FCAC-47C5-9172-F9A66A34F5D2}"/>
              </a:ext>
            </a:extLst>
          </p:cNvPr>
          <p:cNvSpPr>
            <a:spLocks noGrp="1"/>
          </p:cNvSpPr>
          <p:nvPr>
            <p:ph type="body" sz="half" idx="2"/>
          </p:nvPr>
        </p:nvSpPr>
        <p:spPr/>
        <p:txBody>
          <a:bodyPr>
            <a:normAutofit/>
          </a:bodyPr>
          <a:lstStyle/>
          <a:p>
            <a:pPr algn="just"/>
            <a:r>
              <a:rPr lang="en-IN" sz="1600" dirty="0">
                <a:solidFill>
                  <a:schemeClr val="bg1"/>
                </a:solidFill>
              </a:rPr>
              <a:t>This figure shows the list of registrars from where persons have registered. CSC e-Governance Services India Limited had done maximum registration of 209771 entries where as UT of Puducherry had done only 1 registration.</a:t>
            </a:r>
          </a:p>
        </p:txBody>
      </p:sp>
      <p:pic>
        <p:nvPicPr>
          <p:cNvPr id="12" name="Content Placeholder 11">
            <a:extLst>
              <a:ext uri="{FF2B5EF4-FFF2-40B4-BE49-F238E27FC236}">
                <a16:creationId xmlns:a16="http://schemas.microsoft.com/office/drawing/2014/main" id="{EEACF12D-C612-4986-A484-1C36797DC998}"/>
              </a:ext>
            </a:extLst>
          </p:cNvPr>
          <p:cNvPicPr>
            <a:picLocks noGrp="1" noChangeAspect="1"/>
          </p:cNvPicPr>
          <p:nvPr>
            <p:ph idx="1"/>
          </p:nvPr>
        </p:nvPicPr>
        <p:blipFill>
          <a:blip r:embed="rId2"/>
          <a:stretch>
            <a:fillRect/>
          </a:stretch>
        </p:blipFill>
        <p:spPr>
          <a:xfrm>
            <a:off x="5682787" y="228600"/>
            <a:ext cx="4682464" cy="4572000"/>
          </a:xfrm>
        </p:spPr>
      </p:pic>
      <p:pic>
        <p:nvPicPr>
          <p:cNvPr id="14" name="Picture 13">
            <a:extLst>
              <a:ext uri="{FF2B5EF4-FFF2-40B4-BE49-F238E27FC236}">
                <a16:creationId xmlns:a16="http://schemas.microsoft.com/office/drawing/2014/main" id="{93AC8954-D69E-4447-9664-6BD2FDA08809}"/>
              </a:ext>
            </a:extLst>
          </p:cNvPr>
          <p:cNvPicPr>
            <a:picLocks noChangeAspect="1"/>
          </p:cNvPicPr>
          <p:nvPr/>
        </p:nvPicPr>
        <p:blipFill>
          <a:blip r:embed="rId3"/>
          <a:stretch>
            <a:fillRect/>
          </a:stretch>
        </p:blipFill>
        <p:spPr>
          <a:xfrm>
            <a:off x="5682788" y="4800599"/>
            <a:ext cx="4682464" cy="1905001"/>
          </a:xfrm>
          <a:prstGeom prst="rect">
            <a:avLst/>
          </a:prstGeom>
        </p:spPr>
      </p:pic>
      <p:sp>
        <p:nvSpPr>
          <p:cNvPr id="3" name="Slide Number Placeholder 2">
            <a:extLst>
              <a:ext uri="{FF2B5EF4-FFF2-40B4-BE49-F238E27FC236}">
                <a16:creationId xmlns:a16="http://schemas.microsoft.com/office/drawing/2014/main" id="{D023D2A6-6E94-4EDA-99F3-9D4AF0F90EB3}"/>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15729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F4EA-7EAC-4875-827E-DCEC571094FF}"/>
              </a:ext>
            </a:extLst>
          </p:cNvPr>
          <p:cNvSpPr>
            <a:spLocks noGrp="1"/>
          </p:cNvSpPr>
          <p:nvPr>
            <p:ph type="title"/>
          </p:nvPr>
        </p:nvSpPr>
        <p:spPr>
          <a:xfrm>
            <a:off x="1154954" y="833121"/>
            <a:ext cx="2959845" cy="2062479"/>
          </a:xfrm>
        </p:spPr>
        <p:txBody>
          <a:bodyPr anchor="t"/>
          <a:lstStyle/>
          <a:p>
            <a:r>
              <a:rPr lang="en-IN" b="1" i="1" dirty="0"/>
              <a:t>14.</a:t>
            </a:r>
            <a:r>
              <a:rPr lang="en-IN" b="1" dirty="0"/>
              <a:t> </a:t>
            </a:r>
            <a:r>
              <a:rPr lang="en-IN" dirty="0"/>
              <a:t>Which registrar has generated maximum number of aadhar</a:t>
            </a:r>
            <a:br>
              <a:rPr lang="en-IN" dirty="0"/>
            </a:br>
            <a:endParaRPr lang="en-IN" dirty="0"/>
          </a:p>
        </p:txBody>
      </p:sp>
      <p:pic>
        <p:nvPicPr>
          <p:cNvPr id="6" name="Content Placeholder 5">
            <a:extLst>
              <a:ext uri="{FF2B5EF4-FFF2-40B4-BE49-F238E27FC236}">
                <a16:creationId xmlns:a16="http://schemas.microsoft.com/office/drawing/2014/main" id="{CEE3D08F-F2F8-4666-8DB5-B7F3185C5061}"/>
              </a:ext>
            </a:extLst>
          </p:cNvPr>
          <p:cNvPicPr>
            <a:picLocks noGrp="1" noChangeAspect="1"/>
          </p:cNvPicPr>
          <p:nvPr>
            <p:ph idx="1"/>
          </p:nvPr>
        </p:nvPicPr>
        <p:blipFill>
          <a:blip r:embed="rId2"/>
          <a:stretch>
            <a:fillRect/>
          </a:stretch>
        </p:blipFill>
        <p:spPr>
          <a:xfrm>
            <a:off x="5922169" y="1447800"/>
            <a:ext cx="4908549" cy="4572000"/>
          </a:xfrm>
        </p:spPr>
      </p:pic>
      <p:sp>
        <p:nvSpPr>
          <p:cNvPr id="4" name="Text Placeholder 3">
            <a:extLst>
              <a:ext uri="{FF2B5EF4-FFF2-40B4-BE49-F238E27FC236}">
                <a16:creationId xmlns:a16="http://schemas.microsoft.com/office/drawing/2014/main" id="{523A6148-81E1-4445-9B4E-75100132FC3C}"/>
              </a:ext>
            </a:extLst>
          </p:cNvPr>
          <p:cNvSpPr>
            <a:spLocks noGrp="1"/>
          </p:cNvSpPr>
          <p:nvPr>
            <p:ph type="body" sz="half" idx="2"/>
          </p:nvPr>
        </p:nvSpPr>
        <p:spPr>
          <a:xfrm>
            <a:off x="1154954" y="3129280"/>
            <a:ext cx="2959844" cy="2895599"/>
          </a:xfrm>
        </p:spPr>
        <p:txBody>
          <a:bodyPr>
            <a:normAutofit/>
          </a:bodyPr>
          <a:lstStyle/>
          <a:p>
            <a:pPr algn="just"/>
            <a:r>
              <a:rPr lang="en-IN" sz="1600" dirty="0">
                <a:solidFill>
                  <a:schemeClr val="bg1"/>
                </a:solidFill>
              </a:rPr>
              <a:t>In this figure Registrar General India Others had highest percentage of applications that were approved</a:t>
            </a:r>
          </a:p>
        </p:txBody>
      </p:sp>
      <p:sp>
        <p:nvSpPr>
          <p:cNvPr id="3" name="Slide Number Placeholder 2">
            <a:extLst>
              <a:ext uri="{FF2B5EF4-FFF2-40B4-BE49-F238E27FC236}">
                <a16:creationId xmlns:a16="http://schemas.microsoft.com/office/drawing/2014/main" id="{EAEBA85F-7D59-4BE5-860F-91D9E5B94B05}"/>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36853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Our code with </a:t>
            </a:r>
            <a:r>
              <a:rPr lang="en-US" dirty="0" err="1"/>
              <a:t>PySpark</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925" y="2560367"/>
            <a:ext cx="5262113" cy="397845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317" y="2560367"/>
            <a:ext cx="5115463" cy="3978455"/>
          </a:xfrm>
          <a:prstGeom prst="rect">
            <a:avLst/>
          </a:prstGeom>
        </p:spPr>
      </p:pic>
      <p:sp>
        <p:nvSpPr>
          <p:cNvPr id="2" name="Slide Number Placeholder 1">
            <a:extLst>
              <a:ext uri="{FF2B5EF4-FFF2-40B4-BE49-F238E27FC236}">
                <a16:creationId xmlns:a16="http://schemas.microsoft.com/office/drawing/2014/main" id="{7D5B2C90-9899-47D2-9CDD-9E8C57E5602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041112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262" y="2424023"/>
            <a:ext cx="5301074" cy="425282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317" y="2424023"/>
            <a:ext cx="5478943" cy="4252822"/>
          </a:xfrm>
          <a:prstGeom prst="rect">
            <a:avLst/>
          </a:prstGeom>
        </p:spPr>
      </p:pic>
      <p:sp>
        <p:nvSpPr>
          <p:cNvPr id="3" name="Slide Number Placeholder 2">
            <a:extLst>
              <a:ext uri="{FF2B5EF4-FFF2-40B4-BE49-F238E27FC236}">
                <a16:creationId xmlns:a16="http://schemas.microsoft.com/office/drawing/2014/main" id="{5C44D327-5D83-4932-9F37-4C980D00FF1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63186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377" y="2441275"/>
            <a:ext cx="5193102" cy="4192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611" y="2441274"/>
            <a:ext cx="5497524" cy="4192437"/>
          </a:xfrm>
          <a:prstGeom prst="rect">
            <a:avLst/>
          </a:prstGeom>
        </p:spPr>
      </p:pic>
      <p:sp>
        <p:nvSpPr>
          <p:cNvPr id="3" name="Slide Number Placeholder 2">
            <a:extLst>
              <a:ext uri="{FF2B5EF4-FFF2-40B4-BE49-F238E27FC236}">
                <a16:creationId xmlns:a16="http://schemas.microsoft.com/office/drawing/2014/main" id="{0B952078-650E-4050-86FE-519161F4287D}"/>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37297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a:xfrm>
            <a:off x="1154954" y="2603500"/>
            <a:ext cx="9865471" cy="3416300"/>
          </a:xfrm>
        </p:spPr>
        <p:txBody>
          <a:bodyPr/>
          <a:lstStyle/>
          <a:p>
            <a:pPr algn="just"/>
            <a:r>
              <a:rPr lang="en-US" dirty="0"/>
              <a:t>The main reward from this project for us we understand data to create some useful insight with spark framework.</a:t>
            </a:r>
          </a:p>
          <a:p>
            <a:pPr algn="just"/>
            <a:r>
              <a:rPr lang="en-US" dirty="0"/>
              <a:t>Other than that Our approach towards distributed system is much clear after this project with the large dataset and spark is most relevant framework to handle this type of data to get some useful insights and visualization.</a:t>
            </a:r>
          </a:p>
          <a:p>
            <a:pPr algn="just"/>
            <a:r>
              <a:rPr lang="en-US" dirty="0"/>
              <a:t>Last but not the least understand many libraries like SQL-Lib for spark, data visualization with spark  , data pre processing and create pipeline with spark.</a:t>
            </a:r>
          </a:p>
        </p:txBody>
      </p:sp>
      <p:sp>
        <p:nvSpPr>
          <p:cNvPr id="4" name="Slide Number Placeholder 3">
            <a:extLst>
              <a:ext uri="{FF2B5EF4-FFF2-40B4-BE49-F238E27FC236}">
                <a16:creationId xmlns:a16="http://schemas.microsoft.com/office/drawing/2014/main" id="{649452D0-CC22-435D-8034-4CF5EDEE8FD5}"/>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861042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83171" y="2754809"/>
            <a:ext cx="8825658" cy="1348381"/>
          </a:xfrm>
        </p:spPr>
        <p:txBody>
          <a:bodyPr/>
          <a:lstStyle/>
          <a:p>
            <a:pPr algn="ctr"/>
            <a:r>
              <a:rPr lang="en-US" sz="8000" dirty="0"/>
              <a:t>Thank You </a:t>
            </a:r>
            <a:r>
              <a:rPr lang="en-US" sz="8000" dirty="0">
                <a:sym typeface="Wingdings" panose="05000000000000000000" pitchFamily="2" charset="2"/>
              </a:rPr>
              <a:t></a:t>
            </a:r>
            <a:endParaRPr lang="en-US" sz="8000" dirty="0"/>
          </a:p>
        </p:txBody>
      </p:sp>
      <p:sp>
        <p:nvSpPr>
          <p:cNvPr id="2" name="Slide Number Placeholder 1">
            <a:extLst>
              <a:ext uri="{FF2B5EF4-FFF2-40B4-BE49-F238E27FC236}">
                <a16:creationId xmlns:a16="http://schemas.microsoft.com/office/drawing/2014/main" id="{39FA0FD5-8E64-45FB-A4AD-2785F1335045}"/>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83355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0D09-9A80-48BB-8AF8-78AACCC21B4B}"/>
              </a:ext>
            </a:extLst>
          </p:cNvPr>
          <p:cNvSpPr>
            <a:spLocks noGrp="1"/>
          </p:cNvSpPr>
          <p:nvPr>
            <p:ph type="title"/>
          </p:nvPr>
        </p:nvSpPr>
        <p:spPr>
          <a:xfrm>
            <a:off x="1154954" y="973668"/>
            <a:ext cx="9227296" cy="706964"/>
          </a:xfrm>
        </p:spPr>
        <p:txBody>
          <a:bodyPr/>
          <a:lstStyle/>
          <a:p>
            <a:pPr algn="ctr"/>
            <a:r>
              <a:rPr lang="en-IN" dirty="0"/>
              <a:t>Overview</a:t>
            </a:r>
          </a:p>
        </p:txBody>
      </p:sp>
      <p:sp>
        <p:nvSpPr>
          <p:cNvPr id="3" name="Content Placeholder 2">
            <a:extLst>
              <a:ext uri="{FF2B5EF4-FFF2-40B4-BE49-F238E27FC236}">
                <a16:creationId xmlns:a16="http://schemas.microsoft.com/office/drawing/2014/main" id="{73DDA1C2-2AFD-4F48-9144-834C6C5CF319}"/>
              </a:ext>
            </a:extLst>
          </p:cNvPr>
          <p:cNvSpPr>
            <a:spLocks noGrp="1"/>
          </p:cNvSpPr>
          <p:nvPr>
            <p:ph idx="1"/>
          </p:nvPr>
        </p:nvSpPr>
        <p:spPr>
          <a:xfrm>
            <a:off x="858464" y="2333625"/>
            <a:ext cx="10828711" cy="3724275"/>
          </a:xfrm>
        </p:spPr>
        <p:txBody>
          <a:bodyPr>
            <a:normAutofit/>
          </a:bodyPr>
          <a:lstStyle/>
          <a:p>
            <a:pPr algn="just"/>
            <a:r>
              <a:rPr lang="en-US" b="0" i="0" dirty="0">
                <a:solidFill>
                  <a:schemeClr val="tx1"/>
                </a:solidFill>
                <a:effectLst/>
              </a:rPr>
              <a:t>Analyzing a dataset of Aadhaar - a unique identity issued to all resident Indians using Pyspark</a:t>
            </a:r>
          </a:p>
          <a:p>
            <a:pPr algn="just"/>
            <a:r>
              <a:rPr lang="en-US" b="0" i="0" dirty="0">
                <a:solidFill>
                  <a:schemeClr val="tx1"/>
                </a:solidFill>
                <a:effectLst/>
              </a:rPr>
              <a:t>Dataset size &amp; source : 44 MB (12 columns &amp; 440819 rows, March 2018, Kaggle) </a:t>
            </a:r>
          </a:p>
          <a:p>
            <a:pPr algn="just"/>
            <a:r>
              <a:rPr lang="en-US" dirty="0">
                <a:solidFill>
                  <a:schemeClr val="tx1"/>
                </a:solidFill>
              </a:rPr>
              <a:t>Dataset Attributes: </a:t>
            </a:r>
            <a:r>
              <a:rPr lang="en-US" i="1" dirty="0">
                <a:solidFill>
                  <a:schemeClr val="tx1"/>
                </a:solidFill>
              </a:rPr>
              <a:t>Registrar, Enrolment Agency, State, District, Sub District, Pin Code, Gender, Age, Aadhaar Generated, Enrolment Rejected, Residents Providing Email, Residents Providing Mobile Number</a:t>
            </a:r>
            <a:endParaRPr lang="en-US" b="0" i="1" dirty="0">
              <a:solidFill>
                <a:schemeClr val="tx1"/>
              </a:solidFill>
              <a:effectLst/>
            </a:endParaRPr>
          </a:p>
          <a:p>
            <a:pPr algn="just"/>
            <a:r>
              <a:rPr lang="en-US" b="0" i="0" dirty="0">
                <a:solidFill>
                  <a:schemeClr val="tx1"/>
                </a:solidFill>
                <a:effectLst/>
              </a:rPr>
              <a:t>Dependencies used:</a:t>
            </a:r>
          </a:p>
          <a:p>
            <a:pPr lvl="1" algn="just">
              <a:buFont typeface="Arial" panose="020B0604020202020204" pitchFamily="34" charset="0"/>
              <a:buChar char="•"/>
            </a:pPr>
            <a:r>
              <a:rPr lang="en-US" sz="1800" b="0" i="0" dirty="0">
                <a:solidFill>
                  <a:schemeClr val="tx1"/>
                </a:solidFill>
                <a:effectLst/>
              </a:rPr>
              <a:t>Spark </a:t>
            </a:r>
          </a:p>
          <a:p>
            <a:pPr lvl="1" algn="just">
              <a:buFont typeface="Arial" panose="020B0604020202020204" pitchFamily="34" charset="0"/>
              <a:buChar char="•"/>
            </a:pPr>
            <a:r>
              <a:rPr lang="en-US" sz="1800" b="0" i="0" dirty="0">
                <a:solidFill>
                  <a:schemeClr val="tx1"/>
                </a:solidFill>
                <a:effectLst/>
              </a:rPr>
              <a:t>Python </a:t>
            </a:r>
          </a:p>
          <a:p>
            <a:pPr lvl="1" algn="just">
              <a:buFont typeface="Arial" panose="020B0604020202020204" pitchFamily="34" charset="0"/>
              <a:buChar char="•"/>
            </a:pPr>
            <a:r>
              <a:rPr lang="en-US" sz="1800" dirty="0">
                <a:solidFill>
                  <a:schemeClr val="tx1"/>
                </a:solidFill>
              </a:rPr>
              <a:t>Matplotlib</a:t>
            </a:r>
          </a:p>
          <a:p>
            <a:pPr lvl="1" algn="just">
              <a:buFont typeface="Arial" panose="020B0604020202020204" pitchFamily="34" charset="0"/>
              <a:buChar char="•"/>
            </a:pPr>
            <a:r>
              <a:rPr lang="en-US" sz="1800" b="0" i="0" dirty="0">
                <a:solidFill>
                  <a:schemeClr val="tx1"/>
                </a:solidFill>
                <a:effectLst/>
              </a:rPr>
              <a:t>Pandas library</a:t>
            </a:r>
          </a:p>
          <a:p>
            <a:pPr marL="457200" lvl="1" indent="0" algn="just">
              <a:buNone/>
            </a:pPr>
            <a:endParaRPr lang="en-US" sz="1800" dirty="0">
              <a:solidFill>
                <a:schemeClr val="tx1"/>
              </a:solidFill>
            </a:endParaRPr>
          </a:p>
        </p:txBody>
      </p:sp>
      <p:sp>
        <p:nvSpPr>
          <p:cNvPr id="4" name="Slide Number Placeholder 3">
            <a:extLst>
              <a:ext uri="{FF2B5EF4-FFF2-40B4-BE49-F238E27FC236}">
                <a16:creationId xmlns:a16="http://schemas.microsoft.com/office/drawing/2014/main" id="{D413D46A-9C3C-41B5-A911-8D7AC0FC0DF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8427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08D4-48DC-442C-A833-1E702F45A68A}"/>
              </a:ext>
            </a:extLst>
          </p:cNvPr>
          <p:cNvSpPr>
            <a:spLocks noGrp="1"/>
          </p:cNvSpPr>
          <p:nvPr>
            <p:ph type="title"/>
          </p:nvPr>
        </p:nvSpPr>
        <p:spPr>
          <a:xfrm>
            <a:off x="1154954" y="973668"/>
            <a:ext cx="9189196" cy="706964"/>
          </a:xfrm>
        </p:spPr>
        <p:txBody>
          <a:bodyPr/>
          <a:lstStyle/>
          <a:p>
            <a:pPr algn="ctr"/>
            <a:r>
              <a:rPr lang="en-IN" dirty="0"/>
              <a:t>Screenshot of Dataset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838" y="2406771"/>
            <a:ext cx="11067689" cy="4270074"/>
          </a:xfrm>
        </p:spPr>
      </p:pic>
      <p:sp>
        <p:nvSpPr>
          <p:cNvPr id="3" name="Slide Number Placeholder 2">
            <a:extLst>
              <a:ext uri="{FF2B5EF4-FFF2-40B4-BE49-F238E27FC236}">
                <a16:creationId xmlns:a16="http://schemas.microsoft.com/office/drawing/2014/main" id="{901DEF9A-43F1-44B8-85A4-F628BB9C756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83499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9BFA-0E4B-4875-B18B-23020D5ADE57}"/>
              </a:ext>
            </a:extLst>
          </p:cNvPr>
          <p:cNvSpPr>
            <a:spLocks noGrp="1"/>
          </p:cNvSpPr>
          <p:nvPr>
            <p:ph type="title"/>
          </p:nvPr>
        </p:nvSpPr>
        <p:spPr>
          <a:xfrm>
            <a:off x="1154954" y="973668"/>
            <a:ext cx="9189196" cy="706964"/>
          </a:xfrm>
        </p:spPr>
        <p:txBody>
          <a:bodyPr/>
          <a:lstStyle/>
          <a:p>
            <a:pPr algn="ctr"/>
            <a:r>
              <a:rPr lang="en-IN" dirty="0"/>
              <a:t>Dataset in brief</a:t>
            </a:r>
          </a:p>
        </p:txBody>
      </p:sp>
      <p:sp>
        <p:nvSpPr>
          <p:cNvPr id="3" name="Content Placeholder 2">
            <a:extLst>
              <a:ext uri="{FF2B5EF4-FFF2-40B4-BE49-F238E27FC236}">
                <a16:creationId xmlns:a16="http://schemas.microsoft.com/office/drawing/2014/main" id="{ED760593-044D-4EA3-B0C0-C53390E053A2}"/>
              </a:ext>
            </a:extLst>
          </p:cNvPr>
          <p:cNvSpPr>
            <a:spLocks noGrp="1"/>
          </p:cNvSpPr>
          <p:nvPr>
            <p:ph idx="1"/>
          </p:nvPr>
        </p:nvSpPr>
        <p:spPr>
          <a:xfrm>
            <a:off x="698740" y="2603499"/>
            <a:ext cx="10981426" cy="3952575"/>
          </a:xfrm>
        </p:spPr>
        <p:txBody>
          <a:bodyPr>
            <a:normAutofit fontScale="85000" lnSpcReduction="20000"/>
          </a:bodyPr>
          <a:lstStyle/>
          <a:p>
            <a:pPr algn="just"/>
            <a:r>
              <a:rPr lang="en-US" b="1" i="1" dirty="0">
                <a:solidFill>
                  <a:schemeClr val="tx1"/>
                </a:solidFill>
              </a:rPr>
              <a:t> Registrar </a:t>
            </a:r>
            <a:r>
              <a:rPr lang="en-US" dirty="0">
                <a:solidFill>
                  <a:schemeClr val="tx1"/>
                </a:solidFill>
              </a:rPr>
              <a:t>: A registration office or bank which official registered with UIDAI</a:t>
            </a:r>
            <a:endParaRPr lang="en-US" b="1" i="1" dirty="0">
              <a:solidFill>
                <a:schemeClr val="tx1"/>
              </a:solidFill>
            </a:endParaRPr>
          </a:p>
          <a:p>
            <a:pPr algn="just"/>
            <a:r>
              <a:rPr lang="en-US" b="1" i="1" dirty="0">
                <a:solidFill>
                  <a:schemeClr val="tx1"/>
                </a:solidFill>
              </a:rPr>
              <a:t> Enrolment Agency: </a:t>
            </a:r>
            <a:r>
              <a:rPr lang="en-US" dirty="0">
                <a:solidFill>
                  <a:schemeClr val="tx1"/>
                </a:solidFill>
              </a:rPr>
              <a:t>A agency which done all enrolment work of citizen and engaged with registrar</a:t>
            </a:r>
            <a:endParaRPr lang="en-US" b="1" i="1" dirty="0">
              <a:solidFill>
                <a:schemeClr val="tx1"/>
              </a:solidFill>
            </a:endParaRPr>
          </a:p>
          <a:p>
            <a:pPr algn="just"/>
            <a:r>
              <a:rPr lang="en-US" b="1" i="1" dirty="0">
                <a:solidFill>
                  <a:schemeClr val="tx1"/>
                </a:solidFill>
              </a:rPr>
              <a:t> State:</a:t>
            </a:r>
            <a:r>
              <a:rPr lang="en-US" dirty="0">
                <a:solidFill>
                  <a:schemeClr val="tx1"/>
                </a:solidFill>
              </a:rPr>
              <a:t> A state information where adhaar generation done</a:t>
            </a:r>
            <a:endParaRPr lang="en-US" b="1" i="1" dirty="0">
              <a:solidFill>
                <a:schemeClr val="tx1"/>
              </a:solidFill>
            </a:endParaRPr>
          </a:p>
          <a:p>
            <a:pPr algn="just"/>
            <a:r>
              <a:rPr lang="en-US" b="1" i="1" dirty="0">
                <a:solidFill>
                  <a:schemeClr val="tx1"/>
                </a:solidFill>
              </a:rPr>
              <a:t> District: </a:t>
            </a:r>
            <a:r>
              <a:rPr lang="en-US" dirty="0">
                <a:solidFill>
                  <a:schemeClr val="tx1"/>
                </a:solidFill>
              </a:rPr>
              <a:t>Which is sub-sequent of state / District wise data generation</a:t>
            </a:r>
            <a:endParaRPr lang="en-US" b="1" i="1" dirty="0">
              <a:solidFill>
                <a:schemeClr val="tx1"/>
              </a:solidFill>
            </a:endParaRPr>
          </a:p>
          <a:p>
            <a:pPr algn="just"/>
            <a:r>
              <a:rPr lang="en-US" b="1" i="1" dirty="0">
                <a:solidFill>
                  <a:schemeClr val="tx1"/>
                </a:solidFill>
              </a:rPr>
              <a:t> Sub District: </a:t>
            </a:r>
            <a:r>
              <a:rPr lang="en-US" dirty="0">
                <a:solidFill>
                  <a:schemeClr val="tx1"/>
                </a:solidFill>
              </a:rPr>
              <a:t>Which is sub-sequent of district/ sub-District wise data generation</a:t>
            </a:r>
            <a:endParaRPr lang="en-US" b="1" i="1" dirty="0">
              <a:solidFill>
                <a:schemeClr val="tx1"/>
              </a:solidFill>
            </a:endParaRPr>
          </a:p>
          <a:p>
            <a:pPr algn="just"/>
            <a:r>
              <a:rPr lang="en-US" b="1" i="1" dirty="0">
                <a:solidFill>
                  <a:schemeClr val="tx1"/>
                </a:solidFill>
              </a:rPr>
              <a:t> Pin Code:  </a:t>
            </a:r>
            <a:r>
              <a:rPr lang="en-US" dirty="0">
                <a:solidFill>
                  <a:schemeClr val="tx1"/>
                </a:solidFill>
              </a:rPr>
              <a:t>Sub-District pin code</a:t>
            </a:r>
            <a:endParaRPr lang="en-US" b="1" i="1" dirty="0">
              <a:solidFill>
                <a:schemeClr val="tx1"/>
              </a:solidFill>
            </a:endParaRPr>
          </a:p>
          <a:p>
            <a:pPr algn="just"/>
            <a:r>
              <a:rPr lang="en-US" b="1" i="1" dirty="0">
                <a:solidFill>
                  <a:schemeClr val="tx1"/>
                </a:solidFill>
              </a:rPr>
              <a:t> Gender: </a:t>
            </a:r>
            <a:r>
              <a:rPr lang="en-US" dirty="0">
                <a:solidFill>
                  <a:schemeClr val="tx1"/>
                </a:solidFill>
              </a:rPr>
              <a:t>Aadhaar  customer gender</a:t>
            </a:r>
            <a:endParaRPr lang="en-US" b="1" i="1" dirty="0">
              <a:solidFill>
                <a:schemeClr val="tx1"/>
              </a:solidFill>
            </a:endParaRPr>
          </a:p>
          <a:p>
            <a:pPr algn="just"/>
            <a:r>
              <a:rPr lang="en-US" b="1" i="1" dirty="0">
                <a:solidFill>
                  <a:schemeClr val="tx1"/>
                </a:solidFill>
              </a:rPr>
              <a:t> Age: </a:t>
            </a:r>
            <a:r>
              <a:rPr lang="en-US" dirty="0">
                <a:solidFill>
                  <a:schemeClr val="tx1"/>
                </a:solidFill>
              </a:rPr>
              <a:t>Aadhaar  customer age</a:t>
            </a:r>
            <a:endParaRPr lang="en-US" b="1" i="1" dirty="0">
              <a:solidFill>
                <a:schemeClr val="tx1"/>
              </a:solidFill>
            </a:endParaRPr>
          </a:p>
          <a:p>
            <a:pPr algn="just"/>
            <a:r>
              <a:rPr lang="en-US" b="1" i="1" dirty="0">
                <a:solidFill>
                  <a:schemeClr val="tx1"/>
                </a:solidFill>
              </a:rPr>
              <a:t> Aadhaar Generated: </a:t>
            </a:r>
            <a:r>
              <a:rPr lang="en-US" dirty="0">
                <a:solidFill>
                  <a:schemeClr val="tx1"/>
                </a:solidFill>
              </a:rPr>
              <a:t>Aadhaar  generated or not / 0 - not generated , 1 - Aadhaar generated</a:t>
            </a:r>
            <a:endParaRPr lang="en-US" b="1" i="1" dirty="0">
              <a:solidFill>
                <a:schemeClr val="tx1"/>
              </a:solidFill>
            </a:endParaRPr>
          </a:p>
          <a:p>
            <a:pPr algn="just"/>
            <a:r>
              <a:rPr lang="en-US" b="1" i="1" dirty="0">
                <a:solidFill>
                  <a:schemeClr val="tx1"/>
                </a:solidFill>
              </a:rPr>
              <a:t> Enrolment Rejected: </a:t>
            </a:r>
            <a:r>
              <a:rPr lang="en-US" dirty="0">
                <a:solidFill>
                  <a:schemeClr val="tx1"/>
                </a:solidFill>
              </a:rPr>
              <a:t>Enrolment rejected or not / 0 - not rejected, 1 - enrolment rejected </a:t>
            </a:r>
            <a:endParaRPr lang="en-US" b="1" i="1" dirty="0">
              <a:solidFill>
                <a:schemeClr val="tx1"/>
              </a:solidFill>
            </a:endParaRPr>
          </a:p>
          <a:p>
            <a:pPr algn="just"/>
            <a:r>
              <a:rPr lang="en-US" b="1" i="1" dirty="0">
                <a:solidFill>
                  <a:schemeClr val="tx1"/>
                </a:solidFill>
              </a:rPr>
              <a:t> Residents Providing Email: </a:t>
            </a:r>
            <a:r>
              <a:rPr lang="en-US" dirty="0">
                <a:solidFill>
                  <a:schemeClr val="tx1"/>
                </a:solidFill>
              </a:rPr>
              <a:t>Aadhaar  customer email-id</a:t>
            </a:r>
            <a:endParaRPr lang="en-US" b="1" i="1" dirty="0">
              <a:solidFill>
                <a:schemeClr val="tx1"/>
              </a:solidFill>
            </a:endParaRPr>
          </a:p>
          <a:p>
            <a:pPr algn="just"/>
            <a:r>
              <a:rPr lang="en-US" b="1" i="1" dirty="0">
                <a:solidFill>
                  <a:schemeClr val="tx1"/>
                </a:solidFill>
              </a:rPr>
              <a:t> Residents Providing Mobile Number: </a:t>
            </a:r>
            <a:r>
              <a:rPr lang="en-US" dirty="0">
                <a:solidFill>
                  <a:schemeClr val="tx1"/>
                </a:solidFill>
              </a:rPr>
              <a:t>Aadhaar  customer mobile no.</a:t>
            </a:r>
            <a:endParaRPr lang="en-US" b="1" i="1" dirty="0">
              <a:solidFill>
                <a:schemeClr val="tx1"/>
              </a:solidFill>
            </a:endParaRPr>
          </a:p>
        </p:txBody>
      </p:sp>
      <p:sp>
        <p:nvSpPr>
          <p:cNvPr id="4" name="Slide Number Placeholder 3">
            <a:extLst>
              <a:ext uri="{FF2B5EF4-FFF2-40B4-BE49-F238E27FC236}">
                <a16:creationId xmlns:a16="http://schemas.microsoft.com/office/drawing/2014/main" id="{01BCB827-4916-4896-8543-DF2B42C83AB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15116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Cleaning / pre-processing</a:t>
            </a:r>
          </a:p>
        </p:txBody>
      </p:sp>
      <p:sp>
        <p:nvSpPr>
          <p:cNvPr id="3" name="Content Placeholder 2"/>
          <p:cNvSpPr>
            <a:spLocks noGrp="1"/>
          </p:cNvSpPr>
          <p:nvPr>
            <p:ph idx="1"/>
          </p:nvPr>
        </p:nvSpPr>
        <p:spPr/>
        <p:txBody>
          <a:bodyPr>
            <a:normAutofit fontScale="92500"/>
          </a:bodyPr>
          <a:lstStyle/>
          <a:p>
            <a:pPr algn="just"/>
            <a:r>
              <a:rPr lang="en-US" b="1" dirty="0"/>
              <a:t>Approach:</a:t>
            </a:r>
          </a:p>
          <a:p>
            <a:pPr lvl="1" algn="just"/>
            <a:r>
              <a:rPr lang="en-US" dirty="0"/>
              <a:t>We get adhaar data and upload CSV file in </a:t>
            </a:r>
            <a:r>
              <a:rPr lang="en-US" dirty="0" err="1"/>
              <a:t>PySpark</a:t>
            </a:r>
            <a:r>
              <a:rPr lang="en-US" dirty="0"/>
              <a:t> module link with SQL context.</a:t>
            </a:r>
          </a:p>
          <a:p>
            <a:pPr lvl="1" algn="just"/>
            <a:r>
              <a:rPr lang="en-US" dirty="0"/>
              <a:t>After we have data in our data frame clean data, drop null values from data frame and make it more clear towards getting insight form them.</a:t>
            </a:r>
          </a:p>
          <a:p>
            <a:pPr lvl="1" algn="just"/>
            <a:r>
              <a:rPr lang="en-US" dirty="0"/>
              <a:t>And remove some outlier and normalize some values of data frame in the part of data pre-processing.</a:t>
            </a:r>
          </a:p>
          <a:p>
            <a:pPr lvl="1" algn="just"/>
            <a:r>
              <a:rPr lang="en-US" dirty="0"/>
              <a:t>Other than that we change some of the column’s data type and make it more simple.</a:t>
            </a:r>
          </a:p>
          <a:p>
            <a:pPr lvl="1" algn="just"/>
            <a:r>
              <a:rPr lang="en-US" dirty="0"/>
              <a:t> And than after change spark data frame to pandas readable data frame for visualization.</a:t>
            </a:r>
          </a:p>
          <a:p>
            <a:pPr lvl="2" algn="just">
              <a:buFont typeface="Arial" panose="020B0604020202020204" pitchFamily="34" charset="0"/>
              <a:buChar char="•"/>
            </a:pPr>
            <a:r>
              <a:rPr lang="en-US" sz="1700" dirty="0" err="1"/>
              <a:t>pd_df</a:t>
            </a:r>
            <a:r>
              <a:rPr lang="en-US" sz="1700" dirty="0"/>
              <a:t> = </a:t>
            </a:r>
            <a:r>
              <a:rPr lang="en-US" sz="1700" dirty="0" err="1"/>
              <a:t>df.toPandas</a:t>
            </a:r>
            <a:r>
              <a:rPr lang="en-US" sz="1700" dirty="0"/>
              <a:t>()</a:t>
            </a:r>
          </a:p>
          <a:p>
            <a:pPr lvl="1" algn="just"/>
            <a:endParaRPr lang="en-US" dirty="0"/>
          </a:p>
          <a:p>
            <a:pPr lvl="1" algn="just"/>
            <a:endParaRPr lang="en-US" dirty="0"/>
          </a:p>
        </p:txBody>
      </p:sp>
      <p:sp>
        <p:nvSpPr>
          <p:cNvPr id="4" name="Slide Number Placeholder 3">
            <a:extLst>
              <a:ext uri="{FF2B5EF4-FFF2-40B4-BE49-F238E27FC236}">
                <a16:creationId xmlns:a16="http://schemas.microsoft.com/office/drawing/2014/main" id="{BA1663C9-A401-4643-892E-34BB43CF931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99104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176-476B-4C60-BBE6-83C7AB22ADEE}"/>
              </a:ext>
            </a:extLst>
          </p:cNvPr>
          <p:cNvSpPr>
            <a:spLocks noGrp="1"/>
          </p:cNvSpPr>
          <p:nvPr>
            <p:ph type="title"/>
          </p:nvPr>
        </p:nvSpPr>
        <p:spPr>
          <a:xfrm>
            <a:off x="1154954" y="973668"/>
            <a:ext cx="9217771" cy="706964"/>
          </a:xfrm>
        </p:spPr>
        <p:txBody>
          <a:bodyPr/>
          <a:lstStyle/>
          <a:p>
            <a:pPr algn="ctr"/>
            <a:r>
              <a:rPr lang="en-IN" dirty="0"/>
              <a:t>Observations in project</a:t>
            </a:r>
          </a:p>
        </p:txBody>
      </p:sp>
      <p:sp>
        <p:nvSpPr>
          <p:cNvPr id="3" name="Content Placeholder 2">
            <a:extLst>
              <a:ext uri="{FF2B5EF4-FFF2-40B4-BE49-F238E27FC236}">
                <a16:creationId xmlns:a16="http://schemas.microsoft.com/office/drawing/2014/main" id="{EFDCF00F-90CE-4AD3-81CC-726B83BAB5FC}"/>
              </a:ext>
            </a:extLst>
          </p:cNvPr>
          <p:cNvSpPr>
            <a:spLocks noGrp="1"/>
          </p:cNvSpPr>
          <p:nvPr>
            <p:ph idx="1"/>
          </p:nvPr>
        </p:nvSpPr>
        <p:spPr>
          <a:xfrm>
            <a:off x="790575" y="2305050"/>
            <a:ext cx="10810875" cy="3714750"/>
          </a:xfrm>
        </p:spPr>
        <p:txBody>
          <a:bodyPr>
            <a:normAutofit/>
          </a:bodyPr>
          <a:lstStyle/>
          <a:p>
            <a:pPr>
              <a:buFont typeface="+mj-lt"/>
              <a:buAutoNum type="arabicPeriod"/>
            </a:pPr>
            <a:r>
              <a:rPr lang="en-IN" dirty="0"/>
              <a:t>Counting age group as per average based on gender</a:t>
            </a:r>
          </a:p>
          <a:p>
            <a:pPr>
              <a:buFont typeface="+mj-lt"/>
              <a:buAutoNum type="arabicPeriod"/>
            </a:pPr>
            <a:r>
              <a:rPr lang="en-IN" dirty="0"/>
              <a:t>Which gender has more entries </a:t>
            </a:r>
          </a:p>
          <a:p>
            <a:pPr>
              <a:buFont typeface="+mj-lt"/>
              <a:buAutoNum type="arabicPeriod"/>
            </a:pPr>
            <a:r>
              <a:rPr lang="en-IN" dirty="0"/>
              <a:t>How many aadhar applicants are based on gender also in percentage</a:t>
            </a:r>
          </a:p>
          <a:p>
            <a:pPr>
              <a:buFont typeface="+mj-lt"/>
              <a:buAutoNum type="arabicPeriod"/>
            </a:pPr>
            <a:r>
              <a:rPr lang="en-IN" dirty="0"/>
              <a:t>Percentage of overall applicants per state</a:t>
            </a:r>
          </a:p>
          <a:p>
            <a:pPr>
              <a:buFont typeface="+mj-lt"/>
              <a:buAutoNum type="arabicPeriod"/>
            </a:pPr>
            <a:r>
              <a:rPr lang="en-IN" dirty="0"/>
              <a:t>Percentage of overall that were approved</a:t>
            </a:r>
          </a:p>
          <a:p>
            <a:pPr>
              <a:buFont typeface="+mj-lt"/>
              <a:buAutoNum type="arabicPeriod"/>
            </a:pPr>
            <a:r>
              <a:rPr lang="en-IN" dirty="0"/>
              <a:t>Percentage of overall applicants per aadhar card generation per state</a:t>
            </a:r>
          </a:p>
          <a:p>
            <a:pPr>
              <a:buFont typeface="+mj-lt"/>
              <a:buAutoNum type="arabicPeriod"/>
            </a:pPr>
            <a:r>
              <a:rPr lang="en-IN" dirty="0"/>
              <a:t>Percentage of overall applicants per aadhar card rejection per state</a:t>
            </a:r>
          </a:p>
          <a:p>
            <a:pPr>
              <a:buFont typeface="+mj-lt"/>
              <a:buAutoNum type="arabicPeriod"/>
            </a:pPr>
            <a:r>
              <a:rPr lang="en-IN" dirty="0"/>
              <a:t>Percentage of mobile registered with aadhar card</a:t>
            </a:r>
          </a:p>
          <a:p>
            <a:pPr>
              <a:buFont typeface="+mj-lt"/>
              <a:buAutoNum type="arabicPeriod"/>
            </a:pPr>
            <a:r>
              <a:rPr lang="en-IN" dirty="0"/>
              <a:t>Which state have maximum number of entries</a:t>
            </a:r>
          </a:p>
          <a:p>
            <a:pPr>
              <a:buFont typeface="+mj-lt"/>
              <a:buAutoNum type="arabicPeriod"/>
            </a:pPr>
            <a:endParaRPr lang="en-IN" dirty="0"/>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2D3FE32D-D40A-4323-8083-FA277334ADD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16914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3338-609A-4AA5-B8C1-1ABC443C1B8F}"/>
              </a:ext>
            </a:extLst>
          </p:cNvPr>
          <p:cNvSpPr>
            <a:spLocks noGrp="1"/>
          </p:cNvSpPr>
          <p:nvPr>
            <p:ph type="title"/>
          </p:nvPr>
        </p:nvSpPr>
        <p:spPr>
          <a:xfrm>
            <a:off x="1154954" y="973668"/>
            <a:ext cx="9170146" cy="706964"/>
          </a:xfrm>
        </p:spPr>
        <p:txBody>
          <a:bodyPr/>
          <a:lstStyle/>
          <a:p>
            <a:pPr algn="ctr"/>
            <a:r>
              <a:rPr lang="en-IN" dirty="0"/>
              <a:t>Observations(2)</a:t>
            </a:r>
          </a:p>
        </p:txBody>
      </p:sp>
      <p:sp>
        <p:nvSpPr>
          <p:cNvPr id="3" name="Content Placeholder 2">
            <a:extLst>
              <a:ext uri="{FF2B5EF4-FFF2-40B4-BE49-F238E27FC236}">
                <a16:creationId xmlns:a16="http://schemas.microsoft.com/office/drawing/2014/main" id="{36D6665F-6D2C-4BCE-B5A2-7BF965C8C306}"/>
              </a:ext>
            </a:extLst>
          </p:cNvPr>
          <p:cNvSpPr>
            <a:spLocks noGrp="1"/>
          </p:cNvSpPr>
          <p:nvPr>
            <p:ph idx="1"/>
          </p:nvPr>
        </p:nvSpPr>
        <p:spPr>
          <a:xfrm>
            <a:off x="685800" y="2352675"/>
            <a:ext cx="10934700" cy="3667125"/>
          </a:xfrm>
        </p:spPr>
        <p:txBody>
          <a:bodyPr/>
          <a:lstStyle/>
          <a:p>
            <a:pPr>
              <a:buFont typeface="+mj-lt"/>
              <a:buAutoNum type="arabicPeriod" startAt="10"/>
            </a:pPr>
            <a:r>
              <a:rPr lang="en-IN" dirty="0"/>
              <a:t>Percentage of email registered with aadhar card</a:t>
            </a:r>
          </a:p>
          <a:p>
            <a:pPr>
              <a:buFont typeface="+mj-lt"/>
              <a:buAutoNum type="arabicPeriod" startAt="10"/>
            </a:pPr>
            <a:r>
              <a:rPr lang="en-IN" dirty="0"/>
              <a:t>Description of aadhar accepted and rejected</a:t>
            </a:r>
          </a:p>
          <a:p>
            <a:pPr>
              <a:buFont typeface="+mj-lt"/>
              <a:buAutoNum type="arabicPeriod" startAt="10"/>
            </a:pPr>
            <a:r>
              <a:rPr lang="en-IN" dirty="0"/>
              <a:t>Description of aadhar generation</a:t>
            </a:r>
          </a:p>
          <a:p>
            <a:pPr>
              <a:buFont typeface="+mj-lt"/>
              <a:buAutoNum type="arabicPeriod" startAt="10"/>
            </a:pPr>
            <a:r>
              <a:rPr lang="en-IN" dirty="0"/>
              <a:t>Total numbers of registrars and its description</a:t>
            </a:r>
          </a:p>
          <a:p>
            <a:pPr>
              <a:buFont typeface="+mj-lt"/>
              <a:buAutoNum type="arabicPeriod" startAt="10"/>
            </a:pPr>
            <a:r>
              <a:rPr lang="en-IN" dirty="0"/>
              <a:t>Which registrar has generated maximum number of aadhar</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AFA76BBA-9821-4F8E-9DFE-4C952E9F6ACD}"/>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53987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B85D-4202-41B2-A931-B94F149BA514}"/>
              </a:ext>
            </a:extLst>
          </p:cNvPr>
          <p:cNvSpPr>
            <a:spLocks noGrp="1"/>
          </p:cNvSpPr>
          <p:nvPr>
            <p:ph type="title"/>
          </p:nvPr>
        </p:nvSpPr>
        <p:spPr>
          <a:xfrm>
            <a:off x="1154955" y="833121"/>
            <a:ext cx="2793158" cy="2062478"/>
          </a:xfrm>
        </p:spPr>
        <p:txBody>
          <a:bodyPr anchor="t"/>
          <a:lstStyle/>
          <a:p>
            <a:r>
              <a:rPr lang="en-IN" b="1" i="1" dirty="0"/>
              <a:t>1. </a:t>
            </a:r>
            <a:r>
              <a:rPr lang="en-IN" dirty="0"/>
              <a:t>Counting age group as per average based on gender</a:t>
            </a:r>
            <a:br>
              <a:rPr lang="en-IN" dirty="0"/>
            </a:br>
            <a:endParaRPr lang="en-IN" dirty="0"/>
          </a:p>
        </p:txBody>
      </p:sp>
      <p:pic>
        <p:nvPicPr>
          <p:cNvPr id="6" name="Content Placeholder 5">
            <a:extLst>
              <a:ext uri="{FF2B5EF4-FFF2-40B4-BE49-F238E27FC236}">
                <a16:creationId xmlns:a16="http://schemas.microsoft.com/office/drawing/2014/main" id="{E960D031-8D54-4EEE-AD3A-B74E6DA99323}"/>
              </a:ext>
            </a:extLst>
          </p:cNvPr>
          <p:cNvPicPr>
            <a:picLocks noGrp="1" noChangeAspect="1"/>
          </p:cNvPicPr>
          <p:nvPr>
            <p:ph idx="1"/>
          </p:nvPr>
        </p:nvPicPr>
        <p:blipFill>
          <a:blip r:embed="rId2"/>
          <a:stretch>
            <a:fillRect/>
          </a:stretch>
        </p:blipFill>
        <p:spPr>
          <a:xfrm>
            <a:off x="5781675" y="1866899"/>
            <a:ext cx="5189538" cy="3248025"/>
          </a:xfrm>
        </p:spPr>
      </p:pic>
      <p:sp>
        <p:nvSpPr>
          <p:cNvPr id="4" name="Text Placeholder 3">
            <a:extLst>
              <a:ext uri="{FF2B5EF4-FFF2-40B4-BE49-F238E27FC236}">
                <a16:creationId xmlns:a16="http://schemas.microsoft.com/office/drawing/2014/main" id="{8E225177-A740-49B9-824F-78B32FF7291D}"/>
              </a:ext>
            </a:extLst>
          </p:cNvPr>
          <p:cNvSpPr>
            <a:spLocks noGrp="1"/>
          </p:cNvSpPr>
          <p:nvPr>
            <p:ph type="body" sz="half" idx="2"/>
          </p:nvPr>
        </p:nvSpPr>
        <p:spPr>
          <a:xfrm>
            <a:off x="1154954" y="2647950"/>
            <a:ext cx="2793158" cy="3376929"/>
          </a:xfrm>
        </p:spPr>
        <p:txBody>
          <a:bodyPr>
            <a:normAutofit fontScale="92500"/>
          </a:bodyPr>
          <a:lstStyle/>
          <a:p>
            <a:pPr algn="just"/>
            <a:r>
              <a:rPr lang="en-IN" sz="1600" dirty="0">
                <a:solidFill>
                  <a:schemeClr val="bg1"/>
                </a:solidFill>
              </a:rPr>
              <a:t>In the first figure Histogram of different age groups is been plotted which clearly shows data is on high up to age of 15 and gradually starts decreasing</a:t>
            </a:r>
          </a:p>
          <a:p>
            <a:pPr algn="just"/>
            <a:endParaRPr lang="en-IN" sz="1600" dirty="0">
              <a:solidFill>
                <a:schemeClr val="bg1"/>
              </a:solidFill>
            </a:endParaRPr>
          </a:p>
          <a:p>
            <a:pPr algn="just"/>
            <a:r>
              <a:rPr lang="en-IN" sz="1600" dirty="0">
                <a:solidFill>
                  <a:schemeClr val="bg1"/>
                </a:solidFill>
              </a:rPr>
              <a:t>The second graph shows percentile count of different gender age wise. It shows data of male is higher and its average lies 10 to 20.</a:t>
            </a:r>
          </a:p>
        </p:txBody>
      </p:sp>
      <p:sp>
        <p:nvSpPr>
          <p:cNvPr id="3" name="Slide Number Placeholder 2">
            <a:extLst>
              <a:ext uri="{FF2B5EF4-FFF2-40B4-BE49-F238E27FC236}">
                <a16:creationId xmlns:a16="http://schemas.microsoft.com/office/drawing/2014/main" id="{B9F52368-7EB9-4FB7-B607-6AEAC348544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072944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374</TotalTime>
  <Words>1228</Words>
  <Application>Microsoft Office PowerPoint</Application>
  <PresentationFormat>Widescreen</PresentationFormat>
  <Paragraphs>125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Wingdings</vt:lpstr>
      <vt:lpstr>Wingdings 3</vt:lpstr>
      <vt:lpstr>Ion Boardroom</vt:lpstr>
      <vt:lpstr>Aadhar based analysis using Pyspark  Presented by:  Rahul Parmar (AU2044001) Pathik Patel (AU2044010)  (MTech)</vt:lpstr>
      <vt:lpstr>Background</vt:lpstr>
      <vt:lpstr>Overview</vt:lpstr>
      <vt:lpstr>Screenshot of Dataset </vt:lpstr>
      <vt:lpstr>Dataset in brief</vt:lpstr>
      <vt:lpstr>Data Cleaning / pre-processing</vt:lpstr>
      <vt:lpstr>Observations in project</vt:lpstr>
      <vt:lpstr>Observations(2)</vt:lpstr>
      <vt:lpstr>1. Counting age group as per average based on gender </vt:lpstr>
      <vt:lpstr>2. Which gender has more entries  </vt:lpstr>
      <vt:lpstr>3. How many aadhar applicants are based on gender also in percentage </vt:lpstr>
      <vt:lpstr>4. Percentage of overall applicants per state </vt:lpstr>
      <vt:lpstr>5. Percentage of overall that were approved </vt:lpstr>
      <vt:lpstr>6. Percentage of overall applicants per aadhar card generation per state </vt:lpstr>
      <vt:lpstr>7. Percentage of overall applicants per aadhar card rejection per state </vt:lpstr>
      <vt:lpstr>8. Percentage of mobile registered with aadhar card </vt:lpstr>
      <vt:lpstr>9. Which state have maximum number of entries </vt:lpstr>
      <vt:lpstr>10. Percentage of email registered with aadhar card </vt:lpstr>
      <vt:lpstr>11. Description of aadhar accepted and rejected </vt:lpstr>
      <vt:lpstr>12. Description of aadhar generation </vt:lpstr>
      <vt:lpstr>13. Total numbers of registrars and its description </vt:lpstr>
      <vt:lpstr>14. Which registrar has generated maximum number of aadhar </vt:lpstr>
      <vt:lpstr>Our code with PySpark</vt:lpstr>
      <vt:lpstr>Code</vt:lpstr>
      <vt:lpstr>Code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Aadhar based analysis using Pyspark  Presented by: Rahul Parmar (AU2044001) Pathik Patel (AU2044010)</dc:title>
  <dc:creator>Rahul Parmar</dc:creator>
  <cp:lastModifiedBy>Rahul Parmar</cp:lastModifiedBy>
  <cp:revision>58</cp:revision>
  <dcterms:created xsi:type="dcterms:W3CDTF">2021-04-03T03:31:49Z</dcterms:created>
  <dcterms:modified xsi:type="dcterms:W3CDTF">2021-04-14T04:37:42Z</dcterms:modified>
</cp:coreProperties>
</file>