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608" y="8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154725B-0B26-44C1-BFA9-C0E735B2207F}" type="datetimeFigureOut">
              <a:rPr lang="en-US" smtClean="0"/>
              <a:t>19-Mar-18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1A276BC-E970-4087-AB56-874D493A9E89}" type="slidenum">
              <a:rPr lang="en-US" smtClean="0"/>
              <a:t>‹#›</a:t>
            </a:fld>
            <a:endParaRPr lang="en-US"/>
          </a:p>
        </p:txBody>
      </p:sp>
    </p:spTree>
    <p:extLst>
      <p:ext uri="{BB962C8B-B14F-4D97-AF65-F5344CB8AC3E}">
        <p14:creationId xmlns:p14="http://schemas.microsoft.com/office/powerpoint/2010/main" val="359794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4725B-0B26-44C1-BFA9-C0E735B2207F}" type="datetimeFigureOut">
              <a:rPr lang="en-US" smtClean="0"/>
              <a:t>19-Mar-18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2705337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4725B-0B26-44C1-BFA9-C0E735B2207F}" type="datetimeFigureOut">
              <a:rPr lang="en-US" smtClean="0"/>
              <a:t>19-Mar-18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77455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4725B-0B26-44C1-BFA9-C0E735B2207F}" type="datetimeFigureOut">
              <a:rPr lang="en-US" smtClean="0"/>
              <a:t>19-Mar-18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231139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4725B-0B26-44C1-BFA9-C0E735B2207F}" type="datetimeFigureOut">
              <a:rPr lang="en-US" smtClean="0"/>
              <a:t>19-Mar-18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270068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54725B-0B26-44C1-BFA9-C0E735B2207F}" type="datetimeFigureOut">
              <a:rPr lang="en-US" smtClean="0"/>
              <a:t>19-Mar-18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224921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54725B-0B26-44C1-BFA9-C0E735B2207F}" type="datetimeFigureOut">
              <a:rPr lang="en-US" smtClean="0"/>
              <a:t>19-Mar-18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247832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54725B-0B26-44C1-BFA9-C0E735B2207F}" type="datetimeFigureOut">
              <a:rPr lang="en-US" smtClean="0"/>
              <a:t>19-Mar-18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422270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725B-0B26-44C1-BFA9-C0E735B2207F}" type="datetimeFigureOut">
              <a:rPr lang="en-US" smtClean="0"/>
              <a:t>19-Mar-18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276BC-E970-4087-AB56-874D493A9E89}" type="slidenum">
              <a:rPr lang="en-US" smtClean="0"/>
              <a:t>‹#›</a:t>
            </a:fld>
            <a:endParaRPr lang="en-US"/>
          </a:p>
        </p:txBody>
      </p:sp>
    </p:spTree>
    <p:extLst>
      <p:ext uri="{BB962C8B-B14F-4D97-AF65-F5344CB8AC3E}">
        <p14:creationId xmlns:p14="http://schemas.microsoft.com/office/powerpoint/2010/main" val="421283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B154725B-0B26-44C1-BFA9-C0E735B2207F}" type="datetimeFigureOut">
              <a:rPr lang="en-US" smtClean="0"/>
              <a:t>19-Mar-18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1A276BC-E970-4087-AB56-874D493A9E89}" type="slidenum">
              <a:rPr lang="en-US" smtClean="0"/>
              <a:t>‹#›</a:t>
            </a:fld>
            <a:endParaRPr lang="en-US"/>
          </a:p>
        </p:txBody>
      </p:sp>
    </p:spTree>
    <p:extLst>
      <p:ext uri="{BB962C8B-B14F-4D97-AF65-F5344CB8AC3E}">
        <p14:creationId xmlns:p14="http://schemas.microsoft.com/office/powerpoint/2010/main" val="419867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154725B-0B26-44C1-BFA9-C0E735B2207F}" type="datetimeFigureOut">
              <a:rPr lang="en-US" smtClean="0"/>
              <a:t>19-Mar-18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1A276BC-E970-4087-AB56-874D493A9E89}" type="slidenum">
              <a:rPr lang="en-US" smtClean="0"/>
              <a:t>‹#›</a:t>
            </a:fld>
            <a:endParaRPr lang="en-US"/>
          </a:p>
        </p:txBody>
      </p:sp>
    </p:spTree>
    <p:extLst>
      <p:ext uri="{BB962C8B-B14F-4D97-AF65-F5344CB8AC3E}">
        <p14:creationId xmlns:p14="http://schemas.microsoft.com/office/powerpoint/2010/main" val="46476358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154725B-0B26-44C1-BFA9-C0E735B2207F}" type="datetimeFigureOut">
              <a:rPr lang="en-US" smtClean="0"/>
              <a:t>19-Mar-18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1A276BC-E970-4087-AB56-874D493A9E89}" type="slidenum">
              <a:rPr lang="en-US" smtClean="0"/>
              <a:t>‹#›</a:t>
            </a:fld>
            <a:endParaRPr lang="en-US"/>
          </a:p>
        </p:txBody>
      </p:sp>
    </p:spTree>
    <p:extLst>
      <p:ext uri="{BB962C8B-B14F-4D97-AF65-F5344CB8AC3E}">
        <p14:creationId xmlns:p14="http://schemas.microsoft.com/office/powerpoint/2010/main" val="3529637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Pharma ERP</a:t>
            </a:r>
            <a:endParaRPr lang="en-US" dirty="0"/>
          </a:p>
        </p:txBody>
      </p:sp>
      <p:sp>
        <p:nvSpPr>
          <p:cNvPr id="3" name="Subtitle 2"/>
          <p:cNvSpPr>
            <a:spLocks noGrp="1"/>
          </p:cNvSpPr>
          <p:nvPr>
            <p:ph type="subTitle" idx="1"/>
          </p:nvPr>
        </p:nvSpPr>
        <p:spPr/>
        <p:txBody>
          <a:bodyPr>
            <a:normAutofit lnSpcReduction="10000"/>
          </a:bodyPr>
          <a:lstStyle/>
          <a:p>
            <a:r>
              <a:rPr lang="en-US" dirty="0" smtClean="0"/>
              <a:t>Final Term Project</a:t>
            </a:r>
          </a:p>
          <a:p>
            <a:r>
              <a:rPr lang="en-US" dirty="0" smtClean="0"/>
              <a:t>Khushi Desai</a:t>
            </a:r>
          </a:p>
          <a:p>
            <a:r>
              <a:rPr lang="en-US" dirty="0" smtClean="0"/>
              <a:t>CE 025 SEM VIII</a:t>
            </a:r>
            <a:endParaRPr lang="en-US" dirty="0"/>
          </a:p>
        </p:txBody>
      </p:sp>
    </p:spTree>
    <p:extLst>
      <p:ext uri="{BB962C8B-B14F-4D97-AF65-F5344CB8AC3E}">
        <p14:creationId xmlns:p14="http://schemas.microsoft.com/office/powerpoint/2010/main" val="176402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 Human Resource Professionals (Tier-2)</a:t>
            </a:r>
            <a:endParaRPr lang="en-US" dirty="0"/>
          </a:p>
        </p:txBody>
      </p:sp>
      <p:sp>
        <p:nvSpPr>
          <p:cNvPr id="3" name="Content Placeholder 2"/>
          <p:cNvSpPr>
            <a:spLocks noGrp="1"/>
          </p:cNvSpPr>
          <p:nvPr>
            <p:ph idx="1"/>
          </p:nvPr>
        </p:nvSpPr>
        <p:spPr/>
        <p:txBody>
          <a:bodyPr/>
          <a:lstStyle/>
          <a:p>
            <a:pPr lvl="0"/>
            <a:r>
              <a:rPr lang="en-US" dirty="0" smtClean="0"/>
              <a:t>Members </a:t>
            </a:r>
            <a:r>
              <a:rPr lang="en-US" dirty="0"/>
              <a:t>can add, remove or modify records of employees and grant UserID for access to account, as well as control their privileges.</a:t>
            </a:r>
            <a:endParaRPr lang="en-US" i="1" dirty="0"/>
          </a:p>
          <a:p>
            <a:pPr lvl="0"/>
            <a:r>
              <a:rPr lang="en-US" dirty="0"/>
              <a:t>Members can assign tasks and set deadlines for peers.</a:t>
            </a:r>
            <a:endParaRPr lang="en-US" i="1" dirty="0"/>
          </a:p>
          <a:p>
            <a:pPr lvl="0"/>
            <a:r>
              <a:rPr lang="en-US" dirty="0"/>
              <a:t>One-to-one or group messaging facility included.</a:t>
            </a:r>
            <a:endParaRPr lang="en-US" i="1" dirty="0"/>
          </a:p>
          <a:p>
            <a:pPr lvl="0"/>
            <a:r>
              <a:rPr lang="en-US" dirty="0"/>
              <a:t>Members can administer personnel, monitor attendance &amp; leaves and payroll for each employee</a:t>
            </a:r>
            <a:r>
              <a:rPr lang="en-US" dirty="0" smtClean="0"/>
              <a:t>.</a:t>
            </a:r>
            <a:endParaRPr lang="en-US" i="1" dirty="0"/>
          </a:p>
          <a:p>
            <a:endParaRPr lang="en-US" dirty="0"/>
          </a:p>
        </p:txBody>
      </p:sp>
    </p:spTree>
    <p:extLst>
      <p:ext uri="{BB962C8B-B14F-4D97-AF65-F5344CB8AC3E}">
        <p14:creationId xmlns:p14="http://schemas.microsoft.com/office/powerpoint/2010/main" val="357080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Outlet Managers (Tier-2)</a:t>
            </a:r>
          </a:p>
        </p:txBody>
      </p:sp>
      <p:sp>
        <p:nvSpPr>
          <p:cNvPr id="3" name="Content Placeholder 2"/>
          <p:cNvSpPr>
            <a:spLocks noGrp="1"/>
          </p:cNvSpPr>
          <p:nvPr>
            <p:ph idx="1"/>
          </p:nvPr>
        </p:nvSpPr>
        <p:spPr/>
        <p:txBody>
          <a:bodyPr>
            <a:normAutofit/>
          </a:bodyPr>
          <a:lstStyle/>
          <a:p>
            <a:pPr lvl="0"/>
            <a:r>
              <a:rPr lang="en-US" dirty="0"/>
              <a:t>Can manage inventory stocks of outlets.</a:t>
            </a:r>
            <a:endParaRPr lang="en-US" i="1" dirty="0"/>
          </a:p>
          <a:p>
            <a:pPr lvl="0"/>
            <a:r>
              <a:rPr lang="en-US" dirty="0"/>
              <a:t>Generate Invoices of orders.</a:t>
            </a:r>
            <a:endParaRPr lang="en-US" i="1" dirty="0"/>
          </a:p>
          <a:p>
            <a:pPr lvl="0"/>
            <a:r>
              <a:rPr lang="en-US" dirty="0"/>
              <a:t>View stats regarding in and out of stocks.</a:t>
            </a:r>
            <a:endParaRPr lang="en-US" i="1" dirty="0"/>
          </a:p>
          <a:p>
            <a:pPr lvl="0"/>
            <a:r>
              <a:rPr lang="en-US" dirty="0"/>
              <a:t>Members can add or remove drug suppliers to the existing list of records.</a:t>
            </a:r>
            <a:endParaRPr lang="en-US" i="1" dirty="0"/>
          </a:p>
          <a:p>
            <a:pPr lvl="0"/>
            <a:r>
              <a:rPr lang="en-US" dirty="0"/>
              <a:t>Members can place or approve requests for drug orders.</a:t>
            </a:r>
            <a:endParaRPr lang="en-US" i="1" dirty="0"/>
          </a:p>
          <a:p>
            <a:pPr lvl="0"/>
            <a:r>
              <a:rPr lang="en-US" dirty="0"/>
              <a:t>Members can add or remove new clients to existing list of records.</a:t>
            </a:r>
            <a:endParaRPr lang="en-US" i="1" dirty="0"/>
          </a:p>
          <a:p>
            <a:pPr lvl="0"/>
            <a:r>
              <a:rPr lang="en-US" dirty="0"/>
              <a:t>One-to-one or group messaging facility included.</a:t>
            </a:r>
            <a:endParaRPr lang="en-US" i="1" dirty="0"/>
          </a:p>
          <a:p>
            <a:endParaRPr lang="en-US" dirty="0"/>
          </a:p>
        </p:txBody>
      </p:sp>
    </p:spTree>
    <p:extLst>
      <p:ext uri="{BB962C8B-B14F-4D97-AF65-F5344CB8AC3E}">
        <p14:creationId xmlns:p14="http://schemas.microsoft.com/office/powerpoint/2010/main" val="132836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Finance managers (Tier-2</a:t>
            </a:r>
            <a:r>
              <a:rPr lang="en-US" dirty="0" smtClean="0"/>
              <a:t>)</a:t>
            </a:r>
            <a:endParaRPr lang="en-US" dirty="0"/>
          </a:p>
        </p:txBody>
      </p:sp>
      <p:sp>
        <p:nvSpPr>
          <p:cNvPr id="3" name="Content Placeholder 2"/>
          <p:cNvSpPr>
            <a:spLocks noGrp="1"/>
          </p:cNvSpPr>
          <p:nvPr>
            <p:ph idx="1"/>
          </p:nvPr>
        </p:nvSpPr>
        <p:spPr/>
        <p:txBody>
          <a:bodyPr>
            <a:normAutofit/>
          </a:bodyPr>
          <a:lstStyle/>
          <a:p>
            <a:pPr lvl="0"/>
            <a:r>
              <a:rPr lang="en-US" dirty="0"/>
              <a:t>Manage cash flow of the company.</a:t>
            </a:r>
            <a:endParaRPr lang="en-US" i="1" dirty="0"/>
          </a:p>
          <a:p>
            <a:pPr lvl="0"/>
            <a:r>
              <a:rPr lang="en-US" dirty="0"/>
              <a:t>Pricing coordination and handling of taxes.</a:t>
            </a:r>
            <a:endParaRPr lang="en-US" i="1" dirty="0"/>
          </a:p>
          <a:p>
            <a:pPr lvl="0"/>
            <a:r>
              <a:rPr lang="en-US" dirty="0"/>
              <a:t>Members can pay outstanding bills.</a:t>
            </a:r>
            <a:endParaRPr lang="en-US" i="1" dirty="0"/>
          </a:p>
          <a:p>
            <a:pPr lvl="0"/>
            <a:r>
              <a:rPr lang="en-US" dirty="0"/>
              <a:t>Generate invoices of orders.</a:t>
            </a:r>
            <a:endParaRPr lang="en-US" i="1" dirty="0"/>
          </a:p>
          <a:p>
            <a:pPr lvl="0"/>
            <a:r>
              <a:rPr lang="en-US" dirty="0"/>
              <a:t>Profit management.</a:t>
            </a:r>
            <a:endParaRPr lang="en-US" i="1" dirty="0"/>
          </a:p>
          <a:p>
            <a:pPr lvl="0"/>
            <a:r>
              <a:rPr lang="en-US" dirty="0"/>
              <a:t>Members can view stats regarding finances of the company.</a:t>
            </a:r>
            <a:endParaRPr lang="en-US" i="1" dirty="0"/>
          </a:p>
          <a:p>
            <a:pPr lvl="0"/>
            <a:r>
              <a:rPr lang="en-US" dirty="0"/>
              <a:t>One-to-one or group messaging facility can be availed</a:t>
            </a:r>
            <a:r>
              <a:rPr lang="en-US" dirty="0" smtClean="0"/>
              <a:t>.</a:t>
            </a:r>
            <a:endParaRPr lang="en-US" i="1" dirty="0"/>
          </a:p>
        </p:txBody>
      </p:sp>
    </p:spTree>
    <p:extLst>
      <p:ext uri="{BB962C8B-B14F-4D97-AF65-F5344CB8AC3E}">
        <p14:creationId xmlns:p14="http://schemas.microsoft.com/office/powerpoint/2010/main" val="270754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Tier-3 Professionals</a:t>
            </a:r>
          </a:p>
        </p:txBody>
      </p:sp>
      <p:sp>
        <p:nvSpPr>
          <p:cNvPr id="3" name="Content Placeholder 2"/>
          <p:cNvSpPr>
            <a:spLocks noGrp="1"/>
          </p:cNvSpPr>
          <p:nvPr>
            <p:ph idx="1"/>
          </p:nvPr>
        </p:nvSpPr>
        <p:spPr/>
        <p:txBody>
          <a:bodyPr/>
          <a:lstStyle/>
          <a:p>
            <a:pPr lvl="0"/>
            <a:r>
              <a:rPr lang="en-US" dirty="0"/>
              <a:t>All tier three members will have only view and report privileges in their respective departments.</a:t>
            </a:r>
            <a:endParaRPr lang="en-US" i="1" dirty="0"/>
          </a:p>
          <a:p>
            <a:pPr lvl="0"/>
            <a:r>
              <a:rPr lang="en-US" dirty="0"/>
              <a:t>One-to-one or group messaging facility can be availed.</a:t>
            </a:r>
            <a:endParaRPr lang="en-US" i="1" dirty="0"/>
          </a:p>
          <a:p>
            <a:pPr marL="0" indent="0">
              <a:buNone/>
            </a:pPr>
            <a:endParaRPr lang="en-US" dirty="0"/>
          </a:p>
        </p:txBody>
      </p:sp>
    </p:spTree>
    <p:extLst>
      <p:ext uri="{BB962C8B-B14F-4D97-AF65-F5344CB8AC3E}">
        <p14:creationId xmlns:p14="http://schemas.microsoft.com/office/powerpoint/2010/main" val="119066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 Administrator</a:t>
            </a:r>
          </a:p>
        </p:txBody>
      </p:sp>
      <p:sp>
        <p:nvSpPr>
          <p:cNvPr id="3" name="Content Placeholder 2"/>
          <p:cNvSpPr>
            <a:spLocks noGrp="1"/>
          </p:cNvSpPr>
          <p:nvPr>
            <p:ph idx="1"/>
          </p:nvPr>
        </p:nvSpPr>
        <p:spPr/>
        <p:txBody>
          <a:bodyPr/>
          <a:lstStyle/>
          <a:p>
            <a:pPr lvl="0"/>
            <a:r>
              <a:rPr lang="en-US" dirty="0"/>
              <a:t>Can register companies or revoke their access to accounts.</a:t>
            </a:r>
            <a:endParaRPr lang="en-US" i="1" dirty="0"/>
          </a:p>
          <a:p>
            <a:pPr lvl="0"/>
            <a:r>
              <a:rPr lang="en-US" dirty="0"/>
              <a:t>Can manage subscription stats.</a:t>
            </a:r>
            <a:endParaRPr lang="en-US" i="1" dirty="0"/>
          </a:p>
          <a:p>
            <a:pPr lvl="0"/>
            <a:r>
              <a:rPr lang="en-US" dirty="0"/>
              <a:t>Can view usage stats.</a:t>
            </a:r>
            <a:endParaRPr lang="en-US" i="1" dirty="0"/>
          </a:p>
          <a:p>
            <a:pPr lvl="0"/>
            <a:r>
              <a:rPr lang="en-US" dirty="0"/>
              <a:t>Can communicate with subscribers</a:t>
            </a:r>
            <a:r>
              <a:rPr lang="en-US" dirty="0" smtClean="0"/>
              <a:t>.</a:t>
            </a:r>
            <a:endParaRPr lang="en-US" i="1" dirty="0"/>
          </a:p>
        </p:txBody>
      </p:sp>
    </p:spTree>
    <p:extLst>
      <p:ext uri="{BB962C8B-B14F-4D97-AF65-F5344CB8AC3E}">
        <p14:creationId xmlns:p14="http://schemas.microsoft.com/office/powerpoint/2010/main" val="259610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Operating Environment</a:t>
            </a:r>
            <a:endParaRPr lang="en-US" dirty="0"/>
          </a:p>
        </p:txBody>
      </p:sp>
      <p:sp>
        <p:nvSpPr>
          <p:cNvPr id="3" name="Content Placeholder 2"/>
          <p:cNvSpPr>
            <a:spLocks noGrp="1"/>
          </p:cNvSpPr>
          <p:nvPr>
            <p:ph idx="1"/>
          </p:nvPr>
        </p:nvSpPr>
        <p:spPr/>
        <p:txBody>
          <a:bodyPr/>
          <a:lstStyle/>
          <a:p>
            <a:r>
              <a:rPr lang="en-US" dirty="0" smtClean="0"/>
              <a:t>The various tools and technologies used for the development of this product are as follows - </a:t>
            </a:r>
            <a:endParaRPr lang="en-US" dirty="0"/>
          </a:p>
          <a:p>
            <a:r>
              <a:rPr lang="en-US" b="1" dirty="0" smtClean="0"/>
              <a:t>JDK  8.1 </a:t>
            </a:r>
          </a:p>
          <a:p>
            <a:r>
              <a:rPr lang="en-US" dirty="0" smtClean="0"/>
              <a:t>The </a:t>
            </a:r>
            <a:r>
              <a:rPr lang="en-US" dirty="0"/>
              <a:t>JDK is a development environment for building applications, applets, and </a:t>
            </a:r>
            <a:r>
              <a:rPr lang="en-US" dirty="0" smtClean="0"/>
              <a:t>components </a:t>
            </a:r>
            <a:r>
              <a:rPr lang="en-US" dirty="0"/>
              <a:t>using the Java programming </a:t>
            </a:r>
            <a:r>
              <a:rPr lang="en-US" dirty="0" smtClean="0"/>
              <a:t>language. The </a:t>
            </a:r>
            <a:r>
              <a:rPr lang="en-US" dirty="0"/>
              <a:t>JDK includes tools useful for developing and testing programs written in the Java programming language and running on the Java platform.</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1525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0119"/>
            <a:ext cx="10515600" cy="5216843"/>
          </a:xfrm>
        </p:spPr>
        <p:txBody>
          <a:bodyPr/>
          <a:lstStyle/>
          <a:p>
            <a:r>
              <a:rPr lang="en-US" b="1" dirty="0" smtClean="0"/>
              <a:t>IntelliJ IDE with Glassfish Software</a:t>
            </a:r>
          </a:p>
          <a:p>
            <a:r>
              <a:rPr lang="en-US" dirty="0" smtClean="0"/>
              <a:t>IntelliJ IDEA </a:t>
            </a:r>
            <a:r>
              <a:rPr lang="en-US" dirty="0"/>
              <a:t>is a </a:t>
            </a:r>
            <a:r>
              <a:rPr lang="en-US" dirty="0" smtClean="0"/>
              <a:t>Java integrated development environment </a:t>
            </a:r>
            <a:r>
              <a:rPr lang="en-US" dirty="0"/>
              <a:t>(IDE) for developing computer software. It is developed by </a:t>
            </a:r>
            <a:r>
              <a:rPr lang="en-US" dirty="0" err="1" smtClean="0"/>
              <a:t>JetBrains</a:t>
            </a:r>
            <a:r>
              <a:rPr lang="en-US" dirty="0" smtClean="0"/>
              <a:t> </a:t>
            </a:r>
            <a:r>
              <a:rPr lang="en-US" dirty="0"/>
              <a:t>(formerly known as IntelliJ), and is available as an Apache 2 Licensed community edition</a:t>
            </a:r>
            <a:r>
              <a:rPr lang="en-US" dirty="0" smtClean="0"/>
              <a:t>, </a:t>
            </a:r>
            <a:r>
              <a:rPr lang="en-US" dirty="0"/>
              <a:t>and in a proprietary commercial edition. Both can be used for commercial </a:t>
            </a:r>
            <a:r>
              <a:rPr lang="en-US" dirty="0" smtClean="0"/>
              <a:t>development</a:t>
            </a:r>
          </a:p>
          <a:p>
            <a:r>
              <a:rPr lang="en-US" b="1" dirty="0" smtClean="0"/>
              <a:t>Features-</a:t>
            </a:r>
          </a:p>
          <a:p>
            <a:r>
              <a:rPr lang="en-US" dirty="0" smtClean="0"/>
              <a:t>Coding Assistance, Built-in tools and integration, Plugin Ecosystem.</a:t>
            </a:r>
          </a:p>
          <a:p>
            <a:r>
              <a:rPr lang="en-US" dirty="0" smtClean="0"/>
              <a:t>Supports languages such as Java, Python, Groovy etc. </a:t>
            </a:r>
          </a:p>
          <a:p>
            <a:r>
              <a:rPr lang="en-US" dirty="0" smtClean="0"/>
              <a:t>Supports frameworks such as Android, </a:t>
            </a:r>
            <a:r>
              <a:rPr lang="en-US" dirty="0" err="1" smtClean="0"/>
              <a:t>Gradle</a:t>
            </a:r>
            <a:r>
              <a:rPr lang="en-US" dirty="0" smtClean="0"/>
              <a:t>, Maven etc.</a:t>
            </a:r>
            <a:endParaRPr lang="en-US" baseline="30000" dirty="0"/>
          </a:p>
          <a:p>
            <a:endParaRPr lang="en-US" dirty="0"/>
          </a:p>
        </p:txBody>
      </p:sp>
    </p:spTree>
    <p:extLst>
      <p:ext uri="{BB962C8B-B14F-4D97-AF65-F5344CB8AC3E}">
        <p14:creationId xmlns:p14="http://schemas.microsoft.com/office/powerpoint/2010/main" val="126271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5840"/>
            <a:ext cx="10515600" cy="5171123"/>
          </a:xfrm>
        </p:spPr>
        <p:txBody>
          <a:bodyPr/>
          <a:lstStyle/>
          <a:p>
            <a:r>
              <a:rPr lang="en-US" b="1" dirty="0" err="1" smtClean="0"/>
              <a:t>Gradle</a:t>
            </a:r>
            <a:endParaRPr lang="en-US" b="1" dirty="0" smtClean="0"/>
          </a:p>
          <a:p>
            <a:r>
              <a:rPr lang="en-US" dirty="0" smtClean="0"/>
              <a:t>It </a:t>
            </a:r>
            <a:r>
              <a:rPr lang="en-US" dirty="0"/>
              <a:t>is an open-source </a:t>
            </a:r>
            <a:r>
              <a:rPr lang="en-US" dirty="0" smtClean="0"/>
              <a:t>build automation </a:t>
            </a:r>
            <a:r>
              <a:rPr lang="en-US" dirty="0"/>
              <a:t>system that builds upon the concepts of </a:t>
            </a:r>
            <a:r>
              <a:rPr lang="en-US" dirty="0" smtClean="0"/>
              <a:t>Apache Maven </a:t>
            </a:r>
            <a:r>
              <a:rPr lang="en-US" dirty="0"/>
              <a:t>and introduces </a:t>
            </a:r>
            <a:r>
              <a:rPr lang="en-US" dirty="0" smtClean="0"/>
              <a:t>a domain-specific language(DSL</a:t>
            </a:r>
            <a:r>
              <a:rPr lang="en-US" dirty="0"/>
              <a:t>) instead of the </a:t>
            </a:r>
            <a:r>
              <a:rPr lang="en-US" dirty="0" smtClean="0"/>
              <a:t>XML </a:t>
            </a:r>
            <a:r>
              <a:rPr lang="en-US" dirty="0"/>
              <a:t>form used </a:t>
            </a:r>
            <a:r>
              <a:rPr lang="en-US" dirty="0" smtClean="0"/>
              <a:t>by Apache Maven for </a:t>
            </a:r>
            <a:r>
              <a:rPr lang="en-US" dirty="0"/>
              <a:t>declaring the project </a:t>
            </a:r>
            <a:r>
              <a:rPr lang="en-US" dirty="0" smtClean="0"/>
              <a:t>configuration. It </a:t>
            </a:r>
            <a:r>
              <a:rPr lang="en-US" dirty="0"/>
              <a:t>supports incremental builds by intelligently determining which parts of the build tree are up to date; any task dependent on those parts does not need to be re-executed</a:t>
            </a:r>
            <a:r>
              <a:rPr lang="en-US" dirty="0" smtClean="0"/>
              <a:t>.</a:t>
            </a:r>
          </a:p>
          <a:p>
            <a:endParaRPr lang="en-US" dirty="0" smtClean="0"/>
          </a:p>
          <a:p>
            <a:r>
              <a:rPr lang="en-US" b="1" dirty="0"/>
              <a:t>Hibernate ORM</a:t>
            </a:r>
          </a:p>
          <a:p>
            <a:r>
              <a:rPr lang="en-US" dirty="0"/>
              <a:t>(Hibernate in short) is an object-relational mapping tool for the Java programming language. It provides a framework for mapping an object-oriented domain model to a relational database. Hibernate handles object-relational impedance mismatch problems by replacing direct, persistent database accesses with high-level object handling functions.</a:t>
            </a:r>
          </a:p>
          <a:p>
            <a:endParaRPr lang="en-US" dirty="0"/>
          </a:p>
        </p:txBody>
      </p:sp>
    </p:spTree>
    <p:extLst>
      <p:ext uri="{BB962C8B-B14F-4D97-AF65-F5344CB8AC3E}">
        <p14:creationId xmlns:p14="http://schemas.microsoft.com/office/powerpoint/2010/main" val="234549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05840"/>
            <a:ext cx="10753725" cy="4772025"/>
          </a:xfrm>
        </p:spPr>
        <p:txBody>
          <a:bodyPr>
            <a:normAutofit/>
          </a:bodyPr>
          <a:lstStyle/>
          <a:p>
            <a:r>
              <a:rPr lang="en-US" b="1" dirty="0" smtClean="0"/>
              <a:t>MySQL</a:t>
            </a:r>
            <a:r>
              <a:rPr lang="en-US" dirty="0" smtClean="0"/>
              <a:t> </a:t>
            </a:r>
          </a:p>
          <a:p>
            <a:r>
              <a:rPr lang="en-US" dirty="0" smtClean="0"/>
              <a:t>It is an open-source relational database management system (RDBMS).</a:t>
            </a:r>
          </a:p>
          <a:p>
            <a:r>
              <a:rPr lang="en-US" dirty="0"/>
              <a:t>MySQL is a </a:t>
            </a:r>
            <a:r>
              <a:rPr lang="en-US" dirty="0" smtClean="0"/>
              <a:t>fast, reliable, easy to use database </a:t>
            </a:r>
            <a:r>
              <a:rPr lang="en-US" dirty="0"/>
              <a:t>system used on the </a:t>
            </a:r>
            <a:r>
              <a:rPr lang="en-US" dirty="0" smtClean="0"/>
              <a:t>web that runs on a server. It </a:t>
            </a:r>
            <a:r>
              <a:rPr lang="en-US" dirty="0"/>
              <a:t>is ideal for both small and large </a:t>
            </a:r>
            <a:r>
              <a:rPr lang="en-US" dirty="0" smtClean="0"/>
              <a:t>applications and </a:t>
            </a:r>
            <a:r>
              <a:rPr lang="en-US" dirty="0"/>
              <a:t>uses standard SQL</a:t>
            </a:r>
          </a:p>
          <a:p>
            <a:r>
              <a:rPr lang="en-US" dirty="0" smtClean="0"/>
              <a:t>MySQL </a:t>
            </a:r>
            <a:r>
              <a:rPr lang="en-US" dirty="0"/>
              <a:t>is developed, distributed, and supported by Oracle Corporation</a:t>
            </a:r>
          </a:p>
          <a:p>
            <a:r>
              <a:rPr lang="en-US" dirty="0" smtClean="0"/>
              <a:t>The </a:t>
            </a:r>
            <a:r>
              <a:rPr lang="en-US" dirty="0"/>
              <a:t>data in a MySQL database are stored in tables. A table is a collection of related data, and it consists of columns and rows.</a:t>
            </a:r>
          </a:p>
          <a:p>
            <a:r>
              <a:rPr lang="en-US" dirty="0"/>
              <a:t>Databases are useful for storing information categorically. </a:t>
            </a:r>
          </a:p>
        </p:txBody>
      </p:sp>
    </p:spTree>
    <p:extLst>
      <p:ext uri="{BB962C8B-B14F-4D97-AF65-F5344CB8AC3E}">
        <p14:creationId xmlns:p14="http://schemas.microsoft.com/office/powerpoint/2010/main" val="193787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822960"/>
            <a:ext cx="10753725" cy="4954905"/>
          </a:xfrm>
        </p:spPr>
        <p:txBody>
          <a:bodyPr>
            <a:normAutofit/>
          </a:bodyPr>
          <a:lstStyle/>
          <a:p>
            <a:r>
              <a:rPr lang="en-US" b="1" dirty="0" err="1"/>
              <a:t>JasperReports</a:t>
            </a:r>
            <a:r>
              <a:rPr lang="en-US" dirty="0"/>
              <a:t> </a:t>
            </a:r>
            <a:endParaRPr lang="en-US" dirty="0" smtClean="0"/>
          </a:p>
          <a:p>
            <a:r>
              <a:rPr lang="en-US" dirty="0" smtClean="0"/>
              <a:t>It is </a:t>
            </a:r>
            <a:r>
              <a:rPr lang="en-US" dirty="0"/>
              <a:t>an open source Java reporting tool that can write to a variety of targets, such as: screen, a printer, into PDF, HTML, Microsoft Excel, RTF, ODT, Comma-separated </a:t>
            </a:r>
            <a:r>
              <a:rPr lang="en-US" dirty="0" smtClean="0"/>
              <a:t>values or </a:t>
            </a:r>
            <a:r>
              <a:rPr lang="en-US" dirty="0"/>
              <a:t>XML files.</a:t>
            </a:r>
          </a:p>
          <a:p>
            <a:r>
              <a:rPr lang="en-US" dirty="0"/>
              <a:t>It can be used in Java-enabled applications, including Java </a:t>
            </a:r>
            <a:r>
              <a:rPr lang="en-US" dirty="0" smtClean="0"/>
              <a:t>EE or </a:t>
            </a:r>
            <a:r>
              <a:rPr lang="en-US" dirty="0"/>
              <a:t>web applications, to generate dynamic content. It reads its instructions from an XML or .jasper file</a:t>
            </a:r>
            <a:r>
              <a:rPr lang="en-US" dirty="0" smtClean="0"/>
              <a:t>.</a:t>
            </a:r>
          </a:p>
          <a:p>
            <a:endParaRPr lang="en-US" dirty="0" smtClean="0"/>
          </a:p>
          <a:p>
            <a:r>
              <a:rPr lang="en-US" b="1" dirty="0" err="1" smtClean="0"/>
              <a:t>Jsoup</a:t>
            </a:r>
            <a:endParaRPr lang="en-US" b="1" dirty="0"/>
          </a:p>
          <a:p>
            <a:r>
              <a:rPr lang="en-US" dirty="0" smtClean="0"/>
              <a:t>It is </a:t>
            </a:r>
            <a:r>
              <a:rPr lang="en-US" i="1" dirty="0"/>
              <a:t>a java html parser</a:t>
            </a:r>
            <a:r>
              <a:rPr lang="en-US" dirty="0"/>
              <a:t>. It is a java library that is used to parse HTML document. </a:t>
            </a:r>
            <a:r>
              <a:rPr lang="en-US" dirty="0" err="1"/>
              <a:t>Jsoup</a:t>
            </a:r>
            <a:r>
              <a:rPr lang="en-US" dirty="0"/>
              <a:t> provides </a:t>
            </a:r>
            <a:r>
              <a:rPr lang="en-US" dirty="0" smtClean="0"/>
              <a:t>API </a:t>
            </a:r>
            <a:r>
              <a:rPr lang="en-US" dirty="0"/>
              <a:t>to extract and manipulate data from URL or HTML file. It uses DOM, CSS and </a:t>
            </a:r>
            <a:r>
              <a:rPr lang="en-US" dirty="0" err="1"/>
              <a:t>Jquery</a:t>
            </a:r>
            <a:r>
              <a:rPr lang="en-US" dirty="0"/>
              <a:t>-like methods for extracting and manipulating file</a:t>
            </a:r>
          </a:p>
        </p:txBody>
      </p:sp>
    </p:spTree>
    <p:extLst>
      <p:ext uri="{BB962C8B-B14F-4D97-AF65-F5344CB8AC3E}">
        <p14:creationId xmlns:p14="http://schemas.microsoft.com/office/powerpoint/2010/main" val="146339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an ERP System?</a:t>
            </a:r>
            <a:endParaRPr lang="en-US" dirty="0"/>
          </a:p>
        </p:txBody>
      </p:sp>
      <p:sp>
        <p:nvSpPr>
          <p:cNvPr id="3" name="Content Placeholder 2"/>
          <p:cNvSpPr>
            <a:spLocks noGrp="1"/>
          </p:cNvSpPr>
          <p:nvPr>
            <p:ph idx="1"/>
          </p:nvPr>
        </p:nvSpPr>
        <p:spPr/>
        <p:txBody>
          <a:bodyPr/>
          <a:lstStyle/>
          <a:p>
            <a:r>
              <a:rPr lang="en-US" dirty="0"/>
              <a:t>Enterprise resource planning (ERP) is an industry term for the broad set of activities that help an organization manage its business. An important goal of ERP software is to integrate back office business processes and facilitate the flow of information within an organization so business decisions can </a:t>
            </a:r>
            <a:r>
              <a:rPr lang="en-US" dirty="0" smtClean="0"/>
              <a:t>be data-driven.</a:t>
            </a:r>
            <a:endParaRPr lang="en-US" dirty="0"/>
          </a:p>
        </p:txBody>
      </p:sp>
    </p:spTree>
    <p:extLst>
      <p:ext uri="{BB962C8B-B14F-4D97-AF65-F5344CB8AC3E}">
        <p14:creationId xmlns:p14="http://schemas.microsoft.com/office/powerpoint/2010/main" val="102809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701040"/>
            <a:ext cx="10753725" cy="5076825"/>
          </a:xfrm>
        </p:spPr>
        <p:txBody>
          <a:bodyPr>
            <a:normAutofit/>
          </a:bodyPr>
          <a:lstStyle/>
          <a:p>
            <a:r>
              <a:rPr lang="en-US" b="1" dirty="0" smtClean="0"/>
              <a:t>HTML</a:t>
            </a:r>
          </a:p>
          <a:p>
            <a:r>
              <a:rPr lang="en-US" dirty="0" smtClean="0"/>
              <a:t>Hypertext </a:t>
            </a:r>
            <a:r>
              <a:rPr lang="en-US" dirty="0"/>
              <a:t>Markup Language </a:t>
            </a:r>
            <a:r>
              <a:rPr lang="en-US" dirty="0" smtClean="0"/>
              <a:t>is </a:t>
            </a:r>
            <a:r>
              <a:rPr lang="en-US" dirty="0"/>
              <a:t>the standard markup language for creating web </a:t>
            </a:r>
            <a:r>
              <a:rPr lang="en-US" dirty="0" smtClean="0"/>
              <a:t>pages and </a:t>
            </a:r>
            <a:r>
              <a:rPr lang="en-US" dirty="0"/>
              <a:t>web applications. With </a:t>
            </a:r>
            <a:r>
              <a:rPr lang="en-US" b="1" dirty="0"/>
              <a:t>Cascading Style Sheets </a:t>
            </a:r>
            <a:r>
              <a:rPr lang="en-US" dirty="0"/>
              <a:t>(CSS) and </a:t>
            </a:r>
            <a:r>
              <a:rPr lang="en-US" b="1" dirty="0"/>
              <a:t>JavaScript</a:t>
            </a:r>
            <a:r>
              <a:rPr lang="en-US" dirty="0"/>
              <a:t>, it forms a triad of cornerstone technologies for the World Wide </a:t>
            </a:r>
            <a:r>
              <a:rPr lang="en-US" dirty="0" smtClean="0"/>
              <a:t>Web. Web </a:t>
            </a:r>
            <a:r>
              <a:rPr lang="en-US" dirty="0"/>
              <a:t>browsers receive HTML documents from a web server or from local storage and render them into multimedia web pages. HTML describes the structure of a web page semantically and originally included cues for the appearance of the document</a:t>
            </a:r>
            <a:r>
              <a:rPr lang="en-US" dirty="0" smtClean="0"/>
              <a:t>.</a:t>
            </a:r>
          </a:p>
          <a:p>
            <a:r>
              <a:rPr lang="en-US" b="1" dirty="0" smtClean="0"/>
              <a:t>Bootstrap</a:t>
            </a:r>
          </a:p>
          <a:p>
            <a:r>
              <a:rPr lang="en-US" dirty="0" smtClean="0"/>
              <a:t>It </a:t>
            </a:r>
            <a:r>
              <a:rPr lang="en-US" dirty="0"/>
              <a:t>is a free front-end framework for faster and easier web </a:t>
            </a:r>
            <a:r>
              <a:rPr lang="en-US" dirty="0" smtClean="0"/>
              <a:t>development.</a:t>
            </a:r>
            <a:endParaRPr lang="en-US" dirty="0"/>
          </a:p>
          <a:p>
            <a:r>
              <a:rPr lang="en-US" dirty="0"/>
              <a:t>Bootstrap includes HTML and CSS based design templates for typography, forms, buttons, tables, navigation, modals, image carousels and many other, as well as optional JavaScript </a:t>
            </a:r>
            <a:r>
              <a:rPr lang="en-US" dirty="0" smtClean="0"/>
              <a:t>plugins. It </a:t>
            </a:r>
            <a:r>
              <a:rPr lang="en-US" dirty="0"/>
              <a:t>also gives you the ability to easily create responsive designs</a:t>
            </a:r>
          </a:p>
          <a:p>
            <a:endParaRPr lang="en-US" dirty="0"/>
          </a:p>
        </p:txBody>
      </p:sp>
    </p:spTree>
    <p:extLst>
      <p:ext uri="{BB962C8B-B14F-4D97-AF65-F5344CB8AC3E}">
        <p14:creationId xmlns:p14="http://schemas.microsoft.com/office/powerpoint/2010/main" val="169360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Attributes</a:t>
            </a:r>
            <a:endParaRPr lang="en-US" dirty="0"/>
          </a:p>
        </p:txBody>
      </p:sp>
      <p:sp>
        <p:nvSpPr>
          <p:cNvPr id="3" name="Content Placeholder 2"/>
          <p:cNvSpPr>
            <a:spLocks noGrp="1"/>
          </p:cNvSpPr>
          <p:nvPr>
            <p:ph idx="1"/>
          </p:nvPr>
        </p:nvSpPr>
        <p:spPr/>
        <p:txBody>
          <a:bodyPr>
            <a:normAutofit/>
          </a:bodyPr>
          <a:lstStyle/>
          <a:p>
            <a:pPr lvl="0"/>
            <a:r>
              <a:rPr lang="en-US" b="1" dirty="0"/>
              <a:t>Reliability</a:t>
            </a:r>
          </a:p>
          <a:p>
            <a:pPr lvl="0"/>
            <a:r>
              <a:rPr lang="en-US" dirty="0"/>
              <a:t>Application shall be available 24 hours a day, 7 days a week </a:t>
            </a:r>
          </a:p>
          <a:p>
            <a:pPr lvl="0"/>
            <a:r>
              <a:rPr lang="en-US" dirty="0"/>
              <a:t>Application shall always provide real time information about User/Admin/Application Itself </a:t>
            </a:r>
          </a:p>
          <a:p>
            <a:pPr lvl="0"/>
            <a:r>
              <a:rPr lang="en-US" dirty="0"/>
              <a:t>Application shall be robust enough to have a high degree of fault tolerance. The system should not crash in case of invalid input and shall identify the invalid input and produce a suitable error message. </a:t>
            </a:r>
          </a:p>
          <a:p>
            <a:r>
              <a:rPr lang="en-US" dirty="0"/>
              <a:t>Application shall be able to recover from hardware failures, power failures and other natural catastrophes and rollback the databases to their most recent valid state. </a:t>
            </a:r>
            <a:endParaRPr lang="en-US" dirty="0"/>
          </a:p>
        </p:txBody>
      </p:sp>
    </p:spTree>
    <p:extLst>
      <p:ext uri="{BB962C8B-B14F-4D97-AF65-F5344CB8AC3E}">
        <p14:creationId xmlns:p14="http://schemas.microsoft.com/office/powerpoint/2010/main" val="3277288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624840"/>
            <a:ext cx="10753725" cy="5577840"/>
          </a:xfrm>
        </p:spPr>
        <p:txBody>
          <a:bodyPr>
            <a:normAutofit/>
          </a:bodyPr>
          <a:lstStyle/>
          <a:p>
            <a:pPr lvl="0"/>
            <a:r>
              <a:rPr lang="en-US" b="1" dirty="0"/>
              <a:t>Usability</a:t>
            </a:r>
          </a:p>
          <a:p>
            <a:pPr lvl="0"/>
            <a:r>
              <a:rPr lang="en-US" dirty="0"/>
              <a:t>Application shall provide an easy-to-use graphical interface similar to other existing systems so that the users do not have to learn a new style of interaction. </a:t>
            </a:r>
          </a:p>
          <a:p>
            <a:pPr lvl="0"/>
            <a:r>
              <a:rPr lang="en-US" dirty="0"/>
              <a:t>The web interface should be intuitive and easily navigable. Users should be able to understand the menu and options provided. </a:t>
            </a:r>
          </a:p>
          <a:p>
            <a:pPr lvl="0"/>
            <a:r>
              <a:rPr lang="en-US" dirty="0"/>
              <a:t>Any notification or error messages generated by application shall be clear, succinct, polite and free of jargon. </a:t>
            </a:r>
          </a:p>
          <a:p>
            <a:pPr lvl="0"/>
            <a:r>
              <a:rPr lang="en-US" b="1" dirty="0"/>
              <a:t>Availability</a:t>
            </a:r>
          </a:p>
          <a:p>
            <a:pPr fontAlgn="auto"/>
            <a:r>
              <a:rPr lang="en-US" dirty="0"/>
              <a:t>When in normal operating conditions, request by a user for a service shall be handled within seconds. Immediate feedback of the systems activities shall be communicated to the user by link page clicked. At peak system load, individual users at either the server in the security office, at the links or inside the banking system shall not experience any delay in the service response to their commands in a very short time. The system is available 100% for the user and is used 365 days round the clock. </a:t>
            </a:r>
          </a:p>
          <a:p>
            <a:endParaRPr lang="en-US" dirty="0"/>
          </a:p>
        </p:txBody>
      </p:sp>
    </p:spTree>
    <p:extLst>
      <p:ext uri="{BB962C8B-B14F-4D97-AF65-F5344CB8AC3E}">
        <p14:creationId xmlns:p14="http://schemas.microsoft.com/office/powerpoint/2010/main" val="395025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594360"/>
            <a:ext cx="10753725" cy="5593080"/>
          </a:xfrm>
        </p:spPr>
        <p:txBody>
          <a:bodyPr>
            <a:noAutofit/>
          </a:bodyPr>
          <a:lstStyle/>
          <a:p>
            <a:pPr lvl="0"/>
            <a:r>
              <a:rPr lang="en-US" b="1" dirty="0"/>
              <a:t>Integrity</a:t>
            </a:r>
          </a:p>
          <a:p>
            <a:pPr lvl="0"/>
            <a:r>
              <a:rPr lang="en-US" dirty="0"/>
              <a:t>Only system administer has the right to change system parameters. The system should be secure and must use encryption to protect the databases. </a:t>
            </a:r>
          </a:p>
          <a:p>
            <a:pPr lvl="0"/>
            <a:r>
              <a:rPr lang="en-US" dirty="0"/>
              <a:t>Users need to be authenticated before having access to any personal data. </a:t>
            </a:r>
          </a:p>
          <a:p>
            <a:r>
              <a:rPr lang="en-US" dirty="0"/>
              <a:t> </a:t>
            </a:r>
          </a:p>
          <a:p>
            <a:pPr lvl="0"/>
            <a:r>
              <a:rPr lang="en-US" b="1" dirty="0"/>
              <a:t>Maintainability</a:t>
            </a:r>
          </a:p>
          <a:p>
            <a:r>
              <a:rPr lang="en-US" dirty="0"/>
              <a:t>There shall be design documents describing the internal works of the software. There shall be an access on the control panel and servers for the purpose of upgrading the software or flashing any firmware.</a:t>
            </a:r>
          </a:p>
          <a:p>
            <a:r>
              <a:rPr lang="en-US" dirty="0"/>
              <a:t> </a:t>
            </a:r>
          </a:p>
          <a:p>
            <a:pPr lvl="0"/>
            <a:r>
              <a:rPr lang="en-US" b="1" dirty="0"/>
              <a:t>Portability</a:t>
            </a:r>
          </a:p>
          <a:p>
            <a:r>
              <a:rPr lang="en-US" dirty="0"/>
              <a:t>There are no portability requirements.</a:t>
            </a:r>
          </a:p>
          <a:p>
            <a:r>
              <a:rPr lang="en-US" dirty="0"/>
              <a:t> </a:t>
            </a:r>
          </a:p>
          <a:p>
            <a:r>
              <a:rPr lang="en-US" dirty="0"/>
              <a:t> </a:t>
            </a:r>
            <a:endParaRPr lang="en-US" i="1" dirty="0"/>
          </a:p>
          <a:p>
            <a:endParaRPr lang="en-US" dirty="0"/>
          </a:p>
        </p:txBody>
      </p:sp>
    </p:spTree>
    <p:extLst>
      <p:ext uri="{BB962C8B-B14F-4D97-AF65-F5344CB8AC3E}">
        <p14:creationId xmlns:p14="http://schemas.microsoft.com/office/powerpoint/2010/main" val="167435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5824" y="4766733"/>
            <a:ext cx="10772775" cy="1658198"/>
          </a:xfrm>
        </p:spPr>
        <p:txBody>
          <a:bodyPr/>
          <a:lstStyle/>
          <a:p>
            <a:r>
              <a:rPr lang="en-US" dirty="0" smtClean="0"/>
              <a:t>The End.</a:t>
            </a:r>
            <a:endParaRPr lang="en-US" dirty="0"/>
          </a:p>
        </p:txBody>
      </p:sp>
    </p:spTree>
    <p:extLst>
      <p:ext uri="{BB962C8B-B14F-4D97-AF65-F5344CB8AC3E}">
        <p14:creationId xmlns:p14="http://schemas.microsoft.com/office/powerpoint/2010/main" val="267103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is it Useful?</a:t>
            </a:r>
            <a:endParaRPr lang="en-US" dirty="0"/>
          </a:p>
        </p:txBody>
      </p:sp>
      <p:sp>
        <p:nvSpPr>
          <p:cNvPr id="3" name="Content Placeholder 2"/>
          <p:cNvSpPr>
            <a:spLocks noGrp="1"/>
          </p:cNvSpPr>
          <p:nvPr>
            <p:ph idx="1"/>
          </p:nvPr>
        </p:nvSpPr>
        <p:spPr/>
        <p:txBody>
          <a:bodyPr/>
          <a:lstStyle/>
          <a:p>
            <a:r>
              <a:rPr lang="en-US" dirty="0"/>
              <a:t>ERP software suites are built to collect and organize data from various levels of an organization and connect business activities across departments. A structured approach to ERP can help a company standardize and automate its business processes and  improve the efficiency of operations. In addition to saving time and money, an integrated approach to managing business processes ensures that everyone is working with the same data and watching the same key performance </a:t>
            </a:r>
            <a:r>
              <a:rPr lang="en-US" dirty="0" smtClean="0"/>
              <a:t>indicators.</a:t>
            </a:r>
            <a:endParaRPr lang="en-US" dirty="0"/>
          </a:p>
        </p:txBody>
      </p:sp>
    </p:spTree>
    <p:extLst>
      <p:ext uri="{BB962C8B-B14F-4D97-AF65-F5344CB8AC3E}">
        <p14:creationId xmlns:p14="http://schemas.microsoft.com/office/powerpoint/2010/main" val="342869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a:t>
            </a:r>
            <a:r>
              <a:rPr lang="en-US" dirty="0" err="1" smtClean="0"/>
              <a:t>Croods</a:t>
            </a:r>
            <a:r>
              <a:rPr lang="en-US" dirty="0" smtClean="0"/>
              <a:t> fit in?</a:t>
            </a:r>
            <a:endParaRPr lang="en-US" dirty="0"/>
          </a:p>
        </p:txBody>
      </p:sp>
      <p:sp>
        <p:nvSpPr>
          <p:cNvPr id="3" name="Content Placeholder 2"/>
          <p:cNvSpPr>
            <a:spLocks noGrp="1"/>
          </p:cNvSpPr>
          <p:nvPr>
            <p:ph idx="1"/>
          </p:nvPr>
        </p:nvSpPr>
        <p:spPr/>
        <p:txBody>
          <a:bodyPr/>
          <a:lstStyle/>
          <a:p>
            <a:r>
              <a:rPr lang="en-US" dirty="0" err="1" smtClean="0"/>
              <a:t>Croods</a:t>
            </a:r>
            <a:r>
              <a:rPr lang="en-US" dirty="0" smtClean="0"/>
              <a:t> Consolidates Pvt. Ltd. is a private vendor of ERP Systems and has been making </a:t>
            </a:r>
            <a:r>
              <a:rPr lang="en-US" dirty="0" err="1" smtClean="0"/>
              <a:t>industy</a:t>
            </a:r>
            <a:r>
              <a:rPr lang="en-US" dirty="0" smtClean="0"/>
              <a:t>-wide ERP systems from the beginning. ‘</a:t>
            </a:r>
            <a:r>
              <a:rPr lang="en-US" dirty="0" err="1" smtClean="0"/>
              <a:t>Vazy</a:t>
            </a:r>
            <a:r>
              <a:rPr lang="en-US" dirty="0" smtClean="0"/>
              <a:t> ERP’ was one of it’s first and most successful ERP Systems till date.</a:t>
            </a:r>
          </a:p>
          <a:p>
            <a:r>
              <a:rPr lang="en-US" dirty="0" err="1" smtClean="0"/>
              <a:t>Croods</a:t>
            </a:r>
            <a:r>
              <a:rPr lang="en-US" dirty="0" smtClean="0"/>
              <a:t> is based out of Ahmedabad, with an office in Vadodara marking its first step towards business expansion.</a:t>
            </a:r>
            <a:endParaRPr lang="en-US" dirty="0"/>
          </a:p>
        </p:txBody>
      </p:sp>
    </p:spTree>
    <p:extLst>
      <p:ext uri="{BB962C8B-B14F-4D97-AF65-F5344CB8AC3E}">
        <p14:creationId xmlns:p14="http://schemas.microsoft.com/office/powerpoint/2010/main" val="41918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Purpose of Pharma ERP</a:t>
            </a:r>
            <a:endParaRPr lang="en-US" dirty="0"/>
          </a:p>
        </p:txBody>
      </p:sp>
      <p:sp>
        <p:nvSpPr>
          <p:cNvPr id="3" name="Content Placeholder 2"/>
          <p:cNvSpPr>
            <a:spLocks noGrp="1"/>
          </p:cNvSpPr>
          <p:nvPr>
            <p:ph idx="1"/>
          </p:nvPr>
        </p:nvSpPr>
        <p:spPr/>
        <p:txBody>
          <a:bodyPr/>
          <a:lstStyle/>
          <a:p>
            <a:r>
              <a:rPr lang="en-US" dirty="0"/>
              <a:t>The purpose of the system is to provide automation for the process of pharmaceuticals management for the distributor. Pharma ERP captures activities performed by different roles in the pharmaceuticals distributor segment on a day-to-day basis and provides enhanced techniques for providing the required information. The </a:t>
            </a:r>
            <a:r>
              <a:rPr lang="en-US" dirty="0" smtClean="0"/>
              <a:t>presentation </a:t>
            </a:r>
            <a:r>
              <a:rPr lang="en-US" dirty="0"/>
              <a:t>intends to shed light on the features and requirements of this system and provides detailed guidelines for </a:t>
            </a:r>
            <a:r>
              <a:rPr lang="en-US" dirty="0" smtClean="0"/>
              <a:t>better understanding.</a:t>
            </a:r>
            <a:endParaRPr lang="en-US" i="1" dirty="0"/>
          </a:p>
          <a:p>
            <a:endParaRPr lang="en-US" dirty="0"/>
          </a:p>
        </p:txBody>
      </p:sp>
    </p:spTree>
    <p:extLst>
      <p:ext uri="{BB962C8B-B14F-4D97-AF65-F5344CB8AC3E}">
        <p14:creationId xmlns:p14="http://schemas.microsoft.com/office/powerpoint/2010/main" val="379930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Product Scope</a:t>
            </a:r>
            <a:endParaRPr lang="en-US" dirty="0"/>
          </a:p>
        </p:txBody>
      </p:sp>
      <p:sp>
        <p:nvSpPr>
          <p:cNvPr id="3" name="Content Placeholder 2"/>
          <p:cNvSpPr>
            <a:spLocks noGrp="1"/>
          </p:cNvSpPr>
          <p:nvPr>
            <p:ph idx="1"/>
          </p:nvPr>
        </p:nvSpPr>
        <p:spPr/>
        <p:txBody>
          <a:bodyPr/>
          <a:lstStyle/>
          <a:p>
            <a:r>
              <a:rPr lang="en-US" dirty="0"/>
              <a:t>The scope of this project is limited to the activities performed by a small-scale distributor. The system is limited to a three-tier hierarchy for the functioning of the company, which includes </a:t>
            </a:r>
            <a:r>
              <a:rPr lang="en-US" dirty="0" smtClean="0"/>
              <a:t>–</a:t>
            </a:r>
          </a:p>
          <a:p>
            <a:r>
              <a:rPr lang="en-US" dirty="0" smtClean="0"/>
              <a:t>Chairman</a:t>
            </a:r>
            <a:r>
              <a:rPr lang="en-US" dirty="0"/>
              <a:t>, CEO and others in the first </a:t>
            </a:r>
            <a:r>
              <a:rPr lang="en-US" dirty="0" smtClean="0"/>
              <a:t>tier.</a:t>
            </a:r>
          </a:p>
          <a:p>
            <a:r>
              <a:rPr lang="en-US" dirty="0"/>
              <a:t>S</a:t>
            </a:r>
            <a:r>
              <a:rPr lang="en-US" dirty="0" smtClean="0"/>
              <a:t>enior </a:t>
            </a:r>
            <a:r>
              <a:rPr lang="en-US" dirty="0"/>
              <a:t>managers in the second </a:t>
            </a:r>
            <a:r>
              <a:rPr lang="en-US" dirty="0" smtClean="0"/>
              <a:t>tier</a:t>
            </a:r>
          </a:p>
          <a:p>
            <a:r>
              <a:rPr lang="en-US" dirty="0"/>
              <a:t>J</a:t>
            </a:r>
            <a:r>
              <a:rPr lang="en-US" dirty="0" smtClean="0"/>
              <a:t>unior </a:t>
            </a:r>
            <a:r>
              <a:rPr lang="en-US" dirty="0"/>
              <a:t>managers in the third tier. </a:t>
            </a:r>
          </a:p>
        </p:txBody>
      </p:sp>
    </p:spTree>
    <p:extLst>
      <p:ext uri="{BB962C8B-B14F-4D97-AF65-F5344CB8AC3E}">
        <p14:creationId xmlns:p14="http://schemas.microsoft.com/office/powerpoint/2010/main" val="43139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 of Pharma ERP</a:t>
            </a:r>
            <a:endParaRPr lang="en-US" dirty="0"/>
          </a:p>
        </p:txBody>
      </p:sp>
      <p:sp>
        <p:nvSpPr>
          <p:cNvPr id="3" name="Content Placeholder 2"/>
          <p:cNvSpPr>
            <a:spLocks noGrp="1"/>
          </p:cNvSpPr>
          <p:nvPr>
            <p:ph idx="1"/>
          </p:nvPr>
        </p:nvSpPr>
        <p:spPr/>
        <p:txBody>
          <a:bodyPr/>
          <a:lstStyle/>
          <a:p>
            <a:r>
              <a:rPr lang="en-US" dirty="0"/>
              <a:t>The system is an automated version of the distributor management system for the pharmaceuticals industry, which is traditionally done offline, and is intended to obliterate manual tasks, provide quality services and easy access to the user wherever they are, thus saving time and increasing customer satisfaction. The system will also contribute to saving paper and better maintenance of records by complete digitization of the user database.</a:t>
            </a:r>
            <a:endParaRPr lang="en-US" i="1" dirty="0"/>
          </a:p>
          <a:p>
            <a:pPr marL="0" indent="0">
              <a:buNone/>
            </a:pPr>
            <a:endParaRPr lang="en-US" dirty="0"/>
          </a:p>
        </p:txBody>
      </p:sp>
    </p:spTree>
    <p:extLst>
      <p:ext uri="{BB962C8B-B14F-4D97-AF65-F5344CB8AC3E}">
        <p14:creationId xmlns:p14="http://schemas.microsoft.com/office/powerpoint/2010/main" val="66216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Users and their Characteristics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Tier I users: Product Administrators</a:t>
            </a:r>
            <a:r>
              <a:rPr lang="en-US" dirty="0"/>
              <a:t> </a:t>
            </a:r>
            <a:r>
              <a:rPr lang="en-US" dirty="0" smtClean="0"/>
              <a:t>and Company Heads with the widest scope amongst all subscribers, as  the system will automate their daily operational requirements.</a:t>
            </a:r>
          </a:p>
          <a:p>
            <a:r>
              <a:rPr lang="en-US" dirty="0" smtClean="0"/>
              <a:t>Tier II users: Senior Managers in Human Resource, Finance, or Outlet Departments with full privileges of only their departments and will be oblivious to all other activities in the system.</a:t>
            </a:r>
          </a:p>
          <a:p>
            <a:r>
              <a:rPr lang="en-US" dirty="0" smtClean="0"/>
              <a:t>Tier III users: Junior managers, whose scope will be limited to their own departments and will not be able to perform administrative functions – which will be solely reserved for professionals of the highest tier.</a:t>
            </a:r>
          </a:p>
          <a:p>
            <a:r>
              <a:rPr lang="en-US" dirty="0" smtClean="0"/>
              <a:t>Product Administrator: </a:t>
            </a:r>
            <a:r>
              <a:rPr lang="en-US" dirty="0"/>
              <a:t>part of the software development team and will be able to overlook the usage of all subscribers. She will also be able to revoke the rights of a particular user or group.</a:t>
            </a:r>
          </a:p>
          <a:p>
            <a:endParaRPr lang="en-US" dirty="0" smtClean="0"/>
          </a:p>
          <a:p>
            <a:r>
              <a:rPr lang="en-US" dirty="0" smtClean="0"/>
              <a:t>The scope of use for all users classes are as follows - </a:t>
            </a:r>
            <a:endParaRPr lang="en-US" dirty="0"/>
          </a:p>
        </p:txBody>
      </p:sp>
    </p:spTree>
    <p:extLst>
      <p:ext uri="{BB962C8B-B14F-4D97-AF65-F5344CB8AC3E}">
        <p14:creationId xmlns:p14="http://schemas.microsoft.com/office/powerpoint/2010/main" val="214494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Tier 1 Professionals</a:t>
            </a:r>
            <a:endParaRPr lang="en-US" dirty="0"/>
          </a:p>
        </p:txBody>
      </p:sp>
      <p:sp>
        <p:nvSpPr>
          <p:cNvPr id="3" name="Content Placeholder 2"/>
          <p:cNvSpPr>
            <a:spLocks noGrp="1"/>
          </p:cNvSpPr>
          <p:nvPr>
            <p:ph idx="1"/>
          </p:nvPr>
        </p:nvSpPr>
        <p:spPr>
          <a:xfrm>
            <a:off x="676656" y="2011680"/>
            <a:ext cx="10753725" cy="4846320"/>
          </a:xfrm>
        </p:spPr>
        <p:txBody>
          <a:bodyPr>
            <a:normAutofit/>
          </a:bodyPr>
          <a:lstStyle/>
          <a:p>
            <a:r>
              <a:rPr lang="en-US" dirty="0" smtClean="0"/>
              <a:t>Members </a:t>
            </a:r>
            <a:r>
              <a:rPr lang="en-US" dirty="0"/>
              <a:t>can avail subscription for the company’s </a:t>
            </a:r>
            <a:r>
              <a:rPr lang="en-US" dirty="0" smtClean="0"/>
              <a:t>account, add</a:t>
            </a:r>
            <a:r>
              <a:rPr lang="en-US" dirty="0"/>
              <a:t>, remove or edit employee records; add a subscription account and control privileges for all employee </a:t>
            </a:r>
            <a:r>
              <a:rPr lang="en-US" dirty="0" smtClean="0"/>
              <a:t>accounts. Activities </a:t>
            </a:r>
            <a:r>
              <a:rPr lang="en-US" dirty="0"/>
              <a:t>including personnel administration, leaves and attendance and payroll can be handled</a:t>
            </a:r>
            <a:r>
              <a:rPr lang="en-US" dirty="0" smtClean="0"/>
              <a:t>. Individual </a:t>
            </a:r>
            <a:r>
              <a:rPr lang="en-US" dirty="0"/>
              <a:t>or group messages can be sent to employees</a:t>
            </a:r>
            <a:r>
              <a:rPr lang="en-US" dirty="0" smtClean="0"/>
              <a:t>. Task </a:t>
            </a:r>
            <a:r>
              <a:rPr lang="en-US" dirty="0"/>
              <a:t>and deadline reminders can be set</a:t>
            </a:r>
            <a:r>
              <a:rPr lang="en-US" dirty="0" smtClean="0"/>
              <a:t>. Members </a:t>
            </a:r>
            <a:r>
              <a:rPr lang="en-US" dirty="0"/>
              <a:t>can add or remove drug suppliers to the existing list of records</a:t>
            </a:r>
            <a:r>
              <a:rPr lang="en-US" dirty="0" smtClean="0"/>
              <a:t>. Members </a:t>
            </a:r>
            <a:r>
              <a:rPr lang="en-US" dirty="0"/>
              <a:t>can place or approve pending requests for drug orders</a:t>
            </a:r>
            <a:r>
              <a:rPr lang="en-US" dirty="0" smtClean="0"/>
              <a:t>. New </a:t>
            </a:r>
            <a:r>
              <a:rPr lang="en-US" dirty="0"/>
              <a:t>outlets can be created or existing outlet details can be viewed</a:t>
            </a:r>
            <a:r>
              <a:rPr lang="en-US" dirty="0" smtClean="0"/>
              <a:t>. Inventory </a:t>
            </a:r>
            <a:r>
              <a:rPr lang="en-US" dirty="0"/>
              <a:t>stock management can be undertaken</a:t>
            </a:r>
            <a:r>
              <a:rPr lang="en-US" dirty="0" smtClean="0"/>
              <a:t>. Outlet-wise </a:t>
            </a:r>
            <a:r>
              <a:rPr lang="en-US" dirty="0"/>
              <a:t>performance can be mapped</a:t>
            </a:r>
            <a:r>
              <a:rPr lang="en-US" dirty="0" smtClean="0"/>
              <a:t>. Members </a:t>
            </a:r>
            <a:r>
              <a:rPr lang="en-US" dirty="0"/>
              <a:t>can add or remove new clients to the existing list of records</a:t>
            </a:r>
            <a:r>
              <a:rPr lang="en-US" dirty="0" smtClean="0"/>
              <a:t>. Members </a:t>
            </a:r>
            <a:r>
              <a:rPr lang="en-US" dirty="0"/>
              <a:t>can pass orders for clients and track their delivery status</a:t>
            </a:r>
            <a:r>
              <a:rPr lang="en-US" dirty="0" smtClean="0"/>
              <a:t>. Cash </a:t>
            </a:r>
            <a:r>
              <a:rPr lang="en-US" dirty="0"/>
              <a:t>inflow and outflow can be tracked and subsequent statistics be generated</a:t>
            </a:r>
            <a:r>
              <a:rPr lang="en-US" dirty="0" smtClean="0"/>
              <a:t>. Invoice </a:t>
            </a:r>
            <a:r>
              <a:rPr lang="en-US" dirty="0"/>
              <a:t>for transactions can be generated in PDF format</a:t>
            </a:r>
            <a:r>
              <a:rPr lang="en-US" dirty="0" smtClean="0"/>
              <a:t>. Supplier-wise </a:t>
            </a:r>
            <a:r>
              <a:rPr lang="en-US" dirty="0"/>
              <a:t>Drug details can be managed</a:t>
            </a:r>
            <a:r>
              <a:rPr lang="en-US" dirty="0" smtClean="0"/>
              <a:t>. Can </a:t>
            </a:r>
            <a:r>
              <a:rPr lang="en-US" dirty="0"/>
              <a:t>make bill payments</a:t>
            </a:r>
            <a:r>
              <a:rPr lang="en-US" dirty="0" smtClean="0"/>
              <a:t>. Pricing </a:t>
            </a:r>
            <a:r>
              <a:rPr lang="en-US" dirty="0"/>
              <a:t>can be coordinated</a:t>
            </a:r>
            <a:r>
              <a:rPr lang="en-US" dirty="0" smtClean="0"/>
              <a:t>. GST </a:t>
            </a:r>
            <a:r>
              <a:rPr lang="en-US" dirty="0"/>
              <a:t>Calculations can be made.</a:t>
            </a:r>
            <a:endParaRPr lang="en-US" i="1" dirty="0"/>
          </a:p>
          <a:p>
            <a:endParaRPr lang="en-US" dirty="0"/>
          </a:p>
        </p:txBody>
      </p:sp>
    </p:spTree>
    <p:extLst>
      <p:ext uri="{BB962C8B-B14F-4D97-AF65-F5344CB8AC3E}">
        <p14:creationId xmlns:p14="http://schemas.microsoft.com/office/powerpoint/2010/main" val="78945608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94</TotalTime>
  <Words>1807</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 Light</vt:lpstr>
      <vt:lpstr>Metropolitan</vt:lpstr>
      <vt:lpstr>Pharma ERP</vt:lpstr>
      <vt:lpstr>What is an ERP System?</vt:lpstr>
      <vt:lpstr>How is it Useful?</vt:lpstr>
      <vt:lpstr>How does Croods fit in?</vt:lpstr>
      <vt:lpstr>Purpose of Pharma ERP</vt:lpstr>
      <vt:lpstr>Product Scope</vt:lpstr>
      <vt:lpstr>Goal of Pharma ERP</vt:lpstr>
      <vt:lpstr>Users and their Characteristics</vt:lpstr>
      <vt:lpstr>Tier 1 Professionals</vt:lpstr>
      <vt:lpstr> Human Resource Professionals (Tier-2)</vt:lpstr>
      <vt:lpstr>Outlet Managers (Tier-2)</vt:lpstr>
      <vt:lpstr>Finance managers (Tier-2)</vt:lpstr>
      <vt:lpstr>Tier-3 Professionals</vt:lpstr>
      <vt:lpstr>Product Administrator</vt:lpstr>
      <vt:lpstr>Operating Environment</vt:lpstr>
      <vt:lpstr>PowerPoint Presentation</vt:lpstr>
      <vt:lpstr>PowerPoint Presentation</vt:lpstr>
      <vt:lpstr>PowerPoint Presentation</vt:lpstr>
      <vt:lpstr>PowerPoint Presentation</vt:lpstr>
      <vt:lpstr>PowerPoint Presentation</vt:lpstr>
      <vt:lpstr>Software Quality Attributes</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 ERP</dc:title>
  <dc:creator>Khushi Desai</dc:creator>
  <cp:lastModifiedBy>Khushi Desai</cp:lastModifiedBy>
  <cp:revision>11</cp:revision>
  <dcterms:created xsi:type="dcterms:W3CDTF">2018-03-19T18:20:13Z</dcterms:created>
  <dcterms:modified xsi:type="dcterms:W3CDTF">2018-03-19T19:54:44Z</dcterms:modified>
</cp:coreProperties>
</file>