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4"/>
  </p:notesMasterIdLst>
  <p:sldIdLst>
    <p:sldId id="261" r:id="rId2"/>
    <p:sldId id="260" r:id="rId3"/>
    <p:sldId id="258" r:id="rId4"/>
    <p:sldId id="280" r:id="rId5"/>
    <p:sldId id="262" r:id="rId6"/>
    <p:sldId id="263" r:id="rId7"/>
    <p:sldId id="264" r:id="rId8"/>
    <p:sldId id="266" r:id="rId9"/>
    <p:sldId id="267" r:id="rId10"/>
    <p:sldId id="268" r:id="rId11"/>
    <p:sldId id="269" r:id="rId12"/>
    <p:sldId id="270" r:id="rId13"/>
    <p:sldId id="271" r:id="rId14"/>
    <p:sldId id="284" r:id="rId15"/>
    <p:sldId id="285" r:id="rId16"/>
    <p:sldId id="286" r:id="rId17"/>
    <p:sldId id="287" r:id="rId18"/>
    <p:sldId id="288" r:id="rId19"/>
    <p:sldId id="289" r:id="rId20"/>
    <p:sldId id="290" r:id="rId21"/>
    <p:sldId id="291" r:id="rId22"/>
    <p:sldId id="292" r:id="rId23"/>
    <p:sldId id="293" r:id="rId24"/>
    <p:sldId id="294" r:id="rId25"/>
    <p:sldId id="297" r:id="rId26"/>
    <p:sldId id="295" r:id="rId27"/>
    <p:sldId id="296" r:id="rId28"/>
    <p:sldId id="298" r:id="rId29"/>
    <p:sldId id="299" r:id="rId30"/>
    <p:sldId id="300" r:id="rId31"/>
    <p:sldId id="301" r:id="rId32"/>
    <p:sldId id="274" r:id="rId33"/>
    <p:sldId id="275" r:id="rId34"/>
    <p:sldId id="273" r:id="rId35"/>
    <p:sldId id="279" r:id="rId36"/>
    <p:sldId id="272" r:id="rId37"/>
    <p:sldId id="281" r:id="rId38"/>
    <p:sldId id="282" r:id="rId39"/>
    <p:sldId id="276" r:id="rId40"/>
    <p:sldId id="277" r:id="rId41"/>
    <p:sldId id="278" r:id="rId42"/>
    <p:sldId id="28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A5444-C902-4674-B095-0E8D4775FCEF}" type="datetimeFigureOut">
              <a:rPr lang="en-IN" smtClean="0"/>
              <a:pPr/>
              <a:t>15-02-2018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E43AD-6402-404A-BFFE-6F38EF85F171}" type="slidenum">
              <a:rPr lang="en-IN" smtClean="0"/>
              <a:pPr/>
              <a:t>‹#›</a:t>
            </a:fld>
            <a:endParaRPr lang="en-IN"/>
          </a:p>
        </p:txBody>
      </p:sp>
    </p:spTree>
    <p:extLst>
      <p:ext uri="{BB962C8B-B14F-4D97-AF65-F5344CB8AC3E}">
        <p14:creationId xmlns:p14="http://schemas.microsoft.com/office/powerpoint/2010/main" val="1156970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070BEE-33F7-454F-AC1A-A750E21A5DB6}" type="slidenum">
              <a:rPr lang="en-IN" smtClean="0"/>
              <a:pPr/>
              <a:t>10</a:t>
            </a:fld>
            <a:endParaRPr lang="en-IN"/>
          </a:p>
        </p:txBody>
      </p:sp>
    </p:spTree>
    <p:extLst>
      <p:ext uri="{BB962C8B-B14F-4D97-AF65-F5344CB8AC3E}">
        <p14:creationId xmlns:p14="http://schemas.microsoft.com/office/powerpoint/2010/main" val="158995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070BEE-33F7-454F-AC1A-A750E21A5DB6}" type="slidenum">
              <a:rPr lang="en-IN" smtClean="0"/>
              <a:pPr/>
              <a:t>11</a:t>
            </a:fld>
            <a:endParaRPr lang="en-IN"/>
          </a:p>
        </p:txBody>
      </p:sp>
    </p:spTree>
    <p:extLst>
      <p:ext uri="{BB962C8B-B14F-4D97-AF65-F5344CB8AC3E}">
        <p14:creationId xmlns:p14="http://schemas.microsoft.com/office/powerpoint/2010/main" val="1589958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20B93AFA-16A2-204C-879B-DA6F146637D9}" type="slidenum">
              <a:rPr lang="en-US"/>
              <a:pPr>
                <a:defRPr/>
              </a:pPr>
              <a:t>‹#›</a:t>
            </a:fld>
            <a:endParaRPr lang="en-US"/>
          </a:p>
        </p:txBody>
      </p:sp>
    </p:spTree>
    <p:extLst>
      <p:ext uri="{BB962C8B-B14F-4D97-AF65-F5344CB8AC3E}">
        <p14:creationId xmlns:p14="http://schemas.microsoft.com/office/powerpoint/2010/main" val="410932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D8BD707-D9CF-40AE-B4C6-C98DA3205C09}" type="datetimeFigureOut">
              <a:rPr lang="en-US" smtClean="0"/>
              <a:pPr/>
              <a:t>2/15/2018</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D8BD707-D9CF-40AE-B4C6-C98DA3205C09}" type="datetimeFigureOut">
              <a:rPr lang="en-US" smtClean="0"/>
              <a:pPr/>
              <a:t>2/15/2018</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4"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5"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5"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pPr/>
              <a:t>2/15/2018</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965245" cy="1202485"/>
          </a:xfrm>
        </p:spPr>
        <p:txBody>
          <a:bodyPr>
            <a:normAutofit/>
          </a:bodyPr>
          <a:lstStyle/>
          <a:p>
            <a:r>
              <a:rPr lang="en-IN" sz="4800" dirty="0" smtClean="0"/>
              <a:t>Learning</a:t>
            </a:r>
            <a:endParaRPr lang="en-IN" sz="4400" dirty="0"/>
          </a:p>
        </p:txBody>
      </p:sp>
      <p:sp>
        <p:nvSpPr>
          <p:cNvPr id="3" name="Content Placeholder 2"/>
          <p:cNvSpPr>
            <a:spLocks noGrp="1"/>
          </p:cNvSpPr>
          <p:nvPr>
            <p:ph idx="1"/>
          </p:nvPr>
        </p:nvSpPr>
        <p:spPr>
          <a:xfrm>
            <a:off x="1143000" y="1752600"/>
            <a:ext cx="6447501" cy="1368227"/>
          </a:xfrm>
        </p:spPr>
        <p:txBody>
          <a:bodyPr>
            <a:noAutofit/>
          </a:bodyPr>
          <a:lstStyle/>
          <a:p>
            <a:r>
              <a:rPr lang="en-US" sz="2000" dirty="0" smtClean="0"/>
              <a:t>“Learning </a:t>
            </a:r>
            <a:r>
              <a:rPr lang="en-US" sz="2000" dirty="0"/>
              <a:t>denotes changes in a system that </a:t>
            </a:r>
            <a:r>
              <a:rPr lang="en-US" sz="2000" dirty="0" smtClean="0"/>
              <a:t>enables </a:t>
            </a:r>
            <a:r>
              <a:rPr lang="en-US" sz="2000" dirty="0"/>
              <a:t>a system to do the same task more efficiently the next time.” </a:t>
            </a:r>
            <a:r>
              <a:rPr lang="en-US" sz="2000" dirty="0" smtClean="0"/>
              <a:t>– Herbert Simon</a:t>
            </a:r>
            <a:endParaRPr lang="en-IN" sz="2000" dirty="0" smtClean="0"/>
          </a:p>
          <a:p>
            <a:r>
              <a:rPr lang="en-US" sz="2000" dirty="0" smtClean="0"/>
              <a:t>“</a:t>
            </a:r>
            <a:r>
              <a:rPr lang="en-US" sz="2000" dirty="0"/>
              <a:t>Learning i</a:t>
            </a:r>
            <a:r>
              <a:rPr lang="en-US" sz="2000" dirty="0" smtClean="0"/>
              <a:t>s </a:t>
            </a:r>
            <a:r>
              <a:rPr lang="en-US" sz="2000" dirty="0"/>
              <a:t>constructing or modifying representations of what is being experienced.” </a:t>
            </a:r>
            <a:r>
              <a:rPr lang="en-US" sz="2000" dirty="0" smtClean="0">
                <a:cs typeface="Times New Roman" panose="02020603050405020304" pitchFamily="18" charset="0"/>
              </a:rPr>
              <a:t>– </a:t>
            </a:r>
            <a:r>
              <a:rPr lang="en-US" sz="2000" dirty="0" err="1" smtClean="0"/>
              <a:t>Ryszard</a:t>
            </a:r>
            <a:r>
              <a:rPr lang="en-US" sz="2000" dirty="0" smtClean="0"/>
              <a:t> </a:t>
            </a:r>
            <a:r>
              <a:rPr lang="en-US" sz="2000" dirty="0" err="1"/>
              <a:t>Michalski</a:t>
            </a:r>
            <a:r>
              <a:rPr lang="en-US" sz="2000" dirty="0"/>
              <a:t> </a:t>
            </a:r>
          </a:p>
        </p:txBody>
      </p:sp>
      <p:sp>
        <p:nvSpPr>
          <p:cNvPr id="4" name="Title 1"/>
          <p:cNvSpPr txBox="1">
            <a:spLocks/>
          </p:cNvSpPr>
          <p:nvPr/>
        </p:nvSpPr>
        <p:spPr>
          <a:xfrm>
            <a:off x="1295400" y="3502951"/>
            <a:ext cx="644750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smtClean="0"/>
              <a:t>Why </a:t>
            </a:r>
            <a:r>
              <a:rPr lang="en-IN" sz="4400" dirty="0" smtClean="0"/>
              <a:t>Learn?</a:t>
            </a:r>
            <a:endParaRPr lang="en-IN" sz="4400" dirty="0"/>
          </a:p>
        </p:txBody>
      </p:sp>
      <p:sp>
        <p:nvSpPr>
          <p:cNvPr id="5" name="Content Placeholder 2"/>
          <p:cNvSpPr txBox="1">
            <a:spLocks/>
          </p:cNvSpPr>
          <p:nvPr/>
        </p:nvSpPr>
        <p:spPr>
          <a:xfrm>
            <a:off x="1219200" y="4419600"/>
            <a:ext cx="6447501" cy="136822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C00000"/>
              </a:buClr>
              <a:buFont typeface="Wingdings" pitchFamily="2" charset="2"/>
              <a:buChar char="Ø"/>
            </a:pPr>
            <a:r>
              <a:rPr lang="en-US" sz="2000" dirty="0"/>
              <a:t>Understand and improve efficiency of human </a:t>
            </a:r>
            <a:r>
              <a:rPr lang="en-US" sz="2000" dirty="0" smtClean="0"/>
              <a:t>learning.</a:t>
            </a:r>
            <a:endParaRPr lang="en-US" sz="2000" dirty="0"/>
          </a:p>
          <a:p>
            <a:pPr>
              <a:buClr>
                <a:srgbClr val="C00000"/>
              </a:buClr>
              <a:buFont typeface="Wingdings" pitchFamily="2" charset="2"/>
              <a:buChar char="Ø"/>
            </a:pPr>
            <a:r>
              <a:rPr lang="en-US" sz="2000" dirty="0"/>
              <a:t>Discover new </a:t>
            </a:r>
            <a:r>
              <a:rPr lang="en-US" sz="2000" dirty="0" smtClean="0"/>
              <a:t>things, patterns or structures </a:t>
            </a:r>
            <a:r>
              <a:rPr lang="en-US" sz="2000" dirty="0"/>
              <a:t>that were previously </a:t>
            </a:r>
            <a:r>
              <a:rPr lang="en-US" sz="2000" dirty="0" smtClean="0"/>
              <a:t>unknown to humans.</a:t>
            </a:r>
          </a:p>
          <a:p>
            <a:pPr>
              <a:buClr>
                <a:srgbClr val="C00000"/>
              </a:buClr>
              <a:buFont typeface="Wingdings" pitchFamily="2" charset="2"/>
              <a:buChar char="Ø"/>
            </a:pPr>
            <a:r>
              <a:rPr lang="en-US" sz="2000" dirty="0" smtClean="0"/>
              <a:t>To reproduce intelligent behavior from machines.</a:t>
            </a:r>
            <a:endParaRPr lang="en-US" sz="2000" dirty="0"/>
          </a:p>
        </p:txBody>
      </p:sp>
    </p:spTree>
    <p:extLst>
      <p:ext uri="{BB962C8B-B14F-4D97-AF65-F5344CB8AC3E}">
        <p14:creationId xmlns:p14="http://schemas.microsoft.com/office/powerpoint/2010/main" val="109271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Supervised Learning</a:t>
            </a:r>
            <a:endParaRPr lang="en-IN" dirty="0"/>
          </a:p>
        </p:txBody>
      </p:sp>
      <p:sp>
        <p:nvSpPr>
          <p:cNvPr id="5" name="Can 4"/>
          <p:cNvSpPr/>
          <p:nvPr/>
        </p:nvSpPr>
        <p:spPr>
          <a:xfrm>
            <a:off x="838200" y="1828800"/>
            <a:ext cx="2057400" cy="3657600"/>
          </a:xfrm>
          <a:prstGeom prst="ca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p:cNvSpPr/>
          <p:nvPr/>
        </p:nvSpPr>
        <p:spPr>
          <a:xfrm>
            <a:off x="3657600" y="2743200"/>
            <a:ext cx="2286000" cy="1524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dirty="0" smtClean="0"/>
              <a:t>Learning Algorithm</a:t>
            </a:r>
            <a:endParaRPr lang="en-IN" sz="2800" dirty="0"/>
          </a:p>
        </p:txBody>
      </p:sp>
      <p:sp>
        <p:nvSpPr>
          <p:cNvPr id="7" name="Rounded Rectangle 6"/>
          <p:cNvSpPr/>
          <p:nvPr/>
        </p:nvSpPr>
        <p:spPr>
          <a:xfrm>
            <a:off x="6461802" y="2970362"/>
            <a:ext cx="1783614"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600" dirty="0" smtClean="0">
                <a:latin typeface="+mj-lt"/>
              </a:rPr>
              <a:t>Model</a:t>
            </a:r>
            <a:endParaRPr lang="en-IN" sz="3600" dirty="0">
              <a:latin typeface="+mj-lt"/>
            </a:endParaRPr>
          </a:p>
        </p:txBody>
      </p:sp>
      <p:sp>
        <p:nvSpPr>
          <p:cNvPr id="8" name="Rectangle 7"/>
          <p:cNvSpPr/>
          <p:nvPr/>
        </p:nvSpPr>
        <p:spPr>
          <a:xfrm>
            <a:off x="6400800" y="1828800"/>
            <a:ext cx="1920815" cy="76200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smtClean="0"/>
              <a:t>New Input x</a:t>
            </a:r>
            <a:endParaRPr lang="en-IN" sz="2800" dirty="0"/>
          </a:p>
        </p:txBody>
      </p:sp>
      <p:sp>
        <p:nvSpPr>
          <p:cNvPr id="10" name="Rectangle 9"/>
          <p:cNvSpPr/>
          <p:nvPr/>
        </p:nvSpPr>
        <p:spPr>
          <a:xfrm>
            <a:off x="6403675" y="4373591"/>
            <a:ext cx="1920815" cy="60960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smtClean="0"/>
              <a:t>Output y</a:t>
            </a:r>
            <a:endParaRPr lang="en-IN" dirty="0"/>
          </a:p>
        </p:txBody>
      </p:sp>
      <p:sp>
        <p:nvSpPr>
          <p:cNvPr id="9" name="Rectangle 8"/>
          <p:cNvSpPr/>
          <p:nvPr/>
        </p:nvSpPr>
        <p:spPr>
          <a:xfrm>
            <a:off x="838200" y="2590800"/>
            <a:ext cx="2057400" cy="304800"/>
          </a:xfrm>
          <a:prstGeom prst="rect">
            <a:avLst/>
          </a:prstGeom>
          <a:solidFill>
            <a:schemeClr val="tx2">
              <a:lumMod val="75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bg1"/>
                </a:solidFill>
              </a:rPr>
              <a:t>Input1	Output1</a:t>
            </a:r>
            <a:endParaRPr lang="en-IN" dirty="0">
              <a:solidFill>
                <a:schemeClr val="bg1"/>
              </a:solidFill>
            </a:endParaRPr>
          </a:p>
        </p:txBody>
      </p:sp>
      <p:sp>
        <p:nvSpPr>
          <p:cNvPr id="12" name="Rectangle 11"/>
          <p:cNvSpPr/>
          <p:nvPr/>
        </p:nvSpPr>
        <p:spPr>
          <a:xfrm>
            <a:off x="838200" y="3048000"/>
            <a:ext cx="2057400" cy="304800"/>
          </a:xfrm>
          <a:prstGeom prst="rect">
            <a:avLst/>
          </a:prstGeom>
          <a:solidFill>
            <a:schemeClr val="tx2">
              <a:lumMod val="75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bg1"/>
                </a:solidFill>
              </a:rPr>
              <a:t>Input2	Output2</a:t>
            </a:r>
            <a:endParaRPr lang="en-IN" dirty="0">
              <a:solidFill>
                <a:schemeClr val="bg1"/>
              </a:solidFill>
            </a:endParaRPr>
          </a:p>
        </p:txBody>
      </p:sp>
      <p:sp>
        <p:nvSpPr>
          <p:cNvPr id="13" name="Rectangle 12"/>
          <p:cNvSpPr/>
          <p:nvPr/>
        </p:nvSpPr>
        <p:spPr>
          <a:xfrm>
            <a:off x="838200" y="3505200"/>
            <a:ext cx="2019300" cy="304800"/>
          </a:xfrm>
          <a:prstGeom prst="rect">
            <a:avLst/>
          </a:prstGeom>
          <a:solidFill>
            <a:schemeClr val="tx2">
              <a:lumMod val="75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bg1"/>
                </a:solidFill>
              </a:rPr>
              <a:t>Input3	Output3</a:t>
            </a:r>
            <a:endParaRPr lang="en-IN" dirty="0">
              <a:solidFill>
                <a:schemeClr val="bg1"/>
              </a:solidFill>
            </a:endParaRPr>
          </a:p>
        </p:txBody>
      </p:sp>
      <p:sp>
        <p:nvSpPr>
          <p:cNvPr id="14" name="Rectangle 13"/>
          <p:cNvSpPr/>
          <p:nvPr/>
        </p:nvSpPr>
        <p:spPr>
          <a:xfrm>
            <a:off x="838200" y="4495800"/>
            <a:ext cx="2057400" cy="228600"/>
          </a:xfrm>
          <a:prstGeom prst="rect">
            <a:avLst/>
          </a:prstGeom>
          <a:solidFill>
            <a:schemeClr val="tx2">
              <a:lumMod val="75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bg1"/>
                </a:solidFill>
              </a:rPr>
              <a:t>Input-n	Output-n</a:t>
            </a:r>
            <a:endParaRPr lang="en-IN" dirty="0">
              <a:solidFill>
                <a:schemeClr val="bg1"/>
              </a:solidFill>
            </a:endParaRPr>
          </a:p>
        </p:txBody>
      </p:sp>
      <p:cxnSp>
        <p:nvCxnSpPr>
          <p:cNvPr id="15" name="Straight Arrow Connector 14"/>
          <p:cNvCxnSpPr>
            <a:endCxn id="6" idx="2"/>
          </p:cNvCxnSpPr>
          <p:nvPr/>
        </p:nvCxnSpPr>
        <p:spPr>
          <a:xfrm>
            <a:off x="2971800" y="3505200"/>
            <a:ext cx="6858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7" idx="1"/>
          </p:cNvCxnSpPr>
          <p:nvPr/>
        </p:nvCxnSpPr>
        <p:spPr>
          <a:xfrm flipV="1">
            <a:off x="5943600" y="3427562"/>
            <a:ext cx="518202" cy="287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8" idx="2"/>
            <a:endCxn id="7" idx="0"/>
          </p:cNvCxnSpPr>
          <p:nvPr/>
        </p:nvCxnSpPr>
        <p:spPr>
          <a:xfrm rot="5400000">
            <a:off x="7167628" y="2776782"/>
            <a:ext cx="379562" cy="759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2" name="Straight Arrow Connector 31"/>
          <p:cNvCxnSpPr>
            <a:stCxn id="7" idx="2"/>
            <a:endCxn id="10" idx="0"/>
          </p:cNvCxnSpPr>
          <p:nvPr/>
        </p:nvCxnSpPr>
        <p:spPr>
          <a:xfrm rot="16200000" flipH="1">
            <a:off x="7114432" y="4123939"/>
            <a:ext cx="488829" cy="1047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285750" y="1674754"/>
            <a:ext cx="2219504" cy="400110"/>
          </a:xfrm>
          <a:prstGeom prst="rect">
            <a:avLst/>
          </a:prstGeom>
          <a:noFill/>
        </p:spPr>
        <p:txBody>
          <a:bodyPr wrap="square" rtlCol="0">
            <a:spAutoFit/>
          </a:bodyPr>
          <a:lstStyle/>
          <a:p>
            <a:r>
              <a:rPr lang="en-IN" dirty="0" smtClean="0"/>
              <a:t>        </a:t>
            </a:r>
            <a:r>
              <a:rPr lang="en-IN" sz="2000" b="1" dirty="0" smtClean="0"/>
              <a:t>X               y</a:t>
            </a:r>
            <a:endParaRPr lang="en-IN" sz="2000" b="1" dirty="0"/>
          </a:p>
        </p:txBody>
      </p:sp>
    </p:spTree>
    <p:extLst>
      <p:ext uri="{BB962C8B-B14F-4D97-AF65-F5344CB8AC3E}">
        <p14:creationId xmlns:p14="http://schemas.microsoft.com/office/powerpoint/2010/main" val="2659277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Unsupervised Learning</a:t>
            </a:r>
            <a:endParaRPr lang="en-IN" dirty="0"/>
          </a:p>
        </p:txBody>
      </p:sp>
      <p:sp>
        <p:nvSpPr>
          <p:cNvPr id="5" name="Can 4"/>
          <p:cNvSpPr/>
          <p:nvPr/>
        </p:nvSpPr>
        <p:spPr>
          <a:xfrm>
            <a:off x="762000" y="1828800"/>
            <a:ext cx="2133600" cy="3657600"/>
          </a:xfrm>
          <a:prstGeom prst="ca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429000" y="2667001"/>
            <a:ext cx="2286000" cy="1447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dirty="0" smtClean="0"/>
              <a:t>Learning Algorithm</a:t>
            </a:r>
            <a:endParaRPr lang="en-IN" sz="2800" dirty="0"/>
          </a:p>
        </p:txBody>
      </p:sp>
      <p:sp>
        <p:nvSpPr>
          <p:cNvPr id="7" name="Rounded Rectangle 6"/>
          <p:cNvSpPr/>
          <p:nvPr/>
        </p:nvSpPr>
        <p:spPr>
          <a:xfrm>
            <a:off x="6172200" y="1828800"/>
            <a:ext cx="2209800" cy="33448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IN" sz="2800" dirty="0" smtClean="0">
                <a:latin typeface="+mj-lt"/>
              </a:rPr>
              <a:t>Clusters</a:t>
            </a:r>
            <a:endParaRPr lang="en-IN" sz="2800" dirty="0">
              <a:latin typeface="+mj-lt"/>
            </a:endParaRPr>
          </a:p>
        </p:txBody>
      </p:sp>
      <p:sp>
        <p:nvSpPr>
          <p:cNvPr id="9" name="Rectangle 8"/>
          <p:cNvSpPr/>
          <p:nvPr/>
        </p:nvSpPr>
        <p:spPr>
          <a:xfrm>
            <a:off x="685800" y="2667000"/>
            <a:ext cx="2209800" cy="304800"/>
          </a:xfrm>
          <a:prstGeom prst="rect">
            <a:avLst/>
          </a:prstGeom>
          <a:solidFill>
            <a:schemeClr val="tx2">
              <a:lumMod val="60000"/>
              <a:lumOff val="40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bg1"/>
                </a:solidFill>
              </a:rPr>
              <a:t>Input1</a:t>
            </a:r>
            <a:endParaRPr lang="en-IN" dirty="0">
              <a:solidFill>
                <a:schemeClr val="bg1"/>
              </a:solidFill>
            </a:endParaRPr>
          </a:p>
        </p:txBody>
      </p:sp>
      <p:sp>
        <p:nvSpPr>
          <p:cNvPr id="12" name="Rectangle 11"/>
          <p:cNvSpPr/>
          <p:nvPr/>
        </p:nvSpPr>
        <p:spPr>
          <a:xfrm>
            <a:off x="762000" y="3124200"/>
            <a:ext cx="2133600" cy="304800"/>
          </a:xfrm>
          <a:prstGeom prst="rect">
            <a:avLst/>
          </a:prstGeom>
          <a:solidFill>
            <a:schemeClr val="tx2">
              <a:lumMod val="60000"/>
              <a:lumOff val="40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bg1"/>
                </a:solidFill>
              </a:rPr>
              <a:t>Input2</a:t>
            </a:r>
            <a:endParaRPr lang="en-IN" dirty="0">
              <a:solidFill>
                <a:schemeClr val="bg1"/>
              </a:solidFill>
            </a:endParaRPr>
          </a:p>
        </p:txBody>
      </p:sp>
      <p:sp>
        <p:nvSpPr>
          <p:cNvPr id="13" name="Rectangle 12"/>
          <p:cNvSpPr/>
          <p:nvPr/>
        </p:nvSpPr>
        <p:spPr>
          <a:xfrm>
            <a:off x="762000" y="3581400"/>
            <a:ext cx="2133600" cy="304800"/>
          </a:xfrm>
          <a:prstGeom prst="rect">
            <a:avLst/>
          </a:prstGeom>
          <a:solidFill>
            <a:schemeClr val="tx2">
              <a:lumMod val="60000"/>
              <a:lumOff val="40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bg1"/>
                </a:solidFill>
              </a:rPr>
              <a:t>Input3</a:t>
            </a:r>
            <a:endParaRPr lang="en-IN" dirty="0">
              <a:solidFill>
                <a:schemeClr val="bg1"/>
              </a:solidFill>
            </a:endParaRPr>
          </a:p>
        </p:txBody>
      </p:sp>
      <p:sp>
        <p:nvSpPr>
          <p:cNvPr id="14" name="Rectangle 13"/>
          <p:cNvSpPr/>
          <p:nvPr/>
        </p:nvSpPr>
        <p:spPr>
          <a:xfrm>
            <a:off x="685800" y="4419600"/>
            <a:ext cx="2209800" cy="304800"/>
          </a:xfrm>
          <a:prstGeom prst="rect">
            <a:avLst/>
          </a:prstGeom>
          <a:solidFill>
            <a:schemeClr val="tx2">
              <a:lumMod val="60000"/>
              <a:lumOff val="40000"/>
              <a:alpha val="1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solidFill>
                  <a:schemeClr val="bg1"/>
                </a:solidFill>
              </a:rPr>
              <a:t>Input-n</a:t>
            </a:r>
          </a:p>
        </p:txBody>
      </p:sp>
      <p:cxnSp>
        <p:nvCxnSpPr>
          <p:cNvPr id="15" name="Straight Arrow Connector 14"/>
          <p:cNvCxnSpPr>
            <a:endCxn id="6" idx="2"/>
          </p:cNvCxnSpPr>
          <p:nvPr/>
        </p:nvCxnSpPr>
        <p:spPr>
          <a:xfrm flipV="1">
            <a:off x="2819400" y="3390901"/>
            <a:ext cx="609600" cy="3810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6" idx="6"/>
          </p:cNvCxnSpPr>
          <p:nvPr/>
        </p:nvCxnSpPr>
        <p:spPr>
          <a:xfrm flipV="1">
            <a:off x="5715000" y="3352800"/>
            <a:ext cx="381000" cy="3810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Flowchart: Multidocument 16"/>
          <p:cNvSpPr/>
          <p:nvPr/>
        </p:nvSpPr>
        <p:spPr>
          <a:xfrm>
            <a:off x="7131170" y="2355730"/>
            <a:ext cx="990600" cy="47301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3" name="Flowchart: Multidocument 22"/>
          <p:cNvSpPr/>
          <p:nvPr/>
        </p:nvSpPr>
        <p:spPr>
          <a:xfrm>
            <a:off x="6934200" y="3288821"/>
            <a:ext cx="990600" cy="473015"/>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Flowchart: Multidocument 23"/>
          <p:cNvSpPr/>
          <p:nvPr/>
        </p:nvSpPr>
        <p:spPr>
          <a:xfrm>
            <a:off x="7131170" y="4142835"/>
            <a:ext cx="990600" cy="473015"/>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 name="TextBox 1"/>
          <p:cNvSpPr txBox="1"/>
          <p:nvPr/>
        </p:nvSpPr>
        <p:spPr>
          <a:xfrm>
            <a:off x="1261926" y="1586541"/>
            <a:ext cx="344966" cy="461665"/>
          </a:xfrm>
          <a:prstGeom prst="rect">
            <a:avLst/>
          </a:prstGeom>
          <a:noFill/>
        </p:spPr>
        <p:txBody>
          <a:bodyPr wrap="none" rtlCol="0">
            <a:spAutoFit/>
          </a:bodyPr>
          <a:lstStyle/>
          <a:p>
            <a:r>
              <a:rPr lang="en-IN" sz="2400" dirty="0" smtClean="0"/>
              <a:t>X</a:t>
            </a:r>
            <a:endParaRPr lang="en-IN" dirty="0"/>
          </a:p>
        </p:txBody>
      </p:sp>
    </p:spTree>
    <p:extLst>
      <p:ext uri="{BB962C8B-B14F-4D97-AF65-F5344CB8AC3E}">
        <p14:creationId xmlns:p14="http://schemas.microsoft.com/office/powerpoint/2010/main" val="2202800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Semi-supervised learning</a:t>
            </a:r>
            <a:endParaRPr lang="en-IN" dirty="0"/>
          </a:p>
        </p:txBody>
      </p:sp>
      <p:pic>
        <p:nvPicPr>
          <p:cNvPr id="11266" name="Picture 2" descr="http://bioinformatics.oxfordjournals.org/content/24/6/783/F1.large.jp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600200" y="2057400"/>
            <a:ext cx="586236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Reinforcement Learning</a:t>
            </a:r>
            <a:endParaRPr lang="en-IN" dirty="0"/>
          </a:p>
        </p:txBody>
      </p:sp>
      <p:grpSp>
        <p:nvGrpSpPr>
          <p:cNvPr id="30" name="Group 29"/>
          <p:cNvGrpSpPr/>
          <p:nvPr/>
        </p:nvGrpSpPr>
        <p:grpSpPr>
          <a:xfrm>
            <a:off x="990600" y="2209800"/>
            <a:ext cx="7257130" cy="2362198"/>
            <a:chOff x="2514600" y="944419"/>
            <a:chExt cx="5670550" cy="1646381"/>
          </a:xfrm>
        </p:grpSpPr>
        <p:sp>
          <p:nvSpPr>
            <p:cNvPr id="3" name="Rounded Rectangle 2"/>
            <p:cNvSpPr/>
            <p:nvPr/>
          </p:nvSpPr>
          <p:spPr>
            <a:xfrm>
              <a:off x="2514600" y="1828800"/>
              <a:ext cx="13716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800" dirty="0" smtClean="0"/>
                <a:t>Agent</a:t>
              </a:r>
              <a:endParaRPr lang="en-IN" sz="2800" dirty="0"/>
            </a:p>
          </p:txBody>
        </p:sp>
        <p:sp>
          <p:nvSpPr>
            <p:cNvPr id="4" name="Rounded Rectangle 3"/>
            <p:cNvSpPr/>
            <p:nvPr/>
          </p:nvSpPr>
          <p:spPr>
            <a:xfrm>
              <a:off x="6051550" y="1822450"/>
              <a:ext cx="2133600" cy="7683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dirty="0" smtClean="0"/>
                <a:t>Environment</a:t>
              </a:r>
              <a:endParaRPr lang="en-IN" sz="2800" dirty="0"/>
            </a:p>
          </p:txBody>
        </p:sp>
        <p:cxnSp>
          <p:nvCxnSpPr>
            <p:cNvPr id="6" name="Elbow Connector 5"/>
            <p:cNvCxnSpPr>
              <a:stCxn id="3" idx="0"/>
              <a:endCxn id="4" idx="0"/>
            </p:cNvCxnSpPr>
            <p:nvPr/>
          </p:nvCxnSpPr>
          <p:spPr>
            <a:xfrm rot="5400000" flipH="1" flipV="1">
              <a:off x="5156200" y="-133350"/>
              <a:ext cx="6350" cy="3917950"/>
            </a:xfrm>
            <a:prstGeom prst="bentConnector3">
              <a:avLst>
                <a:gd name="adj1" fmla="val 940566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886200" y="2057400"/>
              <a:ext cx="159437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a:off x="3886200" y="2363436"/>
              <a:ext cx="159437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4682240" y="944419"/>
              <a:ext cx="993772" cy="321767"/>
            </a:xfrm>
            <a:prstGeom prst="rect">
              <a:avLst/>
            </a:prstGeom>
            <a:noFill/>
          </p:spPr>
          <p:txBody>
            <a:bodyPr wrap="none" rtlCol="0">
              <a:spAutoFit/>
            </a:bodyPr>
            <a:lstStyle/>
            <a:p>
              <a:r>
                <a:rPr lang="en-IN" sz="2400" dirty="0" smtClean="0">
                  <a:latin typeface="+mj-lt"/>
                </a:rPr>
                <a:t>Action a</a:t>
              </a:r>
              <a:r>
                <a:rPr lang="en-IN" sz="2400" baseline="-25000" dirty="0" smtClean="0">
                  <a:latin typeface="+mj-lt"/>
                </a:rPr>
                <a:t>t</a:t>
              </a:r>
              <a:endParaRPr lang="en-IN" sz="2400" baseline="-25000" dirty="0">
                <a:latin typeface="+mj-lt"/>
              </a:endParaRPr>
            </a:p>
          </p:txBody>
        </p:sp>
      </p:grpSp>
      <p:sp>
        <p:nvSpPr>
          <p:cNvPr id="31" name="TextBox 30"/>
          <p:cNvSpPr txBox="1"/>
          <p:nvPr/>
        </p:nvSpPr>
        <p:spPr>
          <a:xfrm>
            <a:off x="2590800" y="2817225"/>
            <a:ext cx="1076898" cy="461665"/>
          </a:xfrm>
          <a:prstGeom prst="rect">
            <a:avLst/>
          </a:prstGeom>
          <a:noFill/>
        </p:spPr>
        <p:txBody>
          <a:bodyPr wrap="none" rtlCol="0">
            <a:spAutoFit/>
          </a:bodyPr>
          <a:lstStyle/>
          <a:p>
            <a:r>
              <a:rPr lang="en-IN" sz="2400" dirty="0" smtClean="0"/>
              <a:t>State </a:t>
            </a:r>
            <a:r>
              <a:rPr lang="en-IN" sz="2400" dirty="0" err="1" smtClean="0"/>
              <a:t>s</a:t>
            </a:r>
            <a:r>
              <a:rPr lang="en-IN" sz="2400" baseline="-25000" dirty="0" err="1" smtClean="0"/>
              <a:t>t</a:t>
            </a:r>
            <a:endParaRPr lang="en-IN" sz="2400" baseline="-25000" dirty="0"/>
          </a:p>
        </p:txBody>
      </p:sp>
      <p:sp>
        <p:nvSpPr>
          <p:cNvPr id="36" name="TextBox 35"/>
          <p:cNvSpPr txBox="1"/>
          <p:nvPr/>
        </p:nvSpPr>
        <p:spPr>
          <a:xfrm>
            <a:off x="2590800" y="3891547"/>
            <a:ext cx="1372363" cy="461665"/>
          </a:xfrm>
          <a:prstGeom prst="rect">
            <a:avLst/>
          </a:prstGeom>
          <a:noFill/>
        </p:spPr>
        <p:txBody>
          <a:bodyPr wrap="none" rtlCol="0">
            <a:spAutoFit/>
          </a:bodyPr>
          <a:lstStyle/>
          <a:p>
            <a:r>
              <a:rPr lang="en-IN" sz="2400" dirty="0" smtClean="0"/>
              <a:t>Reward </a:t>
            </a:r>
            <a:r>
              <a:rPr lang="en-IN" sz="2400" dirty="0" err="1" smtClean="0"/>
              <a:t>r</a:t>
            </a:r>
            <a:r>
              <a:rPr lang="en-IN" sz="2400" baseline="-25000" dirty="0" err="1" smtClean="0"/>
              <a:t>t</a:t>
            </a:r>
            <a:endParaRPr lang="en-IN" sz="2400" baseline="-25000" dirty="0"/>
          </a:p>
        </p:txBody>
      </p:sp>
      <p:cxnSp>
        <p:nvCxnSpPr>
          <p:cNvPr id="35" name="Straight Arrow Connector 34"/>
          <p:cNvCxnSpPr/>
          <p:nvPr/>
        </p:nvCxnSpPr>
        <p:spPr>
          <a:xfrm flipH="1">
            <a:off x="4428358" y="3788580"/>
            <a:ext cx="67421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p:nvPr/>
        </p:nvCxnSpPr>
        <p:spPr>
          <a:xfrm flipH="1">
            <a:off x="4405428" y="3349485"/>
            <a:ext cx="7200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4552421" y="2921815"/>
            <a:ext cx="601447" cy="461665"/>
          </a:xfrm>
          <a:prstGeom prst="rect">
            <a:avLst/>
          </a:prstGeom>
          <a:noFill/>
        </p:spPr>
        <p:txBody>
          <a:bodyPr wrap="none" rtlCol="0">
            <a:spAutoFit/>
          </a:bodyPr>
          <a:lstStyle/>
          <a:p>
            <a:r>
              <a:rPr lang="en-IN" sz="2400" dirty="0" smtClean="0"/>
              <a:t>S</a:t>
            </a:r>
            <a:r>
              <a:rPr lang="en-IN" sz="2400" baseline="-25000" dirty="0" smtClean="0"/>
              <a:t>t+1</a:t>
            </a:r>
            <a:endParaRPr lang="en-IN" sz="2400" baseline="-25000" dirty="0"/>
          </a:p>
        </p:txBody>
      </p:sp>
      <p:sp>
        <p:nvSpPr>
          <p:cNvPr id="43" name="TextBox 42"/>
          <p:cNvSpPr txBox="1"/>
          <p:nvPr/>
        </p:nvSpPr>
        <p:spPr>
          <a:xfrm>
            <a:off x="4602549" y="3822875"/>
            <a:ext cx="567784" cy="461665"/>
          </a:xfrm>
          <a:prstGeom prst="rect">
            <a:avLst/>
          </a:prstGeom>
          <a:noFill/>
        </p:spPr>
        <p:txBody>
          <a:bodyPr wrap="none" rtlCol="0">
            <a:spAutoFit/>
          </a:bodyPr>
          <a:lstStyle/>
          <a:p>
            <a:r>
              <a:rPr lang="en-IN" sz="2400" dirty="0" smtClean="0"/>
              <a:t>r</a:t>
            </a:r>
            <a:r>
              <a:rPr lang="en-IN" sz="2400" baseline="-25000" dirty="0" smtClean="0"/>
              <a:t>t+1</a:t>
            </a:r>
            <a:endParaRPr lang="en-IN" sz="2400" baseline="-25000" dirty="0"/>
          </a:p>
        </p:txBody>
      </p:sp>
      <p:cxnSp>
        <p:nvCxnSpPr>
          <p:cNvPr id="39" name="Straight Connector 38"/>
          <p:cNvCxnSpPr/>
          <p:nvPr/>
        </p:nvCxnSpPr>
        <p:spPr>
          <a:xfrm>
            <a:off x="4416423" y="3200400"/>
            <a:ext cx="23870" cy="807141"/>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33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Linear Regression</a:t>
            </a:r>
            <a:endParaRPr lang="en-IN" dirty="0"/>
          </a:p>
        </p:txBody>
      </p:sp>
      <p:sp>
        <p:nvSpPr>
          <p:cNvPr id="4" name="Content Placeholder 3"/>
          <p:cNvSpPr>
            <a:spLocks noGrp="1"/>
          </p:cNvSpPr>
          <p:nvPr>
            <p:ph idx="1"/>
          </p:nvPr>
        </p:nvSpPr>
        <p:spPr>
          <a:xfrm>
            <a:off x="1295400" y="1905001"/>
            <a:ext cx="4419600" cy="2286000"/>
          </a:xfrm>
        </p:spPr>
        <p:txBody>
          <a:bodyPr>
            <a:normAutofit/>
          </a:bodyPr>
          <a:lstStyle/>
          <a:p>
            <a:r>
              <a:rPr lang="en-US" sz="2000" dirty="0"/>
              <a:t>Probably the most common problem type in machine learning</a:t>
            </a:r>
          </a:p>
          <a:p>
            <a:r>
              <a:rPr lang="en-US" sz="2000" dirty="0"/>
              <a:t>Starting with an example</a:t>
            </a:r>
          </a:p>
          <a:p>
            <a:pPr lvl="1"/>
            <a:r>
              <a:rPr lang="en-US" sz="1800" dirty="0"/>
              <a:t>How do we predict housing prices</a:t>
            </a:r>
          </a:p>
          <a:p>
            <a:pPr lvl="2"/>
            <a:r>
              <a:rPr lang="en-US" sz="1800" dirty="0"/>
              <a:t>Collect data regarding housing prices and how they relate to size in feet</a:t>
            </a:r>
          </a:p>
          <a:p>
            <a:endParaRPr lang="en-IN" dirty="0"/>
          </a:p>
        </p:txBody>
      </p:sp>
      <p:pic>
        <p:nvPicPr>
          <p:cNvPr id="1026" name="Picture 2" descr="http://www.holehouse.org/mlclass/01_02_Introduction_regression_analysis_and_gr_files/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191001"/>
            <a:ext cx="5334000" cy="207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505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for Housing Price Prediction</a:t>
            </a:r>
            <a:endParaRPr lang="en-IN" dirty="0"/>
          </a:p>
        </p:txBody>
      </p:sp>
      <p:pic>
        <p:nvPicPr>
          <p:cNvPr id="2050" name="Picture 2" descr="http://www.holehouse.org/mlclass/01_02_Introduction_regression_analysis_and_gr_files/Image%20%5b6%5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5023" y="2514600"/>
            <a:ext cx="3810000" cy="21540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81600" y="2667000"/>
            <a:ext cx="3048000" cy="1477328"/>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Georgia" panose="02040502050405020303" pitchFamily="18" charset="0"/>
              </a:rPr>
              <a:t>Notation </a:t>
            </a:r>
            <a:endParaRPr lang="en-US" dirty="0" smtClean="0">
              <a:solidFill>
                <a:srgbClr val="000000"/>
              </a:solidFill>
              <a:latin typeface="Georgia" panose="02040502050405020303" pitchFamily="18" charset="0"/>
            </a:endParaRPr>
          </a:p>
          <a:p>
            <a:pPr>
              <a:buFont typeface="Arial" panose="020B0604020202020204" pitchFamily="34" charset="0"/>
              <a:buChar char="•"/>
            </a:pPr>
            <a:r>
              <a:rPr lang="en-US" dirty="0" smtClean="0">
                <a:solidFill>
                  <a:srgbClr val="000000"/>
                </a:solidFill>
                <a:latin typeface="Georgia" panose="02040502050405020303" pitchFamily="18" charset="0"/>
              </a:rPr>
              <a:t>m= </a:t>
            </a:r>
            <a:r>
              <a:rPr lang="en-US" dirty="0">
                <a:solidFill>
                  <a:srgbClr val="000000"/>
                </a:solidFill>
                <a:latin typeface="Georgia" panose="02040502050405020303" pitchFamily="18" charset="0"/>
              </a:rPr>
              <a:t>number of </a:t>
            </a:r>
            <a:r>
              <a:rPr lang="en-US" b="1" dirty="0">
                <a:solidFill>
                  <a:srgbClr val="000000"/>
                </a:solidFill>
                <a:latin typeface="Georgia" panose="02040502050405020303" pitchFamily="18" charset="0"/>
              </a:rPr>
              <a:t>training examples</a:t>
            </a:r>
            <a:endParaRPr lang="en-US" dirty="0">
              <a:solidFill>
                <a:srgbClr val="000000"/>
              </a:solidFill>
              <a:latin typeface="Georgia" panose="02040502050405020303" pitchFamily="18" charset="0"/>
            </a:endParaRPr>
          </a:p>
          <a:p>
            <a:pPr>
              <a:buFont typeface="Arial" panose="020B0604020202020204" pitchFamily="34" charset="0"/>
              <a:buChar char="•"/>
            </a:pPr>
            <a:r>
              <a:rPr lang="en-US" dirty="0">
                <a:solidFill>
                  <a:srgbClr val="000000"/>
                </a:solidFill>
                <a:latin typeface="Georgia" panose="02040502050405020303" pitchFamily="18" charset="0"/>
              </a:rPr>
              <a:t>x's = input </a:t>
            </a:r>
            <a:r>
              <a:rPr lang="en-US" dirty="0" smtClean="0">
                <a:solidFill>
                  <a:srgbClr val="000000"/>
                </a:solidFill>
                <a:latin typeface="Georgia" panose="02040502050405020303" pitchFamily="18" charset="0"/>
              </a:rPr>
              <a:t>features</a:t>
            </a:r>
            <a:endParaRPr lang="en-US" dirty="0">
              <a:solidFill>
                <a:srgbClr val="000000"/>
              </a:solidFill>
              <a:latin typeface="Georgia" panose="02040502050405020303" pitchFamily="18" charset="0"/>
            </a:endParaRPr>
          </a:p>
          <a:p>
            <a:pPr>
              <a:buFont typeface="Arial" panose="020B0604020202020204" pitchFamily="34" charset="0"/>
              <a:buChar char="•"/>
            </a:pPr>
            <a:r>
              <a:rPr lang="en-US" dirty="0">
                <a:solidFill>
                  <a:srgbClr val="000000"/>
                </a:solidFill>
                <a:latin typeface="Georgia" panose="02040502050405020303" pitchFamily="18" charset="0"/>
              </a:rPr>
              <a:t>y's = output </a:t>
            </a:r>
            <a:r>
              <a:rPr lang="en-US" dirty="0" smtClean="0">
                <a:solidFill>
                  <a:srgbClr val="000000"/>
                </a:solidFill>
                <a:latin typeface="Georgia" panose="02040502050405020303" pitchFamily="18" charset="0"/>
              </a:rPr>
              <a:t>variable</a:t>
            </a: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71026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85800"/>
            <a:ext cx="6965245" cy="1219200"/>
          </a:xfrm>
        </p:spPr>
        <p:txBody>
          <a:bodyPr>
            <a:normAutofit fontScale="90000"/>
          </a:bodyPr>
          <a:lstStyle/>
          <a:p>
            <a:r>
              <a:rPr lang="en-IN" dirty="0" smtClean="0"/>
              <a:t>Hypothesis for Linear Regression</a:t>
            </a:r>
            <a:endParaRPr lang="en-IN" dirty="0"/>
          </a:p>
        </p:txBody>
      </p:sp>
      <p:sp>
        <p:nvSpPr>
          <p:cNvPr id="3" name="Content Placeholder 2"/>
          <p:cNvSpPr>
            <a:spLocks noGrp="1"/>
          </p:cNvSpPr>
          <p:nvPr>
            <p:ph idx="1"/>
          </p:nvPr>
        </p:nvSpPr>
        <p:spPr>
          <a:xfrm>
            <a:off x="990600" y="2119256"/>
            <a:ext cx="7069668" cy="3976743"/>
          </a:xfrm>
        </p:spPr>
        <p:txBody>
          <a:bodyPr/>
          <a:lstStyle/>
          <a:p>
            <a:r>
              <a:rPr lang="en-US" sz="2000" dirty="0"/>
              <a:t>How do we represent hypothesis </a:t>
            </a:r>
            <a:r>
              <a:rPr lang="en-US" sz="2000" i="1" dirty="0"/>
              <a:t>h </a:t>
            </a:r>
            <a:r>
              <a:rPr lang="en-US" sz="2000" dirty="0"/>
              <a:t>?Going to present h as;</a:t>
            </a:r>
          </a:p>
          <a:p>
            <a:pPr lvl="1"/>
            <a:r>
              <a:rPr lang="en-US" sz="2000" dirty="0" err="1"/>
              <a:t>h</a:t>
            </a:r>
            <a:r>
              <a:rPr lang="en-US" sz="2000" baseline="-25000" dirty="0" err="1"/>
              <a:t>θ</a:t>
            </a:r>
            <a:r>
              <a:rPr lang="en-US" sz="2000" dirty="0"/>
              <a:t>(x) = θ</a:t>
            </a:r>
            <a:r>
              <a:rPr lang="en-US" sz="2000" baseline="-25000" dirty="0"/>
              <a:t>0</a:t>
            </a:r>
            <a:r>
              <a:rPr lang="en-US" sz="2000" dirty="0"/>
              <a:t> + θ</a:t>
            </a:r>
            <a:r>
              <a:rPr lang="en-US" sz="2000" baseline="-25000" dirty="0"/>
              <a:t>1</a:t>
            </a:r>
            <a:r>
              <a:rPr lang="en-US" sz="2000" dirty="0"/>
              <a:t>x</a:t>
            </a:r>
          </a:p>
          <a:p>
            <a:pPr lvl="2"/>
            <a:r>
              <a:rPr lang="en-US" sz="1800" dirty="0"/>
              <a:t>h(x) (shorthand)</a:t>
            </a:r>
          </a:p>
          <a:p>
            <a:endParaRPr lang="en-IN" dirty="0" smtClean="0"/>
          </a:p>
          <a:p>
            <a:endParaRPr lang="en-IN" dirty="0"/>
          </a:p>
          <a:p>
            <a:endParaRPr lang="en-IN" dirty="0"/>
          </a:p>
        </p:txBody>
      </p:sp>
      <p:pic>
        <p:nvPicPr>
          <p:cNvPr id="3074" name="Picture 2" descr="http://www.holehouse.org/mlclass/01_02_Introduction_regression_analysis_and_gr_files/Image%20%5b7%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304464"/>
            <a:ext cx="3171825" cy="50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875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821" y="657173"/>
            <a:ext cx="6601380" cy="975086"/>
          </a:xfrm>
        </p:spPr>
        <p:txBody>
          <a:bodyPr/>
          <a:lstStyle/>
          <a:p>
            <a:r>
              <a:rPr lang="en-IN" dirty="0" smtClean="0"/>
              <a:t>Gradient Decent</a:t>
            </a:r>
            <a:endParaRPr lang="en-IN" dirty="0"/>
          </a:p>
        </p:txBody>
      </p:sp>
      <p:sp>
        <p:nvSpPr>
          <p:cNvPr id="4" name="Rectangle 1"/>
          <p:cNvSpPr>
            <a:spLocks noGrp="1" noChangeArrowheads="1"/>
          </p:cNvSpPr>
          <p:nvPr>
            <p:ph idx="1"/>
          </p:nvPr>
        </p:nvSpPr>
        <p:spPr bwMode="auto">
          <a:xfrm>
            <a:off x="881743" y="1489055"/>
            <a:ext cx="65037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q_serif"/>
              </a:rPr>
              <a:t>Gradient:</a:t>
            </a:r>
            <a:r>
              <a:rPr kumimoji="0" lang="en-US" sz="1200" b="0" i="0" u="none" strike="noStrike" cap="none" normalizeH="0" baseline="0" dirty="0" smtClean="0">
                <a:ln>
                  <a:noFill/>
                </a:ln>
                <a:solidFill>
                  <a:srgbClr val="333333"/>
                </a:solidFill>
                <a:effectLst/>
                <a:latin typeface="q_serif"/>
              </a:rPr>
              <a:t> Essentially means slope.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q_serif"/>
              </a:rPr>
              <a:t>Mathematically slope is defined as the </a:t>
            </a:r>
            <a:r>
              <a:rPr kumimoji="0" lang="en-US" sz="1200" b="0" i="0" u="none" strike="noStrike" cap="none" normalizeH="0" baseline="0" dirty="0" err="1" smtClean="0">
                <a:ln>
                  <a:noFill/>
                </a:ln>
                <a:solidFill>
                  <a:srgbClr val="333333"/>
                </a:solidFill>
                <a:effectLst/>
                <a:latin typeface="q_serif"/>
              </a:rPr>
              <a:t>the</a:t>
            </a:r>
            <a:r>
              <a:rPr kumimoji="0" lang="en-US" sz="1200" b="0" i="0" u="none" strike="noStrike" cap="none" normalizeH="0" baseline="0" dirty="0" smtClean="0">
                <a:ln>
                  <a:noFill/>
                </a:ln>
                <a:solidFill>
                  <a:srgbClr val="333333"/>
                </a:solidFill>
                <a:effectLst/>
                <a:latin typeface="q_serif"/>
              </a:rPr>
              <a:t> rate at which the</a:t>
            </a:r>
            <a:r>
              <a:rPr lang="en-US" sz="1200" dirty="0">
                <a:solidFill>
                  <a:srgbClr val="333333"/>
                </a:solidFill>
                <a:latin typeface="q_serif"/>
              </a:rPr>
              <a:t> </a:t>
            </a:r>
            <a:r>
              <a:rPr kumimoji="0" lang="en-US" sz="1200" b="0" i="0" u="none" strike="noStrike" cap="none" normalizeH="0" baseline="0" dirty="0" smtClean="0">
                <a:ln>
                  <a:noFill/>
                </a:ln>
                <a:solidFill>
                  <a:srgbClr val="333333"/>
                </a:solidFill>
                <a:effectLst/>
                <a:latin typeface="q_serif"/>
              </a:rPr>
              <a:t>y−axis changes above the rate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q_serif"/>
              </a:rPr>
              <a:t>which the x−axis changes.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q_serif"/>
              </a:rPr>
              <a:t>Descent</a:t>
            </a:r>
            <a:r>
              <a:rPr kumimoji="0" lang="en-US" sz="1200" b="0" i="0" u="none" strike="noStrike" cap="none" normalizeH="0" baseline="0" dirty="0" smtClean="0">
                <a:ln>
                  <a:noFill/>
                </a:ln>
                <a:solidFill>
                  <a:srgbClr val="333333"/>
                </a:solidFill>
                <a:effectLst/>
                <a:latin typeface="q_serif"/>
              </a:rPr>
              <a:t>: To go down.</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81743" y="4555146"/>
            <a:ext cx="7391400" cy="1477328"/>
          </a:xfrm>
          <a:prstGeom prst="rect">
            <a:avLst/>
          </a:prstGeom>
        </p:spPr>
        <p:txBody>
          <a:bodyPr wrap="square">
            <a:spAutoFit/>
          </a:bodyPr>
          <a:lstStyle/>
          <a:p>
            <a:endParaRPr lang="en-US" sz="1200" b="1" dirty="0" smtClean="0">
              <a:solidFill>
                <a:srgbClr val="666666"/>
              </a:solidFill>
              <a:latin typeface="q_serif"/>
            </a:endParaRPr>
          </a:p>
          <a:p>
            <a:r>
              <a:rPr lang="en-US" sz="1200" b="1" dirty="0" smtClean="0">
                <a:solidFill>
                  <a:srgbClr val="666666"/>
                </a:solidFill>
                <a:latin typeface="q_serif"/>
              </a:rPr>
              <a:t>WIKIPEADIA SAYS:</a:t>
            </a:r>
          </a:p>
          <a:p>
            <a:r>
              <a:rPr lang="en-US" sz="1200" b="1" dirty="0" smtClean="0">
                <a:solidFill>
                  <a:srgbClr val="666666"/>
                </a:solidFill>
                <a:latin typeface="q_serif"/>
              </a:rPr>
              <a:t>Gradient </a:t>
            </a:r>
            <a:r>
              <a:rPr lang="en-US" sz="1200" b="1" dirty="0">
                <a:solidFill>
                  <a:srgbClr val="666666"/>
                </a:solidFill>
                <a:latin typeface="q_serif"/>
              </a:rPr>
              <a:t>descent</a:t>
            </a:r>
            <a:r>
              <a:rPr lang="en-US" sz="1200" dirty="0">
                <a:solidFill>
                  <a:srgbClr val="666666"/>
                </a:solidFill>
                <a:latin typeface="q_serif"/>
              </a:rPr>
              <a:t> is a first-order optimization algorithm. To find a local minimum of a function using gradient descent, one takes steps proportional to the </a:t>
            </a:r>
            <a:r>
              <a:rPr lang="en-US" sz="1200" i="1" dirty="0">
                <a:solidFill>
                  <a:srgbClr val="666666"/>
                </a:solidFill>
                <a:latin typeface="q_serif"/>
              </a:rPr>
              <a:t>negative</a:t>
            </a:r>
            <a:r>
              <a:rPr lang="en-US" sz="1200" dirty="0">
                <a:solidFill>
                  <a:srgbClr val="666666"/>
                </a:solidFill>
                <a:latin typeface="q_serif"/>
              </a:rPr>
              <a:t> of the gradient (or of the approximate gradient) of the function at the current point. If instead one takes steps proportional to the </a:t>
            </a:r>
            <a:r>
              <a:rPr lang="en-US" sz="1200" i="1" dirty="0">
                <a:solidFill>
                  <a:srgbClr val="666666"/>
                </a:solidFill>
                <a:latin typeface="q_serif"/>
              </a:rPr>
              <a:t>positive</a:t>
            </a:r>
            <a:r>
              <a:rPr lang="en-US" sz="1200" dirty="0">
                <a:solidFill>
                  <a:srgbClr val="666666"/>
                </a:solidFill>
                <a:latin typeface="q_serif"/>
              </a:rPr>
              <a:t> of the gradient, one approaches a local maximum of that function; the procedure is then known as </a:t>
            </a:r>
            <a:r>
              <a:rPr lang="en-US" sz="1200" b="1" dirty="0">
                <a:solidFill>
                  <a:srgbClr val="666666"/>
                </a:solidFill>
                <a:latin typeface="q_serif"/>
              </a:rPr>
              <a:t>gradient ascent</a:t>
            </a:r>
            <a:r>
              <a:rPr lang="en-US" dirty="0">
                <a:solidFill>
                  <a:srgbClr val="666666"/>
                </a:solidFill>
                <a:latin typeface="q_serif"/>
              </a:rPr>
              <a:t>.</a:t>
            </a:r>
            <a:endParaRPr lang="en-IN" dirty="0"/>
          </a:p>
        </p:txBody>
      </p:sp>
      <p:pic>
        <p:nvPicPr>
          <p:cNvPr id="4099" name="Picture 3" descr="http://www.mathwarehouse.com/calculus/derivatives/images/graph2-derivative-increasing-decreas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385" y="2464141"/>
            <a:ext cx="5598404" cy="209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104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06418"/>
          </a:xfrm>
        </p:spPr>
        <p:txBody>
          <a:bodyPr>
            <a:normAutofit fontScale="90000"/>
          </a:bodyPr>
          <a:lstStyle/>
          <a:p>
            <a:r>
              <a:rPr lang="en-IN" dirty="0" smtClean="0"/>
              <a:t>Working of Gradient Decent</a:t>
            </a:r>
            <a:endParaRPr lang="en-IN" dirty="0"/>
          </a:p>
        </p:txBody>
      </p:sp>
      <p:sp>
        <p:nvSpPr>
          <p:cNvPr id="3" name="Content Placeholder 2"/>
          <p:cNvSpPr>
            <a:spLocks noGrp="1"/>
          </p:cNvSpPr>
          <p:nvPr>
            <p:ph idx="1"/>
          </p:nvPr>
        </p:nvSpPr>
        <p:spPr>
          <a:xfrm>
            <a:off x="957591" y="1828800"/>
            <a:ext cx="3614409" cy="2286000"/>
          </a:xfrm>
        </p:spPr>
        <p:txBody>
          <a:bodyPr/>
          <a:lstStyle/>
          <a:p>
            <a:r>
              <a:rPr lang="en-US" sz="1400" dirty="0"/>
              <a:t>Minimize cost function J</a:t>
            </a:r>
          </a:p>
          <a:p>
            <a:r>
              <a:rPr lang="en-US" sz="1400" dirty="0"/>
              <a:t>Gradient descent</a:t>
            </a:r>
          </a:p>
          <a:p>
            <a:pPr lvl="1"/>
            <a:r>
              <a:rPr lang="en-US" sz="1400" dirty="0"/>
              <a:t>Used all over machine learning for minimization</a:t>
            </a:r>
          </a:p>
          <a:p>
            <a:r>
              <a:rPr lang="en-US" sz="1400" dirty="0" smtClean="0"/>
              <a:t>Problem</a:t>
            </a:r>
            <a:endParaRPr lang="en-US" sz="1400" dirty="0"/>
          </a:p>
          <a:p>
            <a:pPr lvl="1"/>
            <a:r>
              <a:rPr lang="en-US" sz="1400" dirty="0"/>
              <a:t>We have J(θ</a:t>
            </a:r>
            <a:r>
              <a:rPr lang="en-US" sz="1400" baseline="-25000" dirty="0"/>
              <a:t>0</a:t>
            </a:r>
            <a:r>
              <a:rPr lang="en-US" sz="1400" dirty="0"/>
              <a:t>, θ</a:t>
            </a:r>
            <a:r>
              <a:rPr lang="en-US" sz="1400" baseline="-25000" dirty="0"/>
              <a:t>1</a:t>
            </a:r>
            <a:r>
              <a:rPr lang="en-US" sz="1400" dirty="0"/>
              <a:t>)</a:t>
            </a:r>
          </a:p>
          <a:p>
            <a:pPr lvl="1"/>
            <a:r>
              <a:rPr lang="en-US" sz="1400" dirty="0"/>
              <a:t>We want to get </a:t>
            </a:r>
            <a:r>
              <a:rPr lang="en-US" sz="1400" b="1" dirty="0"/>
              <a:t>min J(θ</a:t>
            </a:r>
            <a:r>
              <a:rPr lang="en-US" sz="1400" b="1" baseline="-25000" dirty="0"/>
              <a:t>0</a:t>
            </a:r>
            <a:r>
              <a:rPr lang="en-US" sz="1400" b="1" dirty="0"/>
              <a:t>, θ</a:t>
            </a:r>
            <a:r>
              <a:rPr lang="en-US" sz="1400" b="1" baseline="-25000" dirty="0"/>
              <a:t>1</a:t>
            </a:r>
            <a:r>
              <a:rPr lang="en-US" sz="1400" b="1" dirty="0" smtClean="0"/>
              <a:t>)</a:t>
            </a:r>
          </a:p>
          <a:p>
            <a:pPr marL="365760" lvl="1" indent="0">
              <a:buNone/>
            </a:pPr>
            <a:endParaRPr lang="en-US" sz="1400" dirty="0"/>
          </a:p>
          <a:p>
            <a:pPr marL="0" indent="0">
              <a:buNone/>
            </a:pPr>
            <a:endParaRPr lang="en-IN" dirty="0"/>
          </a:p>
        </p:txBody>
      </p:sp>
      <p:pic>
        <p:nvPicPr>
          <p:cNvPr id="5122" name="Picture 2" descr="http://www.holehouse.org/mlclass/01_02_Introduction_regression_analysis_and_gr_files/Image%20%5b17%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07" y="4570898"/>
            <a:ext cx="3253593" cy="45719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holehouse.org/mlclass/01_02_Introduction_regression_analysis_and_gr_files/Image%20%5b16%5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770" y="1813183"/>
            <a:ext cx="4016829"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35820" y="3930134"/>
            <a:ext cx="1789272" cy="369332"/>
          </a:xfrm>
          <a:prstGeom prst="rect">
            <a:avLst/>
          </a:prstGeom>
        </p:spPr>
        <p:txBody>
          <a:bodyPr wrap="none">
            <a:spAutoFit/>
          </a:bodyPr>
          <a:lstStyle/>
          <a:p>
            <a:r>
              <a:rPr lang="en-IN" dirty="0"/>
              <a:t>Mathematically :</a:t>
            </a:r>
          </a:p>
        </p:txBody>
      </p:sp>
    </p:spTree>
    <p:extLst>
      <p:ext uri="{BB962C8B-B14F-4D97-AF65-F5344CB8AC3E}">
        <p14:creationId xmlns:p14="http://schemas.microsoft.com/office/powerpoint/2010/main" val="2597063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448" y="685800"/>
            <a:ext cx="6965245" cy="1202485"/>
          </a:xfrm>
        </p:spPr>
        <p:txBody>
          <a:bodyPr/>
          <a:lstStyle/>
          <a:p>
            <a:r>
              <a:rPr lang="en-IN" dirty="0" smtClean="0"/>
              <a:t>Feature Scaling</a:t>
            </a:r>
            <a:endParaRPr lang="en-IN" dirty="0"/>
          </a:p>
        </p:txBody>
      </p:sp>
      <p:sp>
        <p:nvSpPr>
          <p:cNvPr id="3" name="Content Placeholder 2"/>
          <p:cNvSpPr>
            <a:spLocks noGrp="1"/>
          </p:cNvSpPr>
          <p:nvPr>
            <p:ph idx="1"/>
          </p:nvPr>
        </p:nvSpPr>
        <p:spPr>
          <a:xfrm>
            <a:off x="1066448" y="1698259"/>
            <a:ext cx="6564422" cy="3603812"/>
          </a:xfrm>
        </p:spPr>
        <p:txBody>
          <a:bodyPr/>
          <a:lstStyle/>
          <a:p>
            <a:r>
              <a:rPr lang="en-IN" dirty="0" smtClean="0"/>
              <a:t>Consider the following data set</a:t>
            </a:r>
          </a:p>
          <a:p>
            <a:endParaRPr lang="en-IN" dirty="0"/>
          </a:p>
        </p:txBody>
      </p:sp>
      <p:pic>
        <p:nvPicPr>
          <p:cNvPr id="6146" name="Picture 2" descr="Image result for feature sca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2" y="2286000"/>
            <a:ext cx="3324577"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657" y="2322286"/>
            <a:ext cx="3154893" cy="738664"/>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smtClean="0"/>
              <a:t>Age in the range of 0-100</a:t>
            </a:r>
          </a:p>
          <a:p>
            <a:pPr marL="285750" indent="-285750" algn="just">
              <a:buFont typeface="Arial" panose="020B0604020202020204" pitchFamily="34" charset="0"/>
              <a:buChar char="•"/>
            </a:pPr>
            <a:r>
              <a:rPr lang="en-IN" sz="1400" dirty="0" smtClean="0"/>
              <a:t>Salary of the order of 100000</a:t>
            </a:r>
          </a:p>
          <a:p>
            <a:pPr marL="285750" indent="-285750" algn="just">
              <a:buFont typeface="Arial" panose="020B0604020202020204" pitchFamily="34" charset="0"/>
              <a:buChar char="•"/>
            </a:pPr>
            <a:r>
              <a:rPr lang="en-IN" sz="1400" dirty="0" smtClean="0"/>
              <a:t>Purchased in the range 0-10</a:t>
            </a:r>
            <a:endParaRPr lang="en-IN" sz="1400" dirty="0"/>
          </a:p>
        </p:txBody>
      </p:sp>
      <p:sp>
        <p:nvSpPr>
          <p:cNvPr id="5" name="TextBox 4"/>
          <p:cNvSpPr txBox="1"/>
          <p:nvPr/>
        </p:nvSpPr>
        <p:spPr>
          <a:xfrm>
            <a:off x="4858657" y="4095850"/>
            <a:ext cx="3370943" cy="1661993"/>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smtClean="0"/>
              <a:t>Applying ML algorithms on this type of data directly can affect precision and accuracy.</a:t>
            </a:r>
          </a:p>
          <a:p>
            <a:pPr marL="285750" indent="-285750" algn="just">
              <a:buFont typeface="Arial" panose="020B0604020202020204" pitchFamily="34" charset="0"/>
              <a:buChar char="•"/>
            </a:pPr>
            <a:r>
              <a:rPr lang="en-US" sz="1400" dirty="0"/>
              <a:t>Running gradient </a:t>
            </a:r>
            <a:r>
              <a:rPr lang="en-US" sz="1400" dirty="0" smtClean="0"/>
              <a:t>descent on this data </a:t>
            </a:r>
            <a:r>
              <a:rPr lang="en-US" sz="1400" dirty="0"/>
              <a:t>can take a long time to find the global minimum</a:t>
            </a:r>
          </a:p>
          <a:p>
            <a:endParaRPr lang="en-IN" dirty="0" smtClean="0"/>
          </a:p>
        </p:txBody>
      </p:sp>
    </p:spTree>
    <p:extLst>
      <p:ext uri="{BB962C8B-B14F-4D97-AF65-F5344CB8AC3E}">
        <p14:creationId xmlns:p14="http://schemas.microsoft.com/office/powerpoint/2010/main" val="475380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 Definition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latin typeface="Times New Roman" pitchFamily="18" charset="0"/>
                <a:cs typeface="Times New Roman" pitchFamily="18" charset="0"/>
              </a:rPr>
              <a:t>Machine learning is a type of artificial intelligence (AI) that provides computers with the ability to</a:t>
            </a:r>
            <a:r>
              <a:rPr lang="en-IN" dirty="0">
                <a:solidFill>
                  <a:srgbClr val="C00000"/>
                </a:solidFill>
                <a:latin typeface="Times New Roman" pitchFamily="18" charset="0"/>
                <a:cs typeface="Times New Roman" pitchFamily="18" charset="0"/>
              </a:rPr>
              <a:t> learn </a:t>
            </a:r>
            <a:r>
              <a:rPr lang="en-IN" dirty="0">
                <a:latin typeface="Times New Roman" pitchFamily="18" charset="0"/>
                <a:cs typeface="Times New Roman" pitchFamily="18" charset="0"/>
              </a:rPr>
              <a:t>without being explicitly programmed. </a:t>
            </a:r>
          </a:p>
          <a:p>
            <a:pPr algn="just"/>
            <a:r>
              <a:rPr lang="en-IN" dirty="0">
                <a:latin typeface="Times New Roman" pitchFamily="18" charset="0"/>
                <a:cs typeface="Times New Roman" pitchFamily="18" charset="0"/>
              </a:rPr>
              <a:t>Machine learning focuses on the development of computer programs that can change when exposed to new data. </a:t>
            </a:r>
          </a:p>
          <a:p>
            <a:pPr algn="just"/>
            <a:endParaRPr lang="en-IN" dirty="0">
              <a:latin typeface="Times New Roman" pitchFamily="18" charset="0"/>
              <a:cs typeface="Times New Roman" pitchFamily="18" charset="0"/>
            </a:endParaRPr>
          </a:p>
          <a:p>
            <a:pPr marL="0" indent="0" algn="just">
              <a:buNone/>
            </a:pPr>
            <a:r>
              <a:rPr lang="en-US" sz="3200" dirty="0">
                <a:solidFill>
                  <a:schemeClr val="accent1"/>
                </a:solidFill>
                <a:latin typeface="Times New Roman" pitchFamily="18" charset="0"/>
                <a:cs typeface="Times New Roman" pitchFamily="18" charset="0"/>
              </a:rPr>
              <a:t>Formal Definition</a:t>
            </a:r>
            <a:endParaRPr lang="en-IN" sz="3200" dirty="0">
              <a:solidFill>
                <a:schemeClr val="accent1"/>
              </a:solidFill>
              <a:latin typeface="Times New Roman" pitchFamily="18" charset="0"/>
              <a:cs typeface="Times New Roman" pitchFamily="18" charset="0"/>
            </a:endParaRPr>
          </a:p>
          <a:p>
            <a:pPr algn="just">
              <a:buFont typeface="Wingdings" pitchFamily="2" charset="2"/>
              <a:buChar char="Ø"/>
            </a:pPr>
            <a:r>
              <a:rPr lang="en-IN" dirty="0">
                <a:latin typeface="Times New Roman" pitchFamily="18" charset="0"/>
                <a:cs typeface="Times New Roman" pitchFamily="18" charset="0"/>
              </a:rPr>
              <a:t>A computer program is said to learn from experience </a:t>
            </a:r>
            <a:r>
              <a:rPr lang="en-IN" i="1" dirty="0">
                <a:latin typeface="Times New Roman" pitchFamily="18" charset="0"/>
                <a:cs typeface="Times New Roman" pitchFamily="18" charset="0"/>
              </a:rPr>
              <a:t>E</a:t>
            </a:r>
            <a:r>
              <a:rPr lang="en-IN" dirty="0">
                <a:latin typeface="Times New Roman" pitchFamily="18" charset="0"/>
                <a:cs typeface="Times New Roman" pitchFamily="18" charset="0"/>
              </a:rPr>
              <a:t> with respect to some class of tasks </a:t>
            </a:r>
            <a:r>
              <a:rPr lang="en-IN" i="1" dirty="0">
                <a:latin typeface="Times New Roman" pitchFamily="18" charset="0"/>
                <a:cs typeface="Times New Roman" pitchFamily="18" charset="0"/>
              </a:rPr>
              <a:t>T</a:t>
            </a:r>
            <a:r>
              <a:rPr lang="en-IN" dirty="0">
                <a:latin typeface="Times New Roman" pitchFamily="18" charset="0"/>
                <a:cs typeface="Times New Roman" pitchFamily="18" charset="0"/>
              </a:rPr>
              <a:t> and performance measure </a:t>
            </a:r>
            <a:r>
              <a:rPr lang="en-IN" i="1" dirty="0">
                <a:latin typeface="Times New Roman" pitchFamily="18" charset="0"/>
                <a:cs typeface="Times New Roman" pitchFamily="18" charset="0"/>
              </a:rPr>
              <a:t>P</a:t>
            </a:r>
            <a:r>
              <a:rPr lang="en-IN" dirty="0">
                <a:latin typeface="Times New Roman" pitchFamily="18" charset="0"/>
                <a:cs typeface="Times New Roman" pitchFamily="18" charset="0"/>
              </a:rPr>
              <a:t> if its performance at tasks in </a:t>
            </a:r>
            <a:r>
              <a:rPr lang="en-IN" i="1" dirty="0">
                <a:latin typeface="Times New Roman" pitchFamily="18" charset="0"/>
                <a:cs typeface="Times New Roman" pitchFamily="18" charset="0"/>
              </a:rPr>
              <a:t>T</a:t>
            </a:r>
            <a:r>
              <a:rPr lang="en-IN" dirty="0">
                <a:latin typeface="Times New Roman" pitchFamily="18" charset="0"/>
                <a:cs typeface="Times New Roman" pitchFamily="18" charset="0"/>
              </a:rPr>
              <a:t>, as measured by </a:t>
            </a:r>
            <a:r>
              <a:rPr lang="en-IN" i="1" dirty="0">
                <a:latin typeface="Times New Roman" pitchFamily="18" charset="0"/>
                <a:cs typeface="Times New Roman" pitchFamily="18" charset="0"/>
              </a:rPr>
              <a:t>P</a:t>
            </a:r>
            <a:r>
              <a:rPr lang="en-IN" dirty="0">
                <a:latin typeface="Times New Roman" pitchFamily="18" charset="0"/>
                <a:cs typeface="Times New Roman" pitchFamily="18" charset="0"/>
              </a:rPr>
              <a:t>, improves with experience </a:t>
            </a:r>
            <a:r>
              <a:rPr lang="en-IN" i="1" dirty="0">
                <a:latin typeface="Times New Roman" pitchFamily="18" charset="0"/>
                <a:cs typeface="Times New Roman" pitchFamily="18" charset="0"/>
              </a:rPr>
              <a:t>E</a:t>
            </a: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val="2205966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296377" cy="782618"/>
          </a:xfrm>
        </p:spPr>
        <p:txBody>
          <a:bodyPr/>
          <a:lstStyle/>
          <a:p>
            <a:r>
              <a:rPr lang="en-IN" dirty="0" smtClean="0"/>
              <a:t>Types of Scaling</a:t>
            </a:r>
            <a:endParaRPr lang="en-IN" dirty="0"/>
          </a:p>
        </p:txBody>
      </p:sp>
      <p:sp>
        <p:nvSpPr>
          <p:cNvPr id="3" name="Content Placeholder 2"/>
          <p:cNvSpPr>
            <a:spLocks noGrp="1"/>
          </p:cNvSpPr>
          <p:nvPr>
            <p:ph idx="1"/>
          </p:nvPr>
        </p:nvSpPr>
        <p:spPr>
          <a:xfrm>
            <a:off x="1065994" y="2020067"/>
            <a:ext cx="6564422" cy="3603812"/>
          </a:xfrm>
        </p:spPr>
        <p:txBody>
          <a:bodyPr>
            <a:normAutofit/>
          </a:bodyPr>
          <a:lstStyle/>
          <a:p>
            <a:r>
              <a:rPr lang="en-IN" dirty="0" smtClean="0"/>
              <a:t>Standardization:</a:t>
            </a:r>
          </a:p>
          <a:p>
            <a:pPr lvl="1"/>
            <a:endParaRPr lang="en-IN" dirty="0" smtClean="0"/>
          </a:p>
          <a:p>
            <a:pPr marL="0" indent="0">
              <a:buNone/>
            </a:pPr>
            <a:r>
              <a:rPr lang="en-IN" dirty="0" smtClean="0"/>
              <a:t>	</a:t>
            </a:r>
            <a:endParaRPr lang="en-IN" dirty="0"/>
          </a:p>
          <a:p>
            <a:endParaRPr lang="en-IN" dirty="0" smtClean="0"/>
          </a:p>
          <a:p>
            <a:endParaRPr lang="en-IN" dirty="0" smtClean="0"/>
          </a:p>
          <a:p>
            <a:r>
              <a:rPr lang="en-IN" dirty="0" smtClean="0"/>
              <a:t>Normalisation</a:t>
            </a:r>
          </a:p>
          <a:p>
            <a:pPr marL="0" lvl="1" indent="0">
              <a:buNone/>
            </a:pPr>
            <a:r>
              <a:rPr lang="en-US" sz="1600" dirty="0"/>
              <a:t> </a:t>
            </a:r>
            <a:r>
              <a:rPr lang="en-US" sz="1600" dirty="0" smtClean="0"/>
              <a:t>     In </a:t>
            </a:r>
            <a:r>
              <a:rPr lang="en-US" sz="1600" dirty="0"/>
              <a:t>this approach, the data is scaled to a fixed range - usually 0 to 1.</a:t>
            </a:r>
            <a:endParaRPr lang="en-IN" sz="1600" dirty="0"/>
          </a:p>
          <a:p>
            <a:pPr marL="0" indent="0">
              <a:buNone/>
            </a:pPr>
            <a:endParaRPr lang="en-IN" dirty="0" smtClean="0"/>
          </a:p>
          <a:p>
            <a:pPr marL="0" indent="0">
              <a:buNone/>
            </a:pPr>
            <a:endParaRPr lang="en-IN" dirty="0"/>
          </a:p>
        </p:txBody>
      </p:sp>
      <p:sp>
        <p:nvSpPr>
          <p:cNvPr id="5" name="Rectangle 2"/>
          <p:cNvSpPr>
            <a:spLocks noChangeArrowheads="1"/>
          </p:cNvSpPr>
          <p:nvPr/>
        </p:nvSpPr>
        <p:spPr bwMode="auto">
          <a:xfrm>
            <a:off x="1220020" y="2390746"/>
            <a:ext cx="685476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11111"/>
                </a:solidFill>
                <a:effectLst/>
                <a:latin typeface="Helvetica" panose="020B0604020202020204" pitchFamily="34" charset="0"/>
              </a:rPr>
              <a:t>The result of </a:t>
            </a:r>
            <a:r>
              <a:rPr kumimoji="0" lang="en-US" sz="1400" b="1" i="0" u="none" strike="noStrike" cap="none" normalizeH="0" baseline="0" dirty="0" smtClean="0">
                <a:ln>
                  <a:noFill/>
                </a:ln>
                <a:solidFill>
                  <a:srgbClr val="111111"/>
                </a:solidFill>
                <a:effectLst/>
                <a:latin typeface="Helvetica" panose="020B0604020202020204" pitchFamily="34" charset="0"/>
              </a:rPr>
              <a:t>standardization</a:t>
            </a:r>
            <a:r>
              <a:rPr kumimoji="0" lang="en-US" sz="1400" b="0" i="0" u="none" strike="noStrike" cap="none" normalizeH="0" baseline="0" dirty="0" smtClean="0">
                <a:ln>
                  <a:noFill/>
                </a:ln>
                <a:solidFill>
                  <a:srgbClr val="111111"/>
                </a:solidFill>
                <a:effectLst/>
                <a:latin typeface="Helvetica" panose="020B0604020202020204" pitchFamily="34" charset="0"/>
              </a:rPr>
              <a:t> (or </a:t>
            </a:r>
            <a:r>
              <a:rPr kumimoji="0" lang="en-US" sz="1400" b="1" i="0" u="none" strike="noStrike" cap="none" normalizeH="0" baseline="0" dirty="0" smtClean="0">
                <a:ln>
                  <a:noFill/>
                </a:ln>
                <a:solidFill>
                  <a:srgbClr val="111111"/>
                </a:solidFill>
                <a:effectLst/>
                <a:latin typeface="Helvetica" panose="020B0604020202020204" pitchFamily="34" charset="0"/>
              </a:rPr>
              <a:t>Z-score normalization</a:t>
            </a:r>
            <a:r>
              <a:rPr kumimoji="0" lang="en-US" sz="1400" b="0" i="0" u="none" strike="noStrike" cap="none" normalizeH="0" baseline="0" dirty="0" smtClean="0">
                <a:ln>
                  <a:noFill/>
                </a:ln>
                <a:solidFill>
                  <a:srgbClr val="111111"/>
                </a:solidFill>
                <a:effectLst/>
                <a:latin typeface="Helvetica" panose="020B0604020202020204" pitchFamily="34" charset="0"/>
              </a:rPr>
              <a:t>) is that the features will be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11111"/>
                </a:solidFill>
                <a:effectLst/>
                <a:latin typeface="Helvetica" panose="020B0604020202020204" pitchFamily="34" charset="0"/>
              </a:rPr>
              <a:t>rescaled so that they’ll have the properties of a standard normal distribution with</a:t>
            </a:r>
            <a:endParaRPr kumimoji="0" 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11111"/>
                </a:solidFill>
                <a:effectLst/>
                <a:latin typeface="MathJax_Math-italic"/>
              </a:rPr>
              <a:t>μ</a:t>
            </a:r>
            <a:r>
              <a:rPr kumimoji="0" lang="en-US" sz="1600" b="0" i="0" u="none" strike="noStrike" cap="none" normalizeH="0" baseline="0" dirty="0" smtClean="0">
                <a:ln>
                  <a:noFill/>
                </a:ln>
                <a:solidFill>
                  <a:srgbClr val="111111"/>
                </a:solidFill>
                <a:effectLst/>
                <a:latin typeface="MathJax_Main"/>
              </a:rPr>
              <a:t>=0</a:t>
            </a:r>
            <a:r>
              <a:rPr lang="en-US" sz="1400" dirty="0">
                <a:solidFill>
                  <a:srgbClr val="111111"/>
                </a:solidFill>
                <a:latin typeface="Helvetica" panose="020B0604020202020204" pitchFamily="34" charset="0"/>
              </a:rPr>
              <a:t> </a:t>
            </a:r>
            <a:r>
              <a:rPr kumimoji="0" lang="en-US" sz="1400" b="0" i="0" u="none" strike="noStrike" cap="none" normalizeH="0" baseline="0" dirty="0" smtClean="0">
                <a:ln>
                  <a:noFill/>
                </a:ln>
                <a:solidFill>
                  <a:srgbClr val="111111"/>
                </a:solidFill>
                <a:effectLst/>
                <a:latin typeface="Helvetica" panose="020B0604020202020204" pitchFamily="34" charset="0"/>
              </a:rPr>
              <a:t>and </a:t>
            </a:r>
            <a:r>
              <a:rPr kumimoji="0" lang="en-US" sz="1600" b="0" i="0" u="none" strike="noStrike" cap="none" normalizeH="0" baseline="0" dirty="0" smtClean="0">
                <a:ln>
                  <a:noFill/>
                </a:ln>
                <a:solidFill>
                  <a:srgbClr val="111111"/>
                </a:solidFill>
                <a:effectLst/>
                <a:latin typeface="MathJax_Math-italic"/>
              </a:rPr>
              <a:t>σ</a:t>
            </a:r>
            <a:r>
              <a:rPr kumimoji="0" lang="en-US" sz="1600" b="0" i="0" u="none" strike="noStrike" cap="none" normalizeH="0" baseline="0" dirty="0" smtClean="0">
                <a:ln>
                  <a:noFill/>
                </a:ln>
                <a:solidFill>
                  <a:srgbClr val="111111"/>
                </a:solidFill>
                <a:effectLst/>
                <a:latin typeface="MathJax_Main"/>
              </a:rPr>
              <a:t>=1.</a:t>
            </a:r>
          </a:p>
          <a:p>
            <a:pPr lvl="0"/>
            <a:r>
              <a:rPr lang="en-US" sz="1400" dirty="0" smtClean="0">
                <a:solidFill>
                  <a:srgbClr val="111111"/>
                </a:solidFill>
                <a:latin typeface="MathJax_Math-italic"/>
              </a:rPr>
              <a:t>μ is mean and σ is standard deviation.</a:t>
            </a:r>
          </a:p>
          <a:p>
            <a:pPr lvl="0"/>
            <a:endParaRPr lang="en-US" sz="1400" dirty="0" smtClean="0">
              <a:solidFill>
                <a:srgbClr val="111111"/>
              </a:solidFill>
              <a:latin typeface="MathJax_Math-italic"/>
            </a:endParaRPr>
          </a:p>
          <a:p>
            <a:pPr lvl="0"/>
            <a:r>
              <a:rPr lang="en-US" sz="1400" dirty="0"/>
              <a:t>S</a:t>
            </a:r>
            <a:r>
              <a:rPr lang="en-US" sz="1400" dirty="0" smtClean="0"/>
              <a:t>tandard </a:t>
            </a:r>
            <a:r>
              <a:rPr lang="en-US" sz="1400" dirty="0"/>
              <a:t>scores (also called </a:t>
            </a:r>
            <a:r>
              <a:rPr lang="en-US" sz="1400" b="1" i="1" dirty="0"/>
              <a:t>z</a:t>
            </a:r>
            <a:r>
              <a:rPr lang="en-US" sz="1400" dirty="0"/>
              <a:t> scores) of the samples are calculated as follows:</a:t>
            </a:r>
            <a:endParaRPr lang="en-US" sz="1400" dirty="0">
              <a:solidFill>
                <a:srgbClr val="111111"/>
              </a:solidFill>
              <a:latin typeface="MathJax_Main"/>
            </a:endParaRPr>
          </a:p>
          <a:p>
            <a:pPr lvl="0"/>
            <a:r>
              <a:rPr lang="en-IN" sz="1600" dirty="0" smtClean="0"/>
              <a:t>z=(x</a:t>
            </a:r>
            <a:r>
              <a:rPr lang="en-IN" sz="1600" dirty="0"/>
              <a:t>−</a:t>
            </a:r>
            <a:r>
              <a:rPr lang="el-GR" sz="1600" dirty="0" smtClean="0"/>
              <a:t>μ</a:t>
            </a:r>
            <a:r>
              <a:rPr lang="en-IN" sz="1600" dirty="0" smtClean="0"/>
              <a:t>)/</a:t>
            </a:r>
            <a:r>
              <a:rPr lang="el-GR" sz="1600" dirty="0" smtClean="0"/>
              <a:t>σ</a:t>
            </a:r>
            <a:r>
              <a:rPr lang="el-GR" dirty="0"/>
              <a:t/>
            </a:r>
            <a:br>
              <a:rPr lang="el-GR" dirty="0"/>
            </a:br>
            <a:endParaRPr lang="en-IN" dirty="0" smtClean="0"/>
          </a:p>
          <a:p>
            <a:pPr lvl="0"/>
            <a:endParaRPr lang="en-IN" dirty="0" smtClean="0"/>
          </a:p>
          <a:p>
            <a:pPr lvl="0"/>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rotWithShape="1">
          <a:blip r:embed="rId2"/>
          <a:srcRect l="37237" t="52400" r="37482" b="37089"/>
          <a:stretch/>
        </p:blipFill>
        <p:spPr>
          <a:xfrm>
            <a:off x="1220020" y="5047663"/>
            <a:ext cx="3429000" cy="967500"/>
          </a:xfrm>
          <a:prstGeom prst="rect">
            <a:avLst/>
          </a:prstGeom>
        </p:spPr>
      </p:pic>
    </p:spTree>
    <p:extLst>
      <p:ext uri="{BB962C8B-B14F-4D97-AF65-F5344CB8AC3E}">
        <p14:creationId xmlns:p14="http://schemas.microsoft.com/office/powerpoint/2010/main" val="756732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Sigmoid Function</a:t>
            </a:r>
            <a:endParaRPr lang="en-IN" dirty="0"/>
          </a:p>
        </p:txBody>
      </p:sp>
      <p:sp>
        <p:nvSpPr>
          <p:cNvPr id="3" name="Content Placeholder 2"/>
          <p:cNvSpPr>
            <a:spLocks noGrp="1"/>
          </p:cNvSpPr>
          <p:nvPr>
            <p:ph idx="1"/>
          </p:nvPr>
        </p:nvSpPr>
        <p:spPr>
          <a:xfrm>
            <a:off x="1164874" y="2229248"/>
            <a:ext cx="3559526" cy="3603812"/>
          </a:xfrm>
        </p:spPr>
        <p:txBody>
          <a:bodyPr>
            <a:normAutofit lnSpcReduction="10000"/>
          </a:bodyPr>
          <a:lstStyle/>
          <a:p>
            <a:pPr marL="0" indent="0" algn="just">
              <a:buNone/>
            </a:pPr>
            <a:r>
              <a:rPr lang="en-US" sz="1600" dirty="0"/>
              <a:t>Most often, we would want to predict our outcomes as YES/NO (1/0).</a:t>
            </a:r>
          </a:p>
          <a:p>
            <a:pPr marL="0" indent="0" algn="just">
              <a:buNone/>
            </a:pPr>
            <a:r>
              <a:rPr lang="en-US" sz="1600" dirty="0"/>
              <a:t>For example:</a:t>
            </a:r>
          </a:p>
          <a:p>
            <a:pPr marL="0" indent="0" algn="just">
              <a:buNone/>
            </a:pPr>
            <a:r>
              <a:rPr lang="en-US" sz="1600" dirty="0"/>
              <a:t>Is your favorite football team going to win the match today? — yes/no (0/1</a:t>
            </a:r>
            <a:r>
              <a:rPr lang="en-US" sz="1600" dirty="0" smtClean="0"/>
              <a:t>)</a:t>
            </a:r>
          </a:p>
          <a:p>
            <a:pPr marL="0" indent="0" algn="just">
              <a:buNone/>
            </a:pPr>
            <a:endParaRPr lang="en-US" sz="1600" dirty="0"/>
          </a:p>
          <a:p>
            <a:pPr marL="0" indent="0" algn="just">
              <a:buNone/>
            </a:pPr>
            <a:r>
              <a:rPr lang="en-US" sz="1600" b="1" dirty="0" smtClean="0"/>
              <a:t>The Sigmoid </a:t>
            </a:r>
            <a:r>
              <a:rPr lang="en-US" sz="1600" b="1" dirty="0"/>
              <a:t>function is given by:</a:t>
            </a:r>
            <a:endParaRPr lang="en-US" sz="1600" dirty="0"/>
          </a:p>
          <a:p>
            <a:pPr marL="0" indent="0">
              <a:buNone/>
            </a:pPr>
            <a:endParaRPr lang="en-IN" dirty="0" smtClean="0"/>
          </a:p>
          <a:p>
            <a:pPr marL="0" indent="0">
              <a:buNone/>
            </a:pPr>
            <a:endParaRPr lang="en-IN" dirty="0"/>
          </a:p>
          <a:p>
            <a:pPr marL="0" indent="0">
              <a:buNone/>
            </a:pPr>
            <a:r>
              <a:rPr lang="en-US" sz="1600" dirty="0" smtClean="0"/>
              <a:t>It is an activation function.</a:t>
            </a:r>
          </a:p>
          <a:p>
            <a:pPr marL="0" indent="0">
              <a:buNone/>
            </a:pPr>
            <a:r>
              <a:rPr lang="en-US" sz="1600" dirty="0" smtClean="0"/>
              <a:t>Sigmoid </a:t>
            </a:r>
            <a:r>
              <a:rPr lang="en-US" sz="1600" dirty="0"/>
              <a:t>Functions are used excessively in neural networks.</a:t>
            </a:r>
            <a:endParaRPr lang="en-IN" sz="1600" dirty="0"/>
          </a:p>
        </p:txBody>
      </p:sp>
      <p:pic>
        <p:nvPicPr>
          <p:cNvPr id="9228" name="Picture 12" descr="https://qph.ec.quoracdn.net/main-qimg-5511fe26d0101a625e7ce818cb29e4a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873" y="4031154"/>
            <a:ext cx="2035527" cy="693246"/>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http://www.computing.dcu.ie/~humphrys/Notes/Neural/Bitmaps/sigmoi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29248"/>
            <a:ext cx="3117137" cy="260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941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of Misfit</a:t>
            </a:r>
            <a:endParaRPr lang="en-IN" dirty="0"/>
          </a:p>
        </p:txBody>
      </p:sp>
      <p:sp>
        <p:nvSpPr>
          <p:cNvPr id="3" name="Content Placeholder 2"/>
          <p:cNvSpPr>
            <a:spLocks noGrp="1"/>
          </p:cNvSpPr>
          <p:nvPr>
            <p:ph idx="1"/>
          </p:nvPr>
        </p:nvSpPr>
        <p:spPr>
          <a:xfrm>
            <a:off x="936274" y="1884325"/>
            <a:ext cx="6564422" cy="3754475"/>
          </a:xfrm>
        </p:spPr>
        <p:txBody>
          <a:bodyPr>
            <a:normAutofit fontScale="85000" lnSpcReduction="20000"/>
          </a:bodyPr>
          <a:lstStyle/>
          <a:p>
            <a:pPr marL="0" indent="0" algn="just">
              <a:buNone/>
            </a:pPr>
            <a:r>
              <a:rPr lang="en-US" sz="1900" dirty="0" smtClean="0"/>
              <a:t>See the following graphs:</a:t>
            </a:r>
          </a:p>
          <a:p>
            <a:pPr marL="0" indent="0">
              <a:buNone/>
            </a:pPr>
            <a:r>
              <a:rPr lang="en-US" sz="1600" dirty="0"/>
              <a:t>	</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endParaRPr lang="en-US" sz="1400" dirty="0"/>
          </a:p>
          <a:p>
            <a:r>
              <a:rPr lang="en-US" sz="1400" dirty="0"/>
              <a:t>In the first graph, first degree curve (aka straight line) is used, but this doesn’t fit the data enough. This is </a:t>
            </a:r>
            <a:r>
              <a:rPr lang="en-US" sz="1400" dirty="0" err="1"/>
              <a:t>underfitting</a:t>
            </a:r>
            <a:r>
              <a:rPr lang="en-US" sz="1400" dirty="0"/>
              <a:t>. We need to fit a higher degree curve.</a:t>
            </a:r>
          </a:p>
          <a:p>
            <a:r>
              <a:rPr lang="en-US" sz="1400" dirty="0"/>
              <a:t>In the second graph, the second degree polynomial curve fits the data much better and also removes the noise in the data.</a:t>
            </a:r>
          </a:p>
          <a:p>
            <a:r>
              <a:rPr lang="en-US" sz="1400" dirty="0"/>
              <a:t>In the last graph, a much higher degree polynomial curve is used for fitting, which tries to fit the noise in the input data as well. This is </a:t>
            </a:r>
            <a:r>
              <a:rPr lang="en-US" sz="1400" dirty="0" err="1"/>
              <a:t>overfitting</a:t>
            </a:r>
            <a:r>
              <a:rPr lang="en-US" sz="1400" dirty="0"/>
              <a:t>.</a:t>
            </a:r>
          </a:p>
          <a:p>
            <a:pPr marL="0" indent="0">
              <a:buNone/>
            </a:pPr>
            <a:endParaRPr lang="en-US" sz="1600" dirty="0" smtClean="0"/>
          </a:p>
          <a:p>
            <a:pPr marL="0" indent="0">
              <a:buNone/>
            </a:pPr>
            <a:endParaRPr lang="en-IN" sz="1600" dirty="0"/>
          </a:p>
        </p:txBody>
      </p:sp>
      <p:pic>
        <p:nvPicPr>
          <p:cNvPr id="10244" name="Picture 4" descr="http://www.holehouse.org/mlclass/07_Regularization_files/Image%20%5b1%5d.png"/>
          <p:cNvPicPr>
            <a:picLocks noChangeAspect="1" noChangeArrowheads="1"/>
          </p:cNvPicPr>
          <p:nvPr/>
        </p:nvPicPr>
        <p:blipFill rotWithShape="1">
          <a:blip r:embed="rId2">
            <a:extLst>
              <a:ext uri="{28A0092B-C50C-407E-A947-70E740481C1C}">
                <a14:useLocalDpi xmlns:a14="http://schemas.microsoft.com/office/drawing/2010/main" val="0"/>
              </a:ext>
            </a:extLst>
          </a:blip>
          <a:srcRect r="1019" b="42094"/>
          <a:stretch/>
        </p:blipFill>
        <p:spPr bwMode="auto">
          <a:xfrm>
            <a:off x="1095023" y="2248562"/>
            <a:ext cx="6480000" cy="133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00200" y="3678252"/>
            <a:ext cx="914400" cy="261610"/>
          </a:xfrm>
          <a:prstGeom prst="rect">
            <a:avLst/>
          </a:prstGeom>
          <a:noFill/>
        </p:spPr>
        <p:txBody>
          <a:bodyPr wrap="square" rtlCol="0">
            <a:spAutoFit/>
          </a:bodyPr>
          <a:lstStyle/>
          <a:p>
            <a:r>
              <a:rPr lang="en-IN" sz="1100" dirty="0" smtClean="0"/>
              <a:t>Under fitting</a:t>
            </a:r>
            <a:endParaRPr lang="en-IN" sz="1100" dirty="0"/>
          </a:p>
        </p:txBody>
      </p:sp>
      <p:sp>
        <p:nvSpPr>
          <p:cNvPr id="8" name="TextBox 7"/>
          <p:cNvSpPr txBox="1"/>
          <p:nvPr/>
        </p:nvSpPr>
        <p:spPr>
          <a:xfrm>
            <a:off x="4200342" y="3678252"/>
            <a:ext cx="914400" cy="261610"/>
          </a:xfrm>
          <a:prstGeom prst="rect">
            <a:avLst/>
          </a:prstGeom>
          <a:noFill/>
        </p:spPr>
        <p:txBody>
          <a:bodyPr wrap="square" rtlCol="0">
            <a:spAutoFit/>
          </a:bodyPr>
          <a:lstStyle/>
          <a:p>
            <a:r>
              <a:rPr lang="en-IN" sz="1100" dirty="0" smtClean="0"/>
              <a:t>Right fit</a:t>
            </a:r>
            <a:endParaRPr lang="en-IN" sz="1100" dirty="0"/>
          </a:p>
        </p:txBody>
      </p:sp>
      <p:sp>
        <p:nvSpPr>
          <p:cNvPr id="9" name="TextBox 8"/>
          <p:cNvSpPr txBox="1"/>
          <p:nvPr/>
        </p:nvSpPr>
        <p:spPr>
          <a:xfrm>
            <a:off x="6166260" y="3644757"/>
            <a:ext cx="914400" cy="261610"/>
          </a:xfrm>
          <a:prstGeom prst="rect">
            <a:avLst/>
          </a:prstGeom>
          <a:noFill/>
        </p:spPr>
        <p:txBody>
          <a:bodyPr wrap="square" rtlCol="0">
            <a:spAutoFit/>
          </a:bodyPr>
          <a:lstStyle/>
          <a:p>
            <a:r>
              <a:rPr lang="en-IN" sz="1100" dirty="0" err="1" smtClean="0"/>
              <a:t>Overfitting</a:t>
            </a:r>
            <a:endParaRPr lang="en-IN" sz="1100" dirty="0"/>
          </a:p>
        </p:txBody>
      </p:sp>
    </p:spTree>
    <p:extLst>
      <p:ext uri="{BB962C8B-B14F-4D97-AF65-F5344CB8AC3E}">
        <p14:creationId xmlns:p14="http://schemas.microsoft.com/office/powerpoint/2010/main" val="1236632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Addressing </a:t>
            </a:r>
            <a:r>
              <a:rPr lang="en-IN" dirty="0" err="1" smtClean="0"/>
              <a:t>Overfitting</a:t>
            </a:r>
            <a:endParaRPr lang="en-IN" dirty="0"/>
          </a:p>
        </p:txBody>
      </p:sp>
      <p:sp>
        <p:nvSpPr>
          <p:cNvPr id="3" name="Content Placeholder 2"/>
          <p:cNvSpPr>
            <a:spLocks noGrp="1"/>
          </p:cNvSpPr>
          <p:nvPr>
            <p:ph idx="1"/>
          </p:nvPr>
        </p:nvSpPr>
        <p:spPr>
          <a:xfrm>
            <a:off x="1095024" y="2119257"/>
            <a:ext cx="6564422" cy="3603812"/>
          </a:xfrm>
        </p:spPr>
        <p:txBody>
          <a:bodyPr>
            <a:normAutofit fontScale="92500" lnSpcReduction="10000"/>
          </a:bodyPr>
          <a:lstStyle/>
          <a:p>
            <a:r>
              <a:rPr lang="en-US" b="1" dirty="0"/>
              <a:t>Reduce number of features</a:t>
            </a:r>
            <a:endParaRPr lang="en-US" dirty="0"/>
          </a:p>
          <a:p>
            <a:pPr lvl="1"/>
            <a:r>
              <a:rPr lang="en-US" dirty="0"/>
              <a:t>Manually select which features to keep</a:t>
            </a:r>
          </a:p>
          <a:p>
            <a:pPr lvl="1"/>
            <a:r>
              <a:rPr lang="en-US" dirty="0"/>
              <a:t>Model selection algorithms are discussed later (good for reducing number of features)</a:t>
            </a:r>
          </a:p>
          <a:p>
            <a:pPr lvl="1"/>
            <a:r>
              <a:rPr lang="en-US" dirty="0"/>
              <a:t>But, in reducing the number of features we lose some information</a:t>
            </a:r>
          </a:p>
          <a:p>
            <a:r>
              <a:rPr lang="en-US" dirty="0"/>
              <a:t> </a:t>
            </a:r>
            <a:r>
              <a:rPr lang="en-US" b="1" dirty="0"/>
              <a:t>Regularization</a:t>
            </a:r>
            <a:endParaRPr lang="en-US" dirty="0"/>
          </a:p>
          <a:p>
            <a:pPr lvl="1"/>
            <a:r>
              <a:rPr lang="en-US" dirty="0"/>
              <a:t>Keep all features, but reduce magnitude of parameters θ</a:t>
            </a:r>
          </a:p>
          <a:p>
            <a:pPr lvl="1"/>
            <a:r>
              <a:rPr lang="en-US" dirty="0"/>
              <a:t>Works well when we have a lot of features, each of which contributes a bit to predicting y</a:t>
            </a:r>
          </a:p>
          <a:p>
            <a:endParaRPr lang="en-IN" dirty="0"/>
          </a:p>
        </p:txBody>
      </p:sp>
    </p:spTree>
    <p:extLst>
      <p:ext uri="{BB962C8B-B14F-4D97-AF65-F5344CB8AC3E}">
        <p14:creationId xmlns:p14="http://schemas.microsoft.com/office/powerpoint/2010/main" val="1617099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Regularization</a:t>
            </a:r>
            <a:endParaRPr lang="en-IN" dirty="0"/>
          </a:p>
        </p:txBody>
      </p:sp>
      <p:sp>
        <p:nvSpPr>
          <p:cNvPr id="3" name="Content Placeholder 2"/>
          <p:cNvSpPr>
            <a:spLocks noGrp="1"/>
          </p:cNvSpPr>
          <p:nvPr>
            <p:ph idx="1"/>
          </p:nvPr>
        </p:nvSpPr>
        <p:spPr/>
        <p:txBody>
          <a:bodyPr/>
          <a:lstStyle/>
          <a:p>
            <a:pPr algn="just"/>
            <a:r>
              <a:rPr lang="en-US" sz="1800" dirty="0" smtClean="0"/>
              <a:t>Regularization </a:t>
            </a:r>
            <a:r>
              <a:rPr lang="en-US" sz="1800" dirty="0"/>
              <a:t>is tuning the complexity of preferred model so your models are better at predicting or </a:t>
            </a:r>
            <a:r>
              <a:rPr lang="en-US" sz="1800" dirty="0" smtClean="0"/>
              <a:t>generalizing.</a:t>
            </a:r>
          </a:p>
          <a:p>
            <a:pPr algn="just"/>
            <a:r>
              <a:rPr lang="en-US" sz="1800" dirty="0"/>
              <a:t>To regularize, A tuning parameter (lambda) lets you change the complexity of the model, or a selection of models of different complexities</a:t>
            </a:r>
            <a:r>
              <a:rPr lang="en-US" sz="1800" dirty="0" smtClean="0"/>
              <a:t>.</a:t>
            </a:r>
          </a:p>
          <a:p>
            <a:pPr algn="just"/>
            <a:endParaRPr lang="en-US" sz="1800" dirty="0"/>
          </a:p>
          <a:p>
            <a:pPr marL="0" indent="0" algn="just">
              <a:buNone/>
            </a:pPr>
            <a:r>
              <a:rPr lang="en-US" sz="1800" dirty="0"/>
              <a:t>	</a:t>
            </a:r>
            <a:r>
              <a:rPr lang="en-US" sz="1800" dirty="0" smtClean="0"/>
              <a:t>J(</a:t>
            </a:r>
            <a:r>
              <a:rPr lang="el-GR" sz="1800" dirty="0" smtClean="0"/>
              <a:t>θ) =</a:t>
            </a:r>
            <a:endParaRPr lang="en-IN" sz="1800" dirty="0" smtClean="0"/>
          </a:p>
          <a:p>
            <a:pPr marL="0" indent="0" algn="just">
              <a:buNone/>
            </a:pPr>
            <a:r>
              <a:rPr lang="en-IN" sz="1800" dirty="0"/>
              <a:t>	</a:t>
            </a:r>
            <a:endParaRPr lang="en-IN" sz="1800" dirty="0" smtClean="0"/>
          </a:p>
          <a:p>
            <a:pPr marL="0" indent="0" algn="just">
              <a:buNone/>
            </a:pPr>
            <a:r>
              <a:rPr lang="en-IN" sz="1800" dirty="0"/>
              <a:t>	</a:t>
            </a:r>
            <a:r>
              <a:rPr lang="el-GR" sz="1600" dirty="0" smtClean="0"/>
              <a:t>λ</a:t>
            </a:r>
            <a:r>
              <a:rPr lang="en-IN" sz="1600" dirty="0" smtClean="0"/>
              <a:t> is regularization parameter </a:t>
            </a:r>
            <a:endParaRPr lang="el-GR" sz="1600" dirty="0"/>
          </a:p>
        </p:txBody>
      </p:sp>
      <p:pic>
        <p:nvPicPr>
          <p:cNvPr id="11266" name="Picture 2" descr="l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038599"/>
            <a:ext cx="2895600" cy="475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248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9825" y="769938"/>
            <a:ext cx="7086600" cy="5029200"/>
          </a:xfrm>
        </p:spPr>
        <p:txBody>
          <a:bodyPr>
            <a:normAutofit/>
          </a:bodyPr>
          <a:lstStyle/>
          <a:p>
            <a:r>
              <a:rPr lang="en-IN" sz="2000" dirty="0" smtClean="0"/>
              <a:t>Bias:</a:t>
            </a:r>
          </a:p>
          <a:p>
            <a:pPr marL="0" indent="0" algn="just">
              <a:buNone/>
            </a:pPr>
            <a:r>
              <a:rPr lang="en-US" sz="1400" b="1" i="1" dirty="0"/>
              <a:t>Bias </a:t>
            </a:r>
            <a:r>
              <a:rPr lang="en-US" sz="1400" dirty="0"/>
              <a:t>refers to the error due to overly-simplistic assumptions or faulty assumptions in the learning algorithm. Bias results in </a:t>
            </a:r>
            <a:r>
              <a:rPr lang="en-US" sz="1400" b="1" i="1" dirty="0"/>
              <a:t>under-fitting </a:t>
            </a:r>
            <a:r>
              <a:rPr lang="en-US" sz="1400" dirty="0"/>
              <a:t>the data. A high bias means our learning algorithm is missing important trends amongst the features</a:t>
            </a:r>
            <a:r>
              <a:rPr lang="en-US" sz="1400" dirty="0" smtClean="0"/>
              <a:t>.</a:t>
            </a:r>
          </a:p>
          <a:p>
            <a:pPr algn="just"/>
            <a:r>
              <a:rPr lang="en-US" sz="2000" dirty="0" smtClean="0"/>
              <a:t>Variance:</a:t>
            </a:r>
          </a:p>
          <a:p>
            <a:pPr marL="0" indent="0" algn="just">
              <a:buNone/>
            </a:pPr>
            <a:r>
              <a:rPr lang="en-US" sz="1400" b="1" i="1" dirty="0"/>
              <a:t>Variance </a:t>
            </a:r>
            <a:r>
              <a:rPr lang="en-US" sz="1400" dirty="0"/>
              <a:t>refers to the error due to an overly-complex that tries to fit the training data as closely as possible. In high variance cases the model’s predicted values are extremely close to the actual values from the training set. The learning algorithm copies the training data’s trends and this results in loss of </a:t>
            </a:r>
            <a:r>
              <a:rPr lang="en-US" sz="1400" dirty="0" err="1"/>
              <a:t>generalisation</a:t>
            </a:r>
            <a:r>
              <a:rPr lang="en-US" sz="1400" dirty="0"/>
              <a:t> capabilities. High Variance gives rise to </a:t>
            </a:r>
            <a:r>
              <a:rPr lang="en-US" sz="1400" b="1" i="1" dirty="0"/>
              <a:t>over-fitting</a:t>
            </a:r>
            <a:endParaRPr lang="en-IN" sz="1400" dirty="0" smtClean="0"/>
          </a:p>
        </p:txBody>
      </p:sp>
      <p:pic>
        <p:nvPicPr>
          <p:cNvPr id="13314" name="Picture 2" descr="https://d3c33hcgiwev3.cloudfront.net/imageAssetProxy.v1/bpAOvt9uEeaQlg5FcsXQDA_ecad653e01ee824b231ff8b5df7208d9_2-am.png?expiry=1518825600000&amp;hmac=C9m9EXlxu7n2zbUEgSl_b9zXxCnA43o97FinvOaKfm0"/>
          <p:cNvPicPr>
            <a:picLocks noChangeAspect="1" noChangeArrowheads="1"/>
          </p:cNvPicPr>
          <p:nvPr/>
        </p:nvPicPr>
        <p:blipFill rotWithShape="1">
          <a:blip r:embed="rId2">
            <a:extLst>
              <a:ext uri="{28A0092B-C50C-407E-A947-70E740481C1C}">
                <a14:useLocalDpi xmlns:a14="http://schemas.microsoft.com/office/drawing/2010/main" val="0"/>
              </a:ext>
            </a:extLst>
          </a:blip>
          <a:srcRect t="9467" b="-9467"/>
          <a:stretch/>
        </p:blipFill>
        <p:spPr bwMode="auto">
          <a:xfrm>
            <a:off x="1139825" y="3810001"/>
            <a:ext cx="3508375" cy="239509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d3c33hcgiwev3.cloudfront.net/imageAssetProxy.v1/vqlG7t9uEeaizBK307J26A_3e3e9f42b5e3ce9e3466a0416c4368ee_ITu3antfEeam4BLcQYZr8Q_37fe6be97e7b0740d1871ba99d4c2ed9_300px-Learning1.png?expiry=1518825600000&amp;hmac=KucTXOIQEMVhB4yTTlG5PUqEKGfAzEuW-BBrSjRK6xI"/>
          <p:cNvPicPr>
            <a:picLocks noChangeAspect="1" noChangeArrowheads="1"/>
          </p:cNvPicPr>
          <p:nvPr/>
        </p:nvPicPr>
        <p:blipFill rotWithShape="1">
          <a:blip r:embed="rId3">
            <a:extLst>
              <a:ext uri="{28A0092B-C50C-407E-A947-70E740481C1C}">
                <a14:useLocalDpi xmlns:a14="http://schemas.microsoft.com/office/drawing/2010/main" val="0"/>
              </a:ext>
            </a:extLst>
          </a:blip>
          <a:srcRect t="11306" b="-11306"/>
          <a:stretch/>
        </p:blipFill>
        <p:spPr bwMode="auto">
          <a:xfrm>
            <a:off x="4969215" y="3810001"/>
            <a:ext cx="3257210" cy="2395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82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Bias VS Variance</a:t>
            </a:r>
            <a:endParaRPr lang="en-IN" dirty="0"/>
          </a:p>
        </p:txBody>
      </p:sp>
      <p:sp>
        <p:nvSpPr>
          <p:cNvPr id="3" name="Content Placeholder 2"/>
          <p:cNvSpPr>
            <a:spLocks noGrp="1"/>
          </p:cNvSpPr>
          <p:nvPr>
            <p:ph idx="1"/>
          </p:nvPr>
        </p:nvSpPr>
        <p:spPr/>
        <p:txBody>
          <a:bodyPr/>
          <a:lstStyle/>
          <a:p>
            <a:r>
              <a:rPr lang="en-US" sz="1600" dirty="0"/>
              <a:t>If you get bad results usually because of one of</a:t>
            </a:r>
          </a:p>
          <a:p>
            <a:pPr marL="708660" lvl="1" indent="-342900">
              <a:buFont typeface="+mj-lt"/>
              <a:buAutoNum type="arabicPeriod"/>
            </a:pPr>
            <a:r>
              <a:rPr lang="en-US" sz="1600" b="1" dirty="0"/>
              <a:t>High bias</a:t>
            </a:r>
            <a:r>
              <a:rPr lang="en-US" sz="1600" dirty="0"/>
              <a:t> - under fitting problem</a:t>
            </a:r>
          </a:p>
          <a:p>
            <a:pPr marL="708660" lvl="1" indent="-342900">
              <a:buFont typeface="+mj-lt"/>
              <a:buAutoNum type="arabicPeriod"/>
            </a:pPr>
            <a:r>
              <a:rPr lang="en-US" sz="1600" b="1" dirty="0"/>
              <a:t>High variance</a:t>
            </a:r>
            <a:r>
              <a:rPr lang="en-US" sz="1600" dirty="0"/>
              <a:t> - over fitting problem</a:t>
            </a:r>
          </a:p>
          <a:p>
            <a:r>
              <a:rPr lang="en-US" sz="1600" dirty="0"/>
              <a:t>Important to work out which is the problem</a:t>
            </a:r>
          </a:p>
          <a:p>
            <a:pPr marL="708660" lvl="1" indent="-342900">
              <a:buFont typeface="+mj-lt"/>
              <a:buAutoNum type="arabicPeriod"/>
            </a:pPr>
            <a:r>
              <a:rPr lang="en-US" sz="1600" dirty="0"/>
              <a:t>Knowing which will help let you improve the algorithm</a:t>
            </a:r>
          </a:p>
          <a:p>
            <a:r>
              <a:rPr lang="en-US" sz="1600" dirty="0"/>
              <a:t>Bias/variance shown graphically below</a:t>
            </a:r>
          </a:p>
          <a:p>
            <a:pPr marL="0" indent="0">
              <a:buNone/>
            </a:pPr>
            <a:endParaRPr lang="en-IN" dirty="0"/>
          </a:p>
        </p:txBody>
      </p:sp>
      <p:pic>
        <p:nvPicPr>
          <p:cNvPr id="12290" name="Picture 2" descr="http://www.holehouse.org/mlclass/10_Advice_for_applying_machine_learning_files/Image%20%5b8%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57449"/>
            <a:ext cx="6095999" cy="21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145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Bias Variance Trade off</a:t>
            </a:r>
            <a:endParaRPr lang="en-IN" dirty="0"/>
          </a:p>
        </p:txBody>
      </p:sp>
      <p:sp>
        <p:nvSpPr>
          <p:cNvPr id="3" name="Content Placeholder 2"/>
          <p:cNvSpPr>
            <a:spLocks noGrp="1"/>
          </p:cNvSpPr>
          <p:nvPr>
            <p:ph idx="1"/>
          </p:nvPr>
        </p:nvSpPr>
        <p:spPr>
          <a:xfrm>
            <a:off x="1095024" y="2119257"/>
            <a:ext cx="6564422" cy="3603812"/>
          </a:xfrm>
        </p:spPr>
        <p:txBody>
          <a:bodyPr/>
          <a:lstStyle/>
          <a:p>
            <a:pPr fontAlgn="base"/>
            <a:r>
              <a:rPr lang="en-US" sz="1400" dirty="0"/>
              <a:t>Parametric or linear machine learning algorithms often have a high bias but a low variance.</a:t>
            </a:r>
          </a:p>
          <a:p>
            <a:pPr fontAlgn="base"/>
            <a:r>
              <a:rPr lang="en-US" sz="1400" dirty="0"/>
              <a:t>Non-parametric or non-linear machine learning algorithms often have a low bias but a high variance.</a:t>
            </a:r>
          </a:p>
          <a:p>
            <a:pPr fontAlgn="base"/>
            <a:r>
              <a:rPr lang="en-US" sz="1400" dirty="0"/>
              <a:t>There is no escaping the relationship between bias and variance in machine learning.</a:t>
            </a:r>
          </a:p>
          <a:p>
            <a:pPr fontAlgn="base"/>
            <a:r>
              <a:rPr lang="en-US" sz="1400" dirty="0"/>
              <a:t>Increasing the bias will decrease the variance.</a:t>
            </a:r>
          </a:p>
          <a:p>
            <a:pPr fontAlgn="base"/>
            <a:r>
              <a:rPr lang="en-US" sz="1400" dirty="0"/>
              <a:t>Increasing the variance will decrease the bias.</a:t>
            </a:r>
          </a:p>
          <a:p>
            <a:endParaRPr lang="en-IN" dirty="0"/>
          </a:p>
        </p:txBody>
      </p:sp>
    </p:spTree>
    <p:extLst>
      <p:ext uri="{BB962C8B-B14F-4D97-AF65-F5344CB8AC3E}">
        <p14:creationId xmlns:p14="http://schemas.microsoft.com/office/powerpoint/2010/main" val="1329769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1"/>
            <a:ext cx="7086600" cy="685800"/>
          </a:xfrm>
        </p:spPr>
        <p:txBody>
          <a:bodyPr>
            <a:normAutofit fontScale="90000"/>
          </a:bodyPr>
          <a:lstStyle/>
          <a:p>
            <a:r>
              <a:rPr lang="en-IN" dirty="0" smtClean="0"/>
              <a:t>Precision Recall</a:t>
            </a:r>
            <a:endParaRPr lang="en-IN" dirty="0"/>
          </a:p>
        </p:txBody>
      </p:sp>
      <p:sp>
        <p:nvSpPr>
          <p:cNvPr id="3" name="Content Placeholder 2"/>
          <p:cNvSpPr>
            <a:spLocks noGrp="1"/>
          </p:cNvSpPr>
          <p:nvPr>
            <p:ph idx="1"/>
          </p:nvPr>
        </p:nvSpPr>
        <p:spPr>
          <a:xfrm>
            <a:off x="685800" y="1371602"/>
            <a:ext cx="7696200" cy="4876798"/>
          </a:xfrm>
        </p:spPr>
        <p:txBody>
          <a:bodyPr>
            <a:normAutofit/>
          </a:bodyPr>
          <a:lstStyle/>
          <a:p>
            <a:pPr marL="0" indent="0">
              <a:buNone/>
            </a:pPr>
            <a:r>
              <a:rPr lang="en-US" sz="1400" b="1" dirty="0"/>
              <a:t>Confusion Metrics : </a:t>
            </a:r>
            <a:r>
              <a:rPr lang="en-US" sz="1400" dirty="0"/>
              <a:t>Used to describe the performance of a classification model on a set of test data</a:t>
            </a:r>
            <a:r>
              <a:rPr lang="en-US" sz="1400" dirty="0" smtClean="0"/>
              <a:t>.</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365760" lvl="1" indent="0">
              <a:buNone/>
            </a:pPr>
            <a:r>
              <a:rPr lang="en-US" sz="1400" b="1" dirty="0" smtClean="0"/>
              <a:t>TP </a:t>
            </a:r>
            <a:r>
              <a:rPr lang="en-US" sz="1400" b="1" dirty="0"/>
              <a:t>:</a:t>
            </a:r>
            <a:r>
              <a:rPr lang="en-US" sz="1400" dirty="0"/>
              <a:t> The value of actual class is yes and the value of predicted class is also yes.</a:t>
            </a:r>
          </a:p>
          <a:p>
            <a:pPr marL="365760" lvl="1" indent="0">
              <a:buNone/>
            </a:pPr>
            <a:r>
              <a:rPr lang="en-US" sz="1400" b="1" dirty="0"/>
              <a:t>FP: </a:t>
            </a:r>
            <a:r>
              <a:rPr lang="en-US" sz="1400" dirty="0"/>
              <a:t>When actual class is no and predicted class is yes</a:t>
            </a:r>
          </a:p>
          <a:p>
            <a:pPr marL="365760" lvl="1" indent="0">
              <a:buNone/>
            </a:pPr>
            <a:r>
              <a:rPr lang="en-US" sz="1400" b="1" dirty="0"/>
              <a:t>TN: </a:t>
            </a:r>
            <a:r>
              <a:rPr lang="en-US" sz="1400" dirty="0"/>
              <a:t>The value of actual class is no and value of predicted class is also no</a:t>
            </a:r>
          </a:p>
          <a:p>
            <a:pPr marL="365760" lvl="1" indent="0">
              <a:buNone/>
            </a:pPr>
            <a:r>
              <a:rPr lang="en-US" sz="1400" b="1" dirty="0"/>
              <a:t>FN: </a:t>
            </a:r>
            <a:r>
              <a:rPr lang="en-US" sz="1400" dirty="0"/>
              <a:t>When actual class is yes but predicted class in no</a:t>
            </a:r>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p:txBody>
      </p:sp>
      <p:pic>
        <p:nvPicPr>
          <p:cNvPr id="5" name="Picture 4"/>
          <p:cNvPicPr>
            <a:picLocks noChangeAspect="1"/>
          </p:cNvPicPr>
          <p:nvPr/>
        </p:nvPicPr>
        <p:blipFill rotWithShape="1">
          <a:blip r:embed="rId2"/>
          <a:srcRect l="1851" t="42972" r="45855" b="29957"/>
          <a:stretch/>
        </p:blipFill>
        <p:spPr>
          <a:xfrm>
            <a:off x="838200" y="1752600"/>
            <a:ext cx="4191000" cy="1219603"/>
          </a:xfrm>
          <a:prstGeom prst="rect">
            <a:avLst/>
          </a:prstGeom>
        </p:spPr>
      </p:pic>
      <p:sp>
        <p:nvSpPr>
          <p:cNvPr id="6" name="Rectangle 3"/>
          <p:cNvSpPr>
            <a:spLocks noChangeArrowheads="1"/>
          </p:cNvSpPr>
          <p:nvPr/>
        </p:nvSpPr>
        <p:spPr bwMode="auto">
          <a:xfrm>
            <a:off x="1066800" y="4114800"/>
            <a:ext cx="58610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333333"/>
                </a:solidFill>
                <a:effectLst/>
                <a:latin typeface="q_serif"/>
              </a:rPr>
              <a:t>Precision :</a:t>
            </a:r>
            <a:endParaRPr kumimoji="0" 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anose="020B0604020202020204" pitchFamily="34" charset="0"/>
              </a:rPr>
              <a:t>(correctly predicted Positive) / (</a:t>
            </a:r>
            <a:r>
              <a:rPr kumimoji="0" lang="en-US" sz="1200" b="1" i="1" u="none" strike="noStrike" cap="none" normalizeH="0" baseline="0" dirty="0" smtClean="0">
                <a:ln>
                  <a:noFill/>
                </a:ln>
                <a:solidFill>
                  <a:schemeClr val="tx1"/>
                </a:solidFill>
                <a:effectLst/>
                <a:latin typeface="Arial" panose="020B0604020202020204" pitchFamily="34" charset="0"/>
              </a:rPr>
              <a:t>total predicted Positive</a:t>
            </a:r>
            <a:r>
              <a:rPr kumimoji="0" lang="en-US" sz="1200" b="0" i="1" u="none" strike="noStrike" cap="none" normalizeH="0" baseline="0" dirty="0" smtClean="0">
                <a:ln>
                  <a:noFill/>
                </a:ln>
                <a:solidFill>
                  <a:schemeClr val="tx1"/>
                </a:solidFill>
                <a:effectLst/>
                <a:latin typeface="Arial" panose="020B0604020202020204" pitchFamily="34" charset="0"/>
              </a:rPr>
              <a:t>)</a:t>
            </a:r>
            <a:r>
              <a:rPr kumimoji="0" lang="en-US" sz="1200" b="0" i="0" u="none" strike="noStrike" cap="none" normalizeH="0" baseline="0" dirty="0" smtClean="0">
                <a:ln>
                  <a:noFill/>
                </a:ln>
                <a:solidFill>
                  <a:schemeClr val="tx1"/>
                </a:solidFill>
                <a:effectLst/>
                <a:latin typeface="Arial" panose="020B0604020202020204" pitchFamily="34" charset="0"/>
              </a:rPr>
              <a:t> = TP / TP + FP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333333"/>
                </a:solidFill>
                <a:effectLst/>
                <a:latin typeface="q_serif"/>
              </a:rPr>
              <a:t>Recall :</a:t>
            </a:r>
            <a:endParaRPr kumimoji="0" 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anose="020B0604020202020204" pitchFamily="34" charset="0"/>
              </a:rPr>
              <a:t>(correctly predicted Positive) / (</a:t>
            </a:r>
            <a:r>
              <a:rPr kumimoji="0" lang="en-US" sz="1200" b="1" i="1" u="none" strike="noStrike" cap="none" normalizeH="0" baseline="0" dirty="0" smtClean="0">
                <a:ln>
                  <a:noFill/>
                </a:ln>
                <a:solidFill>
                  <a:schemeClr val="tx1"/>
                </a:solidFill>
                <a:effectLst/>
                <a:latin typeface="Arial" panose="020B0604020202020204" pitchFamily="34" charset="0"/>
              </a:rPr>
              <a:t>total correct Positive observation</a:t>
            </a:r>
            <a:r>
              <a:rPr kumimoji="0" lang="en-US" sz="1200" b="0" i="1" u="none" strike="noStrike" cap="none" normalizeH="0" baseline="0" dirty="0" smtClean="0">
                <a:ln>
                  <a:noFill/>
                </a:ln>
                <a:solidFill>
                  <a:schemeClr val="tx1"/>
                </a:solidFill>
                <a:effectLst/>
                <a:latin typeface="Arial" panose="020B0604020202020204" pitchFamily="34" charset="0"/>
              </a:rPr>
              <a:t>)</a:t>
            </a:r>
            <a:r>
              <a:rPr kumimoji="0" lang="en-US" sz="1200" b="0" i="0" u="none" strike="noStrike" cap="none" normalizeH="0" baseline="0" dirty="0" smtClean="0">
                <a:ln>
                  <a:noFill/>
                </a:ln>
                <a:solidFill>
                  <a:schemeClr val="tx1"/>
                </a:solidFill>
                <a:effectLst/>
                <a:latin typeface="Arial" panose="020B0604020202020204" pitchFamily="34" charset="0"/>
              </a:rPr>
              <a:t> = TP / TP + FN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333333"/>
                </a:solidFill>
                <a:effectLst/>
                <a:latin typeface="q_serif"/>
              </a:rPr>
              <a:t>F1 Score :</a:t>
            </a:r>
            <a:endParaRPr kumimoji="0" 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anose="020B0604020202020204" pitchFamily="34" charset="0"/>
              </a:rPr>
              <a:t>Harmonic mean of recall and precision</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rPr>
              <a:t>= 2*(recall * precision) / (recall + precision)</a:t>
            </a:r>
          </a:p>
        </p:txBody>
      </p:sp>
      <p:sp>
        <p:nvSpPr>
          <p:cNvPr id="7" name="TextBox 6"/>
          <p:cNvSpPr txBox="1"/>
          <p:nvPr/>
        </p:nvSpPr>
        <p:spPr>
          <a:xfrm>
            <a:off x="6858000" y="6248400"/>
            <a:ext cx="184731" cy="369332"/>
          </a:xfrm>
          <a:prstGeom prst="rect">
            <a:avLst/>
          </a:prstGeom>
          <a:noFill/>
        </p:spPr>
        <p:txBody>
          <a:bodyPr wrap="none" rtlCol="0">
            <a:spAutoFit/>
          </a:bodyPr>
          <a:lstStyle/>
          <a:p>
            <a:endParaRPr lang="en-IN" dirty="0"/>
          </a:p>
        </p:txBody>
      </p:sp>
      <p:sp>
        <p:nvSpPr>
          <p:cNvPr id="8" name="TextBox 7"/>
          <p:cNvSpPr txBox="1"/>
          <p:nvPr/>
        </p:nvSpPr>
        <p:spPr>
          <a:xfrm>
            <a:off x="7239000" y="5940623"/>
            <a:ext cx="2016783" cy="307777"/>
          </a:xfrm>
          <a:prstGeom prst="rect">
            <a:avLst/>
          </a:prstGeom>
          <a:noFill/>
        </p:spPr>
        <p:txBody>
          <a:bodyPr wrap="square" rtlCol="0">
            <a:spAutoFit/>
          </a:bodyPr>
          <a:lstStyle/>
          <a:p>
            <a:r>
              <a:rPr lang="en-IN" sz="1400" i="1" dirty="0" smtClean="0"/>
              <a:t>Source: </a:t>
            </a:r>
            <a:r>
              <a:rPr lang="en-IN" sz="1400" i="1" dirty="0" err="1" smtClean="0"/>
              <a:t>Quora</a:t>
            </a:r>
            <a:endParaRPr lang="en-IN" sz="1400" i="1" dirty="0"/>
          </a:p>
        </p:txBody>
      </p:sp>
    </p:spTree>
    <p:extLst>
      <p:ext uri="{BB962C8B-B14F-4D97-AF65-F5344CB8AC3E}">
        <p14:creationId xmlns:p14="http://schemas.microsoft.com/office/powerpoint/2010/main" val="512756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391" y="685800"/>
            <a:ext cx="6965245" cy="1202485"/>
          </a:xfrm>
        </p:spPr>
        <p:txBody>
          <a:bodyPr/>
          <a:lstStyle/>
          <a:p>
            <a:r>
              <a:rPr lang="en-IN" dirty="0" smtClean="0"/>
              <a:t>Training and  Test Data</a:t>
            </a:r>
            <a:endParaRPr lang="en-IN" dirty="0"/>
          </a:p>
        </p:txBody>
      </p:sp>
      <p:sp>
        <p:nvSpPr>
          <p:cNvPr id="3" name="Content Placeholder 2"/>
          <p:cNvSpPr>
            <a:spLocks noGrp="1"/>
          </p:cNvSpPr>
          <p:nvPr>
            <p:ph idx="1"/>
          </p:nvPr>
        </p:nvSpPr>
        <p:spPr>
          <a:xfrm>
            <a:off x="1078620" y="1812084"/>
            <a:ext cx="3721980" cy="4207715"/>
          </a:xfrm>
        </p:spPr>
        <p:txBody>
          <a:bodyPr>
            <a:normAutofit lnSpcReduction="10000"/>
          </a:bodyPr>
          <a:lstStyle/>
          <a:p>
            <a:pPr algn="just"/>
            <a:r>
              <a:rPr lang="en-US" sz="1900" b="1" dirty="0"/>
              <a:t>What is a Training Data Set in ML?</a:t>
            </a:r>
            <a:endParaRPr lang="en-US" sz="1900" dirty="0"/>
          </a:p>
          <a:p>
            <a:pPr marL="0" indent="0" algn="just">
              <a:buNone/>
            </a:pPr>
            <a:r>
              <a:rPr lang="en-US" sz="1500" dirty="0"/>
              <a:t>The training data set in Machine Learning is the actual dataset used to train the model for performing various actions. This is the actual data the ongoing development process models learn with various API and algorithm to train the machine to work automatically</a:t>
            </a:r>
            <a:r>
              <a:rPr lang="en-US" sz="1500" dirty="0" smtClean="0"/>
              <a:t>.</a:t>
            </a:r>
          </a:p>
          <a:p>
            <a:pPr marL="0" indent="0" algn="just">
              <a:buNone/>
            </a:pPr>
            <a:endParaRPr lang="en-US" sz="1500" dirty="0" smtClean="0"/>
          </a:p>
          <a:p>
            <a:pPr algn="just"/>
            <a:r>
              <a:rPr lang="en-US" sz="1900" b="1" dirty="0"/>
              <a:t>What is Test Dataset in ML?</a:t>
            </a:r>
            <a:endParaRPr lang="en-US" sz="1900" dirty="0"/>
          </a:p>
          <a:p>
            <a:pPr marL="0" indent="0" algn="just">
              <a:buNone/>
            </a:pPr>
            <a:r>
              <a:rPr lang="en-US" sz="1500" dirty="0"/>
              <a:t>This is the data typically used to provide an unbiased evaluation of the final that are completed and fit on the training dataset. Actually, such data is used for testing the model whether it is responding or working appropriately or not.</a:t>
            </a:r>
          </a:p>
          <a:p>
            <a:pPr marL="0" indent="0">
              <a:buNone/>
            </a:pPr>
            <a:endParaRPr lang="en-US" sz="1800" dirty="0"/>
          </a:p>
          <a:p>
            <a:pPr marL="0" indent="0">
              <a:buNone/>
            </a:pPr>
            <a:endParaRPr lang="en-IN" dirty="0"/>
          </a:p>
        </p:txBody>
      </p:sp>
      <p:pic>
        <p:nvPicPr>
          <p:cNvPr id="15364" name="Picture 4" descr="https://cdn-images-1.medium.com/max/1600/1*OYhMByk1kwW3hM8df5Fg7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006" y="1888285"/>
            <a:ext cx="3418793" cy="215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04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Programs vs learning algorithms</a:t>
            </a:r>
            <a:endParaRPr lang="en-IN" dirty="0">
              <a:solidFill>
                <a:schemeClr val="bg2">
                  <a:lumMod val="25000"/>
                </a:schemeClr>
              </a:solidFill>
            </a:endParaRPr>
          </a:p>
        </p:txBody>
      </p:sp>
      <p:sp>
        <p:nvSpPr>
          <p:cNvPr id="5" name="Text Placeholder 4"/>
          <p:cNvSpPr>
            <a:spLocks noGrp="1"/>
          </p:cNvSpPr>
          <p:nvPr>
            <p:ph type="body" idx="1"/>
          </p:nvPr>
        </p:nvSpPr>
        <p:spPr>
          <a:xfrm>
            <a:off x="1007230" y="1922992"/>
            <a:ext cx="2939521" cy="820208"/>
          </a:xfrm>
        </p:spPr>
        <p:txBody>
          <a:bodyPr/>
          <a:lstStyle/>
          <a:p>
            <a:pPr algn="ctr"/>
            <a:r>
              <a:rPr lang="en-IN" dirty="0">
                <a:solidFill>
                  <a:schemeClr val="accent4">
                    <a:lumMod val="75000"/>
                  </a:schemeClr>
                </a:solidFill>
              </a:rPr>
              <a:t>Algorithmic solution </a:t>
            </a:r>
          </a:p>
        </p:txBody>
      </p:sp>
      <p:sp>
        <p:nvSpPr>
          <p:cNvPr id="6" name="Text Placeholder 5"/>
          <p:cNvSpPr>
            <a:spLocks noGrp="1"/>
          </p:cNvSpPr>
          <p:nvPr>
            <p:ph type="body" sz="quarter" idx="3"/>
          </p:nvPr>
        </p:nvSpPr>
        <p:spPr>
          <a:xfrm>
            <a:off x="4845811" y="2260487"/>
            <a:ext cx="2944368" cy="822960"/>
          </a:xfrm>
        </p:spPr>
        <p:txBody>
          <a:bodyPr/>
          <a:lstStyle/>
          <a:p>
            <a:pPr algn="ctr"/>
            <a:r>
              <a:rPr lang="en-IN" dirty="0">
                <a:solidFill>
                  <a:schemeClr val="accent4">
                    <a:lumMod val="75000"/>
                  </a:schemeClr>
                </a:solidFill>
              </a:rPr>
              <a:t>Machine learning </a:t>
            </a:r>
            <a:r>
              <a:rPr lang="en-IN" dirty="0" smtClean="0">
                <a:solidFill>
                  <a:schemeClr val="accent4">
                    <a:lumMod val="75000"/>
                  </a:schemeClr>
                </a:solidFill>
              </a:rPr>
              <a:t>solution</a:t>
            </a:r>
            <a:endParaRPr lang="en-IN" dirty="0">
              <a:solidFill>
                <a:schemeClr val="accent4">
                  <a:lumMod val="75000"/>
                </a:schemeClr>
              </a:solidFill>
            </a:endParaRPr>
          </a:p>
        </p:txBody>
      </p:sp>
      <p:grpSp>
        <p:nvGrpSpPr>
          <p:cNvPr id="18" name="Group 17"/>
          <p:cNvGrpSpPr/>
          <p:nvPr/>
        </p:nvGrpSpPr>
        <p:grpSpPr>
          <a:xfrm>
            <a:off x="1493520" y="3109573"/>
            <a:ext cx="2037587" cy="2699266"/>
            <a:chOff x="780083" y="2743200"/>
            <a:chExt cx="2037587" cy="2699266"/>
          </a:xfrm>
        </p:grpSpPr>
        <p:sp>
          <p:nvSpPr>
            <p:cNvPr id="4" name="Rounded Rectangle 3"/>
            <p:cNvSpPr/>
            <p:nvPr/>
          </p:nvSpPr>
          <p:spPr>
            <a:xfrm>
              <a:off x="925354" y="3429000"/>
              <a:ext cx="1676400" cy="1143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Computer</a:t>
              </a:r>
              <a:endParaRPr lang="en-IN" dirty="0"/>
            </a:p>
          </p:txBody>
        </p:sp>
        <p:sp>
          <p:nvSpPr>
            <p:cNvPr id="8" name="TextBox 7"/>
            <p:cNvSpPr txBox="1"/>
            <p:nvPr/>
          </p:nvSpPr>
          <p:spPr>
            <a:xfrm>
              <a:off x="780083" y="2743200"/>
              <a:ext cx="620554" cy="369332"/>
            </a:xfrm>
            <a:prstGeom prst="rect">
              <a:avLst/>
            </a:prstGeom>
            <a:noFill/>
          </p:spPr>
          <p:txBody>
            <a:bodyPr wrap="none" rtlCol="0">
              <a:spAutoFit/>
            </a:bodyPr>
            <a:lstStyle/>
            <a:p>
              <a:r>
                <a:rPr lang="en-IN" dirty="0" smtClean="0"/>
                <a:t>Data</a:t>
              </a:r>
              <a:endParaRPr lang="en-IN" dirty="0"/>
            </a:p>
          </p:txBody>
        </p:sp>
        <p:sp>
          <p:nvSpPr>
            <p:cNvPr id="9" name="TextBox 8"/>
            <p:cNvSpPr txBox="1"/>
            <p:nvPr/>
          </p:nvSpPr>
          <p:spPr>
            <a:xfrm>
              <a:off x="1836760" y="2743200"/>
              <a:ext cx="980910" cy="369332"/>
            </a:xfrm>
            <a:prstGeom prst="rect">
              <a:avLst/>
            </a:prstGeom>
            <a:noFill/>
          </p:spPr>
          <p:txBody>
            <a:bodyPr wrap="none" rtlCol="0">
              <a:spAutoFit/>
            </a:bodyPr>
            <a:lstStyle/>
            <a:p>
              <a:r>
                <a:rPr lang="en-IN" dirty="0" smtClean="0"/>
                <a:t>Program</a:t>
              </a:r>
              <a:endParaRPr lang="en-IN" dirty="0"/>
            </a:p>
          </p:txBody>
        </p:sp>
        <p:sp>
          <p:nvSpPr>
            <p:cNvPr id="10" name="TextBox 9"/>
            <p:cNvSpPr txBox="1"/>
            <p:nvPr/>
          </p:nvSpPr>
          <p:spPr>
            <a:xfrm>
              <a:off x="1345984" y="5073134"/>
              <a:ext cx="856325" cy="369332"/>
            </a:xfrm>
            <a:prstGeom prst="rect">
              <a:avLst/>
            </a:prstGeom>
            <a:noFill/>
          </p:spPr>
          <p:txBody>
            <a:bodyPr wrap="none" rtlCol="0">
              <a:spAutoFit/>
            </a:bodyPr>
            <a:lstStyle/>
            <a:p>
              <a:r>
                <a:rPr lang="en-IN" dirty="0" smtClean="0"/>
                <a:t>Output</a:t>
              </a:r>
              <a:endParaRPr lang="en-IN" dirty="0"/>
            </a:p>
          </p:txBody>
        </p:sp>
        <p:cxnSp>
          <p:nvCxnSpPr>
            <p:cNvPr id="12" name="Straight Arrow Connector 11"/>
            <p:cNvCxnSpPr>
              <a:stCxn id="8" idx="2"/>
            </p:cNvCxnSpPr>
            <p:nvPr/>
          </p:nvCxnSpPr>
          <p:spPr>
            <a:xfrm>
              <a:off x="1090360" y="3112532"/>
              <a:ext cx="433640" cy="3164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flipH="1">
              <a:off x="1981200" y="3112532"/>
              <a:ext cx="346015" cy="3164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10" idx="0"/>
            </p:cNvCxnSpPr>
            <p:nvPr/>
          </p:nvCxnSpPr>
          <p:spPr>
            <a:xfrm>
              <a:off x="1763554" y="4572000"/>
              <a:ext cx="10593" cy="5011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261318" y="3098603"/>
            <a:ext cx="1913002" cy="2699266"/>
            <a:chOff x="780083" y="2743200"/>
            <a:chExt cx="1913002" cy="2699266"/>
          </a:xfrm>
        </p:grpSpPr>
        <p:sp>
          <p:nvSpPr>
            <p:cNvPr id="20" name="Rounded Rectangle 19"/>
            <p:cNvSpPr/>
            <p:nvPr/>
          </p:nvSpPr>
          <p:spPr>
            <a:xfrm>
              <a:off x="925354" y="3429000"/>
              <a:ext cx="1676400" cy="1143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t>Computer</a:t>
              </a:r>
              <a:endParaRPr lang="en-IN" dirty="0"/>
            </a:p>
          </p:txBody>
        </p:sp>
        <p:sp>
          <p:nvSpPr>
            <p:cNvPr id="21" name="TextBox 20"/>
            <p:cNvSpPr txBox="1"/>
            <p:nvPr/>
          </p:nvSpPr>
          <p:spPr>
            <a:xfrm>
              <a:off x="780083" y="2743200"/>
              <a:ext cx="620554"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IN" dirty="0" smtClean="0"/>
                <a:t>Data</a:t>
              </a:r>
              <a:endParaRPr lang="en-IN" dirty="0"/>
            </a:p>
          </p:txBody>
        </p:sp>
        <p:sp>
          <p:nvSpPr>
            <p:cNvPr id="22" name="TextBox 21"/>
            <p:cNvSpPr txBox="1"/>
            <p:nvPr/>
          </p:nvSpPr>
          <p:spPr>
            <a:xfrm>
              <a:off x="1836760" y="2743200"/>
              <a:ext cx="856325"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IN" dirty="0" smtClean="0"/>
                <a:t>Output</a:t>
              </a:r>
              <a:endParaRPr lang="en-IN" dirty="0"/>
            </a:p>
          </p:txBody>
        </p:sp>
        <p:sp>
          <p:nvSpPr>
            <p:cNvPr id="23" name="TextBox 22"/>
            <p:cNvSpPr txBox="1"/>
            <p:nvPr/>
          </p:nvSpPr>
          <p:spPr>
            <a:xfrm>
              <a:off x="1273099" y="5073134"/>
              <a:ext cx="98091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IN" dirty="0" smtClean="0"/>
                <a:t>Program</a:t>
              </a:r>
              <a:endParaRPr lang="en-IN" dirty="0"/>
            </a:p>
          </p:txBody>
        </p:sp>
        <p:cxnSp>
          <p:nvCxnSpPr>
            <p:cNvPr id="24" name="Straight Arrow Connector 23"/>
            <p:cNvCxnSpPr>
              <a:stCxn id="21" idx="2"/>
            </p:cNvCxnSpPr>
            <p:nvPr/>
          </p:nvCxnSpPr>
          <p:spPr>
            <a:xfrm>
              <a:off x="1090360" y="3112532"/>
              <a:ext cx="433640" cy="316468"/>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cxnSp>
          <p:nvCxnSpPr>
            <p:cNvPr id="25" name="Straight Arrow Connector 24"/>
            <p:cNvCxnSpPr>
              <a:stCxn id="22" idx="2"/>
            </p:cNvCxnSpPr>
            <p:nvPr/>
          </p:nvCxnSpPr>
          <p:spPr>
            <a:xfrm flipH="1">
              <a:off x="1981203" y="3112532"/>
              <a:ext cx="283720" cy="316468"/>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cxnSp>
          <p:nvCxnSpPr>
            <p:cNvPr id="26" name="Straight Arrow Connector 25"/>
            <p:cNvCxnSpPr>
              <a:stCxn id="20" idx="2"/>
              <a:endCxn id="23" idx="0"/>
            </p:cNvCxnSpPr>
            <p:nvPr/>
          </p:nvCxnSpPr>
          <p:spPr>
            <a:xfrm>
              <a:off x="1763554" y="4572000"/>
              <a:ext cx="0" cy="501134"/>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grpSp>
    </p:spTree>
    <p:extLst>
      <p:ext uri="{BB962C8B-B14F-4D97-AF65-F5344CB8AC3E}">
        <p14:creationId xmlns:p14="http://schemas.microsoft.com/office/powerpoint/2010/main" val="35601858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lstStyle/>
          <a:p>
            <a:r>
              <a:rPr lang="en-IN" dirty="0" smtClean="0"/>
              <a:t>Curse of Dimensionality</a:t>
            </a:r>
            <a:endParaRPr lang="en-IN" dirty="0"/>
          </a:p>
        </p:txBody>
      </p:sp>
      <p:sp>
        <p:nvSpPr>
          <p:cNvPr id="3" name="Content Placeholder 2"/>
          <p:cNvSpPr>
            <a:spLocks noGrp="1"/>
          </p:cNvSpPr>
          <p:nvPr>
            <p:ph idx="1"/>
          </p:nvPr>
        </p:nvSpPr>
        <p:spPr>
          <a:xfrm>
            <a:off x="867682" y="1733551"/>
            <a:ext cx="7315200" cy="4190999"/>
          </a:xfrm>
        </p:spPr>
        <p:txBody>
          <a:bodyPr>
            <a:normAutofit/>
          </a:bodyPr>
          <a:lstStyle/>
          <a:p>
            <a:r>
              <a:rPr lang="en-US" sz="1800" dirty="0"/>
              <a:t>The curse of dimensionality refers to how certain learning algorithms may perform poorly in high-dimensional data</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a:t>When the number of features or dimensions are too large, we face a lot of problems in machine learning</a:t>
            </a:r>
            <a:r>
              <a:rPr lang="en-US" sz="1800" dirty="0" smtClean="0"/>
              <a:t>.</a:t>
            </a:r>
          </a:p>
          <a:p>
            <a:r>
              <a:rPr lang="en-US" sz="1800" dirty="0"/>
              <a:t>we may need to increase the number of training data exponentially, to overcome the curse of dimensionality and that may not be feasible.</a:t>
            </a:r>
            <a:endParaRPr lang="en-IN" sz="1800" dirty="0"/>
          </a:p>
        </p:txBody>
      </p:sp>
      <p:pic>
        <p:nvPicPr>
          <p:cNvPr id="16386" name="Picture 2" descr="http://www.visiondummy.com/wp-content/uploads/2014/04/dimensionality_vs_perform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2" y="2438400"/>
            <a:ext cx="4315178"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131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1087418"/>
          </a:xfrm>
        </p:spPr>
        <p:txBody>
          <a:bodyPr>
            <a:normAutofit fontScale="90000"/>
          </a:bodyPr>
          <a:lstStyle/>
          <a:p>
            <a:r>
              <a:rPr lang="en-IN" dirty="0" smtClean="0"/>
              <a:t>Dimensionality Reduction using PCA</a:t>
            </a:r>
            <a:endParaRPr lang="en-IN" dirty="0"/>
          </a:p>
        </p:txBody>
      </p:sp>
      <p:sp>
        <p:nvSpPr>
          <p:cNvPr id="3" name="Content Placeholder 2"/>
          <p:cNvSpPr>
            <a:spLocks noGrp="1"/>
          </p:cNvSpPr>
          <p:nvPr>
            <p:ph idx="1"/>
          </p:nvPr>
        </p:nvSpPr>
        <p:spPr>
          <a:xfrm>
            <a:off x="1295400" y="2007710"/>
            <a:ext cx="6764868" cy="1421290"/>
          </a:xfrm>
        </p:spPr>
        <p:txBody>
          <a:bodyPr>
            <a:normAutofit fontScale="92500" lnSpcReduction="20000"/>
          </a:bodyPr>
          <a:lstStyle/>
          <a:p>
            <a:r>
              <a:rPr lang="en-IN" dirty="0" smtClean="0"/>
              <a:t>PCA: Principal Component Analysis</a:t>
            </a:r>
          </a:p>
          <a:p>
            <a:pPr marL="365760" lvl="1" indent="0">
              <a:buNone/>
            </a:pPr>
            <a:r>
              <a:rPr lang="en-IN" sz="1800" dirty="0" smtClean="0"/>
              <a:t>PCA converts n dimensional data to m dimensional data (where n&gt;m) by finding relationship between data.</a:t>
            </a:r>
          </a:p>
          <a:p>
            <a:pPr marL="365760" lvl="1" indent="0">
              <a:buNone/>
            </a:pPr>
            <a:endParaRPr lang="en-IN" sz="1800" dirty="0" smtClean="0"/>
          </a:p>
          <a:p>
            <a:pPr marL="365760" lvl="1" indent="0">
              <a:buNone/>
            </a:pPr>
            <a:r>
              <a:rPr lang="en-IN" sz="1800" dirty="0" smtClean="0"/>
              <a:t>Figure illustrate the conversion of 3-D data into 1-D data.</a:t>
            </a:r>
            <a:endParaRPr lang="en-IN" sz="1800" dirty="0"/>
          </a:p>
        </p:txBody>
      </p:sp>
      <p:pic>
        <p:nvPicPr>
          <p:cNvPr id="17410" name="Picture 2" descr="https://qph.ec.quoracdn.net/main-qimg-c72ecc9a76904b30606536c3f724de84"/>
          <p:cNvPicPr>
            <a:picLocks noChangeAspect="1" noChangeArrowheads="1"/>
          </p:cNvPicPr>
          <p:nvPr/>
        </p:nvPicPr>
        <p:blipFill rotWithShape="1">
          <a:blip r:embed="rId2">
            <a:extLst>
              <a:ext uri="{28A0092B-C50C-407E-A947-70E740481C1C}">
                <a14:useLocalDpi xmlns:a14="http://schemas.microsoft.com/office/drawing/2010/main" val="0"/>
              </a:ext>
            </a:extLst>
          </a:blip>
          <a:srcRect t="42312" b="-2044"/>
          <a:stretch/>
        </p:blipFill>
        <p:spPr bwMode="auto">
          <a:xfrm>
            <a:off x="1095023" y="3733800"/>
            <a:ext cx="713959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53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2743200"/>
            <a:ext cx="6965245" cy="1202485"/>
          </a:xfrm>
        </p:spPr>
        <p:txBody>
          <a:bodyPr/>
          <a:lstStyle/>
          <a:p>
            <a:r>
              <a:rPr lang="en-IN" dirty="0" smtClean="0"/>
              <a:t>Type of Problems</a:t>
            </a:r>
            <a:endParaRPr lang="en-IN" dirty="0"/>
          </a:p>
        </p:txBody>
      </p:sp>
    </p:spTree>
    <p:extLst>
      <p:ext uri="{BB962C8B-B14F-4D97-AF65-F5344CB8AC3E}">
        <p14:creationId xmlns:p14="http://schemas.microsoft.com/office/powerpoint/2010/main" val="4085562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1163618"/>
          </a:xfrm>
        </p:spPr>
        <p:txBody>
          <a:bodyPr>
            <a:normAutofit/>
          </a:bodyPr>
          <a:lstStyle/>
          <a:p>
            <a:r>
              <a:rPr lang="en-IN" sz="4800" dirty="0" smtClean="0"/>
              <a:t>Regression Models</a:t>
            </a:r>
            <a:endParaRPr lang="en-IN" sz="4400" dirty="0"/>
          </a:p>
        </p:txBody>
      </p:sp>
      <p:sp>
        <p:nvSpPr>
          <p:cNvPr id="3" name="Content Placeholder 2"/>
          <p:cNvSpPr>
            <a:spLocks noGrp="1"/>
          </p:cNvSpPr>
          <p:nvPr>
            <p:ph idx="1"/>
          </p:nvPr>
        </p:nvSpPr>
        <p:spPr>
          <a:xfrm>
            <a:off x="762001" y="2057400"/>
            <a:ext cx="5714999" cy="3880931"/>
          </a:xfrm>
        </p:spPr>
        <p:txBody>
          <a:bodyPr>
            <a:normAutofit fontScale="92500" lnSpcReduction="20000"/>
          </a:bodyPr>
          <a:lstStyle/>
          <a:p>
            <a:r>
              <a:rPr lang="en-US" sz="2000" dirty="0" smtClean="0"/>
              <a:t>If label is real </a:t>
            </a:r>
            <a:r>
              <a:rPr lang="en-US" sz="2000" dirty="0"/>
              <a:t>number/continuous, then it is regression problem</a:t>
            </a:r>
            <a:r>
              <a:rPr lang="en-US" sz="2000" dirty="0" smtClean="0"/>
              <a:t>.</a:t>
            </a:r>
          </a:p>
          <a:p>
            <a:r>
              <a:rPr lang="en-US" sz="2000" dirty="0" smtClean="0"/>
              <a:t>It is </a:t>
            </a:r>
            <a:r>
              <a:rPr lang="en-US" sz="2000" dirty="0"/>
              <a:t>a measure of the relation between the mean value of one variable (e.g. output) and corresponding values of other variables (e.g. time and cost</a:t>
            </a:r>
            <a:r>
              <a:rPr lang="en-US" sz="2000" dirty="0" smtClean="0"/>
              <a:t>).</a:t>
            </a:r>
          </a:p>
          <a:p>
            <a:r>
              <a:rPr lang="en-IN" sz="2000" dirty="0"/>
              <a:t>R</a:t>
            </a:r>
            <a:r>
              <a:rPr lang="en-IN" sz="2000" dirty="0" smtClean="0"/>
              <a:t>egression </a:t>
            </a:r>
            <a:r>
              <a:rPr lang="en-IN" sz="2000" dirty="0"/>
              <a:t>analysis is a statistical process for estimating the relationships among variables</a:t>
            </a:r>
            <a:r>
              <a:rPr lang="en-IN" sz="2000" dirty="0" smtClean="0"/>
              <a:t>.</a:t>
            </a:r>
          </a:p>
          <a:p>
            <a:r>
              <a:rPr lang="en-IN" sz="2000" dirty="0" smtClean="0"/>
              <a:t>For </a:t>
            </a:r>
            <a:r>
              <a:rPr lang="en-IN" sz="2000" dirty="0" err="1" smtClean="0"/>
              <a:t>univariate</a:t>
            </a:r>
            <a:r>
              <a:rPr lang="en-IN" sz="2000" dirty="0" smtClean="0"/>
              <a:t> distribution, we use </a:t>
            </a:r>
            <a:r>
              <a:rPr lang="en-IN" sz="2000" b="1" dirty="0"/>
              <a:t>L</a:t>
            </a:r>
            <a:r>
              <a:rPr lang="en-IN" sz="2000" b="1" dirty="0" smtClean="0"/>
              <a:t>inear Regression Model.</a:t>
            </a:r>
          </a:p>
          <a:p>
            <a:r>
              <a:rPr lang="en-IN" sz="2000" dirty="0" smtClean="0"/>
              <a:t>For multivariate distribution, we use </a:t>
            </a:r>
            <a:r>
              <a:rPr lang="en-IN" sz="2000" b="1" dirty="0" smtClean="0"/>
              <a:t>Multivariate Regression Model.</a:t>
            </a:r>
          </a:p>
          <a:p>
            <a:r>
              <a:rPr lang="en-IN" sz="2000" dirty="0" smtClean="0"/>
              <a:t>For regression analysis, </a:t>
            </a:r>
            <a:r>
              <a:rPr lang="en-IN" sz="2000" dirty="0"/>
              <a:t>when the dependent </a:t>
            </a:r>
            <a:r>
              <a:rPr lang="en-IN" sz="2000" dirty="0" smtClean="0"/>
              <a:t>variable is binary, we use </a:t>
            </a:r>
            <a:r>
              <a:rPr lang="en-IN" sz="2000" b="1" dirty="0" smtClean="0"/>
              <a:t>Logistic Regression Model.</a:t>
            </a:r>
          </a:p>
          <a:p>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667000"/>
            <a:ext cx="2241457"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101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Picture 6"/>
          <p:cNvPicPr>
            <a:picLocks noGrp="1" noChangeAspect="1" noChangeArrowheads="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a:xfrm>
            <a:off x="4191000" y="1524000"/>
            <a:ext cx="4168586" cy="4451350"/>
          </a:xfrm>
        </p:spPr>
      </p:pic>
      <p:sp>
        <p:nvSpPr>
          <p:cNvPr id="56323" name="Rectangle 4"/>
          <p:cNvSpPr>
            <a:spLocks noGrp="1" noChangeArrowheads="1"/>
          </p:cNvSpPr>
          <p:nvPr>
            <p:ph type="title"/>
          </p:nvPr>
        </p:nvSpPr>
        <p:spPr>
          <a:xfrm>
            <a:off x="685800" y="609600"/>
            <a:ext cx="7772400" cy="838200"/>
          </a:xfrm>
        </p:spPr>
        <p:txBody>
          <a:bodyPr/>
          <a:lstStyle/>
          <a:p>
            <a:r>
              <a:rPr lang="en-IN" dirty="0" smtClean="0"/>
              <a:t>Linear </a:t>
            </a:r>
            <a:r>
              <a:rPr lang="tr-TR" dirty="0" smtClean="0"/>
              <a:t>Regression</a:t>
            </a:r>
            <a:endParaRPr lang="tr-TR" dirty="0"/>
          </a:p>
        </p:txBody>
      </p:sp>
      <p:sp>
        <p:nvSpPr>
          <p:cNvPr id="56325" name="Text Box 9"/>
          <p:cNvSpPr txBox="1">
            <a:spLocks noChangeArrowheads="1"/>
          </p:cNvSpPr>
          <p:nvPr/>
        </p:nvSpPr>
        <p:spPr bwMode="auto">
          <a:xfrm>
            <a:off x="6227763" y="2779713"/>
            <a:ext cx="168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35000"/>
              </a:spcBef>
              <a:buClr>
                <a:schemeClr val="tx1"/>
              </a:buClr>
            </a:pPr>
            <a:r>
              <a:rPr lang="tr-TR" i="1" dirty="0">
                <a:latin typeface="Lucida Bright" charset="0"/>
              </a:rPr>
              <a:t>y </a:t>
            </a:r>
            <a:r>
              <a:rPr lang="tr-TR" dirty="0">
                <a:latin typeface="Lucida Bright" charset="0"/>
              </a:rPr>
              <a:t>= </a:t>
            </a:r>
            <a:r>
              <a:rPr lang="tr-TR" i="1" dirty="0">
                <a:latin typeface="Lucida Bright" charset="0"/>
              </a:rPr>
              <a:t>wx</a:t>
            </a:r>
            <a:r>
              <a:rPr lang="tr-TR" dirty="0">
                <a:latin typeface="Lucida Bright" charset="0"/>
              </a:rPr>
              <a:t>+</a:t>
            </a:r>
            <a:r>
              <a:rPr lang="tr-TR" i="1" dirty="0">
                <a:latin typeface="Lucida Bright" charset="0"/>
              </a:rPr>
              <a:t>w</a:t>
            </a:r>
            <a:r>
              <a:rPr lang="tr-TR" baseline="-25000" dirty="0">
                <a:latin typeface="Lucida Bright" charset="0"/>
              </a:rPr>
              <a:t>0</a:t>
            </a:r>
            <a:endParaRPr lang="en-GB" baseline="-25000" dirty="0">
              <a:latin typeface="Lucida Bright" charset="0"/>
            </a:endParaRPr>
          </a:p>
        </p:txBody>
      </p:sp>
      <p:sp>
        <p:nvSpPr>
          <p:cNvPr id="2" name="TextBox 1"/>
          <p:cNvSpPr txBox="1"/>
          <p:nvPr/>
        </p:nvSpPr>
        <p:spPr>
          <a:xfrm>
            <a:off x="5791200" y="5715000"/>
            <a:ext cx="1243930" cy="369332"/>
          </a:xfrm>
          <a:prstGeom prst="rect">
            <a:avLst/>
          </a:prstGeom>
          <a:solidFill>
            <a:schemeClr val="bg1"/>
          </a:solidFill>
        </p:spPr>
        <p:txBody>
          <a:bodyPr wrap="none" rtlCol="0">
            <a:spAutoFit/>
          </a:bodyPr>
          <a:lstStyle/>
          <a:p>
            <a:r>
              <a:rPr lang="en-IN" dirty="0"/>
              <a:t>x</a:t>
            </a:r>
            <a:r>
              <a:rPr lang="en-IN" dirty="0" smtClean="0"/>
              <a:t>: mileage  </a:t>
            </a:r>
            <a:endParaRPr lang="en-IN" dirty="0"/>
          </a:p>
        </p:txBody>
      </p:sp>
      <p:cxnSp>
        <p:nvCxnSpPr>
          <p:cNvPr id="4" name="Straight Arrow Connector 3"/>
          <p:cNvCxnSpPr/>
          <p:nvPr/>
        </p:nvCxnSpPr>
        <p:spPr>
          <a:xfrm>
            <a:off x="6858000" y="5899666"/>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5400000">
            <a:off x="3657990" y="3436945"/>
            <a:ext cx="978153" cy="369332"/>
          </a:xfrm>
          <a:prstGeom prst="rect">
            <a:avLst/>
          </a:prstGeom>
          <a:solidFill>
            <a:schemeClr val="bg1"/>
          </a:solidFill>
        </p:spPr>
        <p:txBody>
          <a:bodyPr wrap="none" rtlCol="0">
            <a:spAutoFit/>
          </a:bodyPr>
          <a:lstStyle/>
          <a:p>
            <a:r>
              <a:rPr lang="en-IN" dirty="0" smtClean="0"/>
              <a:t>y: price  </a:t>
            </a:r>
            <a:endParaRPr lang="en-IN" dirty="0"/>
          </a:p>
        </p:txBody>
      </p:sp>
      <p:cxnSp>
        <p:nvCxnSpPr>
          <p:cNvPr id="6" name="Straight Arrow Connector 5"/>
          <p:cNvCxnSpPr/>
          <p:nvPr/>
        </p:nvCxnSpPr>
        <p:spPr>
          <a:xfrm flipV="1">
            <a:off x="4179333" y="2838596"/>
            <a:ext cx="1" cy="457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79194" y="5294590"/>
                <a:ext cx="3516564" cy="646331"/>
              </a:xfrm>
              <a:prstGeom prst="rect">
                <a:avLst/>
              </a:prstGeom>
              <a:noFill/>
            </p:spPr>
            <p:txBody>
              <a:bodyPr wrap="square" rtlCol="0">
                <a:spAutoFit/>
              </a:bodyPr>
              <a:lstStyle/>
              <a:p>
                <a:r>
                  <a:rPr lang="en-IN" sz="3600" dirty="0" smtClean="0"/>
                  <a:t>Y=</a:t>
                </a:r>
                <a14:m>
                  <m:oMath xmlns:m="http://schemas.openxmlformats.org/officeDocument/2006/math">
                    <m:sSub>
                      <m:sSubPr>
                        <m:ctrlPr>
                          <a:rPr lang="en-IN" sz="3600" i="1" smtClean="0">
                            <a:latin typeface="Cambria Math" panose="02040503050406030204" pitchFamily="18" charset="0"/>
                          </a:rPr>
                        </m:ctrlPr>
                      </m:sSubPr>
                      <m:e>
                        <m:r>
                          <a:rPr lang="en-IN" sz="3600" i="1" smtClean="0">
                            <a:latin typeface="Cambria Math"/>
                            <a:ea typeface="Cambria Math"/>
                          </a:rPr>
                          <m:t>𝛽</m:t>
                        </m:r>
                      </m:e>
                      <m:sub>
                        <m:r>
                          <a:rPr lang="en-US" sz="3600" b="0" i="1" smtClean="0">
                            <a:latin typeface="Cambria Math"/>
                          </a:rPr>
                          <m:t>0</m:t>
                        </m:r>
                      </m:sub>
                    </m:sSub>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a:ea typeface="Cambria Math"/>
                          </a:rPr>
                          <m:t>𝛽</m:t>
                        </m:r>
                      </m:e>
                      <m:sub>
                        <m:r>
                          <a:rPr lang="en-US" sz="3600" b="0" i="1" smtClean="0">
                            <a:latin typeface="Cambria Math"/>
                          </a:rPr>
                          <m:t>1</m:t>
                        </m:r>
                      </m:sub>
                    </m:sSub>
                    <m:sSub>
                      <m:sSubPr>
                        <m:ctrlPr>
                          <a:rPr lang="en-US" sz="3600" b="0" i="1" smtClean="0">
                            <a:latin typeface="Cambria Math" panose="02040503050406030204" pitchFamily="18" charset="0"/>
                          </a:rPr>
                        </m:ctrlPr>
                      </m:sSubPr>
                      <m:e>
                        <m:r>
                          <a:rPr lang="en-US" sz="3600" b="0" i="1" smtClean="0">
                            <a:latin typeface="Cambria Math"/>
                          </a:rPr>
                          <m:t>𝑥</m:t>
                        </m:r>
                      </m:e>
                      <m:sub>
                        <m:r>
                          <a:rPr lang="en-US" sz="3600" b="0" i="1" smtClean="0">
                            <a:latin typeface="Cambria Math"/>
                          </a:rPr>
                          <m:t>1</m:t>
                        </m:r>
                      </m:sub>
                    </m:sSub>
                    <m:r>
                      <a:rPr lang="en-US" sz="3600" b="0" i="1" smtClean="0">
                        <a:latin typeface="Cambria Math"/>
                      </a:rPr>
                      <m:t>+</m:t>
                    </m:r>
                    <m:r>
                      <a:rPr lang="en-US" sz="3600" b="0" i="1" smtClean="0">
                        <a:latin typeface="Cambria Math"/>
                        <a:ea typeface="Cambria Math"/>
                      </a:rPr>
                      <m:t>𝜖</m:t>
                    </m:r>
                  </m:oMath>
                </a14:m>
                <a:endParaRPr lang="en-IN"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79194" y="5294590"/>
                <a:ext cx="3516564" cy="646331"/>
              </a:xfrm>
              <a:prstGeom prst="rect">
                <a:avLst/>
              </a:prstGeom>
              <a:blipFill rotWithShape="1">
                <a:blip r:embed="rId3"/>
                <a:stretch>
                  <a:fillRect l="-5199" t="-14151" r="-3986" b="-34906"/>
                </a:stretch>
              </a:blipFill>
            </p:spPr>
            <p:txBody>
              <a:bodyPr/>
              <a:lstStyle/>
              <a:p>
                <a:r>
                  <a:rPr lang="en-IN">
                    <a:noFill/>
                  </a:rPr>
                  <a:t> </a:t>
                </a:r>
              </a:p>
            </p:txBody>
          </p:sp>
        </mc:Fallback>
      </mc:AlternateContent>
      <p:sp>
        <p:nvSpPr>
          <p:cNvPr id="56324" name="Rectangle 5"/>
          <p:cNvSpPr>
            <a:spLocks noGrp="1" noRot="1" noChangeAspect="1" noMove="1" noResize="1" noEditPoints="1" noAdjustHandles="1" noChangeArrowheads="1" noChangeShapeType="1" noTextEdit="1"/>
          </p:cNvSpPr>
          <p:nvPr>
            <p:ph type="body" sz="half" idx="1"/>
          </p:nvPr>
        </p:nvSpPr>
        <p:spPr>
          <a:xfrm>
            <a:off x="381000" y="1600200"/>
            <a:ext cx="3581400" cy="4648200"/>
          </a:xfrm>
          <a:blipFill rotWithShape="1">
            <a:blip r:embed="rId4"/>
            <a:stretch>
              <a:fillRect l="-3578" t="-1181"/>
            </a:stretch>
          </a:blipFill>
        </p:spPr>
        <p:txBody>
          <a:bodyPr/>
          <a:lstStyle/>
          <a:p>
            <a:r>
              <a:rPr lang="en-IN"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p>
        </p:txBody>
      </p:sp>
    </p:spTree>
    <p:extLst>
      <p:ext uri="{BB962C8B-B14F-4D97-AF65-F5344CB8AC3E}">
        <p14:creationId xmlns:p14="http://schemas.microsoft.com/office/powerpoint/2010/main" val="332264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38201"/>
            <a:ext cx="6254044" cy="762000"/>
          </a:xfrm>
        </p:spPr>
        <p:txBody>
          <a:bodyPr/>
          <a:lstStyle/>
          <a:p>
            <a:r>
              <a:rPr lang="en-IN" dirty="0" smtClean="0"/>
              <a:t>Multivariate </a:t>
            </a:r>
            <a:r>
              <a:rPr lang="en-IN" dirty="0"/>
              <a:t>Regression</a:t>
            </a:r>
          </a:p>
        </p:txBody>
      </p:sp>
      <p:sp>
        <p:nvSpPr>
          <p:cNvPr id="5" name="Text Placeholder 4"/>
          <p:cNvSpPr>
            <a:spLocks noGrp="1"/>
          </p:cNvSpPr>
          <p:nvPr>
            <p:ph type="body" idx="1"/>
          </p:nvPr>
        </p:nvSpPr>
        <p:spPr/>
        <p:txBody>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752600"/>
            <a:ext cx="6400800" cy="4267200"/>
          </a:xfrm>
          <a:prstGeom prst="rect">
            <a:avLst/>
          </a:prstGeom>
        </p:spPr>
      </p:pic>
    </p:spTree>
    <p:extLst>
      <p:ext uri="{BB962C8B-B14F-4D97-AF65-F5344CB8AC3E}">
        <p14:creationId xmlns:p14="http://schemas.microsoft.com/office/powerpoint/2010/main" val="1660708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9"/>
          <p:cNvPicPr>
            <a:picLocks noGrp="1" noChangeAspect="1" noChangeArrowheads="1"/>
          </p:cNvPicPr>
          <p:nvPr>
            <p:ph idx="1"/>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a:xfrm>
            <a:off x="3733800" y="1371600"/>
            <a:ext cx="4558487" cy="4339359"/>
          </a:xfrm>
        </p:spPr>
      </p:pic>
      <p:sp>
        <p:nvSpPr>
          <p:cNvPr id="48131" name="Rectangle 2"/>
          <p:cNvSpPr>
            <a:spLocks noGrp="1" noChangeArrowheads="1"/>
          </p:cNvSpPr>
          <p:nvPr>
            <p:ph type="title"/>
          </p:nvPr>
        </p:nvSpPr>
        <p:spPr>
          <a:xfrm>
            <a:off x="381000" y="152400"/>
            <a:ext cx="8229600" cy="1143000"/>
          </a:xfrm>
        </p:spPr>
        <p:txBody>
          <a:bodyPr/>
          <a:lstStyle/>
          <a:p>
            <a:r>
              <a:rPr lang="tr-TR" dirty="0"/>
              <a:t>Classification</a:t>
            </a:r>
          </a:p>
        </p:txBody>
      </p:sp>
      <p:sp>
        <p:nvSpPr>
          <p:cNvPr id="48132" name="Rectangle 3"/>
          <p:cNvSpPr>
            <a:spLocks noGrp="1" noChangeArrowheads="1"/>
          </p:cNvSpPr>
          <p:nvPr>
            <p:ph type="body" sz="half" idx="4294967295"/>
          </p:nvPr>
        </p:nvSpPr>
        <p:spPr>
          <a:xfrm>
            <a:off x="762001" y="1752600"/>
            <a:ext cx="2895600" cy="3200400"/>
          </a:xfrm>
        </p:spPr>
        <p:txBody>
          <a:bodyPr>
            <a:noAutofit/>
          </a:bodyPr>
          <a:lstStyle/>
          <a:p>
            <a:pPr marL="0" indent="0">
              <a:buNone/>
            </a:pPr>
            <a:r>
              <a:rPr lang="tr-TR" sz="2400" dirty="0"/>
              <a:t>Example: Credit </a:t>
            </a:r>
            <a:r>
              <a:rPr lang="tr-TR" sz="2400" dirty="0" smtClean="0"/>
              <a:t>scoring</a:t>
            </a:r>
            <a:endParaRPr lang="en-IN" sz="2400" dirty="0" smtClean="0"/>
          </a:p>
          <a:p>
            <a:pPr marL="0" indent="0">
              <a:buNone/>
            </a:pPr>
            <a:endParaRPr lang="tr-TR" sz="2400" dirty="0"/>
          </a:p>
          <a:p>
            <a:pPr marL="0" indent="0">
              <a:buNone/>
            </a:pPr>
            <a:r>
              <a:rPr lang="tr-TR" sz="2400" dirty="0" err="1"/>
              <a:t>Differentiating</a:t>
            </a:r>
            <a:r>
              <a:rPr lang="tr-TR" sz="2400" dirty="0"/>
              <a:t> </a:t>
            </a:r>
            <a:r>
              <a:rPr lang="tr-TR" sz="2400" dirty="0" err="1"/>
              <a:t>between</a:t>
            </a:r>
            <a:r>
              <a:rPr lang="tr-TR" sz="2400" dirty="0"/>
              <a:t> </a:t>
            </a:r>
            <a:r>
              <a:rPr lang="tr-TR" sz="2400" dirty="0" err="1">
                <a:solidFill>
                  <a:srgbClr val="FF33CC"/>
                </a:solidFill>
              </a:rPr>
              <a:t>low</a:t>
            </a:r>
            <a:r>
              <a:rPr lang="tr-TR" sz="2400" dirty="0">
                <a:solidFill>
                  <a:srgbClr val="FF33CC"/>
                </a:solidFill>
              </a:rPr>
              <a:t>-risk</a:t>
            </a:r>
            <a:r>
              <a:rPr lang="tr-TR" sz="2400" dirty="0"/>
              <a:t> </a:t>
            </a:r>
            <a:r>
              <a:rPr lang="tr-TR" sz="2400" dirty="0" err="1"/>
              <a:t>and</a:t>
            </a:r>
            <a:r>
              <a:rPr lang="tr-TR" sz="2400" dirty="0"/>
              <a:t> </a:t>
            </a:r>
            <a:r>
              <a:rPr lang="tr-TR" sz="2400" dirty="0" err="1">
                <a:solidFill>
                  <a:srgbClr val="FF0000"/>
                </a:solidFill>
              </a:rPr>
              <a:t>high</a:t>
            </a:r>
            <a:r>
              <a:rPr lang="tr-TR" sz="2400" dirty="0">
                <a:solidFill>
                  <a:srgbClr val="FF0000"/>
                </a:solidFill>
              </a:rPr>
              <a:t>-risk</a:t>
            </a:r>
            <a:r>
              <a:rPr lang="tr-TR" sz="2400" dirty="0"/>
              <a:t> </a:t>
            </a:r>
            <a:r>
              <a:rPr lang="tr-TR" sz="2400" dirty="0" err="1"/>
              <a:t>customers</a:t>
            </a:r>
            <a:r>
              <a:rPr lang="tr-TR" sz="2400" dirty="0"/>
              <a:t> </a:t>
            </a:r>
            <a:r>
              <a:rPr lang="tr-TR" sz="2400" dirty="0" err="1"/>
              <a:t>from</a:t>
            </a:r>
            <a:r>
              <a:rPr lang="tr-TR" sz="2400" dirty="0"/>
              <a:t> </a:t>
            </a:r>
            <a:r>
              <a:rPr lang="tr-TR" sz="2400" dirty="0" err="1"/>
              <a:t>their</a:t>
            </a:r>
            <a:r>
              <a:rPr lang="tr-TR" sz="2400" dirty="0"/>
              <a:t> </a:t>
            </a:r>
            <a:r>
              <a:rPr lang="tr-TR" sz="2400" i="1" dirty="0" err="1"/>
              <a:t>income</a:t>
            </a:r>
            <a:r>
              <a:rPr lang="tr-TR" sz="2400" dirty="0"/>
              <a:t> </a:t>
            </a:r>
            <a:r>
              <a:rPr lang="tr-TR" sz="2400" dirty="0" err="1"/>
              <a:t>and</a:t>
            </a:r>
            <a:r>
              <a:rPr lang="tr-TR" sz="2400" dirty="0"/>
              <a:t> </a:t>
            </a:r>
            <a:r>
              <a:rPr lang="tr-TR" sz="2400" i="1" dirty="0" err="1"/>
              <a:t>savings</a:t>
            </a:r>
            <a:endParaRPr lang="tr-TR" sz="2400" i="1" dirty="0"/>
          </a:p>
        </p:txBody>
      </p:sp>
    </p:spTree>
    <p:extLst>
      <p:ext uri="{BB962C8B-B14F-4D97-AF65-F5344CB8AC3E}">
        <p14:creationId xmlns:p14="http://schemas.microsoft.com/office/powerpoint/2010/main" val="90381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Logistics Regression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845" y="2133600"/>
            <a:ext cx="6484338" cy="3657600"/>
          </a:xfrm>
        </p:spPr>
      </p:pic>
    </p:spTree>
    <p:extLst>
      <p:ext uri="{BB962C8B-B14F-4D97-AF65-F5344CB8AC3E}">
        <p14:creationId xmlns:p14="http://schemas.microsoft.com/office/powerpoint/2010/main" val="4290134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838200"/>
            <a:ext cx="6254044" cy="1362075"/>
          </a:xfrm>
        </p:spPr>
        <p:txBody>
          <a:bodyPr>
            <a:normAutofit/>
          </a:bodyPr>
          <a:lstStyle/>
          <a:p>
            <a:r>
              <a:rPr lang="en-IN" dirty="0" smtClean="0"/>
              <a:t>Classification &amp;</a:t>
            </a:r>
            <a:br>
              <a:rPr lang="en-IN" dirty="0" smtClean="0"/>
            </a:br>
            <a:r>
              <a:rPr lang="en-IN" dirty="0" smtClean="0"/>
              <a:t>Regression Model</a:t>
            </a:r>
            <a:endParaRPr lang="en-IN" dirty="0"/>
          </a:p>
        </p:txBody>
      </p:sp>
      <p:sp>
        <p:nvSpPr>
          <p:cNvPr id="5" name="Text Placeholder 4"/>
          <p:cNvSpPr>
            <a:spLocks noGrp="1"/>
          </p:cNvSpPr>
          <p:nvPr>
            <p:ph type="body" idx="1"/>
          </p:nvPr>
        </p:nvSpPr>
        <p:spPr>
          <a:xfrm>
            <a:off x="1524000" y="2743200"/>
            <a:ext cx="6231467" cy="1309511"/>
          </a:xfrm>
        </p:spPr>
        <p:txBody>
          <a:bodyPr/>
          <a:lstStyle/>
          <a:p>
            <a:pPr marL="342900" indent="-342900" algn="l">
              <a:buFont typeface="Wingdings" pitchFamily="2" charset="2"/>
              <a:buChar char="Ø"/>
            </a:pPr>
            <a:r>
              <a:rPr lang="en-IN" dirty="0" smtClean="0"/>
              <a:t>Decision Tree</a:t>
            </a:r>
          </a:p>
          <a:p>
            <a:pPr marL="342900" indent="-342900" algn="l">
              <a:buFont typeface="Wingdings" pitchFamily="2" charset="2"/>
              <a:buChar char="Ø"/>
            </a:pPr>
            <a:r>
              <a:rPr lang="en-IN" dirty="0" smtClean="0"/>
              <a:t>Random Forest</a:t>
            </a:r>
            <a:endParaRPr lang="en-IN" dirty="0"/>
          </a:p>
        </p:txBody>
      </p:sp>
    </p:spTree>
    <p:extLst>
      <p:ext uri="{BB962C8B-B14F-4D97-AF65-F5344CB8AC3E}">
        <p14:creationId xmlns:p14="http://schemas.microsoft.com/office/powerpoint/2010/main" val="387280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a:xfrm>
            <a:off x="762000" y="2209801"/>
            <a:ext cx="7848600" cy="4648199"/>
          </a:xfrm>
        </p:spPr>
        <p:txBody>
          <a:bodyPr>
            <a:normAutofit/>
          </a:bodyPr>
          <a:lstStyle/>
          <a:p>
            <a:r>
              <a:rPr lang="en-US" dirty="0" smtClean="0"/>
              <a:t>A decision tree is a classifier in the form of a tree structure with two types of nodes:</a:t>
            </a:r>
          </a:p>
          <a:p>
            <a:pPr lvl="1"/>
            <a:r>
              <a:rPr lang="en-US" dirty="0"/>
              <a:t>Decision node: Specifies a choice or  test of some </a:t>
            </a:r>
            <a:r>
              <a:rPr lang="en-US" dirty="0" smtClean="0"/>
              <a:t>attribute, with one branch for each outcome</a:t>
            </a:r>
            <a:endParaRPr lang="en-US" dirty="0"/>
          </a:p>
          <a:p>
            <a:pPr lvl="1"/>
            <a:r>
              <a:rPr lang="en-US" dirty="0"/>
              <a:t>Leaf node: Indicates classification of an example</a:t>
            </a:r>
          </a:p>
          <a:p>
            <a:pPr lvl="1"/>
            <a:endParaRPr lang="en-US" dirty="0"/>
          </a:p>
        </p:txBody>
      </p:sp>
    </p:spTree>
    <p:extLst>
      <p:ext uri="{BB962C8B-B14F-4D97-AF65-F5344CB8AC3E}">
        <p14:creationId xmlns:p14="http://schemas.microsoft.com/office/powerpoint/2010/main" val="1057483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Terminology of ML</a:t>
            </a:r>
            <a:endParaRPr lang="en-IN" sz="4400" dirty="0"/>
          </a:p>
        </p:txBody>
      </p:sp>
      <p:sp>
        <p:nvSpPr>
          <p:cNvPr id="3" name="Content Placeholder 2"/>
          <p:cNvSpPr>
            <a:spLocks noGrp="1"/>
          </p:cNvSpPr>
          <p:nvPr>
            <p:ph idx="1"/>
          </p:nvPr>
        </p:nvSpPr>
        <p:spPr>
          <a:xfrm>
            <a:off x="1295400" y="1981200"/>
            <a:ext cx="6447501" cy="3880773"/>
          </a:xfrm>
        </p:spPr>
        <p:txBody>
          <a:bodyPr>
            <a:noAutofit/>
          </a:bodyPr>
          <a:lstStyle/>
          <a:p>
            <a:r>
              <a:rPr lang="en-US" sz="2000" b="1" dirty="0" smtClean="0"/>
              <a:t>Train Data</a:t>
            </a:r>
            <a:endParaRPr lang="en-US" sz="2000" dirty="0"/>
          </a:p>
          <a:p>
            <a:r>
              <a:rPr lang="en-US" sz="2000" b="1" dirty="0" smtClean="0"/>
              <a:t>Test Data</a:t>
            </a:r>
            <a:endParaRPr lang="en-US" sz="2000" dirty="0" smtClean="0"/>
          </a:p>
          <a:p>
            <a:r>
              <a:rPr lang="en-US" sz="2000" b="1" dirty="0" smtClean="0"/>
              <a:t>Features </a:t>
            </a:r>
            <a:r>
              <a:rPr lang="en-US" sz="2000" dirty="0" smtClean="0"/>
              <a:t>- The number of features or distinct traits that can be used to describe each item in a quantitative manner </a:t>
            </a:r>
          </a:p>
          <a:p>
            <a:r>
              <a:rPr lang="en-US" sz="2000" b="1" dirty="0" smtClean="0"/>
              <a:t>Feature </a:t>
            </a:r>
            <a:r>
              <a:rPr lang="en-US" sz="2000" b="1" dirty="0"/>
              <a:t>E</a:t>
            </a:r>
            <a:r>
              <a:rPr lang="en-US" sz="2000" b="1" dirty="0" smtClean="0"/>
              <a:t>xtraction </a:t>
            </a:r>
            <a:r>
              <a:rPr lang="en-US" sz="2000" dirty="0"/>
              <a:t>-</a:t>
            </a:r>
            <a:r>
              <a:rPr lang="en-US" sz="2000" dirty="0" smtClean="0"/>
              <a:t> It is the preparation </a:t>
            </a:r>
            <a:r>
              <a:rPr lang="en-US" sz="2000" dirty="0"/>
              <a:t>of feature </a:t>
            </a:r>
            <a:r>
              <a:rPr lang="en-US" sz="2000" dirty="0" smtClean="0"/>
              <a:t>vector and it transforms </a:t>
            </a:r>
            <a:r>
              <a:rPr lang="en-US" sz="2000" dirty="0"/>
              <a:t>the data in the high-dimensional space to a space of fewer dimensions.</a:t>
            </a:r>
          </a:p>
          <a:p>
            <a:r>
              <a:rPr lang="en-US" sz="2000" b="1" dirty="0"/>
              <a:t>Training/Evolution </a:t>
            </a:r>
            <a:r>
              <a:rPr lang="en-US" sz="2000" b="1" dirty="0" smtClean="0"/>
              <a:t>Set</a:t>
            </a:r>
            <a:r>
              <a:rPr lang="en-US" sz="2000" dirty="0"/>
              <a:t> </a:t>
            </a:r>
            <a:r>
              <a:rPr lang="en-US" sz="2000" dirty="0" smtClean="0"/>
              <a:t>- The set </a:t>
            </a:r>
            <a:r>
              <a:rPr lang="en-US" sz="2000" dirty="0"/>
              <a:t>of data to discover potentially predictive relationships</a:t>
            </a:r>
            <a:r>
              <a:rPr lang="en-US" sz="2000" dirty="0" smtClean="0"/>
              <a:t>.</a:t>
            </a:r>
          </a:p>
          <a:p>
            <a:pPr marL="0" indent="0">
              <a:buNone/>
            </a:pPr>
            <a:endParaRPr lang="en-US" sz="2000" dirty="0"/>
          </a:p>
          <a:p>
            <a:pPr lvl="1"/>
            <a:endParaRPr lang="en-US" sz="1800" dirty="0"/>
          </a:p>
        </p:txBody>
      </p:sp>
    </p:spTree>
    <p:extLst>
      <p:ext uri="{BB962C8B-B14F-4D97-AF65-F5344CB8AC3E}">
        <p14:creationId xmlns:p14="http://schemas.microsoft.com/office/powerpoint/2010/main" val="103978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1401762"/>
          </a:xfrm>
        </p:spPr>
        <p:txBody>
          <a:bodyPr>
            <a:normAutofit/>
          </a:bodyPr>
          <a:lstStyle/>
          <a:p>
            <a:r>
              <a:rPr lang="en-US" dirty="0" smtClean="0"/>
              <a:t>Decision Tree Example 1</a:t>
            </a:r>
            <a:br>
              <a:rPr lang="en-US" dirty="0" smtClean="0"/>
            </a:br>
            <a:r>
              <a:rPr lang="en-US" sz="3600" dirty="0" smtClean="0">
                <a:solidFill>
                  <a:schemeClr val="tx1"/>
                </a:solidFill>
              </a:rPr>
              <a:t>Whether to approve a loan</a:t>
            </a:r>
            <a:endParaRPr lang="en-US" dirty="0">
              <a:solidFill>
                <a:schemeClr val="tx1"/>
              </a:solidFill>
            </a:endParaRPr>
          </a:p>
        </p:txBody>
      </p:sp>
      <p:sp>
        <p:nvSpPr>
          <p:cNvPr id="4" name="Rounded Rectangle 3"/>
          <p:cNvSpPr/>
          <p:nvPr/>
        </p:nvSpPr>
        <p:spPr>
          <a:xfrm>
            <a:off x="4114800" y="18288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400" dirty="0" smtClean="0"/>
              <a:t>Employed?</a:t>
            </a:r>
            <a:endParaRPr lang="en-US" sz="2400" dirty="0"/>
          </a:p>
        </p:txBody>
      </p:sp>
      <p:sp>
        <p:nvSpPr>
          <p:cNvPr id="5" name="Rounded Rectangle 4"/>
          <p:cNvSpPr/>
          <p:nvPr/>
        </p:nvSpPr>
        <p:spPr>
          <a:xfrm>
            <a:off x="2438400" y="34290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400" dirty="0" smtClean="0"/>
              <a:t>Credit Score?</a:t>
            </a:r>
            <a:endParaRPr lang="en-US" sz="2400" dirty="0"/>
          </a:p>
        </p:txBody>
      </p:sp>
      <p:sp>
        <p:nvSpPr>
          <p:cNvPr id="6" name="Rounded Rectangle 5"/>
          <p:cNvSpPr/>
          <p:nvPr/>
        </p:nvSpPr>
        <p:spPr>
          <a:xfrm>
            <a:off x="5714222" y="3429000"/>
            <a:ext cx="1524000" cy="914400"/>
          </a:xfrm>
          <a:prstGeom prst="roundRect">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400" dirty="0" smtClean="0"/>
              <a:t>Income?</a:t>
            </a:r>
            <a:endParaRPr lang="en-US" sz="2400" dirty="0"/>
          </a:p>
        </p:txBody>
      </p:sp>
      <p:sp>
        <p:nvSpPr>
          <p:cNvPr id="7" name="Rectangle 6"/>
          <p:cNvSpPr/>
          <p:nvPr/>
        </p:nvSpPr>
        <p:spPr>
          <a:xfrm>
            <a:off x="1600200" y="5334000"/>
            <a:ext cx="1295400" cy="838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smtClean="0">
                <a:solidFill>
                  <a:schemeClr val="tx1"/>
                </a:solidFill>
              </a:rPr>
              <a:t>Approve</a:t>
            </a:r>
            <a:endParaRPr lang="en-US" dirty="0">
              <a:solidFill>
                <a:schemeClr val="tx1"/>
              </a:solidFill>
            </a:endParaRPr>
          </a:p>
        </p:txBody>
      </p:sp>
      <p:sp>
        <p:nvSpPr>
          <p:cNvPr id="8" name="Rectangle 7"/>
          <p:cNvSpPr/>
          <p:nvPr/>
        </p:nvSpPr>
        <p:spPr>
          <a:xfrm>
            <a:off x="5180822" y="5334000"/>
            <a:ext cx="1295400" cy="838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smtClean="0">
                <a:solidFill>
                  <a:schemeClr val="tx1"/>
                </a:solidFill>
              </a:rPr>
              <a:t>Approve</a:t>
            </a:r>
            <a:endParaRPr lang="en-US" dirty="0">
              <a:solidFill>
                <a:schemeClr val="tx1"/>
              </a:solidFill>
            </a:endParaRPr>
          </a:p>
        </p:txBody>
      </p:sp>
      <p:sp>
        <p:nvSpPr>
          <p:cNvPr id="9" name="Rectangle 8"/>
          <p:cNvSpPr/>
          <p:nvPr/>
        </p:nvSpPr>
        <p:spPr>
          <a:xfrm>
            <a:off x="3461657" y="5334000"/>
            <a:ext cx="1295400" cy="838200"/>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smtClean="0">
                <a:solidFill>
                  <a:schemeClr val="tx1"/>
                </a:solidFill>
              </a:rPr>
              <a:t>Reject</a:t>
            </a:r>
            <a:endParaRPr lang="en-US" dirty="0">
              <a:solidFill>
                <a:schemeClr val="tx1"/>
              </a:solidFill>
            </a:endParaRPr>
          </a:p>
        </p:txBody>
      </p:sp>
      <p:sp>
        <p:nvSpPr>
          <p:cNvPr id="10" name="Rectangle 9"/>
          <p:cNvSpPr/>
          <p:nvPr/>
        </p:nvSpPr>
        <p:spPr>
          <a:xfrm>
            <a:off x="6858000" y="5334000"/>
            <a:ext cx="1295400" cy="838200"/>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smtClean="0">
                <a:solidFill>
                  <a:schemeClr val="tx1"/>
                </a:solidFill>
              </a:rPr>
              <a:t>Reject</a:t>
            </a:r>
            <a:endParaRPr lang="en-US" dirty="0">
              <a:solidFill>
                <a:schemeClr val="tx1"/>
              </a:solidFill>
            </a:endParaRPr>
          </a:p>
        </p:txBody>
      </p:sp>
      <p:cxnSp>
        <p:nvCxnSpPr>
          <p:cNvPr id="12" name="Straight Arrow Connector 11"/>
          <p:cNvCxnSpPr>
            <a:endCxn id="5" idx="0"/>
          </p:cNvCxnSpPr>
          <p:nvPr/>
        </p:nvCxnSpPr>
        <p:spPr>
          <a:xfrm flipH="1">
            <a:off x="3200400" y="2743200"/>
            <a:ext cx="1371600" cy="685800"/>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a:off x="5078185" y="2771969"/>
            <a:ext cx="1398037" cy="657031"/>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6747587" y="4385388"/>
            <a:ext cx="758113" cy="948612"/>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798975" y="4343400"/>
            <a:ext cx="525625" cy="990600"/>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505200" y="4385388"/>
            <a:ext cx="609600" cy="948612"/>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0"/>
          </p:cNvCxnSpPr>
          <p:nvPr/>
        </p:nvCxnSpPr>
        <p:spPr>
          <a:xfrm flipH="1">
            <a:off x="2247900" y="4385388"/>
            <a:ext cx="647700" cy="948612"/>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2213" y="2705884"/>
            <a:ext cx="484428" cy="400110"/>
          </a:xfrm>
          <a:prstGeom prst="rect">
            <a:avLst/>
          </a:prstGeom>
          <a:noFill/>
        </p:spPr>
        <p:txBody>
          <a:bodyPr wrap="none" rtlCol="0">
            <a:spAutoFit/>
          </a:bodyPr>
          <a:lstStyle/>
          <a:p>
            <a:r>
              <a:rPr lang="en-US" sz="2000" dirty="0" smtClean="0"/>
              <a:t>No</a:t>
            </a:r>
            <a:endParaRPr lang="en-US" dirty="0"/>
          </a:p>
        </p:txBody>
      </p:sp>
      <p:sp>
        <p:nvSpPr>
          <p:cNvPr id="26" name="TextBox 25"/>
          <p:cNvSpPr txBox="1"/>
          <p:nvPr/>
        </p:nvSpPr>
        <p:spPr>
          <a:xfrm>
            <a:off x="5714222" y="2669570"/>
            <a:ext cx="520527" cy="400110"/>
          </a:xfrm>
          <a:prstGeom prst="rect">
            <a:avLst/>
          </a:prstGeom>
          <a:noFill/>
        </p:spPr>
        <p:txBody>
          <a:bodyPr wrap="none" rtlCol="0">
            <a:spAutoFit/>
          </a:bodyPr>
          <a:lstStyle/>
          <a:p>
            <a:r>
              <a:rPr lang="en-US" sz="2000" dirty="0" smtClean="0"/>
              <a:t>Yes</a:t>
            </a:r>
            <a:endParaRPr lang="en-US" dirty="0"/>
          </a:p>
        </p:txBody>
      </p:sp>
      <p:sp>
        <p:nvSpPr>
          <p:cNvPr id="27" name="TextBox 26"/>
          <p:cNvSpPr txBox="1"/>
          <p:nvPr/>
        </p:nvSpPr>
        <p:spPr>
          <a:xfrm>
            <a:off x="2017324" y="4459584"/>
            <a:ext cx="659155" cy="400110"/>
          </a:xfrm>
          <a:prstGeom prst="rect">
            <a:avLst/>
          </a:prstGeom>
          <a:noFill/>
        </p:spPr>
        <p:txBody>
          <a:bodyPr wrap="none" rtlCol="0">
            <a:spAutoFit/>
          </a:bodyPr>
          <a:lstStyle/>
          <a:p>
            <a:r>
              <a:rPr lang="en-US" sz="2000" dirty="0" smtClean="0"/>
              <a:t>High</a:t>
            </a:r>
            <a:endParaRPr lang="en-US" dirty="0"/>
          </a:p>
        </p:txBody>
      </p:sp>
      <p:sp>
        <p:nvSpPr>
          <p:cNvPr id="28" name="TextBox 27"/>
          <p:cNvSpPr txBox="1"/>
          <p:nvPr/>
        </p:nvSpPr>
        <p:spPr>
          <a:xfrm>
            <a:off x="5447625" y="4474376"/>
            <a:ext cx="659155" cy="400110"/>
          </a:xfrm>
          <a:prstGeom prst="rect">
            <a:avLst/>
          </a:prstGeom>
          <a:noFill/>
        </p:spPr>
        <p:txBody>
          <a:bodyPr wrap="none" rtlCol="0">
            <a:spAutoFit/>
          </a:bodyPr>
          <a:lstStyle/>
          <a:p>
            <a:r>
              <a:rPr lang="en-US" sz="2000" dirty="0" smtClean="0"/>
              <a:t>High</a:t>
            </a:r>
            <a:endParaRPr lang="en-US" dirty="0"/>
          </a:p>
        </p:txBody>
      </p:sp>
      <p:sp>
        <p:nvSpPr>
          <p:cNvPr id="29" name="TextBox 28"/>
          <p:cNvSpPr txBox="1"/>
          <p:nvPr/>
        </p:nvSpPr>
        <p:spPr>
          <a:xfrm>
            <a:off x="3658182" y="4474376"/>
            <a:ext cx="608436" cy="400110"/>
          </a:xfrm>
          <a:prstGeom prst="rect">
            <a:avLst/>
          </a:prstGeom>
          <a:noFill/>
        </p:spPr>
        <p:txBody>
          <a:bodyPr wrap="none" rtlCol="0">
            <a:spAutoFit/>
          </a:bodyPr>
          <a:lstStyle/>
          <a:p>
            <a:r>
              <a:rPr lang="en-US" sz="2000" dirty="0" smtClean="0"/>
              <a:t>Low</a:t>
            </a:r>
            <a:endParaRPr lang="en-US" dirty="0"/>
          </a:p>
        </p:txBody>
      </p:sp>
      <p:sp>
        <p:nvSpPr>
          <p:cNvPr id="30" name="TextBox 29"/>
          <p:cNvSpPr txBox="1"/>
          <p:nvPr/>
        </p:nvSpPr>
        <p:spPr>
          <a:xfrm>
            <a:off x="7199633" y="4474376"/>
            <a:ext cx="608436" cy="400110"/>
          </a:xfrm>
          <a:prstGeom prst="rect">
            <a:avLst/>
          </a:prstGeom>
          <a:noFill/>
        </p:spPr>
        <p:txBody>
          <a:bodyPr wrap="none" rtlCol="0">
            <a:spAutoFit/>
          </a:bodyPr>
          <a:lstStyle/>
          <a:p>
            <a:r>
              <a:rPr lang="en-US" sz="2000" dirty="0" smtClean="0"/>
              <a:t>Low</a:t>
            </a:r>
            <a:endParaRPr lang="en-US" dirty="0"/>
          </a:p>
        </p:txBody>
      </p:sp>
    </p:spTree>
    <p:extLst>
      <p:ext uri="{BB962C8B-B14F-4D97-AF65-F5344CB8AC3E}">
        <p14:creationId xmlns:p14="http://schemas.microsoft.com/office/powerpoint/2010/main" val="219888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4900" dirty="0" smtClean="0"/>
              <a:t>Decision Tree Example 3</a:t>
            </a:r>
            <a:endParaRPr lang="en-US" sz="4000" dirty="0">
              <a:solidFill>
                <a:schemeClr val="tx1"/>
              </a:solidFill>
            </a:endParaRPr>
          </a:p>
        </p:txBody>
      </p:sp>
      <p:pic>
        <p:nvPicPr>
          <p:cNvPr id="5" name="Content Placeholder 4"/>
          <p:cNvPicPr>
            <a:picLocks noGrp="1" noChangeAspect="1"/>
          </p:cNvPicPr>
          <p:nvPr>
            <p:ph idx="1"/>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66800" y="1752600"/>
            <a:ext cx="6957124" cy="4267200"/>
          </a:xfrm>
          <a:solidFill>
            <a:schemeClr val="bg2">
              <a:lumMod val="25000"/>
            </a:schemeClr>
          </a:solidFill>
        </p:spPr>
      </p:pic>
    </p:spTree>
    <p:extLst>
      <p:ext uri="{BB962C8B-B14F-4D97-AF65-F5344CB8AC3E}">
        <p14:creationId xmlns:p14="http://schemas.microsoft.com/office/powerpoint/2010/main" val="4012307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905000"/>
            <a:ext cx="6448425" cy="4182762"/>
          </a:xfrm>
        </p:spPr>
      </p:pic>
    </p:spTree>
    <p:extLst>
      <p:ext uri="{BB962C8B-B14F-4D97-AF65-F5344CB8AC3E}">
        <p14:creationId xmlns:p14="http://schemas.microsoft.com/office/powerpoint/2010/main" val="3222113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Workflow of ML</a:t>
            </a:r>
            <a:endParaRPr lang="en-IN" sz="4800"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5846213" cy="402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84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Types of Learning</a:t>
            </a:r>
            <a:endParaRPr lang="en-IN" sz="4400" dirty="0"/>
          </a:p>
        </p:txBody>
      </p:sp>
      <p:sp>
        <p:nvSpPr>
          <p:cNvPr id="3" name="Content Placeholder 2"/>
          <p:cNvSpPr>
            <a:spLocks noGrp="1"/>
          </p:cNvSpPr>
          <p:nvPr>
            <p:ph idx="1"/>
          </p:nvPr>
        </p:nvSpPr>
        <p:spPr>
          <a:xfrm>
            <a:off x="1219200" y="2057400"/>
            <a:ext cx="6447501" cy="3880773"/>
          </a:xfrm>
        </p:spPr>
        <p:txBody>
          <a:bodyPr>
            <a:normAutofit/>
          </a:bodyPr>
          <a:lstStyle/>
          <a:p>
            <a:pPr marL="514350" indent="-514350" algn="just">
              <a:lnSpc>
                <a:spcPct val="150000"/>
              </a:lnSpc>
              <a:buFont typeface="+mj-lt"/>
              <a:buAutoNum type="arabicParenR"/>
            </a:pPr>
            <a:r>
              <a:rPr lang="en-IN" sz="2800" dirty="0" smtClean="0"/>
              <a:t>Supervised Learning</a:t>
            </a:r>
          </a:p>
          <a:p>
            <a:pPr marL="514350" indent="-514350" algn="just">
              <a:lnSpc>
                <a:spcPct val="150000"/>
              </a:lnSpc>
              <a:buFont typeface="+mj-lt"/>
              <a:buAutoNum type="arabicParenR"/>
            </a:pPr>
            <a:r>
              <a:rPr lang="en-IN" sz="2800" dirty="0" smtClean="0"/>
              <a:t>Unsupervised Learning</a:t>
            </a:r>
          </a:p>
          <a:p>
            <a:pPr marL="514350" indent="-514350" algn="just">
              <a:lnSpc>
                <a:spcPct val="150000"/>
              </a:lnSpc>
              <a:buFont typeface="+mj-lt"/>
              <a:buAutoNum type="arabicParenR"/>
            </a:pPr>
            <a:r>
              <a:rPr lang="en-US" sz="2800" dirty="0" smtClean="0"/>
              <a:t>Semi-Supervised Learning</a:t>
            </a:r>
          </a:p>
          <a:p>
            <a:pPr marL="514350" indent="-514350" algn="just">
              <a:lnSpc>
                <a:spcPct val="150000"/>
              </a:lnSpc>
              <a:buFont typeface="+mj-lt"/>
              <a:buAutoNum type="arabicParenR"/>
            </a:pPr>
            <a:r>
              <a:rPr lang="en-US" sz="2800" dirty="0" smtClean="0"/>
              <a:t>Reinforcement Learning</a:t>
            </a:r>
            <a:endParaRPr lang="en-IN" sz="2800" dirty="0" smtClean="0"/>
          </a:p>
        </p:txBody>
      </p:sp>
    </p:spTree>
    <p:extLst>
      <p:ext uri="{BB962C8B-B14F-4D97-AF65-F5344CB8AC3E}">
        <p14:creationId xmlns:p14="http://schemas.microsoft.com/office/powerpoint/2010/main" val="299895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Components of a learning problem</a:t>
            </a:r>
          </a:p>
        </p:txBody>
      </p:sp>
      <p:sp>
        <p:nvSpPr>
          <p:cNvPr id="3" name="Content Placeholder 2"/>
          <p:cNvSpPr>
            <a:spLocks noGrp="1"/>
          </p:cNvSpPr>
          <p:nvPr>
            <p:ph idx="1"/>
          </p:nvPr>
        </p:nvSpPr>
        <p:spPr>
          <a:xfrm>
            <a:off x="1463040" y="2119256"/>
            <a:ext cx="6196405" cy="4129143"/>
          </a:xfrm>
        </p:spPr>
        <p:txBody>
          <a:bodyPr>
            <a:normAutofit/>
          </a:bodyPr>
          <a:lstStyle/>
          <a:p>
            <a:r>
              <a:rPr lang="en-IN" dirty="0" smtClean="0">
                <a:solidFill>
                  <a:srgbClr val="002060"/>
                </a:solidFill>
              </a:rPr>
              <a:t>Task</a:t>
            </a:r>
            <a:r>
              <a:rPr lang="en-IN" dirty="0" smtClean="0"/>
              <a:t>:  </a:t>
            </a:r>
            <a:r>
              <a:rPr lang="en-IN" dirty="0"/>
              <a:t>The </a:t>
            </a:r>
            <a:r>
              <a:rPr lang="en-IN" dirty="0" smtClean="0"/>
              <a:t>behaviour </a:t>
            </a:r>
            <a:r>
              <a:rPr lang="en-IN" dirty="0"/>
              <a:t>or </a:t>
            </a:r>
            <a:r>
              <a:rPr lang="en-IN" dirty="0" smtClean="0"/>
              <a:t>task </a:t>
            </a:r>
            <a:r>
              <a:rPr lang="en-IN" dirty="0"/>
              <a:t>being </a:t>
            </a:r>
            <a:r>
              <a:rPr lang="en-IN" dirty="0" smtClean="0"/>
              <a:t>improved.</a:t>
            </a:r>
          </a:p>
          <a:p>
            <a:pPr marL="365760" lvl="1" indent="0">
              <a:buNone/>
            </a:pPr>
            <a:r>
              <a:rPr lang="en-IN" dirty="0" smtClean="0"/>
              <a:t>For </a:t>
            </a:r>
            <a:r>
              <a:rPr lang="en-IN" dirty="0"/>
              <a:t>example: </a:t>
            </a:r>
            <a:r>
              <a:rPr lang="en-IN" dirty="0" smtClean="0"/>
              <a:t>classification</a:t>
            </a:r>
            <a:r>
              <a:rPr lang="en-IN" dirty="0"/>
              <a:t>, acting in an </a:t>
            </a:r>
            <a:r>
              <a:rPr lang="en-IN" dirty="0" smtClean="0"/>
              <a:t>environment</a:t>
            </a:r>
          </a:p>
          <a:p>
            <a:pPr marL="365760" lvl="1" indent="0">
              <a:buNone/>
            </a:pPr>
            <a:endParaRPr lang="en-IN" dirty="0" smtClean="0"/>
          </a:p>
          <a:p>
            <a:r>
              <a:rPr lang="en-IN" dirty="0" smtClean="0">
                <a:solidFill>
                  <a:srgbClr val="002060"/>
                </a:solidFill>
              </a:rPr>
              <a:t>Data:</a:t>
            </a:r>
            <a:r>
              <a:rPr lang="en-IN" dirty="0" smtClean="0"/>
              <a:t> The </a:t>
            </a:r>
            <a:r>
              <a:rPr lang="en-IN" dirty="0"/>
              <a:t>experiences that are being used to </a:t>
            </a:r>
            <a:r>
              <a:rPr lang="en-IN" dirty="0" smtClean="0"/>
              <a:t>improve performance </a:t>
            </a:r>
            <a:r>
              <a:rPr lang="en-IN" dirty="0"/>
              <a:t>in the task</a:t>
            </a:r>
            <a:r>
              <a:rPr lang="en-IN" dirty="0" smtClean="0"/>
              <a:t>.</a:t>
            </a:r>
          </a:p>
          <a:p>
            <a:pPr marL="0" indent="0">
              <a:buNone/>
            </a:pPr>
            <a:endParaRPr lang="en-IN" dirty="0"/>
          </a:p>
          <a:p>
            <a:r>
              <a:rPr lang="en-IN" dirty="0" smtClean="0">
                <a:solidFill>
                  <a:srgbClr val="002060"/>
                </a:solidFill>
              </a:rPr>
              <a:t>Measure </a:t>
            </a:r>
            <a:r>
              <a:rPr lang="en-IN" dirty="0">
                <a:solidFill>
                  <a:srgbClr val="002060"/>
                </a:solidFill>
              </a:rPr>
              <a:t>of improvement</a:t>
            </a:r>
            <a:r>
              <a:rPr lang="en-IN" dirty="0"/>
              <a:t> </a:t>
            </a:r>
            <a:r>
              <a:rPr lang="en-IN" dirty="0" smtClean="0"/>
              <a:t>: </a:t>
            </a:r>
          </a:p>
          <a:p>
            <a:pPr marL="365760" lvl="1" indent="0">
              <a:buNone/>
            </a:pPr>
            <a:r>
              <a:rPr lang="en-IN" dirty="0" smtClean="0"/>
              <a:t>For </a:t>
            </a:r>
            <a:r>
              <a:rPr lang="en-IN" dirty="0"/>
              <a:t>example: increasing accuracy in prediction, </a:t>
            </a:r>
            <a:r>
              <a:rPr lang="en-IN" dirty="0" smtClean="0"/>
              <a:t>acquiring new, </a:t>
            </a:r>
            <a:r>
              <a:rPr lang="en-IN" dirty="0"/>
              <a:t>improved </a:t>
            </a:r>
            <a:r>
              <a:rPr lang="en-IN" dirty="0" smtClean="0"/>
              <a:t>speed and efficiency</a:t>
            </a:r>
            <a:endParaRPr lang="en-IN" dirty="0"/>
          </a:p>
        </p:txBody>
      </p:sp>
    </p:spTree>
    <p:extLst>
      <p:ext uri="{BB962C8B-B14F-4D97-AF65-F5344CB8AC3E}">
        <p14:creationId xmlns:p14="http://schemas.microsoft.com/office/powerpoint/2010/main" val="2045944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118101" y="2785820"/>
            <a:ext cx="3962400" cy="1752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p:cNvSpPr>
            <a:spLocks noGrp="1"/>
          </p:cNvSpPr>
          <p:nvPr>
            <p:ph type="title"/>
          </p:nvPr>
        </p:nvSpPr>
        <p:spPr>
          <a:xfrm>
            <a:off x="914400" y="609600"/>
            <a:ext cx="6965245" cy="1202485"/>
          </a:xfrm>
        </p:spPr>
        <p:txBody>
          <a:bodyPr/>
          <a:lstStyle/>
          <a:p>
            <a:r>
              <a:rPr lang="en-IN" dirty="0" smtClean="0"/>
              <a:t>Learner</a:t>
            </a:r>
            <a:endParaRPr lang="en-IN" dirty="0"/>
          </a:p>
        </p:txBody>
      </p:sp>
      <p:sp>
        <p:nvSpPr>
          <p:cNvPr id="6" name="TextBox 5"/>
          <p:cNvSpPr txBox="1"/>
          <p:nvPr/>
        </p:nvSpPr>
        <p:spPr>
          <a:xfrm>
            <a:off x="920930" y="1488209"/>
            <a:ext cx="1681872" cy="830997"/>
          </a:xfrm>
          <a:prstGeom prst="rect">
            <a:avLst/>
          </a:prstGeom>
          <a:noFill/>
        </p:spPr>
        <p:txBody>
          <a:bodyPr wrap="none" rtlCol="0">
            <a:spAutoFit/>
          </a:bodyPr>
          <a:lstStyle/>
          <a:p>
            <a:pPr algn="ctr"/>
            <a:r>
              <a:rPr lang="en-IN" sz="2400" dirty="0" smtClean="0"/>
              <a:t>Experiences</a:t>
            </a:r>
          </a:p>
          <a:p>
            <a:pPr algn="ctr"/>
            <a:r>
              <a:rPr lang="en-IN" sz="2400" dirty="0" smtClean="0"/>
              <a:t>Data</a:t>
            </a:r>
            <a:endParaRPr lang="en-IN" sz="2400" dirty="0"/>
          </a:p>
        </p:txBody>
      </p:sp>
      <p:sp>
        <p:nvSpPr>
          <p:cNvPr id="7" name="TextBox 6"/>
          <p:cNvSpPr txBox="1"/>
          <p:nvPr/>
        </p:nvSpPr>
        <p:spPr>
          <a:xfrm>
            <a:off x="838200" y="5257800"/>
            <a:ext cx="3350153" cy="830997"/>
          </a:xfrm>
          <a:prstGeom prst="rect">
            <a:avLst/>
          </a:prstGeom>
          <a:noFill/>
        </p:spPr>
        <p:txBody>
          <a:bodyPr wrap="square" rtlCol="0">
            <a:spAutoFit/>
          </a:bodyPr>
          <a:lstStyle/>
          <a:p>
            <a:pPr algn="ctr"/>
            <a:r>
              <a:rPr lang="en-IN" sz="2400" dirty="0"/>
              <a:t>Background knowledge/</a:t>
            </a:r>
          </a:p>
          <a:p>
            <a:pPr algn="ctr"/>
            <a:r>
              <a:rPr lang="en-IN" sz="2400" dirty="0"/>
              <a:t>Bias</a:t>
            </a:r>
          </a:p>
        </p:txBody>
      </p:sp>
      <p:sp>
        <p:nvSpPr>
          <p:cNvPr id="8" name="Rectangle 7"/>
          <p:cNvSpPr/>
          <p:nvPr/>
        </p:nvSpPr>
        <p:spPr>
          <a:xfrm>
            <a:off x="5797658" y="1397168"/>
            <a:ext cx="1747055" cy="830997"/>
          </a:xfrm>
          <a:prstGeom prst="rect">
            <a:avLst/>
          </a:prstGeom>
        </p:spPr>
        <p:txBody>
          <a:bodyPr wrap="square">
            <a:spAutoFit/>
          </a:bodyPr>
          <a:lstStyle/>
          <a:p>
            <a:pPr algn="ctr"/>
            <a:r>
              <a:rPr lang="en-IN" sz="2400" dirty="0"/>
              <a:t>Problem/</a:t>
            </a:r>
          </a:p>
          <a:p>
            <a:pPr algn="ctr"/>
            <a:r>
              <a:rPr lang="en-IN" sz="2400" dirty="0"/>
              <a:t>Task</a:t>
            </a:r>
          </a:p>
        </p:txBody>
      </p:sp>
      <p:sp>
        <p:nvSpPr>
          <p:cNvPr id="9" name="Rectangle 8"/>
          <p:cNvSpPr/>
          <p:nvPr/>
        </p:nvSpPr>
        <p:spPr>
          <a:xfrm>
            <a:off x="5791200" y="5257800"/>
            <a:ext cx="1898542" cy="830997"/>
          </a:xfrm>
          <a:prstGeom prst="rect">
            <a:avLst/>
          </a:prstGeom>
        </p:spPr>
        <p:txBody>
          <a:bodyPr wrap="square">
            <a:spAutoFit/>
          </a:bodyPr>
          <a:lstStyle/>
          <a:p>
            <a:pPr algn="ctr"/>
            <a:r>
              <a:rPr lang="en-IN" sz="2400" dirty="0"/>
              <a:t>Answer/</a:t>
            </a:r>
          </a:p>
          <a:p>
            <a:pPr algn="ctr"/>
            <a:r>
              <a:rPr lang="en-IN" sz="2400" dirty="0"/>
              <a:t>Performance</a:t>
            </a:r>
          </a:p>
        </p:txBody>
      </p:sp>
      <p:sp>
        <p:nvSpPr>
          <p:cNvPr id="11" name="TextBox 10"/>
          <p:cNvSpPr txBox="1"/>
          <p:nvPr/>
        </p:nvSpPr>
        <p:spPr>
          <a:xfrm>
            <a:off x="9677400" y="2228165"/>
            <a:ext cx="184731"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endParaRPr lang="en-IN" dirty="0"/>
          </a:p>
        </p:txBody>
      </p:sp>
      <p:cxnSp>
        <p:nvCxnSpPr>
          <p:cNvPr id="13" name="Straight Arrow Connector 12"/>
          <p:cNvCxnSpPr>
            <a:stCxn id="6" idx="2"/>
          </p:cNvCxnSpPr>
          <p:nvPr/>
        </p:nvCxnSpPr>
        <p:spPr>
          <a:xfrm>
            <a:off x="1761866" y="2319206"/>
            <a:ext cx="981334" cy="9573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flipH="1" flipV="1">
            <a:off x="1857800" y="4238200"/>
            <a:ext cx="1159876" cy="9130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8" idx="2"/>
          </p:cNvCxnSpPr>
          <p:nvPr/>
        </p:nvCxnSpPr>
        <p:spPr>
          <a:xfrm flipH="1">
            <a:off x="5486400" y="2228165"/>
            <a:ext cx="1184786" cy="104843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5181600" y="4114800"/>
            <a:ext cx="1260529" cy="125221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 name="Rounded Rectangle 2"/>
          <p:cNvSpPr/>
          <p:nvPr/>
        </p:nvSpPr>
        <p:spPr>
          <a:xfrm>
            <a:off x="2438400" y="3276600"/>
            <a:ext cx="1219200" cy="838200"/>
          </a:xfrm>
          <a:prstGeom prst="round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Learner</a:t>
            </a:r>
            <a:endParaRPr lang="en-IN" dirty="0"/>
          </a:p>
        </p:txBody>
      </p:sp>
      <p:sp>
        <p:nvSpPr>
          <p:cNvPr id="4" name="Rounded Rectangle 3"/>
          <p:cNvSpPr/>
          <p:nvPr/>
        </p:nvSpPr>
        <p:spPr>
          <a:xfrm>
            <a:off x="4466095" y="3276600"/>
            <a:ext cx="1301858" cy="838200"/>
          </a:xfrm>
          <a:prstGeom prst="round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err="1" smtClean="0"/>
              <a:t>Reasoner</a:t>
            </a:r>
            <a:endParaRPr lang="en-IN" dirty="0"/>
          </a:p>
        </p:txBody>
      </p:sp>
      <p:cxnSp>
        <p:nvCxnSpPr>
          <p:cNvPr id="12" name="Straight Arrow Connector 11"/>
          <p:cNvCxnSpPr/>
          <p:nvPr/>
        </p:nvCxnSpPr>
        <p:spPr>
          <a:xfrm>
            <a:off x="3695053" y="3653079"/>
            <a:ext cx="8084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87940" y="3276600"/>
            <a:ext cx="883575" cy="369332"/>
          </a:xfrm>
          <a:prstGeom prst="rect">
            <a:avLst/>
          </a:prstGeom>
        </p:spPr>
        <p:txBody>
          <a:bodyPr wrap="none">
            <a:spAutoFit/>
          </a:bodyPr>
          <a:lstStyle/>
          <a:p>
            <a:pPr algn="ctr"/>
            <a:r>
              <a:rPr lang="en-IN" dirty="0"/>
              <a:t>Models</a:t>
            </a:r>
          </a:p>
        </p:txBody>
      </p:sp>
    </p:spTree>
    <p:extLst>
      <p:ext uri="{BB962C8B-B14F-4D97-AF65-F5344CB8AC3E}">
        <p14:creationId xmlns:p14="http://schemas.microsoft.com/office/powerpoint/2010/main" val="3180856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t>
            </a:r>
            <a:r>
              <a:rPr lang="en-IN" dirty="0" smtClean="0"/>
              <a:t>ypes of machine learning</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solidFill>
                  <a:schemeClr val="tx2">
                    <a:lumMod val="75000"/>
                  </a:schemeClr>
                </a:solidFill>
              </a:rPr>
              <a:t>Supervised Learning</a:t>
            </a:r>
          </a:p>
          <a:p>
            <a:pPr lvl="1"/>
            <a:r>
              <a:rPr lang="en-IN" dirty="0" err="1" smtClean="0"/>
              <a:t>X,y</a:t>
            </a:r>
            <a:r>
              <a:rPr lang="en-IN" dirty="0" smtClean="0"/>
              <a:t> (pre-classified training examples)</a:t>
            </a:r>
          </a:p>
          <a:p>
            <a:pPr lvl="1"/>
            <a:r>
              <a:rPr lang="en-IN" dirty="0" smtClean="0"/>
              <a:t>Given an observation x, what is the best label for y?</a:t>
            </a:r>
          </a:p>
          <a:p>
            <a:pPr lvl="1"/>
            <a:endParaRPr lang="en-IN" dirty="0" smtClean="0"/>
          </a:p>
          <a:p>
            <a:r>
              <a:rPr lang="en-IN" dirty="0" smtClean="0">
                <a:solidFill>
                  <a:schemeClr val="tx2">
                    <a:lumMod val="75000"/>
                  </a:schemeClr>
                </a:solidFill>
              </a:rPr>
              <a:t>Unsupervised learning</a:t>
            </a:r>
          </a:p>
          <a:p>
            <a:pPr lvl="1"/>
            <a:r>
              <a:rPr lang="en-IN" dirty="0" smtClean="0"/>
              <a:t>X</a:t>
            </a:r>
          </a:p>
          <a:p>
            <a:pPr lvl="1"/>
            <a:r>
              <a:rPr lang="en-IN" dirty="0" smtClean="0"/>
              <a:t>Given a set of x’s, cluster or summarize them</a:t>
            </a:r>
          </a:p>
          <a:p>
            <a:pPr lvl="1"/>
            <a:endParaRPr lang="en-IN" dirty="0" smtClean="0"/>
          </a:p>
          <a:p>
            <a:r>
              <a:rPr lang="en-IN" dirty="0" smtClean="0"/>
              <a:t>Semi-supervised Learning</a:t>
            </a:r>
          </a:p>
          <a:p>
            <a:r>
              <a:rPr lang="en-IN" dirty="0" smtClean="0">
                <a:solidFill>
                  <a:schemeClr val="tx2">
                    <a:lumMod val="75000"/>
                  </a:schemeClr>
                </a:solidFill>
              </a:rPr>
              <a:t>Reinforcement Learning</a:t>
            </a:r>
          </a:p>
          <a:p>
            <a:pPr lvl="1"/>
            <a:r>
              <a:rPr lang="en-IN" dirty="0"/>
              <a:t>Determine what to do based </a:t>
            </a:r>
            <a:r>
              <a:rPr lang="en-IN" dirty="0" smtClean="0"/>
              <a:t>on rewards </a:t>
            </a:r>
            <a:r>
              <a:rPr lang="en-IN" dirty="0"/>
              <a:t>and punishments.</a:t>
            </a:r>
          </a:p>
        </p:txBody>
      </p:sp>
    </p:spTree>
    <p:extLst>
      <p:ext uri="{BB962C8B-B14F-4D97-AF65-F5344CB8AC3E}">
        <p14:creationId xmlns:p14="http://schemas.microsoft.com/office/powerpoint/2010/main" val="251362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TotalTime>
  <Words>1098</Words>
  <Application>Microsoft Office PowerPoint</Application>
  <PresentationFormat>On-screen Show (4:3)</PresentationFormat>
  <Paragraphs>305</Paragraphs>
  <Slides>42</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42</vt:i4>
      </vt:variant>
    </vt:vector>
  </HeadingPairs>
  <TitlesOfParts>
    <vt:vector size="59" baseType="lpstr">
      <vt:lpstr>MS PGothic</vt:lpstr>
      <vt:lpstr>Arial</vt:lpstr>
      <vt:lpstr>Brush Script MT</vt:lpstr>
      <vt:lpstr>Calibri</vt:lpstr>
      <vt:lpstr>Cambria Math</vt:lpstr>
      <vt:lpstr>Constantia</vt:lpstr>
      <vt:lpstr>Franklin Gothic Book</vt:lpstr>
      <vt:lpstr>Georgia</vt:lpstr>
      <vt:lpstr>Helvetica</vt:lpstr>
      <vt:lpstr>Lucida Bright</vt:lpstr>
      <vt:lpstr>MathJax_Main</vt:lpstr>
      <vt:lpstr>MathJax_Math-italic</vt:lpstr>
      <vt:lpstr>q_serif</vt:lpstr>
      <vt:lpstr>Rage Italic</vt:lpstr>
      <vt:lpstr>Times New Roman</vt:lpstr>
      <vt:lpstr>Wingdings</vt:lpstr>
      <vt:lpstr>Pushpin</vt:lpstr>
      <vt:lpstr>Learning</vt:lpstr>
      <vt:lpstr>Machine Learning : Definition</vt:lpstr>
      <vt:lpstr>Programs vs learning algorithms</vt:lpstr>
      <vt:lpstr>Terminology of ML</vt:lpstr>
      <vt:lpstr>Workflow of ML</vt:lpstr>
      <vt:lpstr>Types of Learning</vt:lpstr>
      <vt:lpstr>Components of a learning problem</vt:lpstr>
      <vt:lpstr>Learner</vt:lpstr>
      <vt:lpstr>Types of machine learning</vt:lpstr>
      <vt:lpstr>Supervised Learning</vt:lpstr>
      <vt:lpstr>Unsupervised Learning</vt:lpstr>
      <vt:lpstr>Semi-supervised learning</vt:lpstr>
      <vt:lpstr>Reinforcement Learning</vt:lpstr>
      <vt:lpstr>Linear Regression</vt:lpstr>
      <vt:lpstr>Data for Housing Price Prediction</vt:lpstr>
      <vt:lpstr>Hypothesis for Linear Regression</vt:lpstr>
      <vt:lpstr>Gradient Decent</vt:lpstr>
      <vt:lpstr>Working of Gradient Decent</vt:lpstr>
      <vt:lpstr>Feature Scaling</vt:lpstr>
      <vt:lpstr>Types of Scaling</vt:lpstr>
      <vt:lpstr>Sigmoid Function</vt:lpstr>
      <vt:lpstr>Problem of Misfit</vt:lpstr>
      <vt:lpstr>Addressing Overfitting</vt:lpstr>
      <vt:lpstr>Regularization</vt:lpstr>
      <vt:lpstr>PowerPoint Presentation</vt:lpstr>
      <vt:lpstr>Bias VS Variance</vt:lpstr>
      <vt:lpstr>Bias Variance Trade off</vt:lpstr>
      <vt:lpstr>Precision Recall</vt:lpstr>
      <vt:lpstr>Training and  Test Data</vt:lpstr>
      <vt:lpstr>Curse of Dimensionality</vt:lpstr>
      <vt:lpstr>Dimensionality Reduction using PCA</vt:lpstr>
      <vt:lpstr>Type of Problems</vt:lpstr>
      <vt:lpstr>Regression Models</vt:lpstr>
      <vt:lpstr>Linear Regression</vt:lpstr>
      <vt:lpstr>Multivariate Regression</vt:lpstr>
      <vt:lpstr>Classification</vt:lpstr>
      <vt:lpstr>Logistics Regression</vt:lpstr>
      <vt:lpstr>Classification &amp; Regression Model</vt:lpstr>
      <vt:lpstr>Decision Tree</vt:lpstr>
      <vt:lpstr>Decision Tree Example 1 Whether to approve a loan</vt:lpstr>
      <vt:lpstr>Decision Tree Example 3</vt:lpstr>
      <vt:lpstr>Random Forest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Ankur Singh</dc:creator>
  <cp:lastModifiedBy>acer</cp:lastModifiedBy>
  <cp:revision>34</cp:revision>
  <dcterms:created xsi:type="dcterms:W3CDTF">2006-08-16T00:00:00Z</dcterms:created>
  <dcterms:modified xsi:type="dcterms:W3CDTF">2018-02-15T18:13:39Z</dcterms:modified>
</cp:coreProperties>
</file>