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58" r:id="rId5"/>
    <p:sldId id="259" r:id="rId6"/>
    <p:sldId id="260" r:id="rId7"/>
    <p:sldId id="262" r:id="rId8"/>
    <p:sldId id="270" r:id="rId9"/>
    <p:sldId id="263" r:id="rId10"/>
    <p:sldId id="264" r:id="rId11"/>
    <p:sldId id="265" r:id="rId12"/>
    <p:sldId id="266" r:id="rId13"/>
    <p:sldId id="274" r:id="rId14"/>
    <p:sldId id="268" r:id="rId15"/>
    <p:sldId id="269" r:id="rId16"/>
    <p:sldId id="26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858062-12B2-4C9F-8FFF-0BA28025D6B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858062-12B2-4C9F-8FFF-0BA28025D6B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858062-12B2-4C9F-8FFF-0BA28025D6B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858062-12B2-4C9F-8FFF-0BA28025D6B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858062-12B2-4C9F-8FFF-0BA28025D6B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858062-12B2-4C9F-8FFF-0BA28025D6B3}"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858062-12B2-4C9F-8FFF-0BA28025D6B3}" type="datetimeFigureOut">
              <a:rPr lang="en-US" smtClean="0"/>
              <a:pPr/>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858062-12B2-4C9F-8FFF-0BA28025D6B3}" type="datetimeFigureOut">
              <a:rPr lang="en-US" smtClean="0"/>
              <a:pPr/>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58062-12B2-4C9F-8FFF-0BA28025D6B3}" type="datetimeFigureOut">
              <a:rPr lang="en-US" smtClean="0"/>
              <a:pPr/>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858062-12B2-4C9F-8FFF-0BA28025D6B3}"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858062-12B2-4C9F-8FFF-0BA28025D6B3}"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84257-0E19-4523-A3CA-B5B8EF53FC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58062-12B2-4C9F-8FFF-0BA28025D6B3}" type="datetimeFigureOut">
              <a:rPr lang="en-US" smtClean="0"/>
              <a:pPr/>
              <a:t>2/18/2018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84257-0E19-4523-A3CA-B5B8EF53FC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Welcome to Neural </a:t>
            </a:r>
            <a:r>
              <a:rPr lang="en-US" dirty="0" smtClean="0"/>
              <a:t>Networks</a:t>
            </a:r>
            <a:endParaRPr lang="en-US" dirty="0"/>
          </a:p>
        </p:txBody>
      </p:sp>
      <p:sp>
        <p:nvSpPr>
          <p:cNvPr id="3" name="Content Placeholder 2"/>
          <p:cNvSpPr>
            <a:spLocks noGrp="1"/>
          </p:cNvSpPr>
          <p:nvPr>
            <p:ph idx="1"/>
          </p:nvPr>
        </p:nvSpPr>
        <p:spPr/>
        <p:txBody>
          <a:bodyPr/>
          <a:lstStyle/>
          <a:p>
            <a:endParaRPr lang="en-US"/>
          </a:p>
        </p:txBody>
      </p:sp>
      <p:pic>
        <p:nvPicPr>
          <p:cNvPr id="11266" name="Picture 2" descr="C:\Users\Admin\Desktop\2018 workshop\neural_network_brain.png"/>
          <p:cNvPicPr>
            <a:picLocks noChangeAspect="1" noChangeArrowheads="1"/>
          </p:cNvPicPr>
          <p:nvPr/>
        </p:nvPicPr>
        <p:blipFill>
          <a:blip r:embed="rId2"/>
          <a:srcRect/>
          <a:stretch>
            <a:fillRect/>
          </a:stretch>
        </p:blipFill>
        <p:spPr bwMode="auto">
          <a:xfrm>
            <a:off x="1" y="1524000"/>
            <a:ext cx="9143999" cy="5334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CNN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Convolution</a:t>
            </a:r>
          </a:p>
          <a:p>
            <a:pPr>
              <a:buNone/>
            </a:pPr>
            <a:r>
              <a:rPr lang="en-US" dirty="0"/>
              <a:t> </a:t>
            </a:r>
            <a:r>
              <a:rPr lang="en-US" dirty="0" smtClean="0"/>
              <a:t>  </a:t>
            </a:r>
            <a:r>
              <a:rPr lang="en-US" sz="2800" dirty="0" smtClean="0"/>
              <a:t> Convolution </a:t>
            </a:r>
            <a:r>
              <a:rPr lang="en-US" sz="2800" dirty="0"/>
              <a:t>is a process where the network tries to label the input signal by referring to what it has learned in the </a:t>
            </a:r>
            <a:r>
              <a:rPr lang="en-US" sz="2800" dirty="0" smtClean="0"/>
              <a:t>past.</a:t>
            </a:r>
          </a:p>
          <a:p>
            <a:pPr>
              <a:buNone/>
            </a:pPr>
            <a:endParaRPr lang="en-US" sz="2800" dirty="0"/>
          </a:p>
          <a:p>
            <a:pPr>
              <a:buNone/>
            </a:pPr>
            <a:endParaRPr lang="en-US" sz="2800" dirty="0" smtClean="0"/>
          </a:p>
          <a:p>
            <a:pPr>
              <a:buNone/>
            </a:pPr>
            <a:endParaRPr lang="en-US" sz="2800" dirty="0"/>
          </a:p>
          <a:p>
            <a:pPr>
              <a:buNone/>
            </a:pPr>
            <a:endParaRPr lang="en-US" sz="2800" dirty="0" smtClean="0"/>
          </a:p>
          <a:p>
            <a:pPr>
              <a:buNone/>
            </a:pPr>
            <a:r>
              <a:rPr lang="en-US" sz="2800" dirty="0" smtClean="0"/>
              <a:t>	Example: Convolving  Image </a:t>
            </a:r>
            <a:r>
              <a:rPr lang="en-US" sz="2800" dirty="0"/>
              <a:t>with a circle filter. The circle filter responds strongly to the eyes.</a:t>
            </a:r>
          </a:p>
          <a:p>
            <a:pPr>
              <a:buNone/>
            </a:pPr>
            <a:r>
              <a:rPr lang="en-US" sz="2800" dirty="0" smtClean="0"/>
              <a:t/>
            </a:r>
            <a:br>
              <a:rPr lang="en-US" sz="2800" dirty="0" smtClean="0"/>
            </a:br>
            <a:endParaRPr lang="en-US" sz="2800" dirty="0"/>
          </a:p>
        </p:txBody>
      </p:sp>
      <p:pic>
        <p:nvPicPr>
          <p:cNvPr id="3074" name="Picture 2" descr="C:\Users\Admin\Desktop\2018 workshop\main-qimg-c3b6e48e12d5ba3a905a7bf9d3dacd3e.png"/>
          <p:cNvPicPr>
            <a:picLocks noChangeAspect="1" noChangeArrowheads="1"/>
          </p:cNvPicPr>
          <p:nvPr/>
        </p:nvPicPr>
        <p:blipFill>
          <a:blip r:embed="rId2"/>
          <a:srcRect/>
          <a:stretch>
            <a:fillRect/>
          </a:stretch>
        </p:blipFill>
        <p:spPr bwMode="auto">
          <a:xfrm>
            <a:off x="2971800" y="3048000"/>
            <a:ext cx="2819400" cy="12319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Sub-sampling</a:t>
            </a:r>
          </a:p>
          <a:p>
            <a:pPr>
              <a:buNone/>
            </a:pPr>
            <a:r>
              <a:rPr lang="en-US" dirty="0" smtClean="0"/>
              <a:t>	    -  Inputs </a:t>
            </a:r>
            <a:r>
              <a:rPr lang="en-US" dirty="0"/>
              <a:t>from the convolution layer can be </a:t>
            </a:r>
            <a:r>
              <a:rPr lang="en-US" dirty="0" smtClean="0"/>
              <a:t>    	“</a:t>
            </a:r>
            <a:r>
              <a:rPr lang="en-US" dirty="0"/>
              <a:t>smoothened” to reduce the sensitivity of </a:t>
            </a:r>
            <a:r>
              <a:rPr lang="en-US" dirty="0" smtClean="0"/>
              <a:t>	the </a:t>
            </a:r>
            <a:r>
              <a:rPr lang="en-US" dirty="0"/>
              <a:t>filters to noise and variations. This </a:t>
            </a:r>
            <a:r>
              <a:rPr lang="en-US" dirty="0" smtClean="0"/>
              <a:t>	smoothing </a:t>
            </a:r>
            <a:r>
              <a:rPr lang="en-US" dirty="0"/>
              <a:t>process is called </a:t>
            </a:r>
            <a:r>
              <a:rPr lang="en-US" b="1" dirty="0" err="1"/>
              <a:t>subsampling</a:t>
            </a:r>
            <a:endParaRPr lang="en-US" dirty="0" smtClean="0"/>
          </a:p>
          <a:p>
            <a:endParaRPr lang="en-US" dirty="0"/>
          </a:p>
        </p:txBody>
      </p:sp>
      <p:pic>
        <p:nvPicPr>
          <p:cNvPr id="4098" name="Picture 2" descr="C:\Users\Admin\Desktop\2018 workshop\main-qimg-63b827435c16a96a4d32539c3b13bb13.png"/>
          <p:cNvPicPr>
            <a:picLocks noChangeAspect="1" noChangeArrowheads="1"/>
          </p:cNvPicPr>
          <p:nvPr/>
        </p:nvPicPr>
        <p:blipFill>
          <a:blip r:embed="rId2"/>
          <a:srcRect/>
          <a:stretch>
            <a:fillRect/>
          </a:stretch>
        </p:blipFill>
        <p:spPr bwMode="auto">
          <a:xfrm>
            <a:off x="3200400" y="4495800"/>
            <a:ext cx="2788468" cy="1676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Activation</a:t>
            </a:r>
          </a:p>
          <a:p>
            <a:pPr>
              <a:buNone/>
            </a:pPr>
            <a:r>
              <a:rPr lang="en-US" dirty="0" smtClean="0"/>
              <a:t>   </a:t>
            </a:r>
            <a:r>
              <a:rPr lang="en-US" sz="2800" dirty="0" smtClean="0"/>
              <a:t> </a:t>
            </a:r>
            <a:r>
              <a:rPr lang="en-US" sz="2800" dirty="0"/>
              <a:t>The activation layer controls how the signal flows from one layer to the next, emulating how neurons are fired in our brain. Output signals which are strongly associated with past references would activate more neurons, enabling signals to be propagated more efficiently for identification.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ImageNet</a:t>
            </a:r>
            <a:r>
              <a:rPr lang="en-US" dirty="0" smtClean="0"/>
              <a:t> Challenge</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Use of CNN drastically reduced the error margin to less than human error(5%).  </a:t>
            </a:r>
          </a:p>
          <a:p>
            <a:endParaRPr lang="en-US" dirty="0"/>
          </a:p>
        </p:txBody>
      </p:sp>
      <p:pic>
        <p:nvPicPr>
          <p:cNvPr id="1026" name="Picture 2" descr="C:\Users\Admin\Desktop\2018 workshop\dev-journey-article16-fig1-top-five-classification-errors.png"/>
          <p:cNvPicPr>
            <a:picLocks noChangeAspect="1" noChangeArrowheads="1"/>
          </p:cNvPicPr>
          <p:nvPr/>
        </p:nvPicPr>
        <p:blipFill>
          <a:blip r:embed="rId2"/>
          <a:srcRect/>
          <a:stretch>
            <a:fillRect/>
          </a:stretch>
        </p:blipFill>
        <p:spPr bwMode="auto">
          <a:xfrm>
            <a:off x="762000" y="1219200"/>
            <a:ext cx="7142162" cy="390525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Networks</a:t>
            </a:r>
            <a:endParaRPr lang="en-US" dirty="0"/>
          </a:p>
        </p:txBody>
      </p:sp>
      <p:sp>
        <p:nvSpPr>
          <p:cNvPr id="3" name="Content Placeholder 2"/>
          <p:cNvSpPr>
            <a:spLocks noGrp="1"/>
          </p:cNvSpPr>
          <p:nvPr>
            <p:ph idx="1"/>
          </p:nvPr>
        </p:nvSpPr>
        <p:spPr/>
        <p:txBody>
          <a:bodyPr>
            <a:normAutofit/>
          </a:bodyPr>
          <a:lstStyle/>
          <a:p>
            <a:r>
              <a:rPr lang="en-US" sz="2800" dirty="0" smtClean="0"/>
              <a:t>They perform </a:t>
            </a:r>
            <a:r>
              <a:rPr lang="en-US" sz="2800" dirty="0"/>
              <a:t>the same task for every element of a sequence, with the output being depended on the previous computations.</a:t>
            </a:r>
          </a:p>
        </p:txBody>
      </p:sp>
      <p:pic>
        <p:nvPicPr>
          <p:cNvPr id="5122" name="Picture 2" descr="C:\Users\Admin\Desktop\2018 workshop\rnn.jpg"/>
          <p:cNvPicPr>
            <a:picLocks noChangeAspect="1" noChangeArrowheads="1"/>
          </p:cNvPicPr>
          <p:nvPr/>
        </p:nvPicPr>
        <p:blipFill>
          <a:blip r:embed="rId2"/>
          <a:srcRect/>
          <a:stretch>
            <a:fillRect/>
          </a:stretch>
        </p:blipFill>
        <p:spPr bwMode="auto">
          <a:xfrm>
            <a:off x="762000" y="3124200"/>
            <a:ext cx="7572376" cy="30384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Short-Term Memory(LSTM)</a:t>
            </a:r>
            <a:endParaRPr lang="en-US" dirty="0"/>
          </a:p>
        </p:txBody>
      </p:sp>
      <p:sp>
        <p:nvSpPr>
          <p:cNvPr id="3" name="Content Placeholder 2"/>
          <p:cNvSpPr>
            <a:spLocks noGrp="1"/>
          </p:cNvSpPr>
          <p:nvPr>
            <p:ph idx="1"/>
          </p:nvPr>
        </p:nvSpPr>
        <p:spPr/>
        <p:txBody>
          <a:bodyPr>
            <a:normAutofit lnSpcReduction="10000"/>
          </a:bodyPr>
          <a:lstStyle/>
          <a:p>
            <a:r>
              <a:rPr lang="en-US" sz="2800" b="1" dirty="0"/>
              <a:t>Long short-term memory</a:t>
            </a:r>
            <a:r>
              <a:rPr lang="en-US" sz="2800" dirty="0"/>
              <a:t> (</a:t>
            </a:r>
            <a:r>
              <a:rPr lang="en-US" sz="2800" b="1" dirty="0"/>
              <a:t>LSTM</a:t>
            </a:r>
            <a:r>
              <a:rPr lang="en-US" sz="2800" dirty="0"/>
              <a:t>) units (or blocks) are a building unit for layers of a recurrent neural </a:t>
            </a:r>
            <a:r>
              <a:rPr lang="en-US" sz="2800" dirty="0" smtClean="0"/>
              <a:t>network(RNN</a:t>
            </a:r>
            <a:r>
              <a:rPr lang="en-US" sz="2800" dirty="0"/>
              <a:t>). A RNN composed of LSTM units is often called an LSTM network. A common LSTM unit is composed of a </a:t>
            </a:r>
            <a:r>
              <a:rPr lang="en-US" sz="2800" b="1" dirty="0"/>
              <a:t>cell</a:t>
            </a:r>
            <a:r>
              <a:rPr lang="en-US" sz="2800" dirty="0"/>
              <a:t>, an </a:t>
            </a:r>
            <a:r>
              <a:rPr lang="en-US" sz="2800" b="1" dirty="0"/>
              <a:t>input gate</a:t>
            </a:r>
            <a:r>
              <a:rPr lang="en-US" sz="2800" dirty="0"/>
              <a:t>, an </a:t>
            </a:r>
            <a:r>
              <a:rPr lang="en-US" sz="2800" b="1" dirty="0"/>
              <a:t>output gate</a:t>
            </a:r>
            <a:r>
              <a:rPr lang="en-US" sz="2800" dirty="0"/>
              <a:t> and a </a:t>
            </a:r>
            <a:r>
              <a:rPr lang="en-US" sz="2800" b="1" dirty="0"/>
              <a:t>forget gate</a:t>
            </a:r>
            <a:r>
              <a:rPr lang="en-US" sz="2800" dirty="0" smtClean="0"/>
              <a:t>.</a:t>
            </a:r>
          </a:p>
          <a:p>
            <a:endParaRPr lang="en-US" sz="2800" dirty="0"/>
          </a:p>
          <a:p>
            <a:r>
              <a:rPr lang="en-US" sz="2800" dirty="0" smtClean="0"/>
              <a:t>Used in </a:t>
            </a:r>
            <a:r>
              <a:rPr lang="en-US" sz="2800" dirty="0"/>
              <a:t>large-vocabulary speech </a:t>
            </a:r>
            <a:r>
              <a:rPr lang="en-US" sz="2800" dirty="0" smtClean="0"/>
              <a:t>recognition</a:t>
            </a:r>
            <a:r>
              <a:rPr lang="en-US" sz="2800" dirty="0"/>
              <a:t> and text-to-speech </a:t>
            </a:r>
            <a:r>
              <a:rPr lang="en-US" sz="2800" dirty="0" smtClean="0"/>
              <a:t>synthesis and </a:t>
            </a:r>
            <a:r>
              <a:rPr lang="en-US" sz="2800" dirty="0"/>
              <a:t>was used in </a:t>
            </a:r>
            <a:r>
              <a:rPr lang="en-US" sz="2800" u="sng" dirty="0"/>
              <a:t>Google </a:t>
            </a:r>
            <a:r>
              <a:rPr lang="en-US" sz="2800" u="sng" dirty="0" smtClean="0"/>
              <a:t>Android.</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Neural Networks</a:t>
            </a:r>
            <a:endParaRPr lang="en-US" dirty="0"/>
          </a:p>
        </p:txBody>
      </p:sp>
      <p:sp>
        <p:nvSpPr>
          <p:cNvPr id="3" name="Content Placeholder 2"/>
          <p:cNvSpPr>
            <a:spLocks noGrp="1"/>
          </p:cNvSpPr>
          <p:nvPr>
            <p:ph idx="1"/>
          </p:nvPr>
        </p:nvSpPr>
        <p:spPr/>
        <p:txBody>
          <a:bodyPr>
            <a:normAutofit/>
          </a:bodyPr>
          <a:lstStyle/>
          <a:p>
            <a:r>
              <a:rPr lang="en-US" sz="2800" dirty="0" smtClean="0"/>
              <a:t>Speech Recognition</a:t>
            </a:r>
          </a:p>
          <a:p>
            <a:r>
              <a:rPr lang="en-US" sz="2800" dirty="0" smtClean="0"/>
              <a:t>Character Recognition</a:t>
            </a:r>
          </a:p>
          <a:p>
            <a:r>
              <a:rPr lang="en-US" sz="2800" dirty="0" smtClean="0"/>
              <a:t>Face Recognition</a:t>
            </a:r>
          </a:p>
          <a:p>
            <a:r>
              <a:rPr lang="en-US" sz="2800" dirty="0" smtClean="0"/>
              <a:t>Signature verification</a:t>
            </a:r>
          </a:p>
          <a:p>
            <a:r>
              <a:rPr lang="en-US" sz="2800" dirty="0" smtClean="0"/>
              <a:t>Robotics </a:t>
            </a:r>
          </a:p>
          <a:p>
            <a:r>
              <a:rPr lang="en-US" sz="2800" dirty="0" smtClean="0"/>
              <a:t>Financial Predictions</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470025"/>
          </a:xfrm>
        </p:spPr>
        <p:txBody>
          <a:bodyPr/>
          <a:lstStyle/>
          <a:p>
            <a:r>
              <a:rPr lang="en-US" dirty="0" smtClean="0"/>
              <a:t>Neural Networks: History</a:t>
            </a:r>
            <a:endParaRPr lang="en-US" dirty="0"/>
          </a:p>
        </p:txBody>
      </p:sp>
      <p:sp>
        <p:nvSpPr>
          <p:cNvPr id="3" name="Subtitle 2"/>
          <p:cNvSpPr>
            <a:spLocks noGrp="1"/>
          </p:cNvSpPr>
          <p:nvPr>
            <p:ph type="subTitle" idx="1"/>
          </p:nvPr>
        </p:nvSpPr>
        <p:spPr>
          <a:xfrm>
            <a:off x="609600" y="1143000"/>
            <a:ext cx="7543800" cy="5181600"/>
          </a:xfrm>
        </p:spPr>
        <p:txBody>
          <a:bodyPr>
            <a:noAutofit/>
          </a:bodyPr>
          <a:lstStyle/>
          <a:p>
            <a:pPr algn="just"/>
            <a:r>
              <a:rPr lang="en-US" sz="2800" dirty="0">
                <a:solidFill>
                  <a:schemeClr val="tx1"/>
                </a:solidFill>
              </a:rPr>
              <a:t>• Artificial Neural Networks (ANN) are a simulation abstract </a:t>
            </a:r>
            <a:r>
              <a:rPr lang="en-US" sz="2800" dirty="0" smtClean="0">
                <a:solidFill>
                  <a:schemeClr val="tx1"/>
                </a:solidFill>
              </a:rPr>
              <a:t>of our </a:t>
            </a:r>
            <a:r>
              <a:rPr lang="en-US" sz="2800" dirty="0">
                <a:solidFill>
                  <a:schemeClr val="tx1"/>
                </a:solidFill>
              </a:rPr>
              <a:t>nervous system, which contains a collection of </a:t>
            </a:r>
            <a:r>
              <a:rPr lang="en-US" sz="2800" dirty="0" smtClean="0">
                <a:solidFill>
                  <a:schemeClr val="tx1"/>
                </a:solidFill>
              </a:rPr>
              <a:t>neurons which communicate with </a:t>
            </a:r>
            <a:r>
              <a:rPr lang="en-US" sz="2800" dirty="0">
                <a:solidFill>
                  <a:schemeClr val="tx1"/>
                </a:solidFill>
              </a:rPr>
              <a:t>each other through connections </a:t>
            </a:r>
            <a:r>
              <a:rPr lang="en-US" sz="2800" dirty="0" smtClean="0">
                <a:solidFill>
                  <a:schemeClr val="tx1"/>
                </a:solidFill>
              </a:rPr>
              <a:t>called axons.</a:t>
            </a:r>
            <a:endParaRPr lang="en-US" sz="2800" dirty="0">
              <a:solidFill>
                <a:schemeClr val="tx1"/>
              </a:solidFill>
            </a:endParaRPr>
          </a:p>
          <a:p>
            <a:pPr algn="just"/>
            <a:r>
              <a:rPr lang="en-US" sz="2800" dirty="0">
                <a:solidFill>
                  <a:schemeClr val="tx1"/>
                </a:solidFill>
              </a:rPr>
              <a:t>• The ANN model has a certain resemblance to the axons </a:t>
            </a:r>
            <a:r>
              <a:rPr lang="en-US" sz="2800" dirty="0" smtClean="0">
                <a:solidFill>
                  <a:schemeClr val="tx1"/>
                </a:solidFill>
              </a:rPr>
              <a:t>and dendrites </a:t>
            </a:r>
            <a:r>
              <a:rPr lang="en-US" sz="2800" dirty="0">
                <a:solidFill>
                  <a:schemeClr val="tx1"/>
                </a:solidFill>
              </a:rPr>
              <a:t>in a nervous system</a:t>
            </a:r>
          </a:p>
          <a:p>
            <a:pPr algn="just"/>
            <a:r>
              <a:rPr lang="en-US" sz="2800" dirty="0">
                <a:solidFill>
                  <a:schemeClr val="tx1"/>
                </a:solidFill>
              </a:rPr>
              <a:t>• The first model of neural networks was proposed in 1943 </a:t>
            </a:r>
            <a:r>
              <a:rPr lang="en-US" sz="2800" dirty="0" smtClean="0">
                <a:solidFill>
                  <a:schemeClr val="tx1"/>
                </a:solidFill>
              </a:rPr>
              <a:t>by McCulloch </a:t>
            </a:r>
            <a:r>
              <a:rPr lang="en-US" sz="2800" dirty="0">
                <a:solidFill>
                  <a:schemeClr val="tx1"/>
                </a:solidFill>
              </a:rPr>
              <a:t>and Pitts in terms of a computational model of neural</a:t>
            </a:r>
          </a:p>
          <a:p>
            <a:pPr algn="just"/>
            <a:r>
              <a:rPr lang="en-US" sz="2800" dirty="0">
                <a:solidFill>
                  <a:schemeClr val="tx1"/>
                </a:solidFill>
              </a:rPr>
              <a:t>activity.</a:t>
            </a:r>
          </a:p>
          <a:p>
            <a:pPr algn="just"/>
            <a:endParaRPr lang="en-US" sz="2800" dirty="0">
              <a:solidFill>
                <a:schemeClr val="tx1"/>
              </a:solidFill>
            </a:endParaRPr>
          </a:p>
          <a:p>
            <a:pPr algn="l"/>
            <a:endParaRPr lang="en-US" sz="2800" dirty="0" smtClean="0">
              <a:solidFill>
                <a:srgbClr val="FF0000"/>
              </a:solidFill>
            </a:endParaRPr>
          </a:p>
          <a:p>
            <a:pPr algn="l"/>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 Neurons</a:t>
            </a:r>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Branched extension of a cell nerve i.e. a dendrite  receives signal from other neurons via junctions called synapses.</a:t>
            </a:r>
            <a:endParaRPr lang="en-US" dirty="0"/>
          </a:p>
        </p:txBody>
      </p:sp>
      <p:pic>
        <p:nvPicPr>
          <p:cNvPr id="1026" name="Picture 2" descr="C:\Users\Admin\Downloads\brain-neuron-a.gif"/>
          <p:cNvPicPr>
            <a:picLocks noChangeAspect="1" noChangeArrowheads="1"/>
          </p:cNvPicPr>
          <p:nvPr/>
        </p:nvPicPr>
        <p:blipFill>
          <a:blip r:embed="rId2"/>
          <a:srcRect/>
          <a:stretch>
            <a:fillRect/>
          </a:stretch>
        </p:blipFill>
        <p:spPr bwMode="auto">
          <a:xfrm>
            <a:off x="457200" y="1143000"/>
            <a:ext cx="7708900" cy="33591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Neural Network</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a:p>
          <a:p>
            <a:pPr>
              <a:buNone/>
            </a:pPr>
            <a:r>
              <a:rPr lang="en-US" dirty="0"/>
              <a:t>• A neural network consists of:</a:t>
            </a:r>
          </a:p>
          <a:p>
            <a:pPr>
              <a:buNone/>
            </a:pPr>
            <a:r>
              <a:rPr lang="en-US" dirty="0" smtClean="0"/>
              <a:t>	– </a:t>
            </a:r>
            <a:r>
              <a:rPr lang="en-US" dirty="0"/>
              <a:t>A set of nodes (neurons) or units connected by links</a:t>
            </a:r>
          </a:p>
          <a:p>
            <a:pPr>
              <a:buNone/>
            </a:pPr>
            <a:r>
              <a:rPr lang="en-US" dirty="0" smtClean="0"/>
              <a:t>	– </a:t>
            </a:r>
            <a:r>
              <a:rPr lang="en-US" dirty="0"/>
              <a:t>A set of weights associated with links</a:t>
            </a:r>
          </a:p>
          <a:p>
            <a:pPr>
              <a:buNone/>
            </a:pPr>
            <a:r>
              <a:rPr lang="en-US" dirty="0" smtClean="0"/>
              <a:t>	– </a:t>
            </a:r>
            <a:r>
              <a:rPr lang="en-US" dirty="0"/>
              <a:t>A set of thresholds or levels of activation</a:t>
            </a:r>
          </a:p>
          <a:p>
            <a:pPr>
              <a:buNone/>
            </a:pPr>
            <a:r>
              <a:rPr lang="en-US" dirty="0"/>
              <a:t>• The design of a neural network requires:</a:t>
            </a:r>
          </a:p>
          <a:p>
            <a:pPr>
              <a:buNone/>
            </a:pPr>
            <a:r>
              <a:rPr lang="en-US" dirty="0" smtClean="0"/>
              <a:t>	– </a:t>
            </a:r>
            <a:r>
              <a:rPr lang="en-US" dirty="0"/>
              <a:t>The choice of the number and type of units</a:t>
            </a:r>
          </a:p>
          <a:p>
            <a:pPr>
              <a:buNone/>
            </a:pPr>
            <a:r>
              <a:rPr lang="en-US" dirty="0" smtClean="0"/>
              <a:t>	– </a:t>
            </a:r>
            <a:r>
              <a:rPr lang="en-US" dirty="0"/>
              <a:t>The determination of the morphological structure (layers)</a:t>
            </a:r>
          </a:p>
          <a:p>
            <a:pPr>
              <a:buNone/>
            </a:pPr>
            <a:r>
              <a:rPr lang="en-US" dirty="0" smtClean="0"/>
              <a:t>	– </a:t>
            </a:r>
            <a:r>
              <a:rPr lang="en-US" dirty="0"/>
              <a:t>Coding of training examples, in terms of inputs and outputs</a:t>
            </a:r>
          </a:p>
          <a:p>
            <a:pPr>
              <a:buNone/>
            </a:pPr>
            <a:r>
              <a:rPr lang="en-US" dirty="0" smtClean="0"/>
              <a:t>	from </a:t>
            </a:r>
            <a:r>
              <a:rPr lang="en-US" dirty="0"/>
              <a:t>the network</a:t>
            </a:r>
          </a:p>
          <a:p>
            <a:pPr>
              <a:buNone/>
            </a:pPr>
            <a:r>
              <a:rPr lang="en-US" dirty="0" smtClean="0"/>
              <a:t>	– </a:t>
            </a:r>
            <a:r>
              <a:rPr lang="en-US" dirty="0"/>
              <a:t>The initialization and training of the weights on the</a:t>
            </a:r>
          </a:p>
          <a:p>
            <a:pPr>
              <a:buNone/>
            </a:pPr>
            <a:r>
              <a:rPr lang="en-US" dirty="0" smtClean="0"/>
              <a:t>	interconnections </a:t>
            </a:r>
            <a:r>
              <a:rPr lang="en-US" dirty="0"/>
              <a:t>through the training set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Layer Network</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20711" y="1600200"/>
            <a:ext cx="8102578"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Perceptron</a:t>
            </a:r>
            <a:r>
              <a:rPr lang="en-US" dirty="0" smtClean="0"/>
              <a:t> 	</a:t>
            </a:r>
            <a:endParaRPr lang="en-US" dirty="0"/>
          </a:p>
        </p:txBody>
      </p:sp>
      <p:sp>
        <p:nvSpPr>
          <p:cNvPr id="3" name="Content Placeholder 2"/>
          <p:cNvSpPr>
            <a:spLocks noGrp="1"/>
          </p:cNvSpPr>
          <p:nvPr>
            <p:ph idx="1"/>
          </p:nvPr>
        </p:nvSpPr>
        <p:spPr/>
        <p:txBody>
          <a:bodyPr/>
          <a:lstStyle/>
          <a:p>
            <a:pPr>
              <a:buNone/>
            </a:pPr>
            <a:r>
              <a:rPr lang="en-US" dirty="0"/>
              <a:t>•</a:t>
            </a:r>
            <a:r>
              <a:rPr lang="en-US" sz="2800" dirty="0"/>
              <a:t> The output values are </a:t>
            </a:r>
            <a:r>
              <a:rPr lang="en-US" sz="2800" dirty="0" smtClean="0"/>
              <a:t>Boolean: </a:t>
            </a:r>
            <a:r>
              <a:rPr lang="en-US" sz="2800" dirty="0"/>
              <a:t>0 or 1</a:t>
            </a:r>
          </a:p>
          <a:p>
            <a:pPr>
              <a:buNone/>
            </a:pPr>
            <a:r>
              <a:rPr lang="en-US" sz="2800" dirty="0"/>
              <a:t>• The </a:t>
            </a:r>
            <a:r>
              <a:rPr lang="en-US" sz="2800" dirty="0" smtClean="0"/>
              <a:t>inputs </a:t>
            </a:r>
            <a:r>
              <a:rPr lang="en-US" sz="2800" dirty="0"/>
              <a:t>and </a:t>
            </a:r>
            <a:r>
              <a:rPr lang="en-US" sz="2800" dirty="0" smtClean="0"/>
              <a:t>weights </a:t>
            </a:r>
            <a:r>
              <a:rPr lang="en-US" sz="2800" dirty="0"/>
              <a:t>are positive or negative</a:t>
            </a:r>
          </a:p>
          <a:p>
            <a:pPr>
              <a:buNone/>
            </a:pPr>
            <a:r>
              <a:rPr lang="en-US" sz="2800" dirty="0"/>
              <a:t>real values</a:t>
            </a:r>
          </a:p>
          <a:p>
            <a:pPr>
              <a:buNone/>
            </a:pPr>
            <a:r>
              <a:rPr lang="en-US" sz="2800" dirty="0"/>
              <a:t>• Three elements: inputs, sum, threshold</a:t>
            </a:r>
          </a:p>
          <a:p>
            <a:pPr>
              <a:buNone/>
            </a:pPr>
            <a:r>
              <a:rPr lang="en-US" sz="2800" dirty="0"/>
              <a:t>• The learning is to select </a:t>
            </a:r>
            <a:r>
              <a:rPr lang="en-US" sz="2800" dirty="0" smtClean="0"/>
              <a:t>weights </a:t>
            </a:r>
            <a:r>
              <a:rPr lang="en-US" sz="2800" dirty="0"/>
              <a:t>and </a:t>
            </a:r>
            <a:r>
              <a:rPr lang="en-US" sz="2800" dirty="0" smtClean="0"/>
              <a:t>threshold.</a:t>
            </a:r>
            <a:endParaRPr lang="en-US" sz="2800" dirty="0"/>
          </a:p>
        </p:txBody>
      </p:sp>
      <p:pic>
        <p:nvPicPr>
          <p:cNvPr id="6146" name="Picture 2" descr="C:\Users\Admin\Desktop\2018 workshop\Single-Perceptron-825x459.png"/>
          <p:cNvPicPr>
            <a:picLocks noChangeAspect="1" noChangeArrowheads="1"/>
          </p:cNvPicPr>
          <p:nvPr/>
        </p:nvPicPr>
        <p:blipFill>
          <a:blip r:embed="rId2"/>
          <a:srcRect/>
          <a:stretch>
            <a:fillRect/>
          </a:stretch>
        </p:blipFill>
        <p:spPr bwMode="auto">
          <a:xfrm>
            <a:off x="1828800" y="4343400"/>
            <a:ext cx="4876800" cy="2514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C:\Users\Admin\Desktop\2018 workshop\Capture.PNG"/>
          <p:cNvPicPr>
            <a:picLocks noChangeAspect="1" noChangeArrowheads="1"/>
          </p:cNvPicPr>
          <p:nvPr/>
        </p:nvPicPr>
        <p:blipFill>
          <a:blip r:embed="rId2"/>
          <a:srcRect/>
          <a:stretch>
            <a:fillRect/>
          </a:stretch>
        </p:blipFill>
        <p:spPr bwMode="auto">
          <a:xfrm>
            <a:off x="1295400" y="1066800"/>
            <a:ext cx="6705600" cy="497067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C:\Users\Admin\Desktop\2018 workshop\Capture1.PNG"/>
          <p:cNvPicPr>
            <a:picLocks noChangeAspect="1" noChangeArrowheads="1"/>
          </p:cNvPicPr>
          <p:nvPr/>
        </p:nvPicPr>
        <p:blipFill>
          <a:blip r:embed="rId2"/>
          <a:srcRect/>
          <a:stretch>
            <a:fillRect/>
          </a:stretch>
        </p:blipFill>
        <p:spPr bwMode="auto">
          <a:xfrm>
            <a:off x="1295400" y="1066800"/>
            <a:ext cx="6421438" cy="47434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Convolutional</a:t>
            </a:r>
            <a:r>
              <a:rPr lang="en-US" dirty="0" smtClean="0"/>
              <a:t> Neural Network</a:t>
            </a:r>
            <a:endParaRPr lang="en-US" dirty="0"/>
          </a:p>
        </p:txBody>
      </p:sp>
      <p:sp>
        <p:nvSpPr>
          <p:cNvPr id="3" name="Content Placeholder 2"/>
          <p:cNvSpPr>
            <a:spLocks noGrp="1"/>
          </p:cNvSpPr>
          <p:nvPr>
            <p:ph idx="1"/>
          </p:nvPr>
        </p:nvSpPr>
        <p:spPr/>
        <p:txBody>
          <a:bodyPr/>
          <a:lstStyle/>
          <a:p>
            <a:r>
              <a:rPr lang="en-US" dirty="0"/>
              <a:t>A CNN consists of an input and an output layer, as well as multiple hidden layers. The hidden layers of a CNN typically consist of </a:t>
            </a:r>
            <a:r>
              <a:rPr lang="en-US" dirty="0" err="1"/>
              <a:t>convolutional</a:t>
            </a:r>
            <a:r>
              <a:rPr lang="en-US" dirty="0"/>
              <a:t> layers, pooling layers, fully connected layers and normalization </a:t>
            </a:r>
            <a:r>
              <a:rPr lang="en-US" dirty="0" smtClean="0"/>
              <a:t>layers.</a:t>
            </a:r>
          </a:p>
          <a:p>
            <a:r>
              <a:rPr lang="en-US" dirty="0"/>
              <a:t>It differs from regular neural networks in terms of the flow of signals between neurons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321</Words>
  <Application>Microsoft Office PowerPoint</Application>
  <PresentationFormat>On-screen Show (4:3)</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Welcome to Neural Networks</vt:lpstr>
      <vt:lpstr>Neural Networks: History</vt:lpstr>
      <vt:lpstr>Brain Neurons</vt:lpstr>
      <vt:lpstr>Structure of a Neural Network</vt:lpstr>
      <vt:lpstr>Multi Layer Network</vt:lpstr>
      <vt:lpstr>Perceptron  </vt:lpstr>
      <vt:lpstr>Slide 7</vt:lpstr>
      <vt:lpstr>Slide 8</vt:lpstr>
      <vt:lpstr>Convolutional Neural Network</vt:lpstr>
      <vt:lpstr>Steps of CNN</vt:lpstr>
      <vt:lpstr>Slide 11</vt:lpstr>
      <vt:lpstr>Slide 12</vt:lpstr>
      <vt:lpstr>ImageNet Challenge</vt:lpstr>
      <vt:lpstr>Recurrent Neural Networks</vt:lpstr>
      <vt:lpstr>Long Short-Term Memory(LSTM)</vt:lpstr>
      <vt:lpstr>Applications of Neural Networks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history</dc:title>
  <dc:creator>Admin</dc:creator>
  <cp:lastModifiedBy>Admin</cp:lastModifiedBy>
  <cp:revision>19</cp:revision>
  <dcterms:created xsi:type="dcterms:W3CDTF">2018-02-18T04:32:27Z</dcterms:created>
  <dcterms:modified xsi:type="dcterms:W3CDTF">2018-02-18T08:24:14Z</dcterms:modified>
</cp:coreProperties>
</file>