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77" r:id="rId15"/>
    <p:sldId id="279" r:id="rId16"/>
    <p:sldId id="280" r:id="rId17"/>
    <p:sldId id="281" r:id="rId18"/>
    <p:sldId id="282" r:id="rId19"/>
    <p:sldId id="284" r:id="rId20"/>
    <p:sldId id="283" r:id="rId21"/>
    <p:sldId id="288" r:id="rId22"/>
    <p:sldId id="268" r:id="rId23"/>
    <p:sldId id="269" r:id="rId24"/>
    <p:sldId id="293" r:id="rId25"/>
    <p:sldId id="270" r:id="rId26"/>
    <p:sldId id="289" r:id="rId27"/>
    <p:sldId id="290" r:id="rId28"/>
    <p:sldId id="291" r:id="rId29"/>
    <p:sldId id="294" r:id="rId30"/>
    <p:sldId id="292" r:id="rId31"/>
    <p:sldId id="271" r:id="rId32"/>
    <p:sldId id="287" r:id="rId33"/>
    <p:sldId id="273" r:id="rId34"/>
    <p:sldId id="274" r:id="rId35"/>
    <p:sldId id="272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9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5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3AD8C-B916-47EB-A890-6FCDCAF5B123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944B0C-75F4-468B-B612-1DDBFF3DC93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4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powered-b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30158"/>
          </a:xfrm>
        </p:spPr>
        <p:txBody>
          <a:bodyPr/>
          <a:lstStyle/>
          <a:p>
            <a:r>
              <a:rPr lang="en-IN" dirty="0" smtClean="0"/>
              <a:t>Wikipedia 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 - Raj Maurya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It’s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15654"/>
            <a:ext cx="10058400" cy="3453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Best to code in Python, Scala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Also available for Java &amp; R, but less implementations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Built Around: RDD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7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vs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2572"/>
            <a:ext cx="10058400" cy="3876521"/>
          </a:xfrm>
        </p:spPr>
        <p:txBody>
          <a:bodyPr>
            <a:normAutofit/>
          </a:bodyPr>
          <a:lstStyle/>
          <a:p>
            <a:r>
              <a:rPr lang="en-IN" dirty="0" smtClean="0"/>
              <a:t>Why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Interpreted Language, no need to compile or manage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Less coding overhead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Python is applicable everywhere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No need to learn a new language</a:t>
            </a:r>
          </a:p>
          <a:p>
            <a:r>
              <a:rPr lang="en-IN" dirty="0" smtClean="0"/>
              <a:t>But…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Scala more popular choice with Spark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Spark is built in </a:t>
            </a:r>
            <a:r>
              <a:rPr lang="en-IN" dirty="0"/>
              <a:t>S</a:t>
            </a:r>
            <a:r>
              <a:rPr lang="en-IN" dirty="0" smtClean="0"/>
              <a:t>cala so it has more feature and libraries</a:t>
            </a:r>
          </a:p>
        </p:txBody>
      </p:sp>
    </p:spTree>
    <p:extLst>
      <p:ext uri="{BB962C8B-B14F-4D97-AF65-F5344CB8AC3E}">
        <p14:creationId xmlns:p14="http://schemas.microsoft.com/office/powerpoint/2010/main" val="70095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4711"/>
            <a:ext cx="10058400" cy="3221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Windows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7685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Interacting with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65778"/>
            <a:ext cx="10058400" cy="3303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</a:t>
            </a:r>
            <a:r>
              <a:rPr lang="en-IN" b="1" dirty="0" smtClean="0"/>
              <a:t>yspark</a:t>
            </a:r>
            <a:r>
              <a:rPr lang="en-IN" dirty="0" smtClean="0"/>
              <a:t>: to enter the pyspark shell.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q</a:t>
            </a:r>
            <a:r>
              <a:rPr lang="en-IN" b="1" dirty="0" smtClean="0"/>
              <a:t>uit()</a:t>
            </a:r>
            <a:r>
              <a:rPr lang="en-IN" dirty="0" smtClean="0"/>
              <a:t>: to exit shell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spark-submit file_name.py</a:t>
            </a:r>
            <a:r>
              <a:rPr lang="en-IN" dirty="0" smtClean="0"/>
              <a:t>: to submit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8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0245"/>
            <a:ext cx="10058400" cy="3398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Resilient (fault tolerant)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Distributed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Dataset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(similar to Data Frames in R except that it is not necessary to have tabular data)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144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38484"/>
            <a:ext cx="10058400" cy="33306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Created by your driver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Responsible for making RDD’s resilient and distributed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Creates RDD’s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Spark Shell creates a “sc” object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5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RDD’s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9050"/>
            <a:ext cx="10058400" cy="37400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</a:t>
            </a:r>
            <a:r>
              <a:rPr lang="en-IN" dirty="0" smtClean="0"/>
              <a:t>ums = parallelize([1,2,3,4])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</a:t>
            </a:r>
            <a:r>
              <a:rPr lang="en-IN" dirty="0" smtClean="0"/>
              <a:t>c.textFile(“file:///c:/data/abc.txt”)</a:t>
            </a:r>
          </a:p>
          <a:p>
            <a:r>
              <a:rPr lang="en-IN" dirty="0" smtClean="0"/>
              <a:t>Can also be created from: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Hive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JDBC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Cassandra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HBase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ElasticSearch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JSON, CSV, Sequence Files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4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of things on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61313"/>
            <a:ext cx="10058400" cy="3207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Transformations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Actions</a:t>
            </a:r>
            <a:endParaRPr lang="en-IN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7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88358"/>
            <a:ext cx="10058400" cy="34807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map</a:t>
            </a:r>
            <a:r>
              <a:rPr lang="en-IN" dirty="0" smtClean="0"/>
              <a:t>: map a function to RDD (row of data) and produces 1 for every row/RDD (returns RDD or python data objects)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flatmap</a:t>
            </a:r>
            <a:r>
              <a:rPr lang="en-IN" dirty="0" smtClean="0"/>
              <a:t>: similar to map, but can return more than one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filter</a:t>
            </a:r>
            <a:r>
              <a:rPr lang="en-IN" dirty="0" smtClean="0"/>
              <a:t>: to create boolean function that returns yes or no (ex: a row should be preserved or not)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Many more</a:t>
            </a:r>
            <a:r>
              <a:rPr lang="en-IN" dirty="0" smtClean="0"/>
              <a:t>: distinct, sample, union, intersection, subtract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44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&amp;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2698"/>
            <a:ext cx="10058400" cy="3726395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dd = sc.parallelize([1,2,3,4])</a:t>
            </a:r>
          </a:p>
          <a:p>
            <a:r>
              <a:rPr lang="en-IN" dirty="0"/>
              <a:t>r</a:t>
            </a:r>
            <a:r>
              <a:rPr lang="en-IN" dirty="0" smtClean="0"/>
              <a:t>dd = rdd.map(lambda x: x*x)           OR                         def squareit(x):</a:t>
            </a:r>
          </a:p>
          <a:p>
            <a:pPr lvl="8"/>
            <a:r>
              <a:rPr lang="en-IN" dirty="0" smtClean="0"/>
              <a:t>                                                                                                        </a:t>
            </a:r>
            <a:r>
              <a:rPr lang="en-IN" sz="2000" dirty="0" smtClean="0"/>
              <a:t>return x*x</a:t>
            </a:r>
          </a:p>
          <a:p>
            <a:pPr marL="0" indent="0">
              <a:buNone/>
            </a:pPr>
            <a:r>
              <a:rPr lang="en-IN" dirty="0" smtClean="0"/>
              <a:t>						rdd = rdd.map(squareit)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will yield 1, 4, 9,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34269"/>
            <a:ext cx="10058400" cy="29348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Efficient to handle &amp; process Big Data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Provides efficient and scalable Machine Learning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Widely used by Data Scientists to process Big Data</a:t>
            </a:r>
          </a:p>
        </p:txBody>
      </p:sp>
    </p:spTree>
    <p:extLst>
      <p:ext uri="{BB962C8B-B14F-4D97-AF65-F5344CB8AC3E}">
        <p14:creationId xmlns:p14="http://schemas.microsoft.com/office/powerpoint/2010/main" val="1635744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606722"/>
            <a:ext cx="10353193" cy="32623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collect</a:t>
            </a:r>
            <a:r>
              <a:rPr lang="en-IN" dirty="0" smtClean="0"/>
              <a:t>: collect on RDD returns planar python object and that can be used to print and iterate over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count</a:t>
            </a:r>
            <a:r>
              <a:rPr lang="en-IN" dirty="0" smtClean="0"/>
              <a:t>: counts the number of entries in the RDD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countByValue</a:t>
            </a:r>
            <a:r>
              <a:rPr lang="en-IN" dirty="0" smtClean="0"/>
              <a:t>: counts unique values that occur in the RDD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Many more</a:t>
            </a:r>
            <a:r>
              <a:rPr lang="en-IN" dirty="0"/>
              <a:t>: </a:t>
            </a:r>
            <a:r>
              <a:rPr lang="en-IN" dirty="0" smtClean="0"/>
              <a:t>take, top, reduce etc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1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93324"/>
            <a:ext cx="10058400" cy="2975769"/>
          </a:xfrm>
        </p:spPr>
        <p:txBody>
          <a:bodyPr/>
          <a:lstStyle/>
          <a:p>
            <a:r>
              <a:rPr lang="en-IN" dirty="0" smtClean="0"/>
              <a:t>Nothing actually happens in your driver program until an action is called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dirty="0" smtClean="0"/>
              <a:t>(</a:t>
            </a:r>
            <a:r>
              <a:rPr lang="en-IN" dirty="0"/>
              <a:t>i.e. DAG is not </a:t>
            </a:r>
            <a:r>
              <a:rPr lang="en-IN" dirty="0" smtClean="0"/>
              <a:t>formed until action is called)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79678"/>
            <a:ext cx="10058400" cy="2989416"/>
          </a:xfrm>
        </p:spPr>
        <p:txBody>
          <a:bodyPr/>
          <a:lstStyle/>
          <a:p>
            <a:r>
              <a:rPr lang="en-IN" dirty="0" smtClean="0"/>
              <a:t>Built-in component for Machine Learning on top of Spark Core</a:t>
            </a:r>
          </a:p>
          <a:p>
            <a:r>
              <a:rPr lang="en-IN" dirty="0" smtClean="0"/>
              <a:t>Performs ML jobs on Massive Datasets in distributed environment i.e.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MLLib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5402"/>
            <a:ext cx="10058400" cy="37536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Feature Extraction</a:t>
            </a:r>
            <a:endParaRPr lang="en-IN" dirty="0"/>
          </a:p>
          <a:p>
            <a:pPr lvl="1"/>
            <a:r>
              <a:rPr lang="en-IN" dirty="0"/>
              <a:t>Term Frequency / Inverse Document Frequency – useful for </a:t>
            </a:r>
            <a:r>
              <a:rPr lang="en-IN" dirty="0" smtClean="0"/>
              <a:t>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Basic </a:t>
            </a:r>
            <a:r>
              <a:rPr lang="en-IN" dirty="0" smtClean="0"/>
              <a:t>Statistics</a:t>
            </a:r>
          </a:p>
          <a:p>
            <a:pPr lvl="1"/>
            <a:r>
              <a:rPr lang="en-IN" dirty="0"/>
              <a:t>m</a:t>
            </a:r>
            <a:r>
              <a:rPr lang="en-IN" dirty="0" smtClean="0"/>
              <a:t>in, max, mean, variance etc.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Decision Trees etc.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IN" i="1" dirty="0" smtClean="0"/>
              <a:t>(supports almost every popular ML algorithms, you can write your own algorithms too)</a:t>
            </a:r>
          </a:p>
        </p:txBody>
      </p:sp>
    </p:spTree>
    <p:extLst>
      <p:ext uri="{BB962C8B-B14F-4D97-AF65-F5344CB8AC3E}">
        <p14:creationId xmlns:p14="http://schemas.microsoft.com/office/powerpoint/2010/main" val="195192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 we use native </a:t>
            </a:r>
            <a:r>
              <a:rPr lang="en-IN" dirty="0" smtClean="0"/>
              <a:t>Python </a:t>
            </a:r>
            <a:r>
              <a:rPr lang="en-IN" dirty="0" smtClean="0"/>
              <a:t>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29552"/>
            <a:ext cx="10058400" cy="31395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Yes</a:t>
            </a:r>
            <a:r>
              <a:rPr lang="en-IN" dirty="0" smtClean="0"/>
              <a:t>, but to utilize powerful distributed computing capacity we need to use MLLib Libraries.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MLLib Libraries are built keeping in mind the RDDs and distributed processing so they are much more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1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MLLib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4836"/>
            <a:ext cx="10058400" cy="33442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Vector</a:t>
            </a:r>
            <a:r>
              <a:rPr lang="en-IN" dirty="0" smtClean="0"/>
              <a:t> (similar to R i.e. homogeneous list)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LabeledPoint</a:t>
            </a:r>
            <a:r>
              <a:rPr lang="en-IN" dirty="0" smtClean="0"/>
              <a:t> (human readable label assigned to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Rating</a:t>
            </a:r>
            <a:r>
              <a:rPr lang="en-IN" dirty="0" smtClean="0"/>
              <a:t> (1-N rating for automatic product recommendation)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step towards Search Engine!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74960"/>
            <a:ext cx="10058400" cy="3194133"/>
          </a:xfrm>
        </p:spPr>
        <p:txBody>
          <a:bodyPr/>
          <a:lstStyle/>
          <a:p>
            <a:r>
              <a:rPr lang="en-IN" dirty="0" smtClean="0"/>
              <a:t>Building block of our search algorithm: </a:t>
            </a:r>
            <a:r>
              <a:rPr lang="en-IN" b="1" dirty="0" smtClean="0"/>
              <a:t>TF-IDF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TF</a:t>
            </a:r>
            <a:r>
              <a:rPr lang="en-IN" dirty="0" smtClean="0"/>
              <a:t>: Term Frequency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IDF</a:t>
            </a:r>
            <a:r>
              <a:rPr lang="en-IN" dirty="0" smtClean="0"/>
              <a:t>: Inverse Document Frequency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TF-IDF figures out what terms are most relevant for a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29552"/>
            <a:ext cx="10058400" cy="31395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Term Frequency </a:t>
            </a:r>
            <a:r>
              <a:rPr lang="en-IN" dirty="0" smtClean="0"/>
              <a:t>is just measures </a:t>
            </a:r>
            <a:r>
              <a:rPr lang="en-IN" b="1" dirty="0" smtClean="0"/>
              <a:t>how often a word occurs</a:t>
            </a:r>
            <a:r>
              <a:rPr lang="en-IN" dirty="0" smtClean="0"/>
              <a:t> in a document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i="1" dirty="0" smtClean="0"/>
              <a:t>“A word that occurs frequently is probably important to that document’s meaning”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Document frequency </a:t>
            </a:r>
            <a:r>
              <a:rPr lang="en-IN" dirty="0" smtClean="0"/>
              <a:t>is how often a word occurs in an entire set of documents i.e. all of wikipedia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This tell us about common words that just appear everywhere no matter what the topic is, like ‘is’, ‘the’, ‘and’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8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a measure of relevancy of a word to a document might be: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That is, take how often the word appears in a document, over how often it just appears everywhere.</a:t>
            </a:r>
          </a:p>
          <a:p>
            <a:r>
              <a:rPr lang="en-IN" dirty="0" smtClean="0"/>
              <a:t>That gives you a measure of how important and unique this word is for this document.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381250"/>
            <a:ext cx="948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7746"/>
            <a:ext cx="10058400" cy="4023360"/>
          </a:xfrm>
        </p:spPr>
        <p:txBody>
          <a:bodyPr/>
          <a:lstStyle/>
          <a:p>
            <a:r>
              <a:rPr lang="en-IN" dirty="0" smtClean="0"/>
              <a:t>Limitations of TF-IDF:</a:t>
            </a:r>
          </a:p>
          <a:p>
            <a:pPr lvl="1"/>
            <a:r>
              <a:rPr lang="en-IN" dirty="0"/>
              <a:t>TF-IDF assumes that there is no relation between words i.e. it considers it as just </a:t>
            </a:r>
            <a:r>
              <a:rPr lang="en-IN" b="1" dirty="0"/>
              <a:t>“a bag of words”</a:t>
            </a:r>
          </a:p>
          <a:p>
            <a:pPr lvl="1"/>
            <a:r>
              <a:rPr lang="en-IN" dirty="0"/>
              <a:t>Parsing documents into bag of words can be the most of </a:t>
            </a:r>
            <a:r>
              <a:rPr lang="en-IN" dirty="0" smtClean="0"/>
              <a:t>work. What </a:t>
            </a:r>
            <a:r>
              <a:rPr lang="en-IN" dirty="0"/>
              <a:t>about synonyms? Various tenses? Abbreviations? Capitalizations? Misspellings?</a:t>
            </a:r>
          </a:p>
          <a:p>
            <a:pPr lvl="1"/>
            <a:r>
              <a:rPr lang="en-IN" dirty="0"/>
              <a:t>Doing this at a scale is the hardest part</a:t>
            </a:r>
            <a:r>
              <a:rPr lang="en-IN" dirty="0" smtClean="0"/>
              <a:t>!</a:t>
            </a:r>
          </a:p>
          <a:p>
            <a:r>
              <a:rPr lang="en-IN" dirty="0"/>
              <a:t>Overcoming the Limitations</a:t>
            </a:r>
            <a:r>
              <a:rPr lang="en-IN" dirty="0" smtClean="0"/>
              <a:t>:</a:t>
            </a:r>
          </a:p>
          <a:p>
            <a:pPr lvl="1"/>
            <a:r>
              <a:rPr lang="en-IN" b="1" dirty="0" smtClean="0"/>
              <a:t>Spark</a:t>
            </a:r>
            <a:r>
              <a:rPr lang="en-IN" dirty="0" smtClean="0"/>
              <a:t> to handle scaling</a:t>
            </a:r>
          </a:p>
          <a:p>
            <a:pPr lvl="1"/>
            <a:r>
              <a:rPr lang="en-IN" dirty="0" smtClean="0"/>
              <a:t>Words can be represented to </a:t>
            </a:r>
            <a:r>
              <a:rPr lang="en-IN" b="1" dirty="0" smtClean="0"/>
              <a:t>HASH Value (number) </a:t>
            </a:r>
            <a:r>
              <a:rPr lang="en-IN" dirty="0" smtClean="0"/>
              <a:t>for efficiency</a:t>
            </a:r>
          </a:p>
          <a:p>
            <a:pPr lvl="1"/>
            <a:r>
              <a:rPr lang="en-IN" dirty="0" smtClean="0"/>
              <a:t>We actually use the </a:t>
            </a:r>
            <a:r>
              <a:rPr lang="en-IN" b="1" dirty="0" smtClean="0"/>
              <a:t>logarithm of the IDF</a:t>
            </a:r>
            <a:r>
              <a:rPr lang="en-IN" dirty="0" smtClean="0"/>
              <a:t>, since word frequencies are distributed exponentially. This gives us a better weighting of a words overall popularity</a:t>
            </a:r>
          </a:p>
        </p:txBody>
      </p:sp>
    </p:spTree>
    <p:extLst>
      <p:ext uri="{BB962C8B-B14F-4D97-AF65-F5344CB8AC3E}">
        <p14:creationId xmlns:p14="http://schemas.microsoft.com/office/powerpoint/2010/main" val="3353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5402"/>
            <a:ext cx="10058400" cy="3753691"/>
          </a:xfrm>
        </p:spPr>
        <p:txBody>
          <a:bodyPr/>
          <a:lstStyle/>
          <a:p>
            <a:r>
              <a:rPr lang="en-IN" dirty="0" smtClean="0"/>
              <a:t>“A fast and general engine for large-scale data processing.”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30" y="3366725"/>
            <a:ext cx="285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42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TF-IDF in our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2698"/>
            <a:ext cx="10058400" cy="3726395"/>
          </a:xfrm>
        </p:spPr>
        <p:txBody>
          <a:bodyPr>
            <a:normAutofit/>
          </a:bodyPr>
          <a:lstStyle/>
          <a:p>
            <a:r>
              <a:rPr lang="en-IN" dirty="0" smtClean="0"/>
              <a:t>Creating simple search algorithm:</a:t>
            </a:r>
          </a:p>
          <a:p>
            <a:pPr lvl="1"/>
            <a:r>
              <a:rPr lang="en-IN" dirty="0"/>
              <a:t>Compute </a:t>
            </a:r>
            <a:r>
              <a:rPr lang="en-IN" dirty="0" smtClean="0"/>
              <a:t>TF-IDF </a:t>
            </a:r>
            <a:r>
              <a:rPr lang="en-IN" dirty="0"/>
              <a:t>for every word in a the corpus (collection of data)</a:t>
            </a:r>
          </a:p>
          <a:p>
            <a:pPr lvl="1"/>
            <a:r>
              <a:rPr lang="en-IN" dirty="0"/>
              <a:t>For a given search word, sort the documents by their TF-IDF score for that word</a:t>
            </a:r>
          </a:p>
          <a:p>
            <a:pPr lvl="1"/>
            <a:r>
              <a:rPr lang="en-IN" dirty="0"/>
              <a:t>Display the </a:t>
            </a:r>
            <a:r>
              <a:rPr lang="en-IN" dirty="0" smtClean="0"/>
              <a:t>results</a:t>
            </a:r>
            <a:endParaRPr lang="en-IN" dirty="0"/>
          </a:p>
          <a:p>
            <a:r>
              <a:rPr lang="en-IN" dirty="0" smtClean="0"/>
              <a:t>This algorithm works only for searching a </a:t>
            </a:r>
            <a:r>
              <a:rPr lang="en-IN" b="1" dirty="0" smtClean="0"/>
              <a:t>“single keyword”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If we want to make it generalized for </a:t>
            </a:r>
            <a:r>
              <a:rPr lang="en-IN" b="1" dirty="0" smtClean="0"/>
              <a:t>“string based searching” </a:t>
            </a:r>
            <a:r>
              <a:rPr lang="en-IN" dirty="0" smtClean="0"/>
              <a:t>then </a:t>
            </a:r>
          </a:p>
          <a:p>
            <a:pPr lvl="1"/>
            <a:r>
              <a:rPr lang="en-IN" dirty="0" smtClean="0"/>
              <a:t>Tokenize the search string by space to get the list of words</a:t>
            </a:r>
          </a:p>
          <a:p>
            <a:pPr lvl="1"/>
            <a:r>
              <a:rPr lang="en-IN" dirty="0" smtClean="0"/>
              <a:t>Now for each word compute TF-IDF</a:t>
            </a:r>
          </a:p>
          <a:p>
            <a:pPr lvl="1"/>
            <a:r>
              <a:rPr lang="en-IN" dirty="0" smtClean="0"/>
              <a:t>Make an algorithm for best combination of TF-IDFs of respective words to predict exact document</a:t>
            </a:r>
          </a:p>
          <a:p>
            <a:pPr lvl="1"/>
            <a:r>
              <a:rPr lang="en-IN" dirty="0" smtClean="0"/>
              <a:t>Display the results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2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49" y="259308"/>
            <a:ext cx="11264862" cy="1450757"/>
          </a:xfrm>
        </p:spPr>
        <p:txBody>
          <a:bodyPr/>
          <a:lstStyle/>
          <a:p>
            <a:r>
              <a:rPr lang="en-IN" dirty="0" smtClean="0"/>
              <a:t>Let’s Make our own Wikipedia Search Engine!!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97540"/>
            <a:ext cx="10058400" cy="3371554"/>
          </a:xfrm>
        </p:spPr>
        <p:txBody>
          <a:bodyPr/>
          <a:lstStyle/>
          <a:p>
            <a:r>
              <a:rPr lang="en-IN" dirty="0" smtClean="0"/>
              <a:t>We will consider only </a:t>
            </a:r>
            <a:r>
              <a:rPr lang="en-IN" b="1" dirty="0" smtClean="0"/>
              <a:t>word frequency</a:t>
            </a:r>
            <a:r>
              <a:rPr lang="en-IN" dirty="0" smtClean="0"/>
              <a:t> to measure the relevance of the article!!</a:t>
            </a:r>
          </a:p>
          <a:p>
            <a:endParaRPr lang="en-IN" dirty="0"/>
          </a:p>
          <a:p>
            <a:r>
              <a:rPr lang="en-IN" dirty="0" smtClean="0"/>
              <a:t>Let’s use </a:t>
            </a:r>
            <a:r>
              <a:rPr lang="en-IN" b="1" dirty="0" smtClean="0"/>
              <a:t>TF-IDF on Wikipedia</a:t>
            </a:r>
            <a:r>
              <a:rPr lang="en-IN" dirty="0" smtClean="0"/>
              <a:t>!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6" y="3014449"/>
            <a:ext cx="5505733" cy="30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5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do it</a:t>
            </a:r>
            <a:r>
              <a:rPr lang="en-IN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7200" dirty="0" smtClean="0"/>
              <a:t>.....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13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design UI for your Search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15654"/>
            <a:ext cx="10058400" cy="345344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You may use any web development platform or technology.</a:t>
            </a:r>
          </a:p>
          <a:p>
            <a:endParaRPr lang="en-IN" dirty="0" smtClean="0"/>
          </a:p>
          <a:p>
            <a:r>
              <a:rPr lang="en-IN" dirty="0" smtClean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Django for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ASP.NET for 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Shiney 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i="1" dirty="0" smtClean="0"/>
              <a:t>(Since it’s beyond the scope of this workshop, so we won’t cover it)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5202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4710"/>
            <a:ext cx="10058400" cy="3494384"/>
          </a:xfrm>
        </p:spPr>
        <p:txBody>
          <a:bodyPr/>
          <a:lstStyle/>
          <a:p>
            <a:r>
              <a:rPr lang="en-IN" dirty="0" smtClean="0"/>
              <a:t>We used only a </a:t>
            </a:r>
            <a:r>
              <a:rPr lang="en-IN" b="1" dirty="0" smtClean="0"/>
              <a:t>small subset </a:t>
            </a:r>
            <a:r>
              <a:rPr lang="en-IN" dirty="0" smtClean="0"/>
              <a:t>of </a:t>
            </a:r>
            <a:r>
              <a:rPr lang="en-IN" dirty="0"/>
              <a:t>w</a:t>
            </a:r>
            <a:r>
              <a:rPr lang="en-IN" dirty="0" smtClean="0"/>
              <a:t>ikipedia data that was already </a:t>
            </a:r>
            <a:r>
              <a:rPr lang="en-IN" b="1" dirty="0" smtClean="0"/>
              <a:t>formatted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In order to take real feel: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 Web Scraping to get </a:t>
            </a:r>
            <a:r>
              <a:rPr lang="en-IN" b="1" dirty="0" smtClean="0"/>
              <a:t>Wikimedia Data Dumps</a:t>
            </a:r>
            <a:r>
              <a:rPr lang="en-IN" dirty="0" smtClean="0"/>
              <a:t> to your cluster.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Now use Machine Learning on that data to make Search Engine.</a:t>
            </a:r>
          </a:p>
          <a:p>
            <a:endParaRPr lang="en-IN" dirty="0" smtClean="0"/>
          </a:p>
          <a:p>
            <a:r>
              <a:rPr lang="en-IN" i="1" dirty="0" smtClean="0"/>
              <a:t>(practically this would need a lot of computing capacity since data would be in GBs, so you would need a large cluster, laptops won’t suffice)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2057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Interesting Facts!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11188"/>
            <a:ext cx="10058400" cy="3357906"/>
          </a:xfrm>
        </p:spPr>
        <p:txBody>
          <a:bodyPr/>
          <a:lstStyle/>
          <a:p>
            <a:r>
              <a:rPr lang="en-IN" dirty="0" smtClean="0"/>
              <a:t>Who has the world’s largest cluster in the world?</a:t>
            </a:r>
          </a:p>
          <a:p>
            <a:pPr lvl="1"/>
            <a:r>
              <a:rPr lang="en-IN" dirty="0" smtClean="0"/>
              <a:t>Yahoo! (cluster of 40000 nodes)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Approximately how many times does Google improves it’s Page Rank Algorithm in a year?</a:t>
            </a:r>
          </a:p>
          <a:p>
            <a:pPr lvl="1"/>
            <a:r>
              <a:rPr lang="en-IN" dirty="0" smtClean="0"/>
              <a:t>Around 50 times a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2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390" y="1419367"/>
            <a:ext cx="10058400" cy="1450757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3766"/>
            <a:ext cx="10058400" cy="3535327"/>
          </a:xfrm>
        </p:spPr>
        <p:txBody>
          <a:bodyPr/>
          <a:lstStyle/>
          <a:p>
            <a:r>
              <a:rPr lang="en-IN" dirty="0" smtClean="0"/>
              <a:t>Uses “</a:t>
            </a:r>
            <a:r>
              <a:rPr lang="en-IN" b="1" dirty="0" smtClean="0"/>
              <a:t>in memory analytics</a:t>
            </a:r>
            <a:r>
              <a:rPr lang="en-IN" dirty="0" smtClean="0"/>
              <a:t>”</a:t>
            </a:r>
          </a:p>
          <a:p>
            <a:r>
              <a:rPr lang="en-IN" b="1" dirty="0" smtClean="0"/>
              <a:t>Scalable</a:t>
            </a:r>
            <a:r>
              <a:rPr lang="en-IN" b="1" dirty="0"/>
              <a:t>: </a:t>
            </a:r>
            <a:r>
              <a:rPr lang="en-IN" dirty="0"/>
              <a:t>Lightening fast cluster computing</a:t>
            </a:r>
          </a:p>
          <a:p>
            <a:r>
              <a:rPr lang="en-IN" b="1" dirty="0" smtClean="0"/>
              <a:t>Fast:</a:t>
            </a:r>
            <a:r>
              <a:rPr lang="en-IN" dirty="0" smtClean="0"/>
              <a:t> </a:t>
            </a:r>
            <a:r>
              <a:rPr lang="en-IN" dirty="0"/>
              <a:t>10x faster on disk to 100x faster in memory than Hadoop Map Reduce</a:t>
            </a:r>
          </a:p>
          <a:p>
            <a:r>
              <a:rPr lang="en-IN" b="1" dirty="0"/>
              <a:t>DAG Engine</a:t>
            </a:r>
            <a:r>
              <a:rPr lang="en-IN" dirty="0"/>
              <a:t> (Directed Acyclic Graph) optimizes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9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05" y="2374995"/>
            <a:ext cx="8439150" cy="2419350"/>
          </a:xfrm>
        </p:spPr>
      </p:pic>
    </p:spTree>
    <p:extLst>
      <p:ext uri="{BB962C8B-B14F-4D97-AF65-F5344CB8AC3E}">
        <p14:creationId xmlns:p14="http://schemas.microsoft.com/office/powerpoint/2010/main" val="233732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Ease of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17" y="2408830"/>
            <a:ext cx="8543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5" y="2531163"/>
            <a:ext cx="8629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2487304"/>
            <a:ext cx="8458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It’s Hot!!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1880"/>
            <a:ext cx="10058400" cy="36172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Amazon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EBay: Log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NASA: Deep </a:t>
            </a:r>
            <a:r>
              <a:rPr lang="en-IN" dirty="0"/>
              <a:t>S</a:t>
            </a:r>
            <a:r>
              <a:rPr lang="en-IN" dirty="0" smtClean="0"/>
              <a:t>pace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Yahoo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Trip Advisor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More: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spark.apache.org/powered-by.html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9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</TotalTime>
  <Words>1199</Words>
  <Application>Microsoft Office PowerPoint</Application>
  <PresentationFormat>Widescreen</PresentationFormat>
  <Paragraphs>179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Courier New</vt:lpstr>
      <vt:lpstr>Wingdings</vt:lpstr>
      <vt:lpstr>Retrospect</vt:lpstr>
      <vt:lpstr>Wikipedia Search Engine</vt:lpstr>
      <vt:lpstr>Why Spark?</vt:lpstr>
      <vt:lpstr>What is Spark?</vt:lpstr>
      <vt:lpstr>Features</vt:lpstr>
      <vt:lpstr>Speed</vt:lpstr>
      <vt:lpstr>Ease of Use</vt:lpstr>
      <vt:lpstr>Generality</vt:lpstr>
      <vt:lpstr>Platform</vt:lpstr>
      <vt:lpstr>It’s Hot!!</vt:lpstr>
      <vt:lpstr>It’s easy</vt:lpstr>
      <vt:lpstr>Python vs Scala</vt:lpstr>
      <vt:lpstr>Installing Spark</vt:lpstr>
      <vt:lpstr>Interacting with Spark</vt:lpstr>
      <vt:lpstr>RDD</vt:lpstr>
      <vt:lpstr>SparkContext</vt:lpstr>
      <vt:lpstr>Creating RDD’s</vt:lpstr>
      <vt:lpstr>Classes of things on RDD</vt:lpstr>
      <vt:lpstr>Transformations</vt:lpstr>
      <vt:lpstr>Map &amp; Lambda Function</vt:lpstr>
      <vt:lpstr>Actions</vt:lpstr>
      <vt:lpstr>Lazy Evaluation</vt:lpstr>
      <vt:lpstr>Introduction to MLLib</vt:lpstr>
      <vt:lpstr>MLLib Capabilities</vt:lpstr>
      <vt:lpstr>Can we use native Python code?</vt:lpstr>
      <vt:lpstr>Special MLLib Data Types</vt:lpstr>
      <vt:lpstr>A step towards Search Engine!</vt:lpstr>
      <vt:lpstr>TF-DF</vt:lpstr>
      <vt:lpstr>IDF</vt:lpstr>
      <vt:lpstr>TF-IDF in Practice</vt:lpstr>
      <vt:lpstr>Using TF-IDF in our Search Engine</vt:lpstr>
      <vt:lpstr>Let’s Make our own Wikipedia Search Engine!!</vt:lpstr>
      <vt:lpstr>Let’s do it!!</vt:lpstr>
      <vt:lpstr>How to design UI for your Search Engine?</vt:lpstr>
      <vt:lpstr>Want more?</vt:lpstr>
      <vt:lpstr>Interesting Facts!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Kumar Maurya</dc:creator>
  <cp:lastModifiedBy>Raj Kumar Maurya</cp:lastModifiedBy>
  <cp:revision>248</cp:revision>
  <dcterms:created xsi:type="dcterms:W3CDTF">2017-03-04T16:31:25Z</dcterms:created>
  <dcterms:modified xsi:type="dcterms:W3CDTF">2017-04-11T20:05:21Z</dcterms:modified>
</cp:coreProperties>
</file>