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61" r:id="rId6"/>
    <p:sldId id="262" r:id="rId7"/>
    <p:sldId id="263" r:id="rId8"/>
    <p:sldId id="264" r:id="rId9"/>
    <p:sldId id="271" r:id="rId10"/>
    <p:sldId id="257" r:id="rId11"/>
    <p:sldId id="258" r:id="rId12"/>
    <p:sldId id="259" r:id="rId13"/>
    <p:sldId id="26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397-4081-494F-B468-5AC98AF4C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9DA9E-D6E0-4533-933D-6EB171BD0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6675B-B641-4129-893B-DB825970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E53D-CA1B-4394-B83F-CF7DA17E70A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18ADF-3B1C-4734-81B1-8B17826D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2D77B-0C2F-44B3-A7DA-FF2FDA40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898E-A30D-46AB-A00C-6B776B705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76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5486-A0D7-4C07-9E7F-7F4D475C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FC524-0BC0-40F1-A63D-7C3DF8981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9F59-69B6-4460-9C90-CB4B6946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E53D-CA1B-4394-B83F-CF7DA17E70A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41A0B-76C4-4D37-9313-CB7B0626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BA58B-DE7E-4058-859F-4AE9DCD2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898E-A30D-46AB-A00C-6B776B705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03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96B3D-103F-40E2-8E65-69495BD6C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156EA-E6F7-4F9F-B2C0-2F8778911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40813-60BF-4B60-BA1C-70862580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E53D-CA1B-4394-B83F-CF7DA17E70A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2B399-637B-4A44-A1B6-CA9BC48D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C6796-FAB7-447B-BAE6-00E7C779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898E-A30D-46AB-A00C-6B776B705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46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EA12-54D9-4F59-B259-255BD210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AA0E1-A2DE-4640-8277-BD192ABEB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60B21-98A3-467A-B994-24018BD8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E53D-CA1B-4394-B83F-CF7DA17E70A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6F4FD-A9DD-42C5-98BD-5525D523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C0039-C6E2-4760-B678-6FCBCFB3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898E-A30D-46AB-A00C-6B776B705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58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0358-1AA4-42E2-B9E9-129F59273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AEBF8-D28D-4D9A-8709-965268ECA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EC8DF-306A-497C-A119-B95D829A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E53D-CA1B-4394-B83F-CF7DA17E70A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61D8E-4DA4-4033-BF1C-5185707A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19E96-580A-421D-960A-880880C5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898E-A30D-46AB-A00C-6B776B705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25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17DC-A766-4031-ACC9-63E9065E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00871-EF92-41E5-8F5B-B66D2E31C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4E166-5121-49DA-A56C-3D4BDA577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9D735-1D34-4427-BEEF-43FFC145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E53D-CA1B-4394-B83F-CF7DA17E70A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2D839-5009-46AA-8F10-28517655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72E4B-CA5A-4D2A-892F-E8B8EE90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898E-A30D-46AB-A00C-6B776B705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11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51B5-690D-4EAE-A722-AA26645D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557CB-666E-4706-8828-C9D2329D6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B5EF2-6EFE-475A-BDC4-C2EA9831A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A4E1D-3714-4E5B-BF2D-1202E4742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C6409-1B43-4780-B9E9-BCF7E0046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BF1EF7-461D-4126-814F-A136851F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E53D-CA1B-4394-B83F-CF7DA17E70A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E7D7D-6517-419D-9F8F-987B6422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BEA8B-7330-4174-8B55-C1E16805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898E-A30D-46AB-A00C-6B776B705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06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2F5C-35BE-4E8D-8E9B-25C2844F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FD8EF-028E-4264-AD60-5CE7AE62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E53D-CA1B-4394-B83F-CF7DA17E70A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AF97B-AFCB-44F0-81EE-48419AD9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F7F28-EB95-4759-9C65-891B853B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898E-A30D-46AB-A00C-6B776B705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86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8911D-0D69-4831-A4EE-2DA955D4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E53D-CA1B-4394-B83F-CF7DA17E70A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1600D-5D51-40E6-81B7-3AAD22FD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2F38D-39B7-4CD2-8162-6B232FBF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898E-A30D-46AB-A00C-6B776B705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67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AD35-8241-4BF2-B6E0-E2F3202D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ACD1D-B018-4929-9066-4B9199478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88B53-C08E-462A-AD83-42CC065E8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219E4-F8D7-4664-AE45-EFD6FCCC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E53D-CA1B-4394-B83F-CF7DA17E70A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ADF9C-7DF3-4B20-BBE4-41D69B02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140AC-EFBC-4C0D-BDDF-89EFEA63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898E-A30D-46AB-A00C-6B776B705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09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445E-86D1-4BEB-85A8-D85CEE65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BABFB-FEEE-47CE-8CCB-24DAA1971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CB124-8658-4AA5-9C36-F57702077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DDE22-519D-4B98-B867-AE3AF534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E53D-CA1B-4394-B83F-CF7DA17E70A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8625D-4A19-46FC-8252-967B57A2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F9C4F-EEC6-4E6F-8C95-1D34AF36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898E-A30D-46AB-A00C-6B776B705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65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429C31-B8CE-430F-B893-20DF0EFA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67866-9974-4D4A-935C-719052F5F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E0561-D641-4332-87C5-2C21B245B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CE53D-CA1B-4394-B83F-CF7DA17E70A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129EE-8853-4879-99D6-DBCA94725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5DB56-516E-4656-9B80-24FBC9A24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1898E-A30D-46AB-A00C-6B776B705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05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2C1E-9C36-4AAB-9F49-2768C65D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/>
          <a:lstStyle/>
          <a:p>
            <a:r>
              <a:rPr lang="en-IN" b="1" dirty="0"/>
              <a:t>Left-Recursion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9843-9CD3-4F24-A1DB-408FD68C2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21" y="1189608"/>
            <a:ext cx="10515600" cy="52733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IN" dirty="0"/>
              <a:t>Left-Recursion   S → Sa / ∈</a:t>
            </a:r>
          </a:p>
          <a:p>
            <a:pPr marL="514350" indent="-514350">
              <a:buAutoNum type="arabicPeriod"/>
            </a:pPr>
            <a:r>
              <a:rPr lang="en-IN" dirty="0"/>
              <a:t>Right-Recursion S → </a:t>
            </a:r>
            <a:r>
              <a:rPr lang="en-IN" dirty="0" err="1"/>
              <a:t>aS</a:t>
            </a:r>
            <a:r>
              <a:rPr lang="en-IN" dirty="0"/>
              <a:t> / ∈</a:t>
            </a:r>
          </a:p>
          <a:p>
            <a:pPr marL="514350" indent="-514350">
              <a:buAutoNum type="arabicPeriod"/>
            </a:pPr>
            <a:r>
              <a:rPr lang="en-IN" dirty="0"/>
              <a:t>General-Recursion S → </a:t>
            </a:r>
            <a:r>
              <a:rPr lang="en-IN" dirty="0" err="1"/>
              <a:t>aSb</a:t>
            </a:r>
            <a:r>
              <a:rPr lang="en-IN" dirty="0"/>
              <a:t> / ∈</a:t>
            </a:r>
          </a:p>
          <a:p>
            <a:pPr marL="0" indent="0">
              <a:buNone/>
            </a:pPr>
            <a:r>
              <a:rPr lang="en-US" dirty="0"/>
              <a:t>A production of grammar is said to have left recursion if the leftmost variable of its RHS is same as variable of its LHS.</a:t>
            </a:r>
          </a:p>
          <a:p>
            <a:pPr marL="0" indent="0">
              <a:buNone/>
            </a:pPr>
            <a:r>
              <a:rPr lang="en-US" dirty="0"/>
              <a:t>A grammar containing a production having left recursion is called as Left Recursive Grammar.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25C3275-D61A-4B62-B20B-D752A33A4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726" y="1537779"/>
            <a:ext cx="6109133" cy="148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85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DB22-4EFC-4DCC-B32B-E17DE895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49"/>
            <a:ext cx="10515600" cy="824483"/>
          </a:xfrm>
        </p:spPr>
        <p:txBody>
          <a:bodyPr/>
          <a:lstStyle/>
          <a:p>
            <a:pPr algn="just"/>
            <a:r>
              <a:rPr lang="en-IN" b="1" dirty="0"/>
              <a:t>FIRST and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01E1-B263-4D58-ACA6-29584260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384"/>
            <a:ext cx="10515600" cy="489857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FIRST </a:t>
            </a:r>
          </a:p>
          <a:p>
            <a:pPr marL="0" indent="0">
              <a:buNone/>
            </a:pPr>
            <a:r>
              <a:rPr lang="en-US" dirty="0"/>
              <a:t>First(α) is a set of terminal symbols that begin in strings derived from α.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Consider the production rule-</a:t>
            </a:r>
          </a:p>
          <a:p>
            <a:pPr marL="0" indent="0">
              <a:buNone/>
            </a:pPr>
            <a:r>
              <a:rPr lang="en-US" dirty="0"/>
              <a:t>                                    A → </a:t>
            </a:r>
            <a:r>
              <a:rPr lang="en-US" dirty="0" err="1"/>
              <a:t>abc</a:t>
            </a:r>
            <a:r>
              <a:rPr lang="en-US" dirty="0"/>
              <a:t> / def / </a:t>
            </a:r>
            <a:r>
              <a:rPr lang="en-US" dirty="0" err="1"/>
              <a:t>ghi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Then, we have- First(A) = { a , d , g }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B197B0-9DC8-4D71-BC8F-39701B63C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4568"/>
            <a:ext cx="10365419" cy="106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1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DB22-4EFC-4DCC-B32B-E17DE895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49"/>
            <a:ext cx="10515600" cy="824483"/>
          </a:xfrm>
        </p:spPr>
        <p:txBody>
          <a:bodyPr/>
          <a:lstStyle/>
          <a:p>
            <a:pPr algn="just"/>
            <a:r>
              <a:rPr lang="en-IN" b="1" dirty="0"/>
              <a:t>FIRST and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01E1-B263-4D58-ACA6-29584260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384"/>
            <a:ext cx="10515600" cy="489857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FIRST </a:t>
            </a:r>
          </a:p>
          <a:p>
            <a:pPr marL="0" indent="0">
              <a:buNone/>
            </a:pPr>
            <a:r>
              <a:rPr lang="en-US" dirty="0"/>
              <a:t>For a production rule X → ∈,</a:t>
            </a:r>
          </a:p>
          <a:p>
            <a:pPr marL="0" indent="0">
              <a:buNone/>
            </a:pPr>
            <a:r>
              <a:rPr lang="en-US" dirty="0"/>
              <a:t>    First(X) = { ∈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any terminal symbol ‘a’, </a:t>
            </a:r>
          </a:p>
          <a:p>
            <a:pPr marL="0" indent="0">
              <a:buNone/>
            </a:pPr>
            <a:r>
              <a:rPr lang="en-US" dirty="0"/>
              <a:t>   First(a) = { a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883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DB22-4EFC-4DCC-B32B-E17DE895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49"/>
            <a:ext cx="10515600" cy="824483"/>
          </a:xfrm>
        </p:spPr>
        <p:txBody>
          <a:bodyPr/>
          <a:lstStyle/>
          <a:p>
            <a:pPr algn="just"/>
            <a:r>
              <a:rPr lang="en-IN" b="1" dirty="0"/>
              <a:t>FIRST and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01E1-B263-4D58-ACA6-29584260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384"/>
            <a:ext cx="10515600" cy="4898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FOLLOW</a:t>
            </a:r>
          </a:p>
          <a:p>
            <a:pPr marL="0" indent="0">
              <a:buNone/>
            </a:pPr>
            <a:r>
              <a:rPr lang="en-US" dirty="0"/>
              <a:t>Follow(α) is a set of terminal symbols that appear immediately to the right of α.</a:t>
            </a:r>
          </a:p>
          <a:p>
            <a:r>
              <a:rPr lang="en-US" dirty="0"/>
              <a:t>For the start symbol S, place $ in Follow(S). </a:t>
            </a:r>
          </a:p>
          <a:p>
            <a:r>
              <a:rPr lang="en-US" dirty="0"/>
              <a:t>For any production rule A → αB, </a:t>
            </a:r>
          </a:p>
          <a:p>
            <a:pPr marL="0" indent="0">
              <a:buNone/>
            </a:pPr>
            <a:r>
              <a:rPr lang="en-US" dirty="0"/>
              <a:t>                                   Follow(B) = Follow(A)</a:t>
            </a:r>
          </a:p>
          <a:p>
            <a:pPr algn="l" fontAlgn="base"/>
            <a:r>
              <a:rPr lang="en-US" b="0" i="0" dirty="0">
                <a:effectLst/>
                <a:latin typeface="Arimo"/>
              </a:rPr>
              <a:t>For any production rule A → αBβ,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Arimo"/>
              </a:rPr>
              <a:t>             If ∈ ∉ First(β), then Follow(B) = First(β)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Arimo"/>
              </a:rPr>
              <a:t>             If ∈ ∈ First(β), then Follow(B) = { First(β) – ∈ } ∪ Follow(A)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28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DB22-4EFC-4DCC-B32B-E17DE895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49"/>
            <a:ext cx="10515600" cy="824483"/>
          </a:xfrm>
        </p:spPr>
        <p:txBody>
          <a:bodyPr/>
          <a:lstStyle/>
          <a:p>
            <a:pPr algn="just"/>
            <a:r>
              <a:rPr lang="en-IN" b="1" dirty="0"/>
              <a:t>FIRST and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01E1-B263-4D58-ACA6-29584260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384"/>
            <a:ext cx="10515600" cy="48985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∈ may appear in the first function of a non-terminal.</a:t>
            </a:r>
          </a:p>
          <a:p>
            <a:pPr marL="0" indent="0">
              <a:buNone/>
            </a:pPr>
            <a:r>
              <a:rPr lang="en-US" dirty="0"/>
              <a:t>∈ will never appear in the follow function of a non-terminal.</a:t>
            </a:r>
          </a:p>
          <a:p>
            <a:pPr marL="0" indent="0">
              <a:buNone/>
            </a:pPr>
            <a:r>
              <a:rPr lang="en-US" dirty="0"/>
              <a:t>Before calculating the first and follow functions, eliminate Left Recursion from the grammar, if present.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73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7649-D7E6-46A0-BEBE-17704AE6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230BF-52BC-4C99-B17D-66A550889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41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2C1E-9C36-4AAB-9F49-2768C65D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179"/>
            <a:ext cx="10515600" cy="824483"/>
          </a:xfrm>
        </p:spPr>
        <p:txBody>
          <a:bodyPr/>
          <a:lstStyle/>
          <a:p>
            <a:r>
              <a:rPr lang="en-IN" b="1" dirty="0"/>
              <a:t>Left-Recursion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9843-9CD3-4F24-A1DB-408FD68C2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41" y="1063662"/>
            <a:ext cx="10750118" cy="55146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 → A</a:t>
            </a:r>
            <a:r>
              <a:rPr lang="el-GR" dirty="0">
                <a:solidFill>
                  <a:srgbClr val="FF0000"/>
                </a:solidFill>
              </a:rPr>
              <a:t>α / β</a:t>
            </a:r>
            <a:endParaRPr lang="en-IN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2400" dirty="0"/>
              <a:t>Left recursion is considered to be a problematic </a:t>
            </a:r>
          </a:p>
          <a:p>
            <a:pPr marL="0" indent="0" algn="just">
              <a:buNone/>
            </a:pPr>
            <a:r>
              <a:rPr lang="en-US" sz="2400" dirty="0"/>
              <a:t>situation for Top down parsers. </a:t>
            </a:r>
          </a:p>
          <a:p>
            <a:pPr marL="0" indent="0" algn="just">
              <a:buNone/>
            </a:pPr>
            <a:r>
              <a:rPr lang="en-US" sz="2400" dirty="0"/>
              <a:t>Therefore, left recursion has to be eliminated from </a:t>
            </a:r>
          </a:p>
          <a:p>
            <a:pPr marL="0" indent="0" algn="just">
              <a:buNone/>
            </a:pPr>
            <a:r>
              <a:rPr lang="en-US" sz="2400" dirty="0"/>
              <a:t>the grammar.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Left-Recursion Elimination</a:t>
            </a:r>
          </a:p>
          <a:p>
            <a:pPr marL="0" indent="0">
              <a:buNone/>
            </a:pPr>
            <a:r>
              <a:rPr lang="en-US" sz="2400" dirty="0"/>
              <a:t>we can eliminate left recursion by replacing the pair </a:t>
            </a:r>
          </a:p>
          <a:p>
            <a:pPr marL="0" indent="0">
              <a:buNone/>
            </a:pPr>
            <a:r>
              <a:rPr lang="en-US" sz="2400" dirty="0"/>
              <a:t>of productions with-</a:t>
            </a:r>
          </a:p>
          <a:p>
            <a:pPr marL="0" indent="0">
              <a:buNone/>
            </a:pPr>
            <a:r>
              <a:rPr lang="en-US" sz="2400" dirty="0"/>
              <a:t>A → βA’</a:t>
            </a:r>
          </a:p>
          <a:p>
            <a:pPr marL="0" indent="0">
              <a:buNone/>
            </a:pPr>
            <a:r>
              <a:rPr lang="en-US" sz="2400" dirty="0"/>
              <a:t>A’ → αA’ / ∈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194" name="Picture 2" descr="Left Recursion">
            <a:extLst>
              <a:ext uri="{FF2B5EF4-FFF2-40B4-BE49-F238E27FC236}">
                <a16:creationId xmlns:a16="http://schemas.microsoft.com/office/drawing/2014/main" id="{B88AD0F2-2821-49AA-83CE-3697CC5B6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348" y="651419"/>
            <a:ext cx="2660249" cy="377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85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2C1E-9C36-4AAB-9F49-2768C65D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719"/>
            <a:ext cx="10515600" cy="736847"/>
          </a:xfrm>
        </p:spPr>
        <p:txBody>
          <a:bodyPr/>
          <a:lstStyle/>
          <a:p>
            <a:r>
              <a:rPr lang="en-IN" b="1" dirty="0"/>
              <a:t>Left-Recursion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9843-9CD3-4F24-A1DB-408FD68C2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4" y="1180731"/>
            <a:ext cx="11132598" cy="52733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Problem-1: Consider the following grammar and eliminate left recursion-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A → AAα / β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US" sz="2400" dirty="0"/>
              <a:t>The grammar after eliminating left recursion is-</a:t>
            </a:r>
          </a:p>
          <a:p>
            <a:pPr marL="0" indent="0">
              <a:buNone/>
            </a:pPr>
            <a:r>
              <a:rPr lang="en-US" sz="2400" dirty="0"/>
              <a:t>A → βA’</a:t>
            </a:r>
          </a:p>
          <a:p>
            <a:pPr marL="0" indent="0">
              <a:buNone/>
            </a:pPr>
            <a:r>
              <a:rPr lang="en-US" sz="2400" dirty="0"/>
              <a:t>A’ → AαA’ / ∈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Problem-2: Consider the following grammar and eliminate left recursion-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S → S0S1S / 01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Solution: </a:t>
            </a:r>
          </a:p>
          <a:p>
            <a:pPr marL="0" indent="0">
              <a:buNone/>
            </a:pPr>
            <a:r>
              <a:rPr lang="en-US" sz="2600" dirty="0"/>
              <a:t>The grammar after eliminating left recursion is-</a:t>
            </a:r>
          </a:p>
          <a:p>
            <a:pPr marL="0" indent="0">
              <a:buNone/>
            </a:pPr>
            <a:r>
              <a:rPr lang="en-US" sz="2600" dirty="0"/>
              <a:t>S → 01A</a:t>
            </a:r>
          </a:p>
          <a:p>
            <a:pPr marL="0" indent="0">
              <a:buNone/>
            </a:pPr>
            <a:r>
              <a:rPr lang="en-US" sz="2600" dirty="0"/>
              <a:t>A → 0S1SA / ∈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72414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2C1E-9C36-4AAB-9F49-2768C65D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719"/>
            <a:ext cx="10515600" cy="736847"/>
          </a:xfrm>
        </p:spPr>
        <p:txBody>
          <a:bodyPr/>
          <a:lstStyle/>
          <a:p>
            <a:r>
              <a:rPr lang="en-IN" b="1" dirty="0"/>
              <a:t>Left-Recursion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9843-9CD3-4F24-A1DB-408FD68C2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1189608"/>
            <a:ext cx="11132598" cy="52733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Problem-3: Consider the following grammar and eliminate left recursion-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A → </a:t>
            </a:r>
            <a:r>
              <a:rPr lang="en-US" sz="2400" dirty="0" err="1">
                <a:solidFill>
                  <a:srgbClr val="FF0000"/>
                </a:solidFill>
              </a:rPr>
              <a:t>ABd</a:t>
            </a:r>
            <a:r>
              <a:rPr lang="en-US" sz="2400" dirty="0">
                <a:solidFill>
                  <a:srgbClr val="FF0000"/>
                </a:solidFill>
              </a:rPr>
              <a:t> / Aa / a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B → Be / b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US" sz="2400" dirty="0"/>
              <a:t>The grammar after eliminating left recursion is-</a:t>
            </a:r>
          </a:p>
          <a:p>
            <a:pPr marL="0" indent="0">
              <a:buNone/>
            </a:pPr>
            <a:r>
              <a:rPr lang="en-US" sz="2400" dirty="0"/>
              <a:t>A → </a:t>
            </a:r>
            <a:r>
              <a:rPr lang="en-US" sz="2400" dirty="0" err="1"/>
              <a:t>aA</a:t>
            </a:r>
            <a:r>
              <a:rPr lang="en-US" sz="2400" dirty="0"/>
              <a:t>’</a:t>
            </a:r>
          </a:p>
          <a:p>
            <a:pPr marL="0" indent="0">
              <a:buNone/>
            </a:pPr>
            <a:r>
              <a:rPr lang="en-US" sz="2400" dirty="0"/>
              <a:t>A’ → </a:t>
            </a:r>
            <a:r>
              <a:rPr lang="en-US" sz="2400" dirty="0" err="1"/>
              <a:t>BdA</a:t>
            </a:r>
            <a:r>
              <a:rPr lang="en-US" sz="2400" dirty="0"/>
              <a:t>’ / </a:t>
            </a:r>
            <a:r>
              <a:rPr lang="en-US" sz="2400" dirty="0" err="1"/>
              <a:t>aA</a:t>
            </a:r>
            <a:r>
              <a:rPr lang="en-US" sz="2400" dirty="0"/>
              <a:t>’ / ∈</a:t>
            </a:r>
          </a:p>
          <a:p>
            <a:pPr marL="0" indent="0">
              <a:buNone/>
            </a:pPr>
            <a:r>
              <a:rPr lang="en-US" sz="2400" dirty="0"/>
              <a:t>B → </a:t>
            </a:r>
            <a:r>
              <a:rPr lang="en-US" sz="2400" dirty="0" err="1"/>
              <a:t>bB</a:t>
            </a:r>
            <a:r>
              <a:rPr lang="en-US" sz="2400" dirty="0"/>
              <a:t>’</a:t>
            </a:r>
          </a:p>
          <a:p>
            <a:pPr marL="0" indent="0">
              <a:buNone/>
            </a:pPr>
            <a:r>
              <a:rPr lang="en-US" sz="2400" dirty="0"/>
              <a:t>B’ → </a:t>
            </a:r>
            <a:r>
              <a:rPr lang="en-US" sz="2400" dirty="0" err="1"/>
              <a:t>eB</a:t>
            </a:r>
            <a:r>
              <a:rPr lang="en-US" sz="2400" dirty="0"/>
              <a:t>’ / ∈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Problem-4: Consider the following grammar and eliminate left recursion-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E → E + E / E x E / a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Solution: </a:t>
            </a:r>
          </a:p>
          <a:p>
            <a:pPr marL="0" indent="0">
              <a:buNone/>
            </a:pPr>
            <a:r>
              <a:rPr lang="en-US" sz="2600" dirty="0"/>
              <a:t>The grammar after eliminating left recursion is-</a:t>
            </a:r>
          </a:p>
          <a:p>
            <a:pPr marL="0" indent="0">
              <a:buNone/>
            </a:pPr>
            <a:r>
              <a:rPr lang="en-US" sz="2600" dirty="0"/>
              <a:t>E → </a:t>
            </a:r>
            <a:r>
              <a:rPr lang="en-US" sz="2600" dirty="0" err="1"/>
              <a:t>aA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A → +EA / </a:t>
            </a:r>
            <a:r>
              <a:rPr lang="en-US" sz="2600" dirty="0" err="1"/>
              <a:t>xEA</a:t>
            </a:r>
            <a:r>
              <a:rPr lang="en-US" sz="2600" dirty="0"/>
              <a:t> / ∈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58924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E93C-8A49-44AB-A178-45D05EA66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1"/>
            <a:ext cx="10515600" cy="1009651"/>
          </a:xfrm>
        </p:spPr>
        <p:txBody>
          <a:bodyPr/>
          <a:lstStyle/>
          <a:p>
            <a:r>
              <a:rPr lang="en-IN" b="1" dirty="0"/>
              <a:t>Left-Factoring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7F5BB-ED6F-4915-A88C-86593CE26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862"/>
            <a:ext cx="10515600" cy="5401369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Left factoring </a:t>
            </a:r>
            <a:r>
              <a:rPr lang="en-US" dirty="0"/>
              <a:t>is a process by which the grammar with common prefixes is transformed to make it useful for Top down parsers.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Example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A → </a:t>
            </a:r>
            <a:r>
              <a:rPr lang="el-GR" dirty="0">
                <a:solidFill>
                  <a:srgbClr val="FF0000"/>
                </a:solidFill>
              </a:rPr>
              <a:t>αβ1 / αβ2 / αβ3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This kind of grammar creates a problematic situation for Top down parsers.</a:t>
            </a:r>
          </a:p>
          <a:p>
            <a:pPr marL="0" indent="0">
              <a:buNone/>
            </a:pPr>
            <a:r>
              <a:rPr lang="en-US" dirty="0"/>
              <a:t>Top down parsers can not decide which production must be chosen to parse the string in hand.</a:t>
            </a:r>
          </a:p>
          <a:p>
            <a:pPr marL="0" indent="0">
              <a:buNone/>
            </a:pPr>
            <a:r>
              <a:rPr lang="en-US" dirty="0"/>
              <a:t>To remove this confusion, we use left factoring.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18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E93C-8A49-44AB-A178-45D05EA66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1"/>
            <a:ext cx="10515600" cy="1009651"/>
          </a:xfrm>
        </p:spPr>
        <p:txBody>
          <a:bodyPr/>
          <a:lstStyle/>
          <a:p>
            <a:r>
              <a:rPr lang="en-IN" b="1" dirty="0"/>
              <a:t>Left-Factoring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7F5BB-ED6F-4915-A88C-86593CE26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208"/>
            <a:ext cx="10515600" cy="5401369"/>
          </a:xfrm>
        </p:spPr>
        <p:txBody>
          <a:bodyPr/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68281B-3912-4DEF-BB45-3C3C3F67B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639" y="1932975"/>
            <a:ext cx="7121648" cy="172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71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E93C-8A49-44AB-A178-45D05EA66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1"/>
            <a:ext cx="10515600" cy="1009651"/>
          </a:xfrm>
        </p:spPr>
        <p:txBody>
          <a:bodyPr/>
          <a:lstStyle/>
          <a:p>
            <a:r>
              <a:rPr lang="en-IN" b="1" dirty="0"/>
              <a:t>Left-Factoring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7F5BB-ED6F-4915-A88C-86593CE26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862"/>
            <a:ext cx="10515600" cy="540136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Problem-1: Do left factoring in the following grammar-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A → </a:t>
            </a:r>
            <a:r>
              <a:rPr lang="en-US" dirty="0" err="1">
                <a:solidFill>
                  <a:srgbClr val="FF0000"/>
                </a:solidFill>
              </a:rPr>
              <a:t>aAB</a:t>
            </a:r>
            <a:r>
              <a:rPr lang="en-US" dirty="0">
                <a:solidFill>
                  <a:srgbClr val="FF0000"/>
                </a:solidFill>
              </a:rPr>
              <a:t> / </a:t>
            </a:r>
            <a:r>
              <a:rPr lang="en-US" dirty="0" err="1">
                <a:solidFill>
                  <a:srgbClr val="FF0000"/>
                </a:solidFill>
              </a:rPr>
              <a:t>aBc</a:t>
            </a:r>
            <a:r>
              <a:rPr lang="en-US" dirty="0">
                <a:solidFill>
                  <a:srgbClr val="FF0000"/>
                </a:solidFill>
              </a:rPr>
              <a:t> / </a:t>
            </a:r>
            <a:r>
              <a:rPr lang="en-US" dirty="0" err="1">
                <a:solidFill>
                  <a:srgbClr val="FF0000"/>
                </a:solidFill>
              </a:rPr>
              <a:t>aAc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 →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aA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’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A’ → AB /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Bc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/ Ac</a:t>
            </a:r>
          </a:p>
          <a:p>
            <a:pPr marL="0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 →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aA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’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A’ → AD /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Bc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 → B / c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This is a left factored grammar.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28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E93C-8A49-44AB-A178-45D05EA66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1"/>
            <a:ext cx="10515600" cy="1009651"/>
          </a:xfrm>
        </p:spPr>
        <p:txBody>
          <a:bodyPr/>
          <a:lstStyle/>
          <a:p>
            <a:r>
              <a:rPr lang="en-IN" b="1" dirty="0"/>
              <a:t>Left-Factoring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7F5BB-ED6F-4915-A88C-86593CE26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862"/>
            <a:ext cx="10515600" cy="540136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Problem-2: Do left factoring in the following grammar-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 → </a:t>
            </a:r>
            <a:r>
              <a:rPr lang="en-US" dirty="0" err="1">
                <a:solidFill>
                  <a:srgbClr val="FF0000"/>
                </a:solidFill>
              </a:rPr>
              <a:t>aSSbS</a:t>
            </a:r>
            <a:r>
              <a:rPr lang="en-US" dirty="0">
                <a:solidFill>
                  <a:srgbClr val="FF0000"/>
                </a:solidFill>
              </a:rPr>
              <a:t> / </a:t>
            </a:r>
            <a:r>
              <a:rPr lang="en-US" dirty="0" err="1">
                <a:solidFill>
                  <a:srgbClr val="FF0000"/>
                </a:solidFill>
              </a:rPr>
              <a:t>aSaSb</a:t>
            </a:r>
            <a:r>
              <a:rPr lang="en-US" dirty="0">
                <a:solidFill>
                  <a:srgbClr val="FF0000"/>
                </a:solidFill>
              </a:rPr>
              <a:t> / abb / b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 →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aS’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/ b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S’ →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SSbS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/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SaSb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/ bb</a:t>
            </a:r>
          </a:p>
          <a:p>
            <a:pPr marL="0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 →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aS’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/ b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S’ → SA / bb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 →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SbS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/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aSb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This is a left factored grammar.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93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E9CE-E633-434C-B7EE-039B1678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Left-Recursion vs Left-Factoring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B04E5-A50F-4D85-9411-F174B39F5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1349406"/>
            <a:ext cx="10838895" cy="522007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Left Recursion: </a:t>
            </a:r>
            <a:r>
              <a:rPr lang="en-US" dirty="0"/>
              <a:t>A grammar is left recursive if it has a nonterminal A such that there is a derivation A -&gt; Aα | β where α and β are sequences of terminals and </a:t>
            </a:r>
            <a:r>
              <a:rPr lang="en-US" dirty="0" err="1"/>
              <a:t>nonterminals</a:t>
            </a:r>
            <a:r>
              <a:rPr lang="en-US" dirty="0"/>
              <a:t> that do not start with A.</a:t>
            </a:r>
          </a:p>
          <a:p>
            <a:pPr marL="0" indent="0" algn="just">
              <a:buNone/>
            </a:pPr>
            <a:r>
              <a:rPr lang="en-US" dirty="0"/>
              <a:t>While designing a top down-parser, if the left recursion exist in the grammar then the parser falls in an infinite loop, here because A is trying to match A itself, which is not possible. We can eliminate the above left recursion by rewriting the offending production. As-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 -&gt; βA'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A' -&gt; αA' | epsilon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Left Factoring: </a:t>
            </a:r>
            <a:r>
              <a:rPr lang="en-US" dirty="0"/>
              <a:t>Left factoring is required to eliminate non-determinism of a grammar. Suppose a grammar, S -&gt; </a:t>
            </a:r>
            <a:r>
              <a:rPr lang="en-US" dirty="0" err="1"/>
              <a:t>abS</a:t>
            </a:r>
            <a:r>
              <a:rPr lang="en-US" dirty="0"/>
              <a:t> | </a:t>
            </a:r>
            <a:r>
              <a:rPr lang="en-US" dirty="0" err="1"/>
              <a:t>aSb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Here, S is deriving the same terminal a in the production rule(two alternative choices for S), which follows non-determinism. We can rewrite the production to defer the decision of S as-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 -&gt;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aS'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S' -&gt;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| Sb</a:t>
            </a:r>
          </a:p>
          <a:p>
            <a:pPr marL="0" indent="0" algn="just">
              <a:buNone/>
            </a:pPr>
            <a:r>
              <a:rPr lang="en-US" dirty="0"/>
              <a:t>Thus, S' can be replaced for </a:t>
            </a:r>
            <a:r>
              <a:rPr lang="en-US" dirty="0" err="1"/>
              <a:t>bS</a:t>
            </a:r>
            <a:r>
              <a:rPr lang="en-US" dirty="0"/>
              <a:t> or Sb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69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896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Arimo</vt:lpstr>
      <vt:lpstr>Calibri</vt:lpstr>
      <vt:lpstr>Calibri Light</vt:lpstr>
      <vt:lpstr>Office Theme</vt:lpstr>
      <vt:lpstr>Left-Recursion</vt:lpstr>
      <vt:lpstr>Left-Recursion</vt:lpstr>
      <vt:lpstr>Left-Recursion</vt:lpstr>
      <vt:lpstr>Left-Recursion</vt:lpstr>
      <vt:lpstr>Left-Factoring</vt:lpstr>
      <vt:lpstr>Left-Factoring</vt:lpstr>
      <vt:lpstr>Left-Factoring</vt:lpstr>
      <vt:lpstr>Left-Factoring</vt:lpstr>
      <vt:lpstr>Left-Recursion vs Left-Factoring</vt:lpstr>
      <vt:lpstr>FIRST and FOLLOW</vt:lpstr>
      <vt:lpstr>FIRST and FOLLOW</vt:lpstr>
      <vt:lpstr>FIRST and FOLLOW</vt:lpstr>
      <vt:lpstr>FIRST and FOLLOW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SUBHADIP MUKHERJEE</dc:creator>
  <cp:lastModifiedBy>Dasgupta Anupam</cp:lastModifiedBy>
  <cp:revision>40</cp:revision>
  <dcterms:created xsi:type="dcterms:W3CDTF">2020-12-22T14:59:45Z</dcterms:created>
  <dcterms:modified xsi:type="dcterms:W3CDTF">2024-03-21T18:02:26Z</dcterms:modified>
</cp:coreProperties>
</file>