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0F1C-8D9A-4719-B7F5-06AED354F72C}" type="datetimeFigureOut">
              <a:rPr lang="en-US" smtClean="0"/>
              <a:pPr/>
              <a:t>3/21/2024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4A2-2111-4E9B-A124-93EA1CC277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0F1C-8D9A-4719-B7F5-06AED354F72C}" type="datetimeFigureOut">
              <a:rPr lang="en-US" smtClean="0"/>
              <a:pPr/>
              <a:t>3/21/2024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4A2-2111-4E9B-A124-93EA1CC277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0F1C-8D9A-4719-B7F5-06AED354F72C}" type="datetimeFigureOut">
              <a:rPr lang="en-US" smtClean="0"/>
              <a:pPr/>
              <a:t>3/21/2024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4A2-2111-4E9B-A124-93EA1CC277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0F1C-8D9A-4719-B7F5-06AED354F72C}" type="datetimeFigureOut">
              <a:rPr lang="en-US" smtClean="0"/>
              <a:pPr/>
              <a:t>3/21/2024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4A2-2111-4E9B-A124-93EA1CC277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0F1C-8D9A-4719-B7F5-06AED354F72C}" type="datetimeFigureOut">
              <a:rPr lang="en-US" smtClean="0"/>
              <a:pPr/>
              <a:t>3/21/2024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4A2-2111-4E9B-A124-93EA1CC277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0F1C-8D9A-4719-B7F5-06AED354F72C}" type="datetimeFigureOut">
              <a:rPr lang="en-US" smtClean="0"/>
              <a:pPr/>
              <a:t>3/21/2024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4A2-2111-4E9B-A124-93EA1CC277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0F1C-8D9A-4719-B7F5-06AED354F72C}" type="datetimeFigureOut">
              <a:rPr lang="en-US" smtClean="0"/>
              <a:pPr/>
              <a:t>3/21/2024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4A2-2111-4E9B-A124-93EA1CC277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0F1C-8D9A-4719-B7F5-06AED354F72C}" type="datetimeFigureOut">
              <a:rPr lang="en-US" smtClean="0"/>
              <a:pPr/>
              <a:t>3/21/2024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4A2-2111-4E9B-A124-93EA1CC277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0F1C-8D9A-4719-B7F5-06AED354F72C}" type="datetimeFigureOut">
              <a:rPr lang="en-US" smtClean="0"/>
              <a:pPr/>
              <a:t>3/21/2024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4A2-2111-4E9B-A124-93EA1CC277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0F1C-8D9A-4719-B7F5-06AED354F72C}" type="datetimeFigureOut">
              <a:rPr lang="en-US" smtClean="0"/>
              <a:pPr/>
              <a:t>3/21/2024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4A2-2111-4E9B-A124-93EA1CC277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0F1C-8D9A-4719-B7F5-06AED354F72C}" type="datetimeFigureOut">
              <a:rPr lang="en-US" smtClean="0"/>
              <a:pPr/>
              <a:t>3/21/2024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4A2-2111-4E9B-A124-93EA1CC277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D0F1C-8D9A-4719-B7F5-06AED354F72C}" type="datetimeFigureOut">
              <a:rPr lang="en-US" smtClean="0"/>
              <a:pPr/>
              <a:t>3/21/2024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F4A2-2111-4E9B-A124-93EA1CC277D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857364"/>
            <a:ext cx="7772400" cy="114300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/>
              <a:t>OPERATOR PRECEDENCE PARSING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143248"/>
            <a:ext cx="6400800" cy="1752600"/>
          </a:xfrm>
        </p:spPr>
        <p:txBody>
          <a:bodyPr>
            <a:normAutofit/>
          </a:bodyPr>
          <a:lstStyle/>
          <a:p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previous graph we extract the following precedence functions:</a:t>
            </a: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71604" y="2928934"/>
          <a:ext cx="5760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+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*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$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sz="2000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sz="2000" dirty="0"/>
                        <a:t>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OPERATOR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No Ɛ-transition.</a:t>
            </a:r>
          </a:p>
          <a:p>
            <a:r>
              <a:rPr lang="en-IN" dirty="0"/>
              <a:t>No two adjacent non-terminals.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err="1"/>
              <a:t>Eg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dirty="0"/>
              <a:t>		E </a:t>
            </a:r>
            <a:r>
              <a:rPr lang="en-IN" dirty="0">
                <a:sym typeface="Wingdings" pitchFamily="2" charset="2"/>
              </a:rPr>
              <a:t> E op E | id</a:t>
            </a:r>
          </a:p>
          <a:p>
            <a:pPr>
              <a:buNone/>
            </a:pPr>
            <a:r>
              <a:rPr lang="en-IN" dirty="0">
                <a:sym typeface="Wingdings" pitchFamily="2" charset="2"/>
              </a:rPr>
              <a:t>		op  + | *</a:t>
            </a:r>
          </a:p>
          <a:p>
            <a:pPr>
              <a:buNone/>
            </a:pPr>
            <a:r>
              <a:rPr lang="en-IN" dirty="0">
                <a:sym typeface="Wingdings" pitchFamily="2" charset="2"/>
              </a:rPr>
              <a:t>		The above grammar is not an operator grammar but:</a:t>
            </a:r>
          </a:p>
          <a:p>
            <a:pPr>
              <a:buNone/>
            </a:pPr>
            <a:r>
              <a:rPr lang="en-IN" dirty="0">
                <a:sym typeface="Wingdings" pitchFamily="2" charset="2"/>
              </a:rPr>
              <a:t>		E  E + E | E* E | id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/>
              <a:t>If a has higher precedence over b;	a .&gt; b</a:t>
            </a:r>
          </a:p>
          <a:p>
            <a:r>
              <a:rPr lang="en-IN" dirty="0"/>
              <a:t>If a has lower precedence over b;		a &lt;. b</a:t>
            </a:r>
          </a:p>
          <a:p>
            <a:r>
              <a:rPr lang="en-IN" dirty="0"/>
              <a:t>If a and b have equal precedence;	a =. b</a:t>
            </a:r>
          </a:p>
          <a:p>
            <a:pPr>
              <a:buNone/>
            </a:pPr>
            <a:r>
              <a:rPr lang="en-IN" dirty="0"/>
              <a:t>Note:</a:t>
            </a:r>
          </a:p>
          <a:p>
            <a:pPr lvl="1"/>
            <a:r>
              <a:rPr lang="en-US" dirty="0">
                <a:sym typeface="Symbol" pitchFamily="18" charset="2"/>
              </a:rPr>
              <a:t>id has higher precedence than any other symbol</a:t>
            </a:r>
          </a:p>
          <a:p>
            <a:pPr lvl="1"/>
            <a:r>
              <a:rPr lang="en-US" dirty="0">
                <a:sym typeface="Symbol" pitchFamily="18" charset="2"/>
              </a:rPr>
              <a:t>$ has lowest precedence.</a:t>
            </a:r>
          </a:p>
          <a:p>
            <a:pPr lvl="1"/>
            <a:r>
              <a:rPr lang="en-IN" dirty="0"/>
              <a:t>if two operators have equal precedence, then we check the </a:t>
            </a:r>
            <a:r>
              <a:rPr lang="en-IN" b="1" dirty="0" err="1"/>
              <a:t>Associativity</a:t>
            </a:r>
            <a:r>
              <a:rPr lang="en-IN" b="1" dirty="0"/>
              <a:t> </a:t>
            </a:r>
            <a:r>
              <a:rPr lang="en-IN" dirty="0"/>
              <a:t>of that particular operator.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PRECEDENCE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2514584"/>
          <a:ext cx="8229600" cy="1981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.&gt;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.&gt;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.&gt;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&lt;.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.&gt;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&lt;.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.&gt;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&lt;.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.&gt;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.&gt;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.&gt;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&lt;.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&lt;.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&lt;.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.&gt;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71472" y="50006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latin typeface="+mj-lt"/>
                <a:ea typeface="+mj-ea"/>
                <a:cs typeface="+mj-cs"/>
              </a:rPr>
              <a:t>Example:	w=	$id + id * id$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latin typeface="+mj-lt"/>
                <a:ea typeface="+mj-ea"/>
                <a:cs typeface="+mj-cs"/>
              </a:rPr>
              <a:t>		$&lt;.id.&gt;+&lt;.id.&gt;*&lt;.id.&gt;$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BASIC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Scan input string left to right, try to detect .&gt; and put a pointer on its location.</a:t>
            </a:r>
          </a:p>
          <a:p>
            <a:r>
              <a:rPr lang="en-IN" dirty="0"/>
              <a:t>Now scan backwards till reaching &lt;.</a:t>
            </a:r>
          </a:p>
          <a:p>
            <a:r>
              <a:rPr lang="en-IN" dirty="0"/>
              <a:t>String between &lt;. And .&gt; is our handle.</a:t>
            </a:r>
          </a:p>
          <a:p>
            <a:r>
              <a:rPr lang="en-IN" dirty="0"/>
              <a:t>Replace handle by the head of the respective production.</a:t>
            </a:r>
          </a:p>
          <a:p>
            <a:r>
              <a:rPr lang="en-IN" dirty="0"/>
              <a:t>REPEAT until reaching start symbol.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1357298"/>
            <a:ext cx="7786742" cy="4929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74638"/>
            <a:ext cx="7786742" cy="10112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071546"/>
            <a:ext cx="7258072" cy="5500726"/>
          </a:xfrm>
        </p:spPr>
        <p:txBody>
          <a:bodyPr>
            <a:noAutofit/>
          </a:bodyPr>
          <a:lstStyle/>
          <a:p>
            <a:pPr>
              <a:spcBef>
                <a:spcPts val="100"/>
              </a:spcBef>
              <a:buNone/>
            </a:pPr>
            <a:r>
              <a:rPr lang="en-IN" sz="1800" b="1" dirty="0">
                <a:latin typeface="+mj-lt"/>
              </a:rPr>
              <a:t>		</a:t>
            </a:r>
          </a:p>
          <a:p>
            <a:pPr>
              <a:spcBef>
                <a:spcPts val="100"/>
              </a:spcBef>
              <a:buNone/>
            </a:pPr>
            <a:r>
              <a:rPr lang="en-IN" sz="1800" b="1" dirty="0">
                <a:latin typeface="+mj-lt"/>
              </a:rPr>
              <a:t>		</a:t>
            </a:r>
            <a:r>
              <a:rPr lang="en-IN" sz="1800" dirty="0">
                <a:latin typeface="+mj-lt"/>
              </a:rPr>
              <a:t>w </a:t>
            </a:r>
            <a:r>
              <a:rPr lang="en-IN" sz="1800" dirty="0">
                <a:latin typeface="+mj-lt"/>
                <a:sym typeface="Wingdings" pitchFamily="2" charset="2"/>
              </a:rPr>
              <a:t></a:t>
            </a:r>
            <a:r>
              <a:rPr lang="en-IN" sz="1800" dirty="0">
                <a:latin typeface="+mj-lt"/>
              </a:rPr>
              <a:t> input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</a:rPr>
              <a:t>		a </a:t>
            </a:r>
            <a:r>
              <a:rPr lang="en-IN" sz="1800" dirty="0">
                <a:latin typeface="+mj-lt"/>
                <a:sym typeface="Wingdings" pitchFamily="2" charset="2"/>
              </a:rPr>
              <a:t> input symbol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b  stack top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Repeat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{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	if(a is $ and b is $)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		return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	if(a .&gt; b)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		push a into stack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		move input pointer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	else if(a &lt;. b)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		c  pop stack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		until(c .&gt; b)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	else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		error()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}</a:t>
            </a:r>
            <a:endParaRPr lang="en-IN" sz="18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285860"/>
          <a:ext cx="8229600" cy="4450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STACK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INPUT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ACTION/REMARK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id + id 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$ &lt;.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+ id 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 &gt;. 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+ id 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$ &lt;. 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 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id 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 &lt;.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 +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aseline="0" dirty="0"/>
                        <a:t>* id</a:t>
                      </a:r>
                      <a:r>
                        <a:rPr lang="en-IN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 .&gt;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 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 &lt;.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 +</a:t>
                      </a:r>
                      <a:r>
                        <a:rPr lang="en-IN" baseline="0" dirty="0"/>
                        <a:t> *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* &lt;.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 + *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 .&gt; 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 +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* .&gt; 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</a:t>
                      </a:r>
                      <a:r>
                        <a:rPr lang="en-IN" baseline="0" dirty="0"/>
                        <a:t> +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 .&gt; 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accept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PRECEDENCE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Operator precedence parsers use </a:t>
            </a:r>
            <a:r>
              <a:rPr lang="en-US" b="1" dirty="0"/>
              <a:t>precedence functions</a:t>
            </a:r>
            <a:r>
              <a:rPr lang="en-US" dirty="0"/>
              <a:t> that map terminal symbols to integers.</a:t>
            </a:r>
          </a:p>
          <a:p>
            <a:endParaRPr lang="en-US" sz="800" dirty="0"/>
          </a:p>
          <a:p>
            <a:pPr algn="ctr">
              <a:buNone/>
            </a:pPr>
            <a:r>
              <a:rPr lang="en-US" sz="3400" b="1" u="sng" dirty="0"/>
              <a:t>Algorithm for Constructing Precedence Functions</a:t>
            </a:r>
          </a:p>
          <a:p>
            <a:pPr algn="ctr">
              <a:buNone/>
            </a:pPr>
            <a:endParaRPr lang="en-US" sz="500" b="1" u="sng" dirty="0"/>
          </a:p>
          <a:p>
            <a:pPr algn="ctr">
              <a:buNone/>
            </a:pPr>
            <a:endParaRPr lang="en-US" sz="800" b="1" u="sng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Create functions </a:t>
            </a:r>
            <a:r>
              <a:rPr lang="en-US" i="1" dirty="0"/>
              <a:t>f</a:t>
            </a:r>
            <a:r>
              <a:rPr lang="en-US" baseline="-25000" dirty="0"/>
              <a:t>a</a:t>
            </a:r>
            <a:r>
              <a:rPr lang="en-US" dirty="0"/>
              <a:t> for each grammar terminal </a:t>
            </a:r>
            <a:r>
              <a:rPr lang="en-US" i="1" dirty="0"/>
              <a:t>a</a:t>
            </a:r>
            <a:r>
              <a:rPr lang="en-US" dirty="0"/>
              <a:t> and for the end of string symbol.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Partition the symbols in groups so that </a:t>
            </a:r>
            <a:r>
              <a:rPr lang="en-US" i="1" dirty="0"/>
              <a:t>f</a:t>
            </a:r>
            <a:r>
              <a:rPr lang="en-US" baseline="-25000" dirty="0"/>
              <a:t>a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baseline="-25000" dirty="0"/>
              <a:t>b</a:t>
            </a:r>
            <a:r>
              <a:rPr lang="en-US" dirty="0"/>
              <a:t> are in the same group if </a:t>
            </a:r>
            <a:r>
              <a:rPr lang="en-US" i="1" dirty="0"/>
              <a:t>a</a:t>
            </a:r>
            <a:r>
              <a:rPr lang="en-US" dirty="0"/>
              <a:t> =· </a:t>
            </a:r>
            <a:r>
              <a:rPr lang="en-US" i="1" dirty="0"/>
              <a:t>b </a:t>
            </a:r>
            <a:r>
              <a:rPr lang="en-US" dirty="0"/>
              <a:t>(there can be symbols in the same group even if they are not connected by this relation).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Create a directed graph whose nodes are in the groups, next for each symbols a and b do: place an edge from the group of </a:t>
            </a:r>
            <a:r>
              <a:rPr lang="en-US" i="1" dirty="0"/>
              <a:t>g</a:t>
            </a:r>
            <a:r>
              <a:rPr lang="en-US" baseline="-25000" dirty="0"/>
              <a:t>b</a:t>
            </a:r>
            <a:r>
              <a:rPr lang="en-US" dirty="0"/>
              <a:t> to the group of </a:t>
            </a:r>
            <a:r>
              <a:rPr lang="en-US" i="1" dirty="0"/>
              <a:t>f</a:t>
            </a:r>
            <a:r>
              <a:rPr lang="en-US" baseline="-25000" dirty="0"/>
              <a:t>a</a:t>
            </a:r>
            <a:r>
              <a:rPr lang="en-US" dirty="0"/>
              <a:t> if </a:t>
            </a:r>
            <a:r>
              <a:rPr lang="en-US" i="1" dirty="0"/>
              <a:t>a </a:t>
            </a:r>
            <a:r>
              <a:rPr lang="en-US" dirty="0"/>
              <a:t>&lt;· </a:t>
            </a:r>
            <a:r>
              <a:rPr lang="en-US" i="1" dirty="0"/>
              <a:t>b</a:t>
            </a:r>
            <a:r>
              <a:rPr lang="en-US" dirty="0"/>
              <a:t>, otherwise if </a:t>
            </a:r>
            <a:r>
              <a:rPr lang="en-US" i="1" dirty="0"/>
              <a:t>a </a:t>
            </a:r>
            <a:r>
              <a:rPr lang="en-US" dirty="0"/>
              <a:t>·&gt; </a:t>
            </a:r>
            <a:r>
              <a:rPr lang="en-US" i="1" dirty="0"/>
              <a:t>b </a:t>
            </a:r>
            <a:r>
              <a:rPr lang="en-US" dirty="0"/>
              <a:t>place an edge from the group of </a:t>
            </a:r>
            <a:r>
              <a:rPr lang="en-US" i="1" dirty="0"/>
              <a:t>f</a:t>
            </a:r>
            <a:r>
              <a:rPr lang="en-US" baseline="-25000" dirty="0"/>
              <a:t>a</a:t>
            </a:r>
            <a:r>
              <a:rPr lang="en-US" dirty="0"/>
              <a:t> to that of </a:t>
            </a:r>
            <a:r>
              <a:rPr lang="en-US" i="1" dirty="0"/>
              <a:t>g</a:t>
            </a:r>
            <a:r>
              <a:rPr lang="en-US" baseline="-25000" dirty="0"/>
              <a:t>b</a:t>
            </a:r>
            <a:r>
              <a:rPr lang="en-US" dirty="0"/>
              <a:t>.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If the constructed graph has a cycle then no precedence functions exist. When there are no cycles collect the length of the longest paths from the groups of </a:t>
            </a:r>
            <a:r>
              <a:rPr lang="en-US" i="1" dirty="0"/>
              <a:t>f</a:t>
            </a:r>
            <a:r>
              <a:rPr lang="en-US" baseline="-25000" dirty="0"/>
              <a:t>a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baseline="-25000" dirty="0"/>
              <a:t>b</a:t>
            </a:r>
            <a:r>
              <a:rPr lang="en-US" dirty="0"/>
              <a:t> respectively.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85728"/>
            <a:ext cx="8429684" cy="6357982"/>
          </a:xfrm>
        </p:spPr>
        <p:txBody>
          <a:bodyPr>
            <a:normAutofit/>
          </a:bodyPr>
          <a:lstStyle/>
          <a:p>
            <a:r>
              <a:rPr lang="en-IN" sz="2400" dirty="0"/>
              <a:t>Consider the following table: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Resulting graph: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3214678" y="3071810"/>
            <a:ext cx="642942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/>
              <a:t>g</a:t>
            </a:r>
            <a:r>
              <a:rPr lang="en-IN" sz="2100" baseline="-25000" dirty="0"/>
              <a:t>id</a:t>
            </a:r>
            <a:endParaRPr lang="en-IN" sz="2100" dirty="0"/>
          </a:p>
        </p:txBody>
      </p:sp>
      <p:sp>
        <p:nvSpPr>
          <p:cNvPr id="15" name="Oval 14"/>
          <p:cNvSpPr/>
          <p:nvPr/>
        </p:nvSpPr>
        <p:spPr>
          <a:xfrm>
            <a:off x="3214678" y="4000504"/>
            <a:ext cx="642942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/>
              <a:t>f</a:t>
            </a:r>
            <a:r>
              <a:rPr lang="en-IN" sz="2100" baseline="-25000" dirty="0"/>
              <a:t>*</a:t>
            </a:r>
            <a:endParaRPr lang="en-IN" sz="2100" dirty="0"/>
          </a:p>
        </p:txBody>
      </p:sp>
      <p:sp>
        <p:nvSpPr>
          <p:cNvPr id="17" name="Oval 16"/>
          <p:cNvSpPr/>
          <p:nvPr/>
        </p:nvSpPr>
        <p:spPr>
          <a:xfrm>
            <a:off x="3214678" y="4929198"/>
            <a:ext cx="642942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/>
              <a:t>g</a:t>
            </a:r>
            <a:r>
              <a:rPr lang="en-IN" sz="2100" baseline="-25000" dirty="0"/>
              <a:t>+</a:t>
            </a:r>
            <a:endParaRPr lang="en-IN" sz="2100" dirty="0"/>
          </a:p>
        </p:txBody>
      </p:sp>
      <p:sp>
        <p:nvSpPr>
          <p:cNvPr id="20" name="Oval 19"/>
          <p:cNvSpPr/>
          <p:nvPr/>
        </p:nvSpPr>
        <p:spPr>
          <a:xfrm>
            <a:off x="3214678" y="5786454"/>
            <a:ext cx="642942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/>
              <a:t>f</a:t>
            </a:r>
            <a:r>
              <a:rPr lang="en-IN" sz="2100" baseline="-25000" dirty="0"/>
              <a:t>$</a:t>
            </a:r>
            <a:endParaRPr lang="en-IN" sz="2100" dirty="0"/>
          </a:p>
        </p:txBody>
      </p:sp>
      <p:sp>
        <p:nvSpPr>
          <p:cNvPr id="25" name="Oval 24"/>
          <p:cNvSpPr/>
          <p:nvPr/>
        </p:nvSpPr>
        <p:spPr>
          <a:xfrm>
            <a:off x="5429256" y="3071810"/>
            <a:ext cx="642942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/>
              <a:t>f</a:t>
            </a:r>
            <a:r>
              <a:rPr lang="en-IN" sz="2100" baseline="-25000" dirty="0"/>
              <a:t>id</a:t>
            </a:r>
            <a:endParaRPr lang="en-IN" sz="2100" dirty="0"/>
          </a:p>
        </p:txBody>
      </p:sp>
      <p:sp>
        <p:nvSpPr>
          <p:cNvPr id="26" name="Oval 25"/>
          <p:cNvSpPr/>
          <p:nvPr/>
        </p:nvSpPr>
        <p:spPr>
          <a:xfrm>
            <a:off x="5429256" y="4000504"/>
            <a:ext cx="642942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/>
              <a:t>g</a:t>
            </a:r>
            <a:r>
              <a:rPr lang="en-IN" sz="2100" baseline="-25000" dirty="0"/>
              <a:t>*</a:t>
            </a:r>
            <a:endParaRPr lang="en-IN" sz="2100" dirty="0"/>
          </a:p>
        </p:txBody>
      </p:sp>
      <p:sp>
        <p:nvSpPr>
          <p:cNvPr id="27" name="Oval 26"/>
          <p:cNvSpPr/>
          <p:nvPr/>
        </p:nvSpPr>
        <p:spPr>
          <a:xfrm>
            <a:off x="5429256" y="4929198"/>
            <a:ext cx="642942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/>
              <a:t>f</a:t>
            </a:r>
            <a:r>
              <a:rPr lang="en-IN" sz="2100" baseline="-25000" dirty="0"/>
              <a:t>+</a:t>
            </a:r>
            <a:endParaRPr lang="en-IN" sz="2100" dirty="0"/>
          </a:p>
        </p:txBody>
      </p:sp>
      <p:sp>
        <p:nvSpPr>
          <p:cNvPr id="28" name="Oval 27"/>
          <p:cNvSpPr/>
          <p:nvPr/>
        </p:nvSpPr>
        <p:spPr>
          <a:xfrm>
            <a:off x="5429256" y="5786454"/>
            <a:ext cx="642942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/>
              <a:t>g</a:t>
            </a:r>
            <a:r>
              <a:rPr lang="en-IN" sz="2100" baseline="-25000" dirty="0"/>
              <a:t>$</a:t>
            </a:r>
            <a:endParaRPr lang="en-IN" sz="2100" dirty="0"/>
          </a:p>
        </p:txBody>
      </p:sp>
      <p:cxnSp>
        <p:nvCxnSpPr>
          <p:cNvPr id="30" name="Straight Arrow Connector 29"/>
          <p:cNvCxnSpPr>
            <a:stCxn id="11" idx="5"/>
            <a:endCxn id="27" idx="1"/>
          </p:cNvCxnSpPr>
          <p:nvPr/>
        </p:nvCxnSpPr>
        <p:spPr>
          <a:xfrm rot="16200000" flipH="1">
            <a:off x="3942058" y="3442000"/>
            <a:ext cx="1402760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3"/>
            <a:endCxn id="17" idx="7"/>
          </p:cNvCxnSpPr>
          <p:nvPr/>
        </p:nvCxnSpPr>
        <p:spPr>
          <a:xfrm rot="5400000">
            <a:off x="3942058" y="3442000"/>
            <a:ext cx="1402760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4"/>
            <a:endCxn id="15" idx="0"/>
          </p:cNvCxnSpPr>
          <p:nvPr/>
        </p:nvCxnSpPr>
        <p:spPr>
          <a:xfrm rot="5400000">
            <a:off x="3393273" y="385762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4"/>
            <a:endCxn id="17" idx="0"/>
          </p:cNvCxnSpPr>
          <p:nvPr/>
        </p:nvCxnSpPr>
        <p:spPr>
          <a:xfrm rot="5400000">
            <a:off x="3393273" y="478632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4"/>
            <a:endCxn id="20" idx="0"/>
          </p:cNvCxnSpPr>
          <p:nvPr/>
        </p:nvCxnSpPr>
        <p:spPr>
          <a:xfrm rot="5400000">
            <a:off x="3428992" y="567929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4"/>
            <a:endCxn id="26" idx="0"/>
          </p:cNvCxnSpPr>
          <p:nvPr/>
        </p:nvCxnSpPr>
        <p:spPr>
          <a:xfrm rot="5400000">
            <a:off x="5607851" y="385762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4"/>
            <a:endCxn id="27" idx="0"/>
          </p:cNvCxnSpPr>
          <p:nvPr/>
        </p:nvCxnSpPr>
        <p:spPr>
          <a:xfrm rot="5400000">
            <a:off x="5607851" y="478632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7" idx="4"/>
            <a:endCxn id="28" idx="0"/>
          </p:cNvCxnSpPr>
          <p:nvPr/>
        </p:nvCxnSpPr>
        <p:spPr>
          <a:xfrm rot="5400000">
            <a:off x="5643570" y="567929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6"/>
            <a:endCxn id="26" idx="2"/>
          </p:cNvCxnSpPr>
          <p:nvPr/>
        </p:nvCxnSpPr>
        <p:spPr>
          <a:xfrm>
            <a:off x="3857620" y="4321975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7" idx="2"/>
            <a:endCxn id="17" idx="6"/>
          </p:cNvCxnSpPr>
          <p:nvPr/>
        </p:nvCxnSpPr>
        <p:spPr>
          <a:xfrm rot="10800000">
            <a:off x="3857620" y="5250669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5"/>
            <a:endCxn id="28" idx="1"/>
          </p:cNvCxnSpPr>
          <p:nvPr/>
        </p:nvCxnSpPr>
        <p:spPr>
          <a:xfrm rot="16200000" flipH="1">
            <a:off x="3977777" y="4334975"/>
            <a:ext cx="1331322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6" idx="3"/>
            <a:endCxn id="20" idx="7"/>
          </p:cNvCxnSpPr>
          <p:nvPr/>
        </p:nvCxnSpPr>
        <p:spPr>
          <a:xfrm rot="5400000">
            <a:off x="3977777" y="4334975"/>
            <a:ext cx="1331322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1" idx="2"/>
            <a:endCxn id="20" idx="2"/>
          </p:cNvCxnSpPr>
          <p:nvPr/>
        </p:nvCxnSpPr>
        <p:spPr>
          <a:xfrm rot="10800000" flipV="1">
            <a:off x="3214678" y="3393281"/>
            <a:ext cx="1588" cy="2714644"/>
          </a:xfrm>
          <a:prstGeom prst="bentConnector3">
            <a:avLst>
              <a:gd name="adj1" fmla="val 4177047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5" idx="6"/>
            <a:endCxn id="28" idx="6"/>
          </p:cNvCxnSpPr>
          <p:nvPr/>
        </p:nvCxnSpPr>
        <p:spPr>
          <a:xfrm>
            <a:off x="6072198" y="3393281"/>
            <a:ext cx="1588" cy="2714644"/>
          </a:xfrm>
          <a:prstGeom prst="bentConnector3">
            <a:avLst>
              <a:gd name="adj1" fmla="val 427143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Picture 65" descr="prec_ta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928670"/>
            <a:ext cx="6572296" cy="16693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161</TotalTime>
  <Words>639</Words>
  <Application>Microsoft Office PowerPoint</Application>
  <PresentationFormat>On-screen Show (4:3)</PresentationFormat>
  <Paragraphs>165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Office Theme</vt:lpstr>
      <vt:lpstr>OPERATOR PRECEDENCE PARSING</vt:lpstr>
      <vt:lpstr>OPERATOR GRAMMAR</vt:lpstr>
      <vt:lpstr>OPERATOR PRECEDENCE</vt:lpstr>
      <vt:lpstr>PRECEDENCE TABLE</vt:lpstr>
      <vt:lpstr>BASIC PRINCIPLE</vt:lpstr>
      <vt:lpstr>ALGORITHM</vt:lpstr>
      <vt:lpstr>EXAMPLE</vt:lpstr>
      <vt:lpstr>PRECEDENCE FUNCTIONS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PRECEDENCE PARSER</dc:title>
  <dc:creator>dell</dc:creator>
  <cp:lastModifiedBy>Dasgupta Anupam</cp:lastModifiedBy>
  <cp:revision>24</cp:revision>
  <dcterms:created xsi:type="dcterms:W3CDTF">2013-10-10T09:58:15Z</dcterms:created>
  <dcterms:modified xsi:type="dcterms:W3CDTF">2024-03-21T18:05:02Z</dcterms:modified>
</cp:coreProperties>
</file>