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32C588C3-507C-4BFB-90CA-E76D9652979E}" type="datetimeFigureOut">
              <a:rPr lang="en-IN" smtClean="0"/>
              <a:t>08-01-2024</a:t>
            </a:fld>
            <a:endParaRPr lang="en-IN"/>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B0800107-C4ED-4F62-A054-F4FFFC821E2D}" type="slidenum">
              <a:rPr lang="en-IN" smtClean="0"/>
              <a:t>‹#›</a:t>
            </a:fld>
            <a:endParaRPr lang="en-IN"/>
          </a:p>
        </p:txBody>
      </p:sp>
    </p:spTree>
    <p:extLst>
      <p:ext uri="{BB962C8B-B14F-4D97-AF65-F5344CB8AC3E}">
        <p14:creationId xmlns:p14="http://schemas.microsoft.com/office/powerpoint/2010/main" val="3689880695"/>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C588C3-507C-4BFB-90CA-E76D9652979E}" type="datetimeFigureOut">
              <a:rPr lang="en-IN" smtClean="0"/>
              <a:t>08-01-2024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800107-C4ED-4F62-A054-F4FFFC821E2D}" type="slidenum">
              <a:rPr lang="en-IN" smtClean="0"/>
              <a:t>‹#›</a:t>
            </a:fld>
            <a:endParaRPr lang="en-IN"/>
          </a:p>
        </p:txBody>
      </p:sp>
    </p:spTree>
    <p:extLst>
      <p:ext uri="{BB962C8B-B14F-4D97-AF65-F5344CB8AC3E}">
        <p14:creationId xmlns:p14="http://schemas.microsoft.com/office/powerpoint/2010/main" val="1758657766"/>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C588C3-507C-4BFB-90CA-E76D9652979E}" type="datetimeFigureOut">
              <a:rPr lang="en-IN" smtClean="0"/>
              <a:t>08-01-2024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800107-C4ED-4F62-A054-F4FFFC821E2D}" type="slidenum">
              <a:rPr lang="en-IN" smtClean="0"/>
              <a:t>‹#›</a:t>
            </a:fld>
            <a:endParaRPr lang="en-IN"/>
          </a:p>
        </p:txBody>
      </p:sp>
    </p:spTree>
    <p:extLst>
      <p:ext uri="{BB962C8B-B14F-4D97-AF65-F5344CB8AC3E}">
        <p14:creationId xmlns:p14="http://schemas.microsoft.com/office/powerpoint/2010/main" val="4188922085"/>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C588C3-507C-4BFB-90CA-E76D9652979E}" type="datetimeFigureOut">
              <a:rPr lang="en-IN" smtClean="0"/>
              <a:t>08-01-2024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800107-C4ED-4F62-A054-F4FFFC821E2D}" type="slidenum">
              <a:rPr lang="en-IN" smtClean="0"/>
              <a:t>‹#›</a:t>
            </a:fld>
            <a:endParaRPr lang="en-IN"/>
          </a:p>
        </p:txBody>
      </p:sp>
    </p:spTree>
    <p:extLst>
      <p:ext uri="{BB962C8B-B14F-4D97-AF65-F5344CB8AC3E}">
        <p14:creationId xmlns:p14="http://schemas.microsoft.com/office/powerpoint/2010/main" val="2879121878"/>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C588C3-507C-4BFB-90CA-E76D9652979E}" type="datetimeFigureOut">
              <a:rPr lang="en-IN" smtClean="0"/>
              <a:t>08-01-2024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800107-C4ED-4F62-A054-F4FFFC821E2D}" type="slidenum">
              <a:rPr lang="en-IN" smtClean="0"/>
              <a:t>‹#›</a:t>
            </a:fld>
            <a:endParaRPr lang="en-IN"/>
          </a:p>
        </p:txBody>
      </p:sp>
    </p:spTree>
    <p:extLst>
      <p:ext uri="{BB962C8B-B14F-4D97-AF65-F5344CB8AC3E}">
        <p14:creationId xmlns:p14="http://schemas.microsoft.com/office/powerpoint/2010/main" val="1177713422"/>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C588C3-507C-4BFB-90CA-E76D9652979E}" type="datetimeFigureOut">
              <a:rPr lang="en-IN" smtClean="0"/>
              <a:t>08-01-2024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800107-C4ED-4F62-A054-F4FFFC821E2D}" type="slidenum">
              <a:rPr lang="en-IN" smtClean="0"/>
              <a:t>‹#›</a:t>
            </a:fld>
            <a:endParaRPr lang="en-IN"/>
          </a:p>
        </p:txBody>
      </p:sp>
    </p:spTree>
    <p:extLst>
      <p:ext uri="{BB962C8B-B14F-4D97-AF65-F5344CB8AC3E}">
        <p14:creationId xmlns:p14="http://schemas.microsoft.com/office/powerpoint/2010/main" val="3938678680"/>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C588C3-507C-4BFB-90CA-E76D9652979E}" type="datetimeFigureOut">
              <a:rPr lang="en-IN" smtClean="0"/>
              <a:t>08-01-2024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0800107-C4ED-4F62-A054-F4FFFC821E2D}" type="slidenum">
              <a:rPr lang="en-IN" smtClean="0"/>
              <a:t>‹#›</a:t>
            </a:fld>
            <a:endParaRPr lang="en-IN"/>
          </a:p>
        </p:txBody>
      </p:sp>
    </p:spTree>
    <p:extLst>
      <p:ext uri="{BB962C8B-B14F-4D97-AF65-F5344CB8AC3E}">
        <p14:creationId xmlns:p14="http://schemas.microsoft.com/office/powerpoint/2010/main" val="1272383159"/>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2C588C3-507C-4BFB-90CA-E76D9652979E}" type="datetimeFigureOut">
              <a:rPr lang="en-IN" smtClean="0"/>
              <a:t>08-01-2024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0800107-C4ED-4F62-A054-F4FFFC821E2D}" type="slidenum">
              <a:rPr lang="en-IN" smtClean="0"/>
              <a:t>‹#›</a:t>
            </a:fld>
            <a:endParaRPr lang="en-IN"/>
          </a:p>
        </p:txBody>
      </p:sp>
    </p:spTree>
    <p:extLst>
      <p:ext uri="{BB962C8B-B14F-4D97-AF65-F5344CB8AC3E}">
        <p14:creationId xmlns:p14="http://schemas.microsoft.com/office/powerpoint/2010/main" val="1283383859"/>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C588C3-507C-4BFB-90CA-E76D9652979E}" type="datetimeFigureOut">
              <a:rPr lang="en-IN" smtClean="0"/>
              <a:t>08-01-2024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0800107-C4ED-4F62-A054-F4FFFC821E2D}" type="slidenum">
              <a:rPr lang="en-IN" smtClean="0"/>
              <a:t>‹#›</a:t>
            </a:fld>
            <a:endParaRPr lang="en-IN"/>
          </a:p>
        </p:txBody>
      </p:sp>
    </p:spTree>
    <p:extLst>
      <p:ext uri="{BB962C8B-B14F-4D97-AF65-F5344CB8AC3E}">
        <p14:creationId xmlns:p14="http://schemas.microsoft.com/office/powerpoint/2010/main" val="851957485"/>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32C588C3-507C-4BFB-90CA-E76D9652979E}" type="datetimeFigureOut">
              <a:rPr lang="en-IN" smtClean="0"/>
              <a:t>08-01-2024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B0800107-C4ED-4F62-A054-F4FFFC821E2D}" type="slidenum">
              <a:rPr lang="en-IN" smtClean="0"/>
              <a:t>‹#›</a:t>
            </a:fld>
            <a:endParaRPr lang="en-IN"/>
          </a:p>
        </p:txBody>
      </p:sp>
    </p:spTree>
    <p:extLst>
      <p:ext uri="{BB962C8B-B14F-4D97-AF65-F5344CB8AC3E}">
        <p14:creationId xmlns:p14="http://schemas.microsoft.com/office/powerpoint/2010/main" val="361874705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32C588C3-507C-4BFB-90CA-E76D9652979E}" type="datetimeFigureOut">
              <a:rPr lang="en-IN" smtClean="0"/>
              <a:t>08-01-2024</a:t>
            </a:fld>
            <a:endParaRPr lang="en-IN"/>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B0800107-C4ED-4F62-A054-F4FFFC821E2D}" type="slidenum">
              <a:rPr lang="en-IN" smtClean="0"/>
              <a:t>‹#›</a:t>
            </a:fld>
            <a:endParaRPr lang="en-IN"/>
          </a:p>
        </p:txBody>
      </p:sp>
    </p:spTree>
    <p:extLst>
      <p:ext uri="{BB962C8B-B14F-4D97-AF65-F5344CB8AC3E}">
        <p14:creationId xmlns:p14="http://schemas.microsoft.com/office/powerpoint/2010/main" val="3860940877"/>
      </p:ext>
    </p:extLst>
  </p:cSld>
  <p:clrMapOvr>
    <a:overrideClrMapping bg1="lt1" tx1="dk1" bg2="lt2" tx2="dk2" accent1="accent1" accent2="accent2" accent3="accent3" accent4="accent4" accent5="accent5" accent6="accent6" hlink="hlink" folHlink="folHlink"/>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32C588C3-507C-4BFB-90CA-E76D9652979E}" type="datetimeFigureOut">
              <a:rPr lang="en-IN" smtClean="0"/>
              <a:t>08-01-2024</a:t>
            </a:fld>
            <a:endParaRPr lang="en-IN"/>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IN"/>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B0800107-C4ED-4F62-A054-F4FFFC821E2D}" type="slidenum">
              <a:rPr lang="en-IN" smtClean="0"/>
              <a:t>‹#›</a:t>
            </a:fld>
            <a:endParaRPr lang="en-IN"/>
          </a:p>
        </p:txBody>
      </p:sp>
    </p:spTree>
    <p:extLst>
      <p:ext uri="{BB962C8B-B14F-4D97-AF65-F5344CB8AC3E}">
        <p14:creationId xmlns:p14="http://schemas.microsoft.com/office/powerpoint/2010/main" val="5764192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wipe/>
  </p:transition>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611C5-38C3-F225-91E9-95F1A7A729B0}"/>
              </a:ext>
            </a:extLst>
          </p:cNvPr>
          <p:cNvSpPr>
            <a:spLocks noGrp="1"/>
          </p:cNvSpPr>
          <p:nvPr>
            <p:ph type="ctrTitle"/>
          </p:nvPr>
        </p:nvSpPr>
        <p:spPr/>
        <p:txBody>
          <a:bodyPr>
            <a:normAutofit/>
          </a:bodyPr>
          <a:lstStyle/>
          <a:p>
            <a:r>
              <a:rPr lang="en-IN" sz="4800" dirty="0"/>
              <a:t>Introducing Capital Budgeting</a:t>
            </a:r>
          </a:p>
        </p:txBody>
      </p:sp>
      <p:sp>
        <p:nvSpPr>
          <p:cNvPr id="3" name="Subtitle 2">
            <a:extLst>
              <a:ext uri="{FF2B5EF4-FFF2-40B4-BE49-F238E27FC236}">
                <a16:creationId xmlns:a16="http://schemas.microsoft.com/office/drawing/2014/main" id="{5C24731E-149D-FB7F-49F6-CCF995826B86}"/>
              </a:ext>
            </a:extLst>
          </p:cNvPr>
          <p:cNvSpPr>
            <a:spLocks noGrp="1"/>
          </p:cNvSpPr>
          <p:nvPr>
            <p:ph type="subTitle" idx="1"/>
          </p:nvPr>
        </p:nvSpPr>
        <p:spPr/>
        <p:txBody>
          <a:bodyPr/>
          <a:lstStyle/>
          <a:p>
            <a:pPr algn="r"/>
            <a:r>
              <a:rPr lang="en-IN" dirty="0"/>
              <a:t>-----------------Suchandra Bose</a:t>
            </a:r>
          </a:p>
        </p:txBody>
      </p:sp>
    </p:spTree>
    <p:extLst>
      <p:ext uri="{BB962C8B-B14F-4D97-AF65-F5344CB8AC3E}">
        <p14:creationId xmlns:p14="http://schemas.microsoft.com/office/powerpoint/2010/main" val="4026153869"/>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D461B-D17C-FE61-8006-131489FC53E8}"/>
              </a:ext>
            </a:extLst>
          </p:cNvPr>
          <p:cNvSpPr>
            <a:spLocks noGrp="1"/>
          </p:cNvSpPr>
          <p:nvPr>
            <p:ph type="title"/>
          </p:nvPr>
        </p:nvSpPr>
        <p:spPr/>
        <p:txBody>
          <a:bodyPr/>
          <a:lstStyle/>
          <a:p>
            <a:r>
              <a:rPr lang="en-IN" dirty="0"/>
              <a:t>Meaning</a:t>
            </a:r>
          </a:p>
        </p:txBody>
      </p:sp>
      <p:sp>
        <p:nvSpPr>
          <p:cNvPr id="3" name="Content Placeholder 2">
            <a:extLst>
              <a:ext uri="{FF2B5EF4-FFF2-40B4-BE49-F238E27FC236}">
                <a16:creationId xmlns:a16="http://schemas.microsoft.com/office/drawing/2014/main" id="{89D6AD0C-FA1E-175F-B57E-BD698BC09BA6}"/>
              </a:ext>
            </a:extLst>
          </p:cNvPr>
          <p:cNvSpPr>
            <a:spLocks noGrp="1"/>
          </p:cNvSpPr>
          <p:nvPr>
            <p:ph idx="1"/>
          </p:nvPr>
        </p:nvSpPr>
        <p:spPr/>
        <p:txBody>
          <a:bodyPr/>
          <a:lstStyle/>
          <a:p>
            <a:pPr algn="just"/>
            <a:r>
              <a:rPr lang="en-US" dirty="0"/>
              <a:t>Capital budgeting is a managerial technique of planning capital expenditures whose benefits are expected to extend beyond one year, such as expenditure on acquisition of new buildings, improvement of existing buildings, replacement of plant and machinery, acquisition of new facilities, new machines, etc. Permanent addition to working capital, R&amp;D expenditure are also regarded as capital expenditures</a:t>
            </a:r>
            <a:endParaRPr lang="en-IN" dirty="0"/>
          </a:p>
        </p:txBody>
      </p:sp>
    </p:spTree>
    <p:extLst>
      <p:ext uri="{BB962C8B-B14F-4D97-AF65-F5344CB8AC3E}">
        <p14:creationId xmlns:p14="http://schemas.microsoft.com/office/powerpoint/2010/main" val="2956932256"/>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801DC-2838-5362-7789-C322E15C11D2}"/>
              </a:ext>
            </a:extLst>
          </p:cNvPr>
          <p:cNvSpPr>
            <a:spLocks noGrp="1"/>
          </p:cNvSpPr>
          <p:nvPr>
            <p:ph type="title"/>
          </p:nvPr>
        </p:nvSpPr>
        <p:spPr/>
        <p:txBody>
          <a:bodyPr/>
          <a:lstStyle/>
          <a:p>
            <a:r>
              <a:rPr lang="en-IN" dirty="0"/>
              <a:t>Utility of Capital Budgeting</a:t>
            </a:r>
          </a:p>
        </p:txBody>
      </p:sp>
      <p:sp>
        <p:nvSpPr>
          <p:cNvPr id="3" name="Content Placeholder 2">
            <a:extLst>
              <a:ext uri="{FF2B5EF4-FFF2-40B4-BE49-F238E27FC236}">
                <a16:creationId xmlns:a16="http://schemas.microsoft.com/office/drawing/2014/main" id="{11D9F88B-9C5B-E076-08FE-1F72D46B9B77}"/>
              </a:ext>
            </a:extLst>
          </p:cNvPr>
          <p:cNvSpPr>
            <a:spLocks noGrp="1"/>
          </p:cNvSpPr>
          <p:nvPr>
            <p:ph idx="1"/>
          </p:nvPr>
        </p:nvSpPr>
        <p:spPr/>
        <p:txBody>
          <a:bodyPr/>
          <a:lstStyle/>
          <a:p>
            <a:pPr marL="514350" indent="-514350" algn="just">
              <a:buFont typeface="+mj-lt"/>
              <a:buAutoNum type="arabicPeriod"/>
            </a:pPr>
            <a:r>
              <a:rPr lang="en-US" dirty="0"/>
              <a:t>Capital budgeting is the most potent technique employed in assessing financial viability of projects and for that matter, allocating prudently the funds among the projects by providing useful guidelines in identifying useful projects and ranking them in terms of economic desirability to choose the most promising one.</a:t>
            </a:r>
          </a:p>
          <a:p>
            <a:pPr marL="514350" indent="-514350" algn="just">
              <a:buFont typeface="+mj-lt"/>
              <a:buAutoNum type="arabicPeriod"/>
            </a:pPr>
            <a:r>
              <a:rPr lang="en-US" dirty="0"/>
              <a:t>Capital budgeting also acts as a planning and control device. As a planning tool, it helps the managements to determine long-term capital requirements and timings of such requirements.</a:t>
            </a:r>
            <a:endParaRPr lang="en-IN" dirty="0"/>
          </a:p>
        </p:txBody>
      </p:sp>
    </p:spTree>
    <p:extLst>
      <p:ext uri="{BB962C8B-B14F-4D97-AF65-F5344CB8AC3E}">
        <p14:creationId xmlns:p14="http://schemas.microsoft.com/office/powerpoint/2010/main" val="3790608122"/>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0DB0C-229E-6F71-38E5-27B4029E9A50}"/>
              </a:ext>
            </a:extLst>
          </p:cNvPr>
          <p:cNvSpPr>
            <a:spLocks noGrp="1"/>
          </p:cNvSpPr>
          <p:nvPr>
            <p:ph type="title"/>
          </p:nvPr>
        </p:nvSpPr>
        <p:spPr/>
        <p:txBody>
          <a:bodyPr/>
          <a:lstStyle/>
          <a:p>
            <a:r>
              <a:rPr lang="en-IN" dirty="0"/>
              <a:t>Areas where Capital Budgeting is needed</a:t>
            </a:r>
          </a:p>
        </p:txBody>
      </p:sp>
      <p:sp>
        <p:nvSpPr>
          <p:cNvPr id="3" name="Content Placeholder 2">
            <a:extLst>
              <a:ext uri="{FF2B5EF4-FFF2-40B4-BE49-F238E27FC236}">
                <a16:creationId xmlns:a16="http://schemas.microsoft.com/office/drawing/2014/main" id="{476C6C1E-5CFF-4EF8-6B26-454438502748}"/>
              </a:ext>
            </a:extLst>
          </p:cNvPr>
          <p:cNvSpPr>
            <a:spLocks noGrp="1"/>
          </p:cNvSpPr>
          <p:nvPr>
            <p:ph idx="1"/>
          </p:nvPr>
        </p:nvSpPr>
        <p:spPr/>
        <p:txBody>
          <a:bodyPr/>
          <a:lstStyle/>
          <a:p>
            <a:pPr marL="0" indent="0" algn="just">
              <a:buNone/>
            </a:pPr>
            <a:r>
              <a:rPr lang="en-US" dirty="0"/>
              <a:t>Although practices vary from firm to firm, proposals dealing with asset acquisitions are frequently grouped according to the following four categories:</a:t>
            </a:r>
          </a:p>
          <a:p>
            <a:pPr algn="just"/>
            <a:r>
              <a:rPr lang="en-US" dirty="0"/>
              <a:t>1. Replacements of existing/old projects.</a:t>
            </a:r>
          </a:p>
          <a:p>
            <a:pPr algn="just"/>
            <a:r>
              <a:rPr lang="en-US" dirty="0"/>
              <a:t>2. Expansion: additional capacity in existing product lines.</a:t>
            </a:r>
          </a:p>
          <a:p>
            <a:pPr algn="just"/>
            <a:r>
              <a:rPr lang="en-US" dirty="0"/>
              <a:t>3. Growth: new product lines.</a:t>
            </a:r>
          </a:p>
          <a:p>
            <a:pPr algn="just"/>
            <a:r>
              <a:rPr lang="en-US" dirty="0"/>
              <a:t>4. Other (for example, pollution control equipment)</a:t>
            </a:r>
            <a:endParaRPr lang="en-IN" dirty="0"/>
          </a:p>
        </p:txBody>
      </p:sp>
    </p:spTree>
    <p:extLst>
      <p:ext uri="{BB962C8B-B14F-4D97-AF65-F5344CB8AC3E}">
        <p14:creationId xmlns:p14="http://schemas.microsoft.com/office/powerpoint/2010/main" val="2127683275"/>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55EFD-3208-AD2E-89E0-E509434B9F0F}"/>
              </a:ext>
            </a:extLst>
          </p:cNvPr>
          <p:cNvSpPr>
            <a:spLocks noGrp="1"/>
          </p:cNvSpPr>
          <p:nvPr>
            <p:ph type="title"/>
          </p:nvPr>
        </p:nvSpPr>
        <p:spPr/>
        <p:txBody>
          <a:bodyPr/>
          <a:lstStyle/>
          <a:p>
            <a:r>
              <a:rPr lang="en-IN" dirty="0"/>
              <a:t>Important Terms to Remember</a:t>
            </a:r>
          </a:p>
        </p:txBody>
      </p:sp>
      <p:sp>
        <p:nvSpPr>
          <p:cNvPr id="3" name="Content Placeholder 2">
            <a:extLst>
              <a:ext uri="{FF2B5EF4-FFF2-40B4-BE49-F238E27FC236}">
                <a16:creationId xmlns:a16="http://schemas.microsoft.com/office/drawing/2014/main" id="{E895A759-01B8-8CAE-C1D2-54D16FE5AA86}"/>
              </a:ext>
            </a:extLst>
          </p:cNvPr>
          <p:cNvSpPr>
            <a:spLocks noGrp="1"/>
          </p:cNvSpPr>
          <p:nvPr>
            <p:ph idx="1"/>
          </p:nvPr>
        </p:nvSpPr>
        <p:spPr/>
        <p:txBody>
          <a:bodyPr/>
          <a:lstStyle/>
          <a:p>
            <a:r>
              <a:rPr lang="en-IN" dirty="0"/>
              <a:t>Payback method</a:t>
            </a:r>
          </a:p>
          <a:p>
            <a:r>
              <a:rPr lang="en-IN" dirty="0"/>
              <a:t>Return on assets (ROA)</a:t>
            </a:r>
          </a:p>
          <a:p>
            <a:r>
              <a:rPr lang="en-IN" dirty="0"/>
              <a:t>Net present value (NPV) method</a:t>
            </a:r>
          </a:p>
          <a:p>
            <a:r>
              <a:rPr lang="en-US" dirty="0"/>
              <a:t>Internal rate of return (IRR) method</a:t>
            </a:r>
            <a:endParaRPr lang="en-IN" dirty="0"/>
          </a:p>
          <a:p>
            <a:r>
              <a:rPr lang="en-IN" dirty="0"/>
              <a:t>Profitability Index (PI)</a:t>
            </a:r>
          </a:p>
        </p:txBody>
      </p:sp>
    </p:spTree>
    <p:extLst>
      <p:ext uri="{BB962C8B-B14F-4D97-AF65-F5344CB8AC3E}">
        <p14:creationId xmlns:p14="http://schemas.microsoft.com/office/powerpoint/2010/main" val="2063023258"/>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6C740-25F4-C891-51D3-DA9D95F9AEC1}"/>
              </a:ext>
            </a:extLst>
          </p:cNvPr>
          <p:cNvSpPr>
            <a:spLocks noGrp="1"/>
          </p:cNvSpPr>
          <p:nvPr>
            <p:ph type="title"/>
          </p:nvPr>
        </p:nvSpPr>
        <p:spPr/>
        <p:txBody>
          <a:bodyPr/>
          <a:lstStyle/>
          <a:p>
            <a:r>
              <a:rPr lang="en-IN" dirty="0"/>
              <a:t>General Principles</a:t>
            </a:r>
          </a:p>
        </p:txBody>
      </p:sp>
      <p:sp>
        <p:nvSpPr>
          <p:cNvPr id="3" name="Content Placeholder 2">
            <a:extLst>
              <a:ext uri="{FF2B5EF4-FFF2-40B4-BE49-F238E27FC236}">
                <a16:creationId xmlns:a16="http://schemas.microsoft.com/office/drawing/2014/main" id="{6CAEC8C0-2917-C79C-0955-024898746D3A}"/>
              </a:ext>
            </a:extLst>
          </p:cNvPr>
          <p:cNvSpPr>
            <a:spLocks noGrp="1"/>
          </p:cNvSpPr>
          <p:nvPr>
            <p:ph idx="1"/>
          </p:nvPr>
        </p:nvSpPr>
        <p:spPr/>
        <p:txBody>
          <a:bodyPr>
            <a:normAutofit lnSpcReduction="10000"/>
          </a:bodyPr>
          <a:lstStyle/>
          <a:p>
            <a:pPr marL="0" indent="0" algn="just">
              <a:buNone/>
            </a:pPr>
            <a:r>
              <a:rPr lang="en-US" dirty="0"/>
              <a:t>When comparing various capital budgeting criteria, it is useful to establish some guidelines. What are the properties of an ideal criterion? The optimal decision rule should have four characteristics:</a:t>
            </a:r>
          </a:p>
          <a:p>
            <a:pPr algn="just"/>
            <a:r>
              <a:rPr lang="en-US" dirty="0"/>
              <a:t>It will select from a group of mutually exclusive projects the one which maximizes shareholders’ wealth. </a:t>
            </a:r>
          </a:p>
          <a:p>
            <a:pPr algn="just"/>
            <a:r>
              <a:rPr lang="en-US" dirty="0"/>
              <a:t>It will appropriately consider all cash flows. </a:t>
            </a:r>
          </a:p>
          <a:p>
            <a:pPr algn="just"/>
            <a:r>
              <a:rPr lang="en-US" dirty="0"/>
              <a:t>It will discount the cash flows at the appropriate market-determined opportunity cost of capital.</a:t>
            </a:r>
          </a:p>
          <a:p>
            <a:pPr algn="just"/>
            <a:r>
              <a:rPr lang="en-US" dirty="0"/>
              <a:t> It will allow managers to consider each project independently from all others. This has come to be known as the value additivity principle.</a:t>
            </a:r>
            <a:endParaRPr lang="en-IN" dirty="0"/>
          </a:p>
        </p:txBody>
      </p:sp>
    </p:spTree>
    <p:extLst>
      <p:ext uri="{BB962C8B-B14F-4D97-AF65-F5344CB8AC3E}">
        <p14:creationId xmlns:p14="http://schemas.microsoft.com/office/powerpoint/2010/main" val="2059122623"/>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95DE0-7139-1401-D43A-F9856B684353}"/>
              </a:ext>
            </a:extLst>
          </p:cNvPr>
          <p:cNvSpPr>
            <a:spLocks noGrp="1"/>
          </p:cNvSpPr>
          <p:nvPr>
            <p:ph type="title"/>
          </p:nvPr>
        </p:nvSpPr>
        <p:spPr/>
        <p:txBody>
          <a:bodyPr/>
          <a:lstStyle/>
          <a:p>
            <a:r>
              <a:rPr lang="en-IN" dirty="0"/>
              <a:t>Types of Capital Budgeting Decisions</a:t>
            </a:r>
          </a:p>
        </p:txBody>
      </p:sp>
      <p:sp>
        <p:nvSpPr>
          <p:cNvPr id="3" name="Content Placeholder 2">
            <a:extLst>
              <a:ext uri="{FF2B5EF4-FFF2-40B4-BE49-F238E27FC236}">
                <a16:creationId xmlns:a16="http://schemas.microsoft.com/office/drawing/2014/main" id="{32144BFA-03B9-4E77-BB70-E1C115AFA5BC}"/>
              </a:ext>
            </a:extLst>
          </p:cNvPr>
          <p:cNvSpPr>
            <a:spLocks noGrp="1"/>
          </p:cNvSpPr>
          <p:nvPr>
            <p:ph idx="1"/>
          </p:nvPr>
        </p:nvSpPr>
        <p:spPr/>
        <p:txBody>
          <a:bodyPr/>
          <a:lstStyle/>
          <a:p>
            <a:pPr algn="just"/>
            <a:r>
              <a:rPr lang="en-US" dirty="0"/>
              <a:t>Replacement decisions: These decisions may be decision to replace the equipment for maintenance of current level of business or decisions aiming at cost reductions.</a:t>
            </a:r>
          </a:p>
          <a:p>
            <a:pPr algn="just"/>
            <a:r>
              <a:rPr lang="en-US" dirty="0"/>
              <a:t>Decisions on expenditure for increasing the present operating level or expansion through improved network of distribution.</a:t>
            </a:r>
          </a:p>
          <a:p>
            <a:pPr algn="just"/>
            <a:r>
              <a:rPr lang="en-US" dirty="0"/>
              <a:t>Decisions for products of new goods or rendering of new services.</a:t>
            </a:r>
          </a:p>
          <a:p>
            <a:pPr algn="just"/>
            <a:r>
              <a:rPr lang="en-US" dirty="0"/>
              <a:t>Decisions on penetrating into new geographical area</a:t>
            </a:r>
            <a:endParaRPr lang="en-IN" dirty="0"/>
          </a:p>
        </p:txBody>
      </p:sp>
    </p:spTree>
    <p:extLst>
      <p:ext uri="{BB962C8B-B14F-4D97-AF65-F5344CB8AC3E}">
        <p14:creationId xmlns:p14="http://schemas.microsoft.com/office/powerpoint/2010/main" val="1790157641"/>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37D64-277D-0601-46C5-2B1AFFD2BF99}"/>
              </a:ext>
            </a:extLst>
          </p:cNvPr>
          <p:cNvSpPr>
            <a:spLocks noGrp="1"/>
          </p:cNvSpPr>
          <p:nvPr>
            <p:ph type="title"/>
          </p:nvPr>
        </p:nvSpPr>
        <p:spPr/>
        <p:txBody>
          <a:bodyPr/>
          <a:lstStyle/>
          <a:p>
            <a:r>
              <a:rPr lang="en-IN" dirty="0"/>
              <a:t>Types of Capital Budgeting Decisions- Contd.</a:t>
            </a:r>
          </a:p>
        </p:txBody>
      </p:sp>
      <p:sp>
        <p:nvSpPr>
          <p:cNvPr id="3" name="Content Placeholder 2">
            <a:extLst>
              <a:ext uri="{FF2B5EF4-FFF2-40B4-BE49-F238E27FC236}">
                <a16:creationId xmlns:a16="http://schemas.microsoft.com/office/drawing/2014/main" id="{3A08262F-0D0B-92A0-7642-3879617468B7}"/>
              </a:ext>
            </a:extLst>
          </p:cNvPr>
          <p:cNvSpPr>
            <a:spLocks noGrp="1"/>
          </p:cNvSpPr>
          <p:nvPr>
            <p:ph idx="1"/>
          </p:nvPr>
        </p:nvSpPr>
        <p:spPr/>
        <p:txBody>
          <a:bodyPr/>
          <a:lstStyle/>
          <a:p>
            <a:pPr algn="just"/>
            <a:r>
              <a:rPr lang="en-US" dirty="0"/>
              <a:t>Decisions to comply with the regulatory structure affecting the operations of the company. Investments in assets to comply with the conditions imposed by Environmental Protection Act come under this category.</a:t>
            </a:r>
          </a:p>
          <a:p>
            <a:pPr algn="just"/>
            <a:r>
              <a:rPr lang="en-US" dirty="0"/>
              <a:t>Decisions on investment to build township for providing residential accommodation to employees working in a manufacturing plant.</a:t>
            </a:r>
            <a:endParaRPr lang="en-IN" dirty="0"/>
          </a:p>
        </p:txBody>
      </p:sp>
    </p:spTree>
    <p:extLst>
      <p:ext uri="{BB962C8B-B14F-4D97-AF65-F5344CB8AC3E}">
        <p14:creationId xmlns:p14="http://schemas.microsoft.com/office/powerpoint/2010/main" val="1002501317"/>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DAAD1-E564-2231-9F64-ADB86B22C045}"/>
              </a:ext>
            </a:extLst>
          </p:cNvPr>
          <p:cNvSpPr>
            <a:spLocks noGrp="1"/>
          </p:cNvSpPr>
          <p:nvPr>
            <p:ph type="title"/>
          </p:nvPr>
        </p:nvSpPr>
        <p:spPr/>
        <p:txBody>
          <a:bodyPr/>
          <a:lstStyle/>
          <a:p>
            <a:r>
              <a:rPr lang="en-IN" dirty="0"/>
              <a:t>Solve Yourself:</a:t>
            </a:r>
          </a:p>
        </p:txBody>
      </p:sp>
      <p:sp>
        <p:nvSpPr>
          <p:cNvPr id="3" name="Content Placeholder 2">
            <a:extLst>
              <a:ext uri="{FF2B5EF4-FFF2-40B4-BE49-F238E27FC236}">
                <a16:creationId xmlns:a16="http://schemas.microsoft.com/office/drawing/2014/main" id="{02E3A671-B495-6096-3255-7EEAF38BA823}"/>
              </a:ext>
            </a:extLst>
          </p:cNvPr>
          <p:cNvSpPr>
            <a:spLocks noGrp="1"/>
          </p:cNvSpPr>
          <p:nvPr>
            <p:ph idx="1"/>
          </p:nvPr>
        </p:nvSpPr>
        <p:spPr/>
        <p:txBody>
          <a:bodyPr/>
          <a:lstStyle/>
          <a:p>
            <a:pPr marL="0" indent="0">
              <a:buNone/>
            </a:pPr>
            <a:r>
              <a:rPr lang="en-IN" dirty="0"/>
              <a:t>“</a:t>
            </a:r>
            <a:r>
              <a:rPr lang="en-US" dirty="0"/>
              <a:t>Successful organizations have created wealth for their shareholders through Capital budgeting decisions.”- Justify (10 marks)</a:t>
            </a:r>
            <a:endParaRPr lang="en-IN" dirty="0"/>
          </a:p>
        </p:txBody>
      </p:sp>
    </p:spTree>
    <p:extLst>
      <p:ext uri="{BB962C8B-B14F-4D97-AF65-F5344CB8AC3E}">
        <p14:creationId xmlns:p14="http://schemas.microsoft.com/office/powerpoint/2010/main" val="1923723363"/>
      </p:ext>
    </p:extLst>
  </p:cSld>
  <p:clrMapOvr>
    <a:masterClrMapping/>
  </p:clrMapOvr>
  <p:transition spd="slow">
    <p:wipe/>
  </p:transition>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Metropolitan</Template>
  <TotalTime>50</TotalTime>
  <Words>505</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 Light</vt:lpstr>
      <vt:lpstr>Metropolitan</vt:lpstr>
      <vt:lpstr>Introducing Capital Budgeting</vt:lpstr>
      <vt:lpstr>Meaning</vt:lpstr>
      <vt:lpstr>Utility of Capital Budgeting</vt:lpstr>
      <vt:lpstr>Areas where Capital Budgeting is needed</vt:lpstr>
      <vt:lpstr>Important Terms to Remember</vt:lpstr>
      <vt:lpstr>General Principles</vt:lpstr>
      <vt:lpstr>Types of Capital Budgeting Decisions</vt:lpstr>
      <vt:lpstr>Types of Capital Budgeting Decisions- Contd.</vt:lpstr>
      <vt:lpstr>Solve Yourself:</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Capital Budgeting</dc:title>
  <dc:creator>basu.mamon@outlook.com</dc:creator>
  <cp:lastModifiedBy>basu.mamon@outlook.com</cp:lastModifiedBy>
  <cp:revision>11</cp:revision>
  <dcterms:created xsi:type="dcterms:W3CDTF">2023-12-07T10:10:00Z</dcterms:created>
  <dcterms:modified xsi:type="dcterms:W3CDTF">2024-01-08T09:04:23Z</dcterms:modified>
</cp:coreProperties>
</file>