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93"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2" r:id="rId38"/>
    <p:sldId id="29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DC91AE-A417-4E6E-8DF7-588958B20F3D}"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0B9496B-D6FB-4C5B-A79D-F6B44590C7E1}" type="slidenum">
              <a:rPr lang="en-IN" smtClean="0"/>
              <a:t>‹#›</a:t>
            </a:fld>
            <a:endParaRPr lang="en-IN"/>
          </a:p>
        </p:txBody>
      </p:sp>
    </p:spTree>
    <p:extLst>
      <p:ext uri="{BB962C8B-B14F-4D97-AF65-F5344CB8AC3E}">
        <p14:creationId xmlns:p14="http://schemas.microsoft.com/office/powerpoint/2010/main" val="247816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DC91AE-A417-4E6E-8DF7-588958B20F3D}"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0B9496B-D6FB-4C5B-A79D-F6B44590C7E1}" type="slidenum">
              <a:rPr lang="en-IN" smtClean="0"/>
              <a:t>‹#›</a:t>
            </a:fld>
            <a:endParaRPr lang="en-IN"/>
          </a:p>
        </p:txBody>
      </p:sp>
    </p:spTree>
    <p:extLst>
      <p:ext uri="{BB962C8B-B14F-4D97-AF65-F5344CB8AC3E}">
        <p14:creationId xmlns:p14="http://schemas.microsoft.com/office/powerpoint/2010/main" val="2951048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DC91AE-A417-4E6E-8DF7-588958B20F3D}"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0B9496B-D6FB-4C5B-A79D-F6B44590C7E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3861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0DC91AE-A417-4E6E-8DF7-588958B20F3D}"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B9496B-D6FB-4C5B-A79D-F6B44590C7E1}" type="slidenum">
              <a:rPr lang="en-IN" smtClean="0"/>
              <a:t>‹#›</a:t>
            </a:fld>
            <a:endParaRPr lang="en-IN"/>
          </a:p>
        </p:txBody>
      </p:sp>
    </p:spTree>
    <p:extLst>
      <p:ext uri="{BB962C8B-B14F-4D97-AF65-F5344CB8AC3E}">
        <p14:creationId xmlns:p14="http://schemas.microsoft.com/office/powerpoint/2010/main" val="2501515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0DC91AE-A417-4E6E-8DF7-588958B20F3D}"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B9496B-D6FB-4C5B-A79D-F6B44590C7E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55702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0DC91AE-A417-4E6E-8DF7-588958B20F3D}"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B9496B-D6FB-4C5B-A79D-F6B44590C7E1}" type="slidenum">
              <a:rPr lang="en-IN" smtClean="0"/>
              <a:t>‹#›</a:t>
            </a:fld>
            <a:endParaRPr lang="en-IN"/>
          </a:p>
        </p:txBody>
      </p:sp>
    </p:spTree>
    <p:extLst>
      <p:ext uri="{BB962C8B-B14F-4D97-AF65-F5344CB8AC3E}">
        <p14:creationId xmlns:p14="http://schemas.microsoft.com/office/powerpoint/2010/main" val="7191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DC91AE-A417-4E6E-8DF7-588958B20F3D}"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0B9496B-D6FB-4C5B-A79D-F6B44590C7E1}" type="slidenum">
              <a:rPr lang="en-IN" smtClean="0"/>
              <a:t>‹#›</a:t>
            </a:fld>
            <a:endParaRPr lang="en-IN"/>
          </a:p>
        </p:txBody>
      </p:sp>
    </p:spTree>
    <p:extLst>
      <p:ext uri="{BB962C8B-B14F-4D97-AF65-F5344CB8AC3E}">
        <p14:creationId xmlns:p14="http://schemas.microsoft.com/office/powerpoint/2010/main" val="140318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DC91AE-A417-4E6E-8DF7-588958B20F3D}"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0B9496B-D6FB-4C5B-A79D-F6B44590C7E1}" type="slidenum">
              <a:rPr lang="en-IN" smtClean="0"/>
              <a:t>‹#›</a:t>
            </a:fld>
            <a:endParaRPr lang="en-IN"/>
          </a:p>
        </p:txBody>
      </p:sp>
    </p:spTree>
    <p:extLst>
      <p:ext uri="{BB962C8B-B14F-4D97-AF65-F5344CB8AC3E}">
        <p14:creationId xmlns:p14="http://schemas.microsoft.com/office/powerpoint/2010/main" val="3996689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DC91AE-A417-4E6E-8DF7-588958B20F3D}"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0B9496B-D6FB-4C5B-A79D-F6B44590C7E1}" type="slidenum">
              <a:rPr lang="en-IN" smtClean="0"/>
              <a:t>‹#›</a:t>
            </a:fld>
            <a:endParaRPr lang="en-IN"/>
          </a:p>
        </p:txBody>
      </p:sp>
    </p:spTree>
    <p:extLst>
      <p:ext uri="{BB962C8B-B14F-4D97-AF65-F5344CB8AC3E}">
        <p14:creationId xmlns:p14="http://schemas.microsoft.com/office/powerpoint/2010/main" val="2638889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DC91AE-A417-4E6E-8DF7-588958B20F3D}"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0B9496B-D6FB-4C5B-A79D-F6B44590C7E1}" type="slidenum">
              <a:rPr lang="en-IN" smtClean="0"/>
              <a:t>‹#›</a:t>
            </a:fld>
            <a:endParaRPr lang="en-IN"/>
          </a:p>
        </p:txBody>
      </p:sp>
    </p:spTree>
    <p:extLst>
      <p:ext uri="{BB962C8B-B14F-4D97-AF65-F5344CB8AC3E}">
        <p14:creationId xmlns:p14="http://schemas.microsoft.com/office/powerpoint/2010/main" val="84761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DC91AE-A417-4E6E-8DF7-588958B20F3D}"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0B9496B-D6FB-4C5B-A79D-F6B44590C7E1}" type="slidenum">
              <a:rPr lang="en-IN" smtClean="0"/>
              <a:t>‹#›</a:t>
            </a:fld>
            <a:endParaRPr lang="en-IN"/>
          </a:p>
        </p:txBody>
      </p:sp>
    </p:spTree>
    <p:extLst>
      <p:ext uri="{BB962C8B-B14F-4D97-AF65-F5344CB8AC3E}">
        <p14:creationId xmlns:p14="http://schemas.microsoft.com/office/powerpoint/2010/main" val="2545574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DC91AE-A417-4E6E-8DF7-588958B20F3D}" type="datetimeFigureOut">
              <a:rPr lang="en-IN" smtClean="0"/>
              <a:t>15-03-2024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0B9496B-D6FB-4C5B-A79D-F6B44590C7E1}" type="slidenum">
              <a:rPr lang="en-IN" smtClean="0"/>
              <a:t>‹#›</a:t>
            </a:fld>
            <a:endParaRPr lang="en-IN"/>
          </a:p>
        </p:txBody>
      </p:sp>
    </p:spTree>
    <p:extLst>
      <p:ext uri="{BB962C8B-B14F-4D97-AF65-F5344CB8AC3E}">
        <p14:creationId xmlns:p14="http://schemas.microsoft.com/office/powerpoint/2010/main" val="107671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DC91AE-A417-4E6E-8DF7-588958B20F3D}" type="datetimeFigureOut">
              <a:rPr lang="en-IN" smtClean="0"/>
              <a:t>15-03-2024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0B9496B-D6FB-4C5B-A79D-F6B44590C7E1}" type="slidenum">
              <a:rPr lang="en-IN" smtClean="0"/>
              <a:t>‹#›</a:t>
            </a:fld>
            <a:endParaRPr lang="en-IN"/>
          </a:p>
        </p:txBody>
      </p:sp>
    </p:spTree>
    <p:extLst>
      <p:ext uri="{BB962C8B-B14F-4D97-AF65-F5344CB8AC3E}">
        <p14:creationId xmlns:p14="http://schemas.microsoft.com/office/powerpoint/2010/main" val="100760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DC91AE-A417-4E6E-8DF7-588958B20F3D}" type="datetimeFigureOut">
              <a:rPr lang="en-IN" smtClean="0"/>
              <a:t>15-03-2024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0B9496B-D6FB-4C5B-A79D-F6B44590C7E1}" type="slidenum">
              <a:rPr lang="en-IN" smtClean="0"/>
              <a:t>‹#›</a:t>
            </a:fld>
            <a:endParaRPr lang="en-IN"/>
          </a:p>
        </p:txBody>
      </p:sp>
    </p:spTree>
    <p:extLst>
      <p:ext uri="{BB962C8B-B14F-4D97-AF65-F5344CB8AC3E}">
        <p14:creationId xmlns:p14="http://schemas.microsoft.com/office/powerpoint/2010/main" val="174881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DC91AE-A417-4E6E-8DF7-588958B20F3D}"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0B9496B-D6FB-4C5B-A79D-F6B44590C7E1}" type="slidenum">
              <a:rPr lang="en-IN" smtClean="0"/>
              <a:t>‹#›</a:t>
            </a:fld>
            <a:endParaRPr lang="en-IN"/>
          </a:p>
        </p:txBody>
      </p:sp>
    </p:spTree>
    <p:extLst>
      <p:ext uri="{BB962C8B-B14F-4D97-AF65-F5344CB8AC3E}">
        <p14:creationId xmlns:p14="http://schemas.microsoft.com/office/powerpoint/2010/main" val="3725558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DC91AE-A417-4E6E-8DF7-588958B20F3D}"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B9496B-D6FB-4C5B-A79D-F6B44590C7E1}" type="slidenum">
              <a:rPr lang="en-IN" smtClean="0"/>
              <a:t>‹#›</a:t>
            </a:fld>
            <a:endParaRPr lang="en-IN"/>
          </a:p>
        </p:txBody>
      </p:sp>
    </p:spTree>
    <p:extLst>
      <p:ext uri="{BB962C8B-B14F-4D97-AF65-F5344CB8AC3E}">
        <p14:creationId xmlns:p14="http://schemas.microsoft.com/office/powerpoint/2010/main" val="402788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0DC91AE-A417-4E6E-8DF7-588958B20F3D}" type="datetimeFigureOut">
              <a:rPr lang="en-IN" smtClean="0"/>
              <a:t>15-03-2024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0B9496B-D6FB-4C5B-A79D-F6B44590C7E1}" type="slidenum">
              <a:rPr lang="en-IN" smtClean="0"/>
              <a:t>‹#›</a:t>
            </a:fld>
            <a:endParaRPr lang="en-IN"/>
          </a:p>
        </p:txBody>
      </p:sp>
    </p:spTree>
    <p:extLst>
      <p:ext uri="{BB962C8B-B14F-4D97-AF65-F5344CB8AC3E}">
        <p14:creationId xmlns:p14="http://schemas.microsoft.com/office/powerpoint/2010/main" val="20339609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12786-F538-8473-3399-E084FBEB03A3}"/>
              </a:ext>
            </a:extLst>
          </p:cNvPr>
          <p:cNvSpPr>
            <a:spLocks noGrp="1"/>
          </p:cNvSpPr>
          <p:nvPr>
            <p:ph type="ctrTitle"/>
          </p:nvPr>
        </p:nvSpPr>
        <p:spPr/>
        <p:txBody>
          <a:bodyPr>
            <a:normAutofit/>
          </a:bodyPr>
          <a:lstStyle/>
          <a:p>
            <a:r>
              <a:rPr lang="en-US" sz="4800" dirty="0"/>
              <a:t>Introduction to Cost Accounting</a:t>
            </a:r>
            <a:endParaRPr lang="en-IN" sz="4800" dirty="0"/>
          </a:p>
        </p:txBody>
      </p:sp>
      <p:sp>
        <p:nvSpPr>
          <p:cNvPr id="3" name="Subtitle 2">
            <a:extLst>
              <a:ext uri="{FF2B5EF4-FFF2-40B4-BE49-F238E27FC236}">
                <a16:creationId xmlns:a16="http://schemas.microsoft.com/office/drawing/2014/main" id="{C364D6C6-7273-90F2-97B9-CDD1314CE098}"/>
              </a:ext>
            </a:extLst>
          </p:cNvPr>
          <p:cNvSpPr>
            <a:spLocks noGrp="1"/>
          </p:cNvSpPr>
          <p:nvPr>
            <p:ph type="subTitle" idx="1"/>
          </p:nvPr>
        </p:nvSpPr>
        <p:spPr/>
        <p:txBody>
          <a:bodyPr/>
          <a:lstStyle/>
          <a:p>
            <a:pPr algn="r"/>
            <a:r>
              <a:rPr lang="en-US" dirty="0"/>
              <a:t>--------------Suchandra Bose</a:t>
            </a:r>
            <a:endParaRPr lang="en-IN" dirty="0"/>
          </a:p>
        </p:txBody>
      </p:sp>
    </p:spTree>
    <p:extLst>
      <p:ext uri="{BB962C8B-B14F-4D97-AF65-F5344CB8AC3E}">
        <p14:creationId xmlns:p14="http://schemas.microsoft.com/office/powerpoint/2010/main" val="28265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2E4EF-7389-F0FA-06D7-C60CF6D325CB}"/>
              </a:ext>
            </a:extLst>
          </p:cNvPr>
          <p:cNvSpPr>
            <a:spLocks noGrp="1"/>
          </p:cNvSpPr>
          <p:nvPr>
            <p:ph type="title"/>
          </p:nvPr>
        </p:nvSpPr>
        <p:spPr/>
        <p:txBody>
          <a:bodyPr/>
          <a:lstStyle/>
          <a:p>
            <a:r>
              <a:rPr lang="en-IN" dirty="0"/>
              <a:t>Functions of Cost Accounting- Cost Reduction</a:t>
            </a:r>
          </a:p>
        </p:txBody>
      </p:sp>
      <p:sp>
        <p:nvSpPr>
          <p:cNvPr id="3" name="Content Placeholder 2">
            <a:extLst>
              <a:ext uri="{FF2B5EF4-FFF2-40B4-BE49-F238E27FC236}">
                <a16:creationId xmlns:a16="http://schemas.microsoft.com/office/drawing/2014/main" id="{6CE0B218-7611-2069-DF3B-4BF0B0D165B4}"/>
              </a:ext>
            </a:extLst>
          </p:cNvPr>
          <p:cNvSpPr>
            <a:spLocks noGrp="1"/>
          </p:cNvSpPr>
          <p:nvPr>
            <p:ph idx="1"/>
          </p:nvPr>
        </p:nvSpPr>
        <p:spPr/>
        <p:txBody>
          <a:bodyPr>
            <a:normAutofit/>
          </a:bodyPr>
          <a:lstStyle/>
          <a:p>
            <a:pPr algn="just"/>
            <a:r>
              <a:rPr lang="en-US" dirty="0"/>
              <a:t>Cost reduction refers to real or genuine savings through permanent reduction in cost of a product or service without impairing the quality and affecting its purpose for which it was intended to be used. In the competitive market situations, it is utmost important for the </a:t>
            </a:r>
            <a:r>
              <a:rPr lang="en-US" dirty="0" err="1"/>
              <a:t>organisations</a:t>
            </a:r>
            <a:r>
              <a:rPr lang="en-US" dirty="0"/>
              <a:t> to look for activities and search for new technology through research and development activities that can reduce the cost of a product. Cost reduction can be attainable in almost all the areas of business activities. The area covered for cost reduction are like product design, plant layout, production methods, material substitution, reduction in wastages, innovation marketing strategies, purchasing and material control etc.</a:t>
            </a:r>
            <a:endParaRPr lang="en-IN" dirty="0"/>
          </a:p>
        </p:txBody>
      </p:sp>
    </p:spTree>
    <p:extLst>
      <p:ext uri="{BB962C8B-B14F-4D97-AF65-F5344CB8AC3E}">
        <p14:creationId xmlns:p14="http://schemas.microsoft.com/office/powerpoint/2010/main" val="14323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270D5-3E02-2BB6-9C5A-B3074D9DBBBE}"/>
              </a:ext>
            </a:extLst>
          </p:cNvPr>
          <p:cNvSpPr>
            <a:spLocks noGrp="1"/>
          </p:cNvSpPr>
          <p:nvPr>
            <p:ph type="title"/>
          </p:nvPr>
        </p:nvSpPr>
        <p:spPr/>
        <p:txBody>
          <a:bodyPr/>
          <a:lstStyle/>
          <a:p>
            <a:r>
              <a:rPr lang="en-IN" dirty="0"/>
              <a:t>Functions of Cost Accounting- Ascertainment of Profitability</a:t>
            </a:r>
          </a:p>
        </p:txBody>
      </p:sp>
      <p:sp>
        <p:nvSpPr>
          <p:cNvPr id="3" name="Content Placeholder 2">
            <a:extLst>
              <a:ext uri="{FF2B5EF4-FFF2-40B4-BE49-F238E27FC236}">
                <a16:creationId xmlns:a16="http://schemas.microsoft.com/office/drawing/2014/main" id="{F81D9A11-BBE4-A34D-4C89-6361BE6CA7E4}"/>
              </a:ext>
            </a:extLst>
          </p:cNvPr>
          <p:cNvSpPr>
            <a:spLocks noGrp="1"/>
          </p:cNvSpPr>
          <p:nvPr>
            <p:ph idx="1"/>
          </p:nvPr>
        </p:nvSpPr>
        <p:spPr/>
        <p:txBody>
          <a:bodyPr/>
          <a:lstStyle/>
          <a:p>
            <a:pPr algn="just"/>
            <a:r>
              <a:rPr lang="en-US" dirty="0"/>
              <a:t> It is the object of cost accounting to ascertain the profit making capacity of that activity planned or being carried out and to compare the actual profits made with their profitability. Difference is analyzed and efforts are made to earn the maximum profit as per capacity.</a:t>
            </a:r>
            <a:endParaRPr lang="en-IN" dirty="0"/>
          </a:p>
        </p:txBody>
      </p:sp>
    </p:spTree>
    <p:extLst>
      <p:ext uri="{BB962C8B-B14F-4D97-AF65-F5344CB8AC3E}">
        <p14:creationId xmlns:p14="http://schemas.microsoft.com/office/powerpoint/2010/main" val="2990289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FFB98-CE78-99C4-6906-77ED769DC49D}"/>
              </a:ext>
            </a:extLst>
          </p:cNvPr>
          <p:cNvSpPr>
            <a:spLocks noGrp="1"/>
          </p:cNvSpPr>
          <p:nvPr>
            <p:ph type="title"/>
          </p:nvPr>
        </p:nvSpPr>
        <p:spPr/>
        <p:txBody>
          <a:bodyPr/>
          <a:lstStyle/>
          <a:p>
            <a:r>
              <a:rPr lang="en-IN" dirty="0"/>
              <a:t>Functions of Cost Accounting- Determination of selling price</a:t>
            </a:r>
          </a:p>
        </p:txBody>
      </p:sp>
      <p:sp>
        <p:nvSpPr>
          <p:cNvPr id="3" name="Content Placeholder 2">
            <a:extLst>
              <a:ext uri="{FF2B5EF4-FFF2-40B4-BE49-F238E27FC236}">
                <a16:creationId xmlns:a16="http://schemas.microsoft.com/office/drawing/2014/main" id="{FEB5B638-75A0-9AA1-4FCA-290144392177}"/>
              </a:ext>
            </a:extLst>
          </p:cNvPr>
          <p:cNvSpPr>
            <a:spLocks noGrp="1"/>
          </p:cNvSpPr>
          <p:nvPr>
            <p:ph idx="1"/>
          </p:nvPr>
        </p:nvSpPr>
        <p:spPr/>
        <p:txBody>
          <a:bodyPr>
            <a:normAutofit/>
          </a:bodyPr>
          <a:lstStyle/>
          <a:p>
            <a:pPr algn="just"/>
            <a:r>
              <a:rPr lang="en-US" dirty="0"/>
              <a:t>Cost accounting provides detailed information about the composition of total cost for the determination of the selling price. It also provides information to decide the extent to which the prices can be reduced to meet the challenge arising out of competition, by differentiating the costs into variable and fixed cost. Similarly, in the event of depression or recession, the cost accountant can guide as to which expenses can be curtailed, to reduce the cost of production and thus to decide the minimum selling price.</a:t>
            </a:r>
          </a:p>
          <a:p>
            <a:pPr algn="just"/>
            <a:endParaRPr lang="en-IN" dirty="0"/>
          </a:p>
        </p:txBody>
      </p:sp>
    </p:spTree>
    <p:extLst>
      <p:ext uri="{BB962C8B-B14F-4D97-AF65-F5344CB8AC3E}">
        <p14:creationId xmlns:p14="http://schemas.microsoft.com/office/powerpoint/2010/main" val="410771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507AA-497E-815B-1032-B2FFD3A358C5}"/>
              </a:ext>
            </a:extLst>
          </p:cNvPr>
          <p:cNvSpPr>
            <a:spLocks noGrp="1"/>
          </p:cNvSpPr>
          <p:nvPr>
            <p:ph type="title"/>
          </p:nvPr>
        </p:nvSpPr>
        <p:spPr/>
        <p:txBody>
          <a:bodyPr/>
          <a:lstStyle/>
          <a:p>
            <a:r>
              <a:rPr lang="en-US" dirty="0"/>
              <a:t>Providing a basis for business policy and decision-making</a:t>
            </a:r>
            <a:endParaRPr lang="en-IN" dirty="0"/>
          </a:p>
        </p:txBody>
      </p:sp>
      <p:sp>
        <p:nvSpPr>
          <p:cNvPr id="3" name="Content Placeholder 2">
            <a:extLst>
              <a:ext uri="{FF2B5EF4-FFF2-40B4-BE49-F238E27FC236}">
                <a16:creationId xmlns:a16="http://schemas.microsoft.com/office/drawing/2014/main" id="{DFC338EE-724C-174E-B3C5-AE5F3294E5DF}"/>
              </a:ext>
            </a:extLst>
          </p:cNvPr>
          <p:cNvSpPr>
            <a:spLocks noGrp="1"/>
          </p:cNvSpPr>
          <p:nvPr>
            <p:ph idx="1"/>
          </p:nvPr>
        </p:nvSpPr>
        <p:spPr/>
        <p:txBody>
          <a:bodyPr/>
          <a:lstStyle/>
          <a:p>
            <a:pPr algn="just"/>
            <a:r>
              <a:rPr lang="en-US" dirty="0"/>
              <a:t>The objective of cost accounting is to help the management in the formulation of business policy and in decision-making. </a:t>
            </a:r>
          </a:p>
          <a:p>
            <a:pPr algn="just"/>
            <a:r>
              <a:rPr lang="en-US" dirty="0"/>
              <a:t>Tools used</a:t>
            </a:r>
          </a:p>
          <a:p>
            <a:pPr algn="just"/>
            <a:r>
              <a:rPr lang="en-US" dirty="0"/>
              <a:t>GP Analysis</a:t>
            </a:r>
          </a:p>
          <a:p>
            <a:pPr algn="just"/>
            <a:r>
              <a:rPr lang="en-US" dirty="0"/>
              <a:t>CVP Analysis</a:t>
            </a:r>
          </a:p>
          <a:p>
            <a:pPr algn="just"/>
            <a:r>
              <a:rPr lang="en-US" dirty="0"/>
              <a:t>BEP Analysis</a:t>
            </a:r>
          </a:p>
          <a:p>
            <a:pPr algn="just"/>
            <a:r>
              <a:rPr lang="en-US" dirty="0"/>
              <a:t>Differential Costing Method</a:t>
            </a:r>
            <a:endParaRPr lang="en-IN" dirty="0"/>
          </a:p>
        </p:txBody>
      </p:sp>
    </p:spTree>
    <p:extLst>
      <p:ext uri="{BB962C8B-B14F-4D97-AF65-F5344CB8AC3E}">
        <p14:creationId xmlns:p14="http://schemas.microsoft.com/office/powerpoint/2010/main" val="178381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B48B-02C3-F87F-43BC-27131CA8C257}"/>
              </a:ext>
            </a:extLst>
          </p:cNvPr>
          <p:cNvSpPr>
            <a:spLocks noGrp="1"/>
          </p:cNvSpPr>
          <p:nvPr>
            <p:ph type="title"/>
          </p:nvPr>
        </p:nvSpPr>
        <p:spPr/>
        <p:txBody>
          <a:bodyPr/>
          <a:lstStyle/>
          <a:p>
            <a:r>
              <a:rPr lang="en-US" dirty="0"/>
              <a:t>Meaning of Cost Centre</a:t>
            </a:r>
            <a:endParaRPr lang="en-IN" dirty="0"/>
          </a:p>
        </p:txBody>
      </p:sp>
      <p:sp>
        <p:nvSpPr>
          <p:cNvPr id="3" name="Content Placeholder 2">
            <a:extLst>
              <a:ext uri="{FF2B5EF4-FFF2-40B4-BE49-F238E27FC236}">
                <a16:creationId xmlns:a16="http://schemas.microsoft.com/office/drawing/2014/main" id="{864623DC-1DA5-11D4-21D0-239B4A0612B7}"/>
              </a:ext>
            </a:extLst>
          </p:cNvPr>
          <p:cNvSpPr>
            <a:spLocks noGrp="1"/>
          </p:cNvSpPr>
          <p:nvPr>
            <p:ph idx="1"/>
          </p:nvPr>
        </p:nvSpPr>
        <p:spPr/>
        <p:txBody>
          <a:bodyPr/>
          <a:lstStyle/>
          <a:p>
            <a:pPr algn="just"/>
            <a:r>
              <a:rPr lang="en-US" dirty="0"/>
              <a:t>Any unit of cost accounting selected with a view to accumulating all cost under that unit is known as Cost Centre. The unit may be a product, service, division, department, section, a group of plant and machinery, a group of employees of several units. E.g. production department, service department.</a:t>
            </a:r>
            <a:endParaRPr lang="en-IN" dirty="0"/>
          </a:p>
        </p:txBody>
      </p:sp>
    </p:spTree>
    <p:extLst>
      <p:ext uri="{BB962C8B-B14F-4D97-AF65-F5344CB8AC3E}">
        <p14:creationId xmlns:p14="http://schemas.microsoft.com/office/powerpoint/2010/main" val="87826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16E9-0CEE-596D-0B75-5DCDC7B487AC}"/>
              </a:ext>
            </a:extLst>
          </p:cNvPr>
          <p:cNvSpPr>
            <a:spLocks noGrp="1"/>
          </p:cNvSpPr>
          <p:nvPr>
            <p:ph type="title"/>
          </p:nvPr>
        </p:nvSpPr>
        <p:spPr>
          <a:xfrm>
            <a:off x="838200" y="365125"/>
            <a:ext cx="10515600" cy="1118901"/>
          </a:xfrm>
        </p:spPr>
        <p:txBody>
          <a:bodyPr>
            <a:normAutofit fontScale="90000"/>
          </a:bodyPr>
          <a:lstStyle/>
          <a:p>
            <a:r>
              <a:rPr lang="en-US" dirty="0"/>
              <a:t>Differences between Financial Accounting and Cost Accounting</a:t>
            </a:r>
            <a:endParaRPr lang="en-IN" dirty="0"/>
          </a:p>
        </p:txBody>
      </p:sp>
      <p:pic>
        <p:nvPicPr>
          <p:cNvPr id="1026" name="Picture 2" descr="😀 Difference between cost and financial accounting. Comparison of ...">
            <a:extLst>
              <a:ext uri="{FF2B5EF4-FFF2-40B4-BE49-F238E27FC236}">
                <a16:creationId xmlns:a16="http://schemas.microsoft.com/office/drawing/2014/main" id="{40302C06-229B-CA90-D6A7-AFBBEAADE9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4105" y="1484026"/>
            <a:ext cx="9069049" cy="5261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385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9698C-E7C8-DA4A-B3B0-CBDAED09C793}"/>
              </a:ext>
            </a:extLst>
          </p:cNvPr>
          <p:cNvSpPr>
            <a:spLocks noGrp="1"/>
          </p:cNvSpPr>
          <p:nvPr>
            <p:ph type="title"/>
          </p:nvPr>
        </p:nvSpPr>
        <p:spPr/>
        <p:txBody>
          <a:bodyPr/>
          <a:lstStyle/>
          <a:p>
            <a:r>
              <a:rPr lang="en-IN" dirty="0"/>
              <a:t>Differences between Cost Accounting and Management Accounting</a:t>
            </a:r>
          </a:p>
        </p:txBody>
      </p:sp>
      <p:pic>
        <p:nvPicPr>
          <p:cNvPr id="6" name="Content Placeholder 5">
            <a:extLst>
              <a:ext uri="{FF2B5EF4-FFF2-40B4-BE49-F238E27FC236}">
                <a16:creationId xmlns:a16="http://schemas.microsoft.com/office/drawing/2014/main" id="{1431E6AF-2473-4F16-DDBC-A11E0203B953}"/>
              </a:ext>
            </a:extLst>
          </p:cNvPr>
          <p:cNvPicPr>
            <a:picLocks noGrp="1" noChangeAspect="1"/>
          </p:cNvPicPr>
          <p:nvPr>
            <p:ph idx="1"/>
          </p:nvPr>
        </p:nvPicPr>
        <p:blipFill>
          <a:blip r:embed="rId2"/>
          <a:stretch>
            <a:fillRect/>
          </a:stretch>
        </p:blipFill>
        <p:spPr>
          <a:xfrm>
            <a:off x="2803161" y="1905000"/>
            <a:ext cx="8409482" cy="4480810"/>
          </a:xfrm>
        </p:spPr>
      </p:pic>
    </p:spTree>
    <p:extLst>
      <p:ext uri="{BB962C8B-B14F-4D97-AF65-F5344CB8AC3E}">
        <p14:creationId xmlns:p14="http://schemas.microsoft.com/office/powerpoint/2010/main" val="3402088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FEC55-252B-F3A5-5F7D-B6BC5071A8B6}"/>
              </a:ext>
            </a:extLst>
          </p:cNvPr>
          <p:cNvSpPr>
            <a:spLocks noGrp="1"/>
          </p:cNvSpPr>
          <p:nvPr>
            <p:ph type="title"/>
          </p:nvPr>
        </p:nvSpPr>
        <p:spPr/>
        <p:txBody>
          <a:bodyPr/>
          <a:lstStyle/>
          <a:p>
            <a:r>
              <a:rPr lang="en-US" dirty="0"/>
              <a:t>Utility of Cost Accounting</a:t>
            </a:r>
            <a:endParaRPr lang="en-IN" dirty="0"/>
          </a:p>
        </p:txBody>
      </p:sp>
      <p:sp>
        <p:nvSpPr>
          <p:cNvPr id="3" name="Content Placeholder 2">
            <a:extLst>
              <a:ext uri="{FF2B5EF4-FFF2-40B4-BE49-F238E27FC236}">
                <a16:creationId xmlns:a16="http://schemas.microsoft.com/office/drawing/2014/main" id="{16BF44D7-C68A-76E5-2953-FA8838116F8F}"/>
              </a:ext>
            </a:extLst>
          </p:cNvPr>
          <p:cNvSpPr>
            <a:spLocks noGrp="1"/>
          </p:cNvSpPr>
          <p:nvPr>
            <p:ph idx="1"/>
          </p:nvPr>
        </p:nvSpPr>
        <p:spPr/>
        <p:txBody>
          <a:bodyPr/>
          <a:lstStyle/>
          <a:p>
            <a:r>
              <a:rPr lang="en-US" dirty="0"/>
              <a:t>The analysis of profitability of individual products, services or jobs. </a:t>
            </a:r>
          </a:p>
          <a:p>
            <a:r>
              <a:rPr lang="en-US" dirty="0"/>
              <a:t>The analysis of profitability of different departments or operations. </a:t>
            </a:r>
          </a:p>
          <a:p>
            <a:r>
              <a:rPr lang="en-US" dirty="0"/>
              <a:t>It locates differences between actual results and expected results. </a:t>
            </a:r>
            <a:endParaRPr lang="en-IN" dirty="0"/>
          </a:p>
        </p:txBody>
      </p:sp>
    </p:spTree>
    <p:extLst>
      <p:ext uri="{BB962C8B-B14F-4D97-AF65-F5344CB8AC3E}">
        <p14:creationId xmlns:p14="http://schemas.microsoft.com/office/powerpoint/2010/main" val="249668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711B0-F316-4366-B947-792AFD8D980C}"/>
              </a:ext>
            </a:extLst>
          </p:cNvPr>
          <p:cNvSpPr>
            <a:spLocks noGrp="1"/>
          </p:cNvSpPr>
          <p:nvPr>
            <p:ph type="title"/>
          </p:nvPr>
        </p:nvSpPr>
        <p:spPr/>
        <p:txBody>
          <a:bodyPr/>
          <a:lstStyle/>
          <a:p>
            <a:r>
              <a:rPr lang="en-US" dirty="0"/>
              <a:t>Elements of Cost Accounting- Material</a:t>
            </a:r>
            <a:endParaRPr lang="en-IN" dirty="0"/>
          </a:p>
        </p:txBody>
      </p:sp>
      <p:sp>
        <p:nvSpPr>
          <p:cNvPr id="3" name="Content Placeholder 2">
            <a:extLst>
              <a:ext uri="{FF2B5EF4-FFF2-40B4-BE49-F238E27FC236}">
                <a16:creationId xmlns:a16="http://schemas.microsoft.com/office/drawing/2014/main" id="{A4C3B957-649F-5AC0-AE33-BD53D5E01C38}"/>
              </a:ext>
            </a:extLst>
          </p:cNvPr>
          <p:cNvSpPr>
            <a:spLocks noGrp="1"/>
          </p:cNvSpPr>
          <p:nvPr>
            <p:ph idx="1"/>
          </p:nvPr>
        </p:nvSpPr>
        <p:spPr>
          <a:xfrm>
            <a:off x="838200" y="2141537"/>
            <a:ext cx="10515600" cy="4351338"/>
          </a:xfrm>
        </p:spPr>
        <p:txBody>
          <a:bodyPr/>
          <a:lstStyle/>
          <a:p>
            <a:r>
              <a:rPr lang="en-US" dirty="0"/>
              <a:t>The substance from which the produce is made is called material. It can be direct as well as indirect.</a:t>
            </a:r>
            <a:endParaRPr lang="en-IN" dirty="0"/>
          </a:p>
        </p:txBody>
      </p:sp>
    </p:spTree>
    <p:extLst>
      <p:ext uri="{BB962C8B-B14F-4D97-AF65-F5344CB8AC3E}">
        <p14:creationId xmlns:p14="http://schemas.microsoft.com/office/powerpoint/2010/main" val="2414467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83527-E3D3-5BF0-2CE7-8088F073403A}"/>
              </a:ext>
            </a:extLst>
          </p:cNvPr>
          <p:cNvSpPr>
            <a:spLocks noGrp="1"/>
          </p:cNvSpPr>
          <p:nvPr>
            <p:ph type="title"/>
          </p:nvPr>
        </p:nvSpPr>
        <p:spPr/>
        <p:txBody>
          <a:bodyPr/>
          <a:lstStyle/>
          <a:p>
            <a:r>
              <a:rPr lang="en-US" dirty="0"/>
              <a:t>Direct Material</a:t>
            </a:r>
            <a:endParaRPr lang="en-IN" dirty="0"/>
          </a:p>
        </p:txBody>
      </p:sp>
      <p:sp>
        <p:nvSpPr>
          <p:cNvPr id="3" name="Content Placeholder 2">
            <a:extLst>
              <a:ext uri="{FF2B5EF4-FFF2-40B4-BE49-F238E27FC236}">
                <a16:creationId xmlns:a16="http://schemas.microsoft.com/office/drawing/2014/main" id="{66EA10A4-AE00-DDF0-CEA6-75020EF5C95D}"/>
              </a:ext>
            </a:extLst>
          </p:cNvPr>
          <p:cNvSpPr>
            <a:spLocks noGrp="1"/>
          </p:cNvSpPr>
          <p:nvPr>
            <p:ph idx="1"/>
          </p:nvPr>
        </p:nvSpPr>
        <p:spPr/>
        <p:txBody>
          <a:bodyPr/>
          <a:lstStyle/>
          <a:p>
            <a:r>
              <a:rPr lang="en-US" dirty="0"/>
              <a:t>it refers to those materials which become an integral part of the final product and can be easily traceable to specific physical units. Direct materials, thus, include: </a:t>
            </a:r>
          </a:p>
          <a:p>
            <a:r>
              <a:rPr lang="en-US" dirty="0"/>
              <a:t>All materials specifically purchased for a particular job or process. </a:t>
            </a:r>
          </a:p>
          <a:p>
            <a:r>
              <a:rPr lang="en-US" dirty="0"/>
              <a:t>Components purchased or produced. </a:t>
            </a:r>
          </a:p>
          <a:p>
            <a:r>
              <a:rPr lang="en-US" dirty="0"/>
              <a:t>Primary packing materials (e.g., carton, wrapping, card-board boxes etc.). </a:t>
            </a:r>
          </a:p>
          <a:p>
            <a:r>
              <a:rPr lang="en-US" dirty="0"/>
              <a:t>Material passing from one process to another.</a:t>
            </a:r>
            <a:endParaRPr lang="en-IN" dirty="0"/>
          </a:p>
        </p:txBody>
      </p:sp>
    </p:spTree>
    <p:extLst>
      <p:ext uri="{BB962C8B-B14F-4D97-AF65-F5344CB8AC3E}">
        <p14:creationId xmlns:p14="http://schemas.microsoft.com/office/powerpoint/2010/main" val="1258620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3EAE-1E88-D611-810C-D63225726DEB}"/>
              </a:ext>
            </a:extLst>
          </p:cNvPr>
          <p:cNvSpPr>
            <a:spLocks noGrp="1"/>
          </p:cNvSpPr>
          <p:nvPr>
            <p:ph type="title"/>
          </p:nvPr>
        </p:nvSpPr>
        <p:spPr/>
        <p:txBody>
          <a:bodyPr/>
          <a:lstStyle/>
          <a:p>
            <a:r>
              <a:rPr lang="en-US" dirty="0"/>
              <a:t>What is Cost?</a:t>
            </a:r>
            <a:endParaRPr lang="en-IN" dirty="0"/>
          </a:p>
        </p:txBody>
      </p:sp>
      <p:sp>
        <p:nvSpPr>
          <p:cNvPr id="3" name="Content Placeholder 2">
            <a:extLst>
              <a:ext uri="{FF2B5EF4-FFF2-40B4-BE49-F238E27FC236}">
                <a16:creationId xmlns:a16="http://schemas.microsoft.com/office/drawing/2014/main" id="{A5324328-B963-C049-DAED-0158C00A0001}"/>
              </a:ext>
            </a:extLst>
          </p:cNvPr>
          <p:cNvSpPr>
            <a:spLocks noGrp="1"/>
          </p:cNvSpPr>
          <p:nvPr>
            <p:ph idx="1"/>
          </p:nvPr>
        </p:nvSpPr>
        <p:spPr/>
        <p:txBody>
          <a:bodyPr/>
          <a:lstStyle/>
          <a:p>
            <a:pPr algn="just"/>
            <a:r>
              <a:rPr lang="en-US" dirty="0"/>
              <a:t>Cost is a foregoing, measured in monetary terms, incurred or potentially to be incurred to achieve a specific objective. Cost can be termed as the amount of resources given up in exchange for some goods or services.</a:t>
            </a:r>
            <a:endParaRPr lang="en-IN" dirty="0"/>
          </a:p>
        </p:txBody>
      </p:sp>
    </p:spTree>
    <p:extLst>
      <p:ext uri="{BB962C8B-B14F-4D97-AF65-F5344CB8AC3E}">
        <p14:creationId xmlns:p14="http://schemas.microsoft.com/office/powerpoint/2010/main" val="2242739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BB9D-0DBB-617C-34E4-6410EEAF3F05}"/>
              </a:ext>
            </a:extLst>
          </p:cNvPr>
          <p:cNvSpPr>
            <a:spLocks noGrp="1"/>
          </p:cNvSpPr>
          <p:nvPr>
            <p:ph type="title"/>
          </p:nvPr>
        </p:nvSpPr>
        <p:spPr/>
        <p:txBody>
          <a:bodyPr/>
          <a:lstStyle/>
          <a:p>
            <a:r>
              <a:rPr lang="en-US" dirty="0"/>
              <a:t>Indirect Materials</a:t>
            </a:r>
            <a:endParaRPr lang="en-IN" dirty="0"/>
          </a:p>
        </p:txBody>
      </p:sp>
      <p:sp>
        <p:nvSpPr>
          <p:cNvPr id="3" name="Content Placeholder 2">
            <a:extLst>
              <a:ext uri="{FF2B5EF4-FFF2-40B4-BE49-F238E27FC236}">
                <a16:creationId xmlns:a16="http://schemas.microsoft.com/office/drawing/2014/main" id="{4F33ED13-8534-87C0-216A-88BEC8D0A791}"/>
              </a:ext>
            </a:extLst>
          </p:cNvPr>
          <p:cNvSpPr>
            <a:spLocks noGrp="1"/>
          </p:cNvSpPr>
          <p:nvPr>
            <p:ph idx="1"/>
          </p:nvPr>
        </p:nvSpPr>
        <p:spPr/>
        <p:txBody>
          <a:bodyPr/>
          <a:lstStyle/>
          <a:p>
            <a:pPr algn="just"/>
            <a:r>
              <a:rPr lang="en-US" dirty="0"/>
              <a:t>All materials which are used for purpose ancillary to the business and which cannot conveniently be assigned to specific physical units are known as `indirect materials‟. Oil, grease, consumable stores, printing and stationery material etc. are a few examples of indirect materials.</a:t>
            </a:r>
            <a:endParaRPr lang="en-IN" dirty="0"/>
          </a:p>
        </p:txBody>
      </p:sp>
    </p:spTree>
    <p:extLst>
      <p:ext uri="{BB962C8B-B14F-4D97-AF65-F5344CB8AC3E}">
        <p14:creationId xmlns:p14="http://schemas.microsoft.com/office/powerpoint/2010/main" val="1379648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F5BA5-6DB3-4A57-5607-60E61DEBF40B}"/>
              </a:ext>
            </a:extLst>
          </p:cNvPr>
          <p:cNvSpPr>
            <a:spLocks noGrp="1"/>
          </p:cNvSpPr>
          <p:nvPr>
            <p:ph type="title"/>
          </p:nvPr>
        </p:nvSpPr>
        <p:spPr/>
        <p:txBody>
          <a:bodyPr/>
          <a:lstStyle/>
          <a:p>
            <a:r>
              <a:rPr lang="en-US" dirty="0"/>
              <a:t>Elements of Cost- </a:t>
            </a:r>
            <a:r>
              <a:rPr lang="en-US" dirty="0" err="1"/>
              <a:t>Labour</a:t>
            </a:r>
            <a:endParaRPr lang="en-IN" dirty="0"/>
          </a:p>
        </p:txBody>
      </p:sp>
      <p:sp>
        <p:nvSpPr>
          <p:cNvPr id="3" name="Content Placeholder 2">
            <a:extLst>
              <a:ext uri="{FF2B5EF4-FFF2-40B4-BE49-F238E27FC236}">
                <a16:creationId xmlns:a16="http://schemas.microsoft.com/office/drawing/2014/main" id="{D3F80B2F-6FBC-FAE9-75E2-4B7EF0A7C7B4}"/>
              </a:ext>
            </a:extLst>
          </p:cNvPr>
          <p:cNvSpPr>
            <a:spLocks noGrp="1"/>
          </p:cNvSpPr>
          <p:nvPr>
            <p:ph idx="1"/>
          </p:nvPr>
        </p:nvSpPr>
        <p:spPr/>
        <p:txBody>
          <a:bodyPr/>
          <a:lstStyle/>
          <a:p>
            <a:r>
              <a:rPr lang="en-US" dirty="0"/>
              <a:t>In order to convert materials into finished products, human effort is required. Such human effort is known as </a:t>
            </a:r>
            <a:r>
              <a:rPr lang="en-US" dirty="0" err="1"/>
              <a:t>labour</a:t>
            </a:r>
            <a:r>
              <a:rPr lang="en-US" dirty="0"/>
              <a:t>. </a:t>
            </a:r>
          </a:p>
          <a:p>
            <a:r>
              <a:rPr lang="en-US" dirty="0" err="1"/>
              <a:t>Labour</a:t>
            </a:r>
            <a:r>
              <a:rPr lang="en-US" dirty="0"/>
              <a:t> can be direct as well as indirect.</a:t>
            </a:r>
            <a:endParaRPr lang="en-IN" dirty="0"/>
          </a:p>
        </p:txBody>
      </p:sp>
    </p:spTree>
    <p:extLst>
      <p:ext uri="{BB962C8B-B14F-4D97-AF65-F5344CB8AC3E}">
        <p14:creationId xmlns:p14="http://schemas.microsoft.com/office/powerpoint/2010/main" val="1341735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5EC6E-0CB0-CB3F-59E0-ABCD0C6FBD84}"/>
              </a:ext>
            </a:extLst>
          </p:cNvPr>
          <p:cNvSpPr>
            <a:spLocks noGrp="1"/>
          </p:cNvSpPr>
          <p:nvPr>
            <p:ph type="title"/>
          </p:nvPr>
        </p:nvSpPr>
        <p:spPr/>
        <p:txBody>
          <a:bodyPr/>
          <a:lstStyle/>
          <a:p>
            <a:r>
              <a:rPr lang="en-US" dirty="0"/>
              <a:t>Direct </a:t>
            </a:r>
            <a:r>
              <a:rPr lang="en-US" dirty="0" err="1"/>
              <a:t>Labour</a:t>
            </a:r>
            <a:endParaRPr lang="en-IN" dirty="0"/>
          </a:p>
        </p:txBody>
      </p:sp>
      <p:sp>
        <p:nvSpPr>
          <p:cNvPr id="3" name="Content Placeholder 2">
            <a:extLst>
              <a:ext uri="{FF2B5EF4-FFF2-40B4-BE49-F238E27FC236}">
                <a16:creationId xmlns:a16="http://schemas.microsoft.com/office/drawing/2014/main" id="{5461FD48-FB47-9A49-1BCA-6900463DD5B3}"/>
              </a:ext>
            </a:extLst>
          </p:cNvPr>
          <p:cNvSpPr>
            <a:spLocks noGrp="1"/>
          </p:cNvSpPr>
          <p:nvPr>
            <p:ph idx="1"/>
          </p:nvPr>
        </p:nvSpPr>
        <p:spPr/>
        <p:txBody>
          <a:bodyPr/>
          <a:lstStyle/>
          <a:p>
            <a:pPr algn="just"/>
            <a:r>
              <a:rPr lang="en-US" dirty="0"/>
              <a:t>It is defined as the wages paid to workers who are engaged in the production process and whose time can be conveniently and economically traceable to specific physical units. When a concern does not produce but instead renders a service, the term direct </a:t>
            </a:r>
            <a:r>
              <a:rPr lang="en-US" dirty="0" err="1"/>
              <a:t>labour</a:t>
            </a:r>
            <a:r>
              <a:rPr lang="en-US" dirty="0"/>
              <a:t> or wages refers to the cost of wages paid to those who directly carry out the service, e.g., wages paid to driver, conductor etc. Of a bus in transport service.</a:t>
            </a:r>
            <a:endParaRPr lang="en-IN" dirty="0"/>
          </a:p>
        </p:txBody>
      </p:sp>
    </p:spTree>
    <p:extLst>
      <p:ext uri="{BB962C8B-B14F-4D97-AF65-F5344CB8AC3E}">
        <p14:creationId xmlns:p14="http://schemas.microsoft.com/office/powerpoint/2010/main" val="1744877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C4-1822-1258-D415-CF3393A7DA4B}"/>
              </a:ext>
            </a:extLst>
          </p:cNvPr>
          <p:cNvSpPr>
            <a:spLocks noGrp="1"/>
          </p:cNvSpPr>
          <p:nvPr>
            <p:ph type="title"/>
          </p:nvPr>
        </p:nvSpPr>
        <p:spPr/>
        <p:txBody>
          <a:bodyPr/>
          <a:lstStyle/>
          <a:p>
            <a:r>
              <a:rPr lang="en-US" dirty="0"/>
              <a:t>Indirect </a:t>
            </a:r>
            <a:r>
              <a:rPr lang="en-US" dirty="0" err="1"/>
              <a:t>Labour</a:t>
            </a:r>
            <a:endParaRPr lang="en-IN" dirty="0"/>
          </a:p>
        </p:txBody>
      </p:sp>
      <p:sp>
        <p:nvSpPr>
          <p:cNvPr id="3" name="Content Placeholder 2">
            <a:extLst>
              <a:ext uri="{FF2B5EF4-FFF2-40B4-BE49-F238E27FC236}">
                <a16:creationId xmlns:a16="http://schemas.microsoft.com/office/drawing/2014/main" id="{7B80CBA2-024F-0DF2-08DF-53DA059A9F76}"/>
              </a:ext>
            </a:extLst>
          </p:cNvPr>
          <p:cNvSpPr>
            <a:spLocks noGrp="1"/>
          </p:cNvSpPr>
          <p:nvPr>
            <p:ph idx="1"/>
          </p:nvPr>
        </p:nvSpPr>
        <p:spPr/>
        <p:txBody>
          <a:bodyPr/>
          <a:lstStyle/>
          <a:p>
            <a:pPr algn="just"/>
            <a:r>
              <a:rPr lang="en-US" dirty="0"/>
              <a:t> </a:t>
            </a:r>
            <a:r>
              <a:rPr lang="en-US" dirty="0" err="1"/>
              <a:t>Labour</a:t>
            </a:r>
            <a:r>
              <a:rPr lang="en-US" dirty="0"/>
              <a:t> employed for the purpose of carrying out tasks Incidental to goods produced or services provided is called indirect </a:t>
            </a:r>
            <a:r>
              <a:rPr lang="en-US" dirty="0" err="1"/>
              <a:t>labour</a:t>
            </a:r>
            <a:r>
              <a:rPr lang="en-US" dirty="0"/>
              <a:t> or indirect wages. In short, wages which cannot be directly identified with a job, process or operation, are generally treated as indirect wages. Examples of indirect </a:t>
            </a:r>
            <a:r>
              <a:rPr lang="en-US" dirty="0" err="1"/>
              <a:t>labour</a:t>
            </a:r>
            <a:r>
              <a:rPr lang="en-US" dirty="0"/>
              <a:t> are: wages of store-keepers, foremen, supervisors, inspectors, internal transport men etc.</a:t>
            </a:r>
            <a:endParaRPr lang="en-IN" dirty="0"/>
          </a:p>
        </p:txBody>
      </p:sp>
    </p:spTree>
    <p:extLst>
      <p:ext uri="{BB962C8B-B14F-4D97-AF65-F5344CB8AC3E}">
        <p14:creationId xmlns:p14="http://schemas.microsoft.com/office/powerpoint/2010/main" val="1872190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9CD42-AD24-E262-1956-A5837F245C40}"/>
              </a:ext>
            </a:extLst>
          </p:cNvPr>
          <p:cNvSpPr>
            <a:spLocks noGrp="1"/>
          </p:cNvSpPr>
          <p:nvPr>
            <p:ph type="title"/>
          </p:nvPr>
        </p:nvSpPr>
        <p:spPr/>
        <p:txBody>
          <a:bodyPr/>
          <a:lstStyle/>
          <a:p>
            <a:r>
              <a:rPr lang="en-US" dirty="0"/>
              <a:t>Elements of Cost- Direct and Indirect Expenses</a:t>
            </a:r>
            <a:endParaRPr lang="en-IN" dirty="0"/>
          </a:p>
        </p:txBody>
      </p:sp>
      <p:sp>
        <p:nvSpPr>
          <p:cNvPr id="3" name="Content Placeholder 2">
            <a:extLst>
              <a:ext uri="{FF2B5EF4-FFF2-40B4-BE49-F238E27FC236}">
                <a16:creationId xmlns:a16="http://schemas.microsoft.com/office/drawing/2014/main" id="{5EED4E9E-D857-0958-A33A-ED8A26B823F0}"/>
              </a:ext>
            </a:extLst>
          </p:cNvPr>
          <p:cNvSpPr>
            <a:spLocks noGrp="1"/>
          </p:cNvSpPr>
          <p:nvPr>
            <p:ph idx="1"/>
          </p:nvPr>
        </p:nvSpPr>
        <p:spPr/>
        <p:txBody>
          <a:bodyPr>
            <a:normAutofit/>
          </a:bodyPr>
          <a:lstStyle/>
          <a:p>
            <a:pPr algn="just"/>
            <a:r>
              <a:rPr lang="en-US" dirty="0"/>
              <a:t>These are expenses which can be directly, conveniently and wholly identifiable with a job, process or operation. Direct expenses are also known as chargeable expenses or productive expenses. Examples of such expenses are: cost of special layout, design or drawings, hire of special machinery required for a particular contract, maintenance cost of special tools needed for a contract job, etc. </a:t>
            </a:r>
          </a:p>
          <a:p>
            <a:pPr algn="just"/>
            <a:r>
              <a:rPr lang="en-US" dirty="0"/>
              <a:t>Expenses which cannot be charged to production directly and which are neither indirect materials nor indirect wages are known as indirect expenses. Examples are rent, rates and taxes, insurance, depreciation, repairs and maintenance, power, lighting and heating etc.</a:t>
            </a:r>
          </a:p>
          <a:p>
            <a:pPr algn="just"/>
            <a:endParaRPr lang="en-IN" dirty="0"/>
          </a:p>
        </p:txBody>
      </p:sp>
    </p:spTree>
    <p:extLst>
      <p:ext uri="{BB962C8B-B14F-4D97-AF65-F5344CB8AC3E}">
        <p14:creationId xmlns:p14="http://schemas.microsoft.com/office/powerpoint/2010/main" val="41329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6D4BE-C3BA-8651-95F9-464388757D5C}"/>
              </a:ext>
            </a:extLst>
          </p:cNvPr>
          <p:cNvSpPr>
            <a:spLocks noGrp="1"/>
          </p:cNvSpPr>
          <p:nvPr>
            <p:ph type="title"/>
          </p:nvPr>
        </p:nvSpPr>
        <p:spPr/>
        <p:txBody>
          <a:bodyPr/>
          <a:lstStyle/>
          <a:p>
            <a:r>
              <a:rPr lang="en-US" dirty="0"/>
              <a:t>Overheads</a:t>
            </a:r>
            <a:endParaRPr lang="en-IN" dirty="0"/>
          </a:p>
        </p:txBody>
      </p:sp>
      <p:sp>
        <p:nvSpPr>
          <p:cNvPr id="3" name="Content Placeholder 2">
            <a:extLst>
              <a:ext uri="{FF2B5EF4-FFF2-40B4-BE49-F238E27FC236}">
                <a16:creationId xmlns:a16="http://schemas.microsoft.com/office/drawing/2014/main" id="{7901310F-A1AC-8AC0-1AE9-1488CFD7C9F9}"/>
              </a:ext>
            </a:extLst>
          </p:cNvPr>
          <p:cNvSpPr>
            <a:spLocks noGrp="1"/>
          </p:cNvSpPr>
          <p:nvPr>
            <p:ph idx="1"/>
          </p:nvPr>
        </p:nvSpPr>
        <p:spPr/>
        <p:txBody>
          <a:bodyPr/>
          <a:lstStyle/>
          <a:p>
            <a:pPr algn="just"/>
            <a:r>
              <a:rPr lang="en-US" dirty="0"/>
              <a:t>The term overheads includes, indirect material, indirect </a:t>
            </a:r>
            <a:r>
              <a:rPr lang="en-US" dirty="0" err="1"/>
              <a:t>labour</a:t>
            </a:r>
            <a:r>
              <a:rPr lang="en-US" dirty="0"/>
              <a:t> and indirect expenses, explained in the preceding paragraphs. Overheads may be incurred in the factory, office or selling and distribution departments/ divisions in an undertaking. Thus overheads may be of three types: factory overheads, office and administrative overheads and selling and distribution overheads. </a:t>
            </a:r>
            <a:endParaRPr lang="en-IN" dirty="0"/>
          </a:p>
        </p:txBody>
      </p:sp>
    </p:spTree>
    <p:extLst>
      <p:ext uri="{BB962C8B-B14F-4D97-AF65-F5344CB8AC3E}">
        <p14:creationId xmlns:p14="http://schemas.microsoft.com/office/powerpoint/2010/main" val="43514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2F9F7-E9EB-0C36-B703-F7BE57132BC6}"/>
              </a:ext>
            </a:extLst>
          </p:cNvPr>
          <p:cNvSpPr>
            <a:spLocks noGrp="1"/>
          </p:cNvSpPr>
          <p:nvPr>
            <p:ph type="title"/>
          </p:nvPr>
        </p:nvSpPr>
        <p:spPr/>
        <p:txBody>
          <a:bodyPr/>
          <a:lstStyle/>
          <a:p>
            <a:r>
              <a:rPr lang="en-US" dirty="0"/>
              <a:t>Classification of Overheads</a:t>
            </a:r>
            <a:endParaRPr lang="en-IN" dirty="0"/>
          </a:p>
        </p:txBody>
      </p:sp>
      <p:sp>
        <p:nvSpPr>
          <p:cNvPr id="3" name="Content Placeholder 2">
            <a:extLst>
              <a:ext uri="{FF2B5EF4-FFF2-40B4-BE49-F238E27FC236}">
                <a16:creationId xmlns:a16="http://schemas.microsoft.com/office/drawing/2014/main" id="{F8F4ECE1-0511-6358-6F69-C8A52ED97137}"/>
              </a:ext>
            </a:extLst>
          </p:cNvPr>
          <p:cNvSpPr>
            <a:spLocks noGrp="1"/>
          </p:cNvSpPr>
          <p:nvPr>
            <p:ph idx="1"/>
          </p:nvPr>
        </p:nvSpPr>
        <p:spPr/>
        <p:txBody>
          <a:bodyPr/>
          <a:lstStyle/>
          <a:p>
            <a:r>
              <a:rPr lang="en-US" dirty="0"/>
              <a:t>Direct Overheads </a:t>
            </a:r>
          </a:p>
          <a:p>
            <a:r>
              <a:rPr lang="en-US" dirty="0"/>
              <a:t>Factory Overheads - Indirect </a:t>
            </a:r>
          </a:p>
          <a:p>
            <a:r>
              <a:rPr lang="en-US" dirty="0"/>
              <a:t>Office Overheads - Indirect </a:t>
            </a:r>
          </a:p>
          <a:p>
            <a:r>
              <a:rPr lang="en-US" dirty="0"/>
              <a:t>Selling distribution Overheads - Indirect</a:t>
            </a:r>
            <a:endParaRPr lang="en-IN" dirty="0"/>
          </a:p>
        </p:txBody>
      </p:sp>
    </p:spTree>
    <p:extLst>
      <p:ext uri="{BB962C8B-B14F-4D97-AF65-F5344CB8AC3E}">
        <p14:creationId xmlns:p14="http://schemas.microsoft.com/office/powerpoint/2010/main" val="2729002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D86C2-AB99-DFD0-99A6-5EF76A2EAFF7}"/>
              </a:ext>
            </a:extLst>
          </p:cNvPr>
          <p:cNvSpPr>
            <a:spLocks noGrp="1"/>
          </p:cNvSpPr>
          <p:nvPr>
            <p:ph type="title"/>
          </p:nvPr>
        </p:nvSpPr>
        <p:spPr/>
        <p:txBody>
          <a:bodyPr/>
          <a:lstStyle/>
          <a:p>
            <a:r>
              <a:rPr lang="en-US" dirty="0"/>
              <a:t>Historical Costs</a:t>
            </a:r>
            <a:endParaRPr lang="en-IN" dirty="0"/>
          </a:p>
        </p:txBody>
      </p:sp>
      <p:sp>
        <p:nvSpPr>
          <p:cNvPr id="3" name="Content Placeholder 2">
            <a:extLst>
              <a:ext uri="{FF2B5EF4-FFF2-40B4-BE49-F238E27FC236}">
                <a16:creationId xmlns:a16="http://schemas.microsoft.com/office/drawing/2014/main" id="{A31932BA-9D19-F0AA-EC6D-D1B7A2D545B4}"/>
              </a:ext>
            </a:extLst>
          </p:cNvPr>
          <p:cNvSpPr>
            <a:spLocks noGrp="1"/>
          </p:cNvSpPr>
          <p:nvPr>
            <p:ph idx="1"/>
          </p:nvPr>
        </p:nvSpPr>
        <p:spPr>
          <a:xfrm>
            <a:off x="838200" y="2083633"/>
            <a:ext cx="10515600" cy="4093330"/>
          </a:xfrm>
        </p:spPr>
        <p:txBody>
          <a:bodyPr/>
          <a:lstStyle/>
          <a:p>
            <a:pPr algn="just"/>
            <a:r>
              <a:rPr lang="en-US" dirty="0"/>
              <a:t>Historical Costs: These costs are computed after they are incurred. Such costs are available only after the production of a particular thing is over.</a:t>
            </a:r>
            <a:endParaRPr lang="en-IN" dirty="0"/>
          </a:p>
        </p:txBody>
      </p:sp>
    </p:spTree>
    <p:extLst>
      <p:ext uri="{BB962C8B-B14F-4D97-AF65-F5344CB8AC3E}">
        <p14:creationId xmlns:p14="http://schemas.microsoft.com/office/powerpoint/2010/main" val="363151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FE149-0DA7-0B3C-138E-ADDBC2F4B79D}"/>
              </a:ext>
            </a:extLst>
          </p:cNvPr>
          <p:cNvSpPr>
            <a:spLocks noGrp="1"/>
          </p:cNvSpPr>
          <p:nvPr>
            <p:ph type="title"/>
          </p:nvPr>
        </p:nvSpPr>
        <p:spPr/>
        <p:txBody>
          <a:bodyPr/>
          <a:lstStyle/>
          <a:p>
            <a:r>
              <a:rPr lang="en-US" dirty="0"/>
              <a:t>Pre-Determined Costs</a:t>
            </a:r>
            <a:endParaRPr lang="en-IN" dirty="0"/>
          </a:p>
        </p:txBody>
      </p:sp>
      <p:sp>
        <p:nvSpPr>
          <p:cNvPr id="3" name="Content Placeholder 2">
            <a:extLst>
              <a:ext uri="{FF2B5EF4-FFF2-40B4-BE49-F238E27FC236}">
                <a16:creationId xmlns:a16="http://schemas.microsoft.com/office/drawing/2014/main" id="{1F7325E7-9ADF-2D82-09E6-73C0B05FAB3D}"/>
              </a:ext>
            </a:extLst>
          </p:cNvPr>
          <p:cNvSpPr>
            <a:spLocks noGrp="1"/>
          </p:cNvSpPr>
          <p:nvPr>
            <p:ph idx="1"/>
          </p:nvPr>
        </p:nvSpPr>
        <p:spPr/>
        <p:txBody>
          <a:bodyPr>
            <a:normAutofit/>
          </a:bodyPr>
          <a:lstStyle/>
          <a:p>
            <a:pPr algn="just"/>
            <a:r>
              <a:rPr lang="en-US" dirty="0"/>
              <a:t>These costs are computed in advance of production on the basis of a specification of all factors influencing cost. Such costs may be: </a:t>
            </a:r>
          </a:p>
          <a:p>
            <a:pPr algn="just"/>
            <a:r>
              <a:rPr lang="en-US" dirty="0"/>
              <a:t>Estimated costs: estimated costs are based on a lot of guess work. They try to ascertain what the costs will be based on certain factors. They are less accurate as only past experience is taken into account primarily, while computing them. </a:t>
            </a:r>
          </a:p>
          <a:p>
            <a:pPr algn="just"/>
            <a:r>
              <a:rPr lang="en-US" dirty="0"/>
              <a:t>Standard costs: standard costs is a pre-determined cost based on a technical estimate for material, </a:t>
            </a:r>
            <a:r>
              <a:rPr lang="en-US" dirty="0" err="1"/>
              <a:t>labour</a:t>
            </a:r>
            <a:r>
              <a:rPr lang="en-US" dirty="0"/>
              <a:t> and other expenses for a selected period of time and for a prescribed set of working conditions. It is more scientific in nature and the object is to find out what the costs should be</a:t>
            </a:r>
            <a:endParaRPr lang="en-IN" dirty="0"/>
          </a:p>
        </p:txBody>
      </p:sp>
    </p:spTree>
    <p:extLst>
      <p:ext uri="{BB962C8B-B14F-4D97-AF65-F5344CB8AC3E}">
        <p14:creationId xmlns:p14="http://schemas.microsoft.com/office/powerpoint/2010/main" val="107212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0F354-9A38-7567-81F0-8CDEAAD54C20}"/>
              </a:ext>
            </a:extLst>
          </p:cNvPr>
          <p:cNvSpPr>
            <a:spLocks noGrp="1"/>
          </p:cNvSpPr>
          <p:nvPr>
            <p:ph type="title"/>
          </p:nvPr>
        </p:nvSpPr>
        <p:spPr/>
        <p:txBody>
          <a:bodyPr/>
          <a:lstStyle/>
          <a:p>
            <a:r>
              <a:rPr lang="en-IN" dirty="0"/>
              <a:t>Cost Classification by Traceability</a:t>
            </a:r>
          </a:p>
        </p:txBody>
      </p:sp>
      <p:sp>
        <p:nvSpPr>
          <p:cNvPr id="3" name="Content Placeholder 2">
            <a:extLst>
              <a:ext uri="{FF2B5EF4-FFF2-40B4-BE49-F238E27FC236}">
                <a16:creationId xmlns:a16="http://schemas.microsoft.com/office/drawing/2014/main" id="{046CEA0F-20E2-7706-5659-A612F2082EC2}"/>
              </a:ext>
            </a:extLst>
          </p:cNvPr>
          <p:cNvSpPr>
            <a:spLocks noGrp="1"/>
          </p:cNvSpPr>
          <p:nvPr>
            <p:ph idx="1"/>
          </p:nvPr>
        </p:nvSpPr>
        <p:spPr/>
        <p:txBody>
          <a:bodyPr/>
          <a:lstStyle/>
          <a:p>
            <a:pPr algn="just"/>
            <a:r>
              <a:rPr lang="en-US" dirty="0"/>
              <a:t>Costs which can be easily traceable to a product are called direct costs. Indirect costs cannot be traced to a product or activity. They are common to several products </a:t>
            </a:r>
          </a:p>
          <a:p>
            <a:pPr marL="0" indent="0" algn="just">
              <a:buNone/>
            </a:pPr>
            <a:r>
              <a:rPr lang="en-US" dirty="0"/>
              <a:t>(e.g., salary of a factory manager, supervisor etc.) And they have to be apportioned to different products on some suitable basis. Indirect costs are also called “overheads”</a:t>
            </a:r>
            <a:endParaRPr lang="en-IN" dirty="0"/>
          </a:p>
        </p:txBody>
      </p:sp>
    </p:spTree>
    <p:extLst>
      <p:ext uri="{BB962C8B-B14F-4D97-AF65-F5344CB8AC3E}">
        <p14:creationId xmlns:p14="http://schemas.microsoft.com/office/powerpoint/2010/main" val="47675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9C35-CCAB-892C-9AA5-1AB0881E5645}"/>
              </a:ext>
            </a:extLst>
          </p:cNvPr>
          <p:cNvSpPr>
            <a:spLocks noGrp="1"/>
          </p:cNvSpPr>
          <p:nvPr>
            <p:ph type="title"/>
          </p:nvPr>
        </p:nvSpPr>
        <p:spPr/>
        <p:txBody>
          <a:bodyPr/>
          <a:lstStyle/>
          <a:p>
            <a:r>
              <a:rPr lang="en-US" dirty="0"/>
              <a:t>What is </a:t>
            </a:r>
            <a:r>
              <a:rPr lang="en-US" i="1" dirty="0"/>
              <a:t>Costing?</a:t>
            </a:r>
            <a:endParaRPr lang="en-IN" dirty="0"/>
          </a:p>
        </p:txBody>
      </p:sp>
      <p:sp>
        <p:nvSpPr>
          <p:cNvPr id="3" name="Content Placeholder 2">
            <a:extLst>
              <a:ext uri="{FF2B5EF4-FFF2-40B4-BE49-F238E27FC236}">
                <a16:creationId xmlns:a16="http://schemas.microsoft.com/office/drawing/2014/main" id="{19CAD920-5F3C-2090-6E21-225B2FD89A72}"/>
              </a:ext>
            </a:extLst>
          </p:cNvPr>
          <p:cNvSpPr>
            <a:spLocks noGrp="1"/>
          </p:cNvSpPr>
          <p:nvPr>
            <p:ph idx="1"/>
          </p:nvPr>
        </p:nvSpPr>
        <p:spPr>
          <a:xfrm>
            <a:off x="838200" y="2278505"/>
            <a:ext cx="10515600" cy="3898458"/>
          </a:xfrm>
        </p:spPr>
        <p:txBody>
          <a:bodyPr/>
          <a:lstStyle/>
          <a:p>
            <a:pPr algn="just"/>
            <a:r>
              <a:rPr lang="en-US" dirty="0"/>
              <a:t>The technique and process of ascertaining costs is known as Costing. </a:t>
            </a:r>
            <a:endParaRPr lang="en-IN" dirty="0"/>
          </a:p>
        </p:txBody>
      </p:sp>
    </p:spTree>
    <p:extLst>
      <p:ext uri="{BB962C8B-B14F-4D97-AF65-F5344CB8AC3E}">
        <p14:creationId xmlns:p14="http://schemas.microsoft.com/office/powerpoint/2010/main" val="725377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6682A-6DE7-E4C4-C8B6-538D7F4A05DA}"/>
              </a:ext>
            </a:extLst>
          </p:cNvPr>
          <p:cNvSpPr>
            <a:spLocks noGrp="1"/>
          </p:cNvSpPr>
          <p:nvPr>
            <p:ph type="title"/>
          </p:nvPr>
        </p:nvSpPr>
        <p:spPr/>
        <p:txBody>
          <a:bodyPr/>
          <a:lstStyle/>
          <a:p>
            <a:r>
              <a:rPr lang="en-US" dirty="0"/>
              <a:t>Cost Classification in association with Product Cost</a:t>
            </a:r>
            <a:endParaRPr lang="en-IN" dirty="0"/>
          </a:p>
        </p:txBody>
      </p:sp>
      <p:sp>
        <p:nvSpPr>
          <p:cNvPr id="3" name="Content Placeholder 2">
            <a:extLst>
              <a:ext uri="{FF2B5EF4-FFF2-40B4-BE49-F238E27FC236}">
                <a16:creationId xmlns:a16="http://schemas.microsoft.com/office/drawing/2014/main" id="{7AC1BE9E-6B3E-3EB6-3D2C-3005A6E9C17B}"/>
              </a:ext>
            </a:extLst>
          </p:cNvPr>
          <p:cNvSpPr>
            <a:spLocks noGrp="1"/>
          </p:cNvSpPr>
          <p:nvPr>
            <p:ph idx="1"/>
          </p:nvPr>
        </p:nvSpPr>
        <p:spPr/>
        <p:txBody>
          <a:bodyPr/>
          <a:lstStyle/>
          <a:p>
            <a:pPr algn="just"/>
            <a:r>
              <a:rPr lang="en-US" dirty="0"/>
              <a:t>Product Costs: product costs are traceable to the product and include direct material, direct </a:t>
            </a:r>
            <a:r>
              <a:rPr lang="en-US" dirty="0" err="1"/>
              <a:t>labour</a:t>
            </a:r>
            <a:r>
              <a:rPr lang="en-US" dirty="0"/>
              <a:t> and manufacturing overheads. In other words, product cost is equivalent to factory cost.</a:t>
            </a:r>
          </a:p>
          <a:p>
            <a:pPr algn="just"/>
            <a:r>
              <a:rPr lang="en-US" dirty="0"/>
              <a:t>Period Costs: period costs are charged to the period in which they are incurred and are treated as expenses. They are incurred on the basis of time, e.g., rent, salaries, insurance etc. They cannot be directly assigned to a product, as they are incurred for several products at a time (generally).</a:t>
            </a:r>
            <a:endParaRPr lang="en-IN" dirty="0"/>
          </a:p>
        </p:txBody>
      </p:sp>
    </p:spTree>
    <p:extLst>
      <p:ext uri="{BB962C8B-B14F-4D97-AF65-F5344CB8AC3E}">
        <p14:creationId xmlns:p14="http://schemas.microsoft.com/office/powerpoint/2010/main" val="3335385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D944C-EB24-E901-036A-89FA62121DFE}"/>
              </a:ext>
            </a:extLst>
          </p:cNvPr>
          <p:cNvSpPr>
            <a:spLocks noGrp="1"/>
          </p:cNvSpPr>
          <p:nvPr>
            <p:ph type="title"/>
          </p:nvPr>
        </p:nvSpPr>
        <p:spPr/>
        <p:txBody>
          <a:bodyPr/>
          <a:lstStyle/>
          <a:p>
            <a:r>
              <a:rPr lang="en-US" dirty="0"/>
              <a:t>Cost Classification by Activity</a:t>
            </a:r>
            <a:endParaRPr lang="en-IN" dirty="0"/>
          </a:p>
        </p:txBody>
      </p:sp>
      <p:sp>
        <p:nvSpPr>
          <p:cNvPr id="3" name="Content Placeholder 2">
            <a:extLst>
              <a:ext uri="{FF2B5EF4-FFF2-40B4-BE49-F238E27FC236}">
                <a16:creationId xmlns:a16="http://schemas.microsoft.com/office/drawing/2014/main" id="{F625F48C-2777-75F8-A58A-A853EEDE736B}"/>
              </a:ext>
            </a:extLst>
          </p:cNvPr>
          <p:cNvSpPr>
            <a:spLocks noGrp="1"/>
          </p:cNvSpPr>
          <p:nvPr>
            <p:ph idx="1"/>
          </p:nvPr>
        </p:nvSpPr>
        <p:spPr/>
        <p:txBody>
          <a:bodyPr/>
          <a:lstStyle/>
          <a:p>
            <a:pPr algn="just"/>
            <a:r>
              <a:rPr lang="en-US" dirty="0"/>
              <a:t>Fixed Cost: Fixed cost is a cost which tends to be unaffected by variations in volume of output. Fixed cost mainly depends on the passage of time and does not vary directly with the volume of output. It is also called period cost, e.g., rent, insurance, depreciation of buildings etc. It must be noted here that fixed costs remain fixed </a:t>
            </a:r>
            <a:r>
              <a:rPr lang="en-US" dirty="0" err="1"/>
              <a:t>upto</a:t>
            </a:r>
            <a:r>
              <a:rPr lang="en-US" dirty="0"/>
              <a:t> a certain level only. These costs may also vary after a certain production level.</a:t>
            </a:r>
            <a:endParaRPr lang="en-IN" dirty="0"/>
          </a:p>
        </p:txBody>
      </p:sp>
    </p:spTree>
    <p:extLst>
      <p:ext uri="{BB962C8B-B14F-4D97-AF65-F5344CB8AC3E}">
        <p14:creationId xmlns:p14="http://schemas.microsoft.com/office/powerpoint/2010/main" val="217451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01A11-3FE3-DBA9-57E0-BD26C6C35D00}"/>
              </a:ext>
            </a:extLst>
          </p:cNvPr>
          <p:cNvSpPr>
            <a:spLocks noGrp="1"/>
          </p:cNvSpPr>
          <p:nvPr>
            <p:ph type="title"/>
          </p:nvPr>
        </p:nvSpPr>
        <p:spPr/>
        <p:txBody>
          <a:bodyPr/>
          <a:lstStyle/>
          <a:p>
            <a:r>
              <a:rPr lang="en-US" dirty="0"/>
              <a:t>Cost Classification by Activity</a:t>
            </a:r>
            <a:endParaRPr lang="en-IN" dirty="0"/>
          </a:p>
        </p:txBody>
      </p:sp>
      <p:sp>
        <p:nvSpPr>
          <p:cNvPr id="3" name="Content Placeholder 2">
            <a:extLst>
              <a:ext uri="{FF2B5EF4-FFF2-40B4-BE49-F238E27FC236}">
                <a16:creationId xmlns:a16="http://schemas.microsoft.com/office/drawing/2014/main" id="{42E49F94-3789-646A-DCA7-AE756BD4F2D6}"/>
              </a:ext>
            </a:extLst>
          </p:cNvPr>
          <p:cNvSpPr>
            <a:spLocks noGrp="1"/>
          </p:cNvSpPr>
          <p:nvPr>
            <p:ph idx="1"/>
          </p:nvPr>
        </p:nvSpPr>
        <p:spPr/>
        <p:txBody>
          <a:bodyPr>
            <a:normAutofit/>
          </a:bodyPr>
          <a:lstStyle/>
          <a:p>
            <a:pPr algn="just"/>
            <a:r>
              <a:rPr lang="en-US" dirty="0"/>
              <a:t>Semi variable Cost- These costs are partly fixed and partly variable. Because of the variable element, they fluctuate with volume and because of the fixed element; they do not change in direct proportion to output. Semi-variable or semi-fixed costs change in the same direction as that of the output but not in the same proportion. For example, the expenditure on maintenance is to a great extent fixed if the output does not change significantly. Where, however, the production rises beyond a certain limit, further expenditure on maintenance will be necessary although the increase in the expenditure will not be in proportion to the rise in output. Other examples in this regard are: depreciation, telephone rent, repairs etc.</a:t>
            </a:r>
            <a:endParaRPr lang="en-IN" dirty="0"/>
          </a:p>
        </p:txBody>
      </p:sp>
    </p:spTree>
    <p:extLst>
      <p:ext uri="{BB962C8B-B14F-4D97-AF65-F5344CB8AC3E}">
        <p14:creationId xmlns:p14="http://schemas.microsoft.com/office/powerpoint/2010/main" val="303430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4DDA-C491-7CFB-596A-3C8BA136F8FD}"/>
              </a:ext>
            </a:extLst>
          </p:cNvPr>
          <p:cNvSpPr>
            <a:spLocks noGrp="1"/>
          </p:cNvSpPr>
          <p:nvPr>
            <p:ph type="title"/>
          </p:nvPr>
        </p:nvSpPr>
        <p:spPr/>
        <p:txBody>
          <a:bodyPr/>
          <a:lstStyle/>
          <a:p>
            <a:r>
              <a:rPr lang="en-US" dirty="0"/>
              <a:t>Cost Classification by Activity</a:t>
            </a:r>
            <a:endParaRPr lang="en-IN" dirty="0"/>
          </a:p>
        </p:txBody>
      </p:sp>
      <p:sp>
        <p:nvSpPr>
          <p:cNvPr id="3" name="Content Placeholder 2">
            <a:extLst>
              <a:ext uri="{FF2B5EF4-FFF2-40B4-BE49-F238E27FC236}">
                <a16:creationId xmlns:a16="http://schemas.microsoft.com/office/drawing/2014/main" id="{EA250179-0EDB-E67F-8447-6942A6F1DB1C}"/>
              </a:ext>
            </a:extLst>
          </p:cNvPr>
          <p:cNvSpPr>
            <a:spLocks noGrp="1"/>
          </p:cNvSpPr>
          <p:nvPr>
            <p:ph idx="1"/>
          </p:nvPr>
        </p:nvSpPr>
        <p:spPr/>
        <p:txBody>
          <a:bodyPr/>
          <a:lstStyle/>
          <a:p>
            <a:pPr algn="just"/>
            <a:r>
              <a:rPr lang="en-US" dirty="0"/>
              <a:t>Variable Cost- Cost which tends to vary directly with volume of outputs is called `variable cost‟. It is a direct cost. It includes direct material, direct </a:t>
            </a:r>
            <a:r>
              <a:rPr lang="en-US" dirty="0" err="1"/>
              <a:t>labour</a:t>
            </a:r>
            <a:r>
              <a:rPr lang="en-US" dirty="0"/>
              <a:t>, direct expenses etc. It should be noted here that the variable cost per unit is constant but the total cost changes corresponding to the levels of output. It is always expressed in terms of units, not in terms of time. </a:t>
            </a:r>
            <a:endParaRPr lang="en-IN" dirty="0"/>
          </a:p>
        </p:txBody>
      </p:sp>
    </p:spTree>
    <p:extLst>
      <p:ext uri="{BB962C8B-B14F-4D97-AF65-F5344CB8AC3E}">
        <p14:creationId xmlns:p14="http://schemas.microsoft.com/office/powerpoint/2010/main" val="53598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C74C0-4DAE-7F43-D62C-4C7C9324E1F3}"/>
              </a:ext>
            </a:extLst>
          </p:cNvPr>
          <p:cNvSpPr>
            <a:spLocks noGrp="1"/>
          </p:cNvSpPr>
          <p:nvPr>
            <p:ph type="title"/>
          </p:nvPr>
        </p:nvSpPr>
        <p:spPr/>
        <p:txBody>
          <a:bodyPr/>
          <a:lstStyle/>
          <a:p>
            <a:r>
              <a:rPr lang="en-IN" dirty="0"/>
              <a:t>Cost Classification by Function</a:t>
            </a:r>
          </a:p>
        </p:txBody>
      </p:sp>
      <p:sp>
        <p:nvSpPr>
          <p:cNvPr id="3" name="Content Placeholder 2">
            <a:extLst>
              <a:ext uri="{FF2B5EF4-FFF2-40B4-BE49-F238E27FC236}">
                <a16:creationId xmlns:a16="http://schemas.microsoft.com/office/drawing/2014/main" id="{97338BC6-C42A-C67F-BC13-0856199B8829}"/>
              </a:ext>
            </a:extLst>
          </p:cNvPr>
          <p:cNvSpPr>
            <a:spLocks noGrp="1"/>
          </p:cNvSpPr>
          <p:nvPr>
            <p:ph idx="1"/>
          </p:nvPr>
        </p:nvSpPr>
        <p:spPr/>
        <p:txBody>
          <a:bodyPr>
            <a:normAutofit/>
          </a:bodyPr>
          <a:lstStyle/>
          <a:p>
            <a:pPr algn="just"/>
            <a:r>
              <a:rPr lang="en-US" dirty="0"/>
              <a:t>Manufacturing/Production Cost: it is the cost of operating the manufacturing division of an enterprise. It is defined as the cost of the sequence of operations which begin with supplying materials, services and ends with the primary packing of the product.</a:t>
            </a:r>
          </a:p>
          <a:p>
            <a:pPr algn="just"/>
            <a:r>
              <a:rPr lang="en-US" dirty="0"/>
              <a:t>Administrative/Office Cost: it is the cost of formulating the policy, directing the organization and controlling the operations of an undertaking, which is not directly related to production, selling, distribution, research or development. Administration cost, thus, includes all office expenses: remuneration paid to managers, directors, legal expenses, depreciation of office premises etc.</a:t>
            </a:r>
            <a:endParaRPr lang="en-IN" dirty="0"/>
          </a:p>
        </p:txBody>
      </p:sp>
    </p:spTree>
    <p:extLst>
      <p:ext uri="{BB962C8B-B14F-4D97-AF65-F5344CB8AC3E}">
        <p14:creationId xmlns:p14="http://schemas.microsoft.com/office/powerpoint/2010/main" val="160855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765C3-11F0-2C0C-2D9B-4464A2132C56}"/>
              </a:ext>
            </a:extLst>
          </p:cNvPr>
          <p:cNvSpPr>
            <a:spLocks noGrp="1"/>
          </p:cNvSpPr>
          <p:nvPr>
            <p:ph type="title"/>
          </p:nvPr>
        </p:nvSpPr>
        <p:spPr/>
        <p:txBody>
          <a:bodyPr/>
          <a:lstStyle/>
          <a:p>
            <a:r>
              <a:rPr lang="en-IN" dirty="0"/>
              <a:t>Cost Classification by Function</a:t>
            </a:r>
          </a:p>
        </p:txBody>
      </p:sp>
      <p:sp>
        <p:nvSpPr>
          <p:cNvPr id="3" name="Content Placeholder 2">
            <a:extLst>
              <a:ext uri="{FF2B5EF4-FFF2-40B4-BE49-F238E27FC236}">
                <a16:creationId xmlns:a16="http://schemas.microsoft.com/office/drawing/2014/main" id="{CDF350FD-DFF2-7506-7D8E-87192380CBCA}"/>
              </a:ext>
            </a:extLst>
          </p:cNvPr>
          <p:cNvSpPr>
            <a:spLocks noGrp="1"/>
          </p:cNvSpPr>
          <p:nvPr>
            <p:ph idx="1"/>
          </p:nvPr>
        </p:nvSpPr>
        <p:spPr/>
        <p:txBody>
          <a:bodyPr>
            <a:normAutofit/>
          </a:bodyPr>
          <a:lstStyle/>
          <a:p>
            <a:pPr algn="just"/>
            <a:r>
              <a:rPr lang="en-US" dirty="0"/>
              <a:t>Distribution Cost: it is the cost of the sequence of operations which begins with making the packed product, available for dispatch and ends with making the reconditioned returned empty package, if any, available for re-use. Thus, distribution cost includes all those expenses concerned with dispatching and delivering finished products to customers, e.g., warehouse rent, depreciation of delivery vehicles, special packing, loading expenses, carriage outward, salaries of dispatch clerks, repairing of empties for re-use, etc.</a:t>
            </a:r>
          </a:p>
          <a:p>
            <a:pPr algn="just"/>
            <a:endParaRPr lang="en-IN" dirty="0"/>
          </a:p>
        </p:txBody>
      </p:sp>
    </p:spTree>
    <p:extLst>
      <p:ext uri="{BB962C8B-B14F-4D97-AF65-F5344CB8AC3E}">
        <p14:creationId xmlns:p14="http://schemas.microsoft.com/office/powerpoint/2010/main" val="1485305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D4014-8D68-5419-CBEB-835F65C6CAE7}"/>
              </a:ext>
            </a:extLst>
          </p:cNvPr>
          <p:cNvSpPr>
            <a:spLocks noGrp="1"/>
          </p:cNvSpPr>
          <p:nvPr>
            <p:ph type="title"/>
          </p:nvPr>
        </p:nvSpPr>
        <p:spPr/>
        <p:txBody>
          <a:bodyPr/>
          <a:lstStyle/>
          <a:p>
            <a:r>
              <a:rPr lang="en-IN" dirty="0"/>
              <a:t>Cost Classification by Function</a:t>
            </a:r>
          </a:p>
        </p:txBody>
      </p:sp>
      <p:sp>
        <p:nvSpPr>
          <p:cNvPr id="3" name="Content Placeholder 2">
            <a:extLst>
              <a:ext uri="{FF2B5EF4-FFF2-40B4-BE49-F238E27FC236}">
                <a16:creationId xmlns:a16="http://schemas.microsoft.com/office/drawing/2014/main" id="{D825922D-58F1-5E3E-7338-1A349C319F6E}"/>
              </a:ext>
            </a:extLst>
          </p:cNvPr>
          <p:cNvSpPr>
            <a:spLocks noGrp="1"/>
          </p:cNvSpPr>
          <p:nvPr>
            <p:ph idx="1"/>
          </p:nvPr>
        </p:nvSpPr>
        <p:spPr/>
        <p:txBody>
          <a:bodyPr/>
          <a:lstStyle/>
          <a:p>
            <a:pPr algn="just"/>
            <a:r>
              <a:rPr lang="en-US" dirty="0"/>
              <a:t>Research and Development Cost: It is the cost of discovering new ideas, processes, and products by experiment and implementing such results on a commercial basis. </a:t>
            </a:r>
          </a:p>
          <a:p>
            <a:pPr algn="just"/>
            <a:r>
              <a:rPr lang="en-US" dirty="0"/>
              <a:t>Pre-Production Cost: Expenses incurred before a factory is started and expenses involved in introducing a new product are preproduction costs. They are treated as deferred revenue expenditure and charged to the cost of future production on some suitable basis.</a:t>
            </a:r>
            <a:endParaRPr lang="en-IN" dirty="0"/>
          </a:p>
        </p:txBody>
      </p:sp>
    </p:spTree>
    <p:extLst>
      <p:ext uri="{BB962C8B-B14F-4D97-AF65-F5344CB8AC3E}">
        <p14:creationId xmlns:p14="http://schemas.microsoft.com/office/powerpoint/2010/main" val="376059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4854A-E1EA-849C-2B58-11B026A55993}"/>
              </a:ext>
            </a:extLst>
          </p:cNvPr>
          <p:cNvSpPr>
            <a:spLocks noGrp="1"/>
          </p:cNvSpPr>
          <p:nvPr>
            <p:ph type="title"/>
          </p:nvPr>
        </p:nvSpPr>
        <p:spPr/>
        <p:txBody>
          <a:bodyPr/>
          <a:lstStyle/>
          <a:p>
            <a:r>
              <a:rPr lang="en-IN" dirty="0"/>
              <a:t>Opportunity Cost and Sunk Cost</a:t>
            </a:r>
          </a:p>
        </p:txBody>
      </p:sp>
      <p:sp>
        <p:nvSpPr>
          <p:cNvPr id="3" name="Content Placeholder 2">
            <a:extLst>
              <a:ext uri="{FF2B5EF4-FFF2-40B4-BE49-F238E27FC236}">
                <a16:creationId xmlns:a16="http://schemas.microsoft.com/office/drawing/2014/main" id="{A2C85F54-1F94-173E-9609-7070F9BE1672}"/>
              </a:ext>
            </a:extLst>
          </p:cNvPr>
          <p:cNvSpPr>
            <a:spLocks noGrp="1"/>
          </p:cNvSpPr>
          <p:nvPr>
            <p:ph idx="1"/>
          </p:nvPr>
        </p:nvSpPr>
        <p:spPr/>
        <p:txBody>
          <a:bodyPr>
            <a:normAutofit/>
          </a:bodyPr>
          <a:lstStyle/>
          <a:p>
            <a:pPr algn="just"/>
            <a:r>
              <a:rPr lang="en-US" dirty="0"/>
              <a:t>Opportunity Cost: It is the value of the benefit sacrificed in favor of choosing a particular alternative or action. It is the cost of the best alternative foregone. If an owned building, for example, is proposed to be used for a new project, the likely revenue which the building could fetch, when rented out, is the opportunity cost which should be considered while evaluating the profitability of the project.</a:t>
            </a:r>
          </a:p>
          <a:p>
            <a:pPr algn="just"/>
            <a:r>
              <a:rPr lang="en-US" dirty="0"/>
              <a:t>Sunk Cost: A cost which was incurred or sunk in the past and is not relevant for decision-making is a sunk cost. It is only historical in nature and is irrelevant for decision-making. It may also be defined as the difference between the purchase price of an asset and its salvage value. </a:t>
            </a:r>
            <a:endParaRPr lang="en-IN" dirty="0"/>
          </a:p>
        </p:txBody>
      </p:sp>
    </p:spTree>
    <p:extLst>
      <p:ext uri="{BB962C8B-B14F-4D97-AF65-F5344CB8AC3E}">
        <p14:creationId xmlns:p14="http://schemas.microsoft.com/office/powerpoint/2010/main" val="135255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B721-AA0A-0E2D-A8E0-C924509BFCEF}"/>
              </a:ext>
            </a:extLst>
          </p:cNvPr>
          <p:cNvSpPr>
            <a:spLocks noGrp="1"/>
          </p:cNvSpPr>
          <p:nvPr>
            <p:ph type="title"/>
          </p:nvPr>
        </p:nvSpPr>
        <p:spPr/>
        <p:txBody>
          <a:bodyPr/>
          <a:lstStyle/>
          <a:p>
            <a:r>
              <a:rPr lang="en-IN" dirty="0"/>
              <a:t>Class Exercise</a:t>
            </a:r>
          </a:p>
        </p:txBody>
      </p:sp>
      <p:sp>
        <p:nvSpPr>
          <p:cNvPr id="3" name="Content Placeholder 2">
            <a:extLst>
              <a:ext uri="{FF2B5EF4-FFF2-40B4-BE49-F238E27FC236}">
                <a16:creationId xmlns:a16="http://schemas.microsoft.com/office/drawing/2014/main" id="{F28952B5-1DD2-E111-FF4C-E747EE9BADEA}"/>
              </a:ext>
            </a:extLst>
          </p:cNvPr>
          <p:cNvSpPr>
            <a:spLocks noGrp="1"/>
          </p:cNvSpPr>
          <p:nvPr>
            <p:ph idx="1"/>
          </p:nvPr>
        </p:nvSpPr>
        <p:spPr/>
        <p:txBody>
          <a:bodyPr/>
          <a:lstStyle/>
          <a:p>
            <a:r>
              <a:rPr lang="en-IN" dirty="0"/>
              <a:t>Discuss the functions of Management Accounting and Cost Accounting (10 marks)</a:t>
            </a:r>
          </a:p>
          <a:p>
            <a:r>
              <a:rPr lang="en-IN" dirty="0"/>
              <a:t>How cost classification can help in Decision making purpose? (10 marks)</a:t>
            </a:r>
          </a:p>
          <a:p>
            <a:r>
              <a:rPr lang="en-IN" dirty="0"/>
              <a:t>Discuss the elements of cost accounting and their relevance (10 marks)</a:t>
            </a:r>
          </a:p>
          <a:p>
            <a:r>
              <a:rPr lang="en-IN" dirty="0"/>
              <a:t>On what basis a cost can be categorized as fixed/ variable or semi-variable? Explain (5 marks)</a:t>
            </a:r>
          </a:p>
          <a:p>
            <a:endParaRPr lang="en-IN" dirty="0"/>
          </a:p>
        </p:txBody>
      </p:sp>
    </p:spTree>
    <p:extLst>
      <p:ext uri="{BB962C8B-B14F-4D97-AF65-F5344CB8AC3E}">
        <p14:creationId xmlns:p14="http://schemas.microsoft.com/office/powerpoint/2010/main" val="1637603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921E8-ACD7-755E-166C-7C219E7C41CF}"/>
              </a:ext>
            </a:extLst>
          </p:cNvPr>
          <p:cNvSpPr>
            <a:spLocks noGrp="1"/>
          </p:cNvSpPr>
          <p:nvPr>
            <p:ph type="title"/>
          </p:nvPr>
        </p:nvSpPr>
        <p:spPr/>
        <p:txBody>
          <a:bodyPr/>
          <a:lstStyle/>
          <a:p>
            <a:r>
              <a:rPr lang="en-US" dirty="0"/>
              <a:t>Cost Accountancy</a:t>
            </a:r>
            <a:endParaRPr lang="en-IN" dirty="0"/>
          </a:p>
        </p:txBody>
      </p:sp>
      <p:sp>
        <p:nvSpPr>
          <p:cNvPr id="3" name="Content Placeholder 2">
            <a:extLst>
              <a:ext uri="{FF2B5EF4-FFF2-40B4-BE49-F238E27FC236}">
                <a16:creationId xmlns:a16="http://schemas.microsoft.com/office/drawing/2014/main" id="{FC05E108-9605-31CE-EDA4-1888A34BF4DC}"/>
              </a:ext>
            </a:extLst>
          </p:cNvPr>
          <p:cNvSpPr>
            <a:spLocks noGrp="1"/>
          </p:cNvSpPr>
          <p:nvPr>
            <p:ph idx="1"/>
          </p:nvPr>
        </p:nvSpPr>
        <p:spPr/>
        <p:txBody>
          <a:bodyPr/>
          <a:lstStyle/>
          <a:p>
            <a:pPr algn="just"/>
            <a:r>
              <a:rPr lang="en-US" dirty="0"/>
              <a:t>Cost Accountancy includes, Costing and Cost Accounting. Cost Accountancy is the application of costing and cost accounting principles, methods and techniques to the science, art and practice of cost control and the ascertainment of profitability.</a:t>
            </a:r>
            <a:endParaRPr lang="en-IN" dirty="0"/>
          </a:p>
        </p:txBody>
      </p:sp>
    </p:spTree>
    <p:extLst>
      <p:ext uri="{BB962C8B-B14F-4D97-AF65-F5344CB8AC3E}">
        <p14:creationId xmlns:p14="http://schemas.microsoft.com/office/powerpoint/2010/main" val="2356110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E83DF-11D6-2D28-7502-BC2B8A3CEE4D}"/>
              </a:ext>
            </a:extLst>
          </p:cNvPr>
          <p:cNvSpPr>
            <a:spLocks noGrp="1"/>
          </p:cNvSpPr>
          <p:nvPr>
            <p:ph type="title"/>
          </p:nvPr>
        </p:nvSpPr>
        <p:spPr/>
        <p:txBody>
          <a:bodyPr/>
          <a:lstStyle/>
          <a:p>
            <a:r>
              <a:rPr lang="en-US" dirty="0"/>
              <a:t>Cost Accounting</a:t>
            </a:r>
            <a:endParaRPr lang="en-IN" dirty="0"/>
          </a:p>
        </p:txBody>
      </p:sp>
      <p:sp>
        <p:nvSpPr>
          <p:cNvPr id="3" name="Content Placeholder 2">
            <a:extLst>
              <a:ext uri="{FF2B5EF4-FFF2-40B4-BE49-F238E27FC236}">
                <a16:creationId xmlns:a16="http://schemas.microsoft.com/office/drawing/2014/main" id="{4037AA88-1B2A-E088-24E4-DAC6C0A4953A}"/>
              </a:ext>
            </a:extLst>
          </p:cNvPr>
          <p:cNvSpPr>
            <a:spLocks noGrp="1"/>
          </p:cNvSpPr>
          <p:nvPr>
            <p:ph idx="1"/>
          </p:nvPr>
        </p:nvSpPr>
        <p:spPr/>
        <p:txBody>
          <a:bodyPr/>
          <a:lstStyle/>
          <a:p>
            <a:pPr algn="just"/>
            <a:r>
              <a:rPr lang="en-US" dirty="0"/>
              <a:t>Cost accounting accounts for the costs of a product, a service or an operation. It is concerned with actual costs incurred and the estimation of future costs. Cost accounting is a conscious and rational procedure used by accountants for accumulating costs and relating such costs to specific products or departments for effective management action.</a:t>
            </a:r>
            <a:endParaRPr lang="en-IN" dirty="0"/>
          </a:p>
        </p:txBody>
      </p:sp>
    </p:spTree>
    <p:extLst>
      <p:ext uri="{BB962C8B-B14F-4D97-AF65-F5344CB8AC3E}">
        <p14:creationId xmlns:p14="http://schemas.microsoft.com/office/powerpoint/2010/main" val="199570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A5A59-C797-69AD-6588-BEF7CD355408}"/>
              </a:ext>
            </a:extLst>
          </p:cNvPr>
          <p:cNvSpPr>
            <a:spLocks noGrp="1"/>
          </p:cNvSpPr>
          <p:nvPr>
            <p:ph type="title"/>
          </p:nvPr>
        </p:nvSpPr>
        <p:spPr/>
        <p:txBody>
          <a:bodyPr/>
          <a:lstStyle/>
          <a:p>
            <a:r>
              <a:rPr lang="en-US" dirty="0"/>
              <a:t>Nature and Characteristics of Cost Accounting </a:t>
            </a:r>
            <a:endParaRPr lang="en-IN" dirty="0"/>
          </a:p>
        </p:txBody>
      </p:sp>
      <p:sp>
        <p:nvSpPr>
          <p:cNvPr id="3" name="Content Placeholder 2">
            <a:extLst>
              <a:ext uri="{FF2B5EF4-FFF2-40B4-BE49-F238E27FC236}">
                <a16:creationId xmlns:a16="http://schemas.microsoft.com/office/drawing/2014/main" id="{8BE33435-4EA7-39CA-C638-AD9E7E723C81}"/>
              </a:ext>
            </a:extLst>
          </p:cNvPr>
          <p:cNvSpPr>
            <a:spLocks noGrp="1"/>
          </p:cNvSpPr>
          <p:nvPr>
            <p:ph idx="1"/>
          </p:nvPr>
        </p:nvSpPr>
        <p:spPr/>
        <p:txBody>
          <a:bodyPr/>
          <a:lstStyle/>
          <a:p>
            <a:r>
              <a:rPr lang="en-IN" dirty="0"/>
              <a:t>Specialised Branch of Accounting</a:t>
            </a:r>
          </a:p>
          <a:p>
            <a:r>
              <a:rPr lang="en-IN" dirty="0"/>
              <a:t>Art and Science Both</a:t>
            </a:r>
          </a:p>
          <a:p>
            <a:r>
              <a:rPr lang="en-IN" dirty="0"/>
              <a:t>Recognised as a Profession</a:t>
            </a:r>
          </a:p>
          <a:p>
            <a:r>
              <a:rPr lang="en-US" dirty="0"/>
              <a:t>Determination of various Components of Total Cost</a:t>
            </a:r>
          </a:p>
          <a:p>
            <a:r>
              <a:rPr lang="en-US" dirty="0"/>
              <a:t>Application of Statistical Data of Computing Profit and Cost</a:t>
            </a:r>
            <a:endParaRPr lang="en-IN" dirty="0"/>
          </a:p>
        </p:txBody>
      </p:sp>
    </p:spTree>
    <p:extLst>
      <p:ext uri="{BB962C8B-B14F-4D97-AF65-F5344CB8AC3E}">
        <p14:creationId xmlns:p14="http://schemas.microsoft.com/office/powerpoint/2010/main" val="328176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4444-1C73-88DB-C426-5E31BC1EFF4D}"/>
              </a:ext>
            </a:extLst>
          </p:cNvPr>
          <p:cNvSpPr>
            <a:spLocks noGrp="1"/>
          </p:cNvSpPr>
          <p:nvPr>
            <p:ph type="title"/>
          </p:nvPr>
        </p:nvSpPr>
        <p:spPr/>
        <p:txBody>
          <a:bodyPr/>
          <a:lstStyle/>
          <a:p>
            <a:r>
              <a:rPr lang="en-US" dirty="0"/>
              <a:t>Scope of Cost Accounting</a:t>
            </a:r>
            <a:endParaRPr lang="en-IN" dirty="0"/>
          </a:p>
        </p:txBody>
      </p:sp>
      <p:sp>
        <p:nvSpPr>
          <p:cNvPr id="3" name="Content Placeholder 2">
            <a:extLst>
              <a:ext uri="{FF2B5EF4-FFF2-40B4-BE49-F238E27FC236}">
                <a16:creationId xmlns:a16="http://schemas.microsoft.com/office/drawing/2014/main" id="{76744948-5D10-D91A-1199-9D99CE67FFF4}"/>
              </a:ext>
            </a:extLst>
          </p:cNvPr>
          <p:cNvSpPr>
            <a:spLocks noGrp="1"/>
          </p:cNvSpPr>
          <p:nvPr>
            <p:ph idx="1"/>
          </p:nvPr>
        </p:nvSpPr>
        <p:spPr/>
        <p:txBody>
          <a:bodyPr/>
          <a:lstStyle/>
          <a:p>
            <a:pPr algn="just"/>
            <a:r>
              <a:rPr lang="en-US" dirty="0"/>
              <a:t>The scope of cost accounting is very broad. An </a:t>
            </a:r>
            <a:r>
              <a:rPr lang="en-US" dirty="0" err="1"/>
              <a:t>organisation</a:t>
            </a:r>
            <a:r>
              <a:rPr lang="en-US" dirty="0"/>
              <a:t> having an effective cost accounting system helps the management in performance of their responsibilities in an efficient and effective manner. In brief, cost accounting covers the following aspects:</a:t>
            </a:r>
          </a:p>
          <a:p>
            <a:pPr algn="just">
              <a:buFont typeface="Wingdings" panose="05000000000000000000" pitchFamily="2" charset="2"/>
              <a:buChar char="q"/>
            </a:pPr>
            <a:r>
              <a:rPr lang="en-US" dirty="0"/>
              <a:t>Classification of Cost</a:t>
            </a:r>
          </a:p>
          <a:p>
            <a:pPr algn="just">
              <a:buFont typeface="Wingdings" panose="05000000000000000000" pitchFamily="2" charset="2"/>
              <a:buChar char="q"/>
            </a:pPr>
            <a:r>
              <a:rPr lang="en-US" dirty="0"/>
              <a:t>Cost Recording</a:t>
            </a:r>
          </a:p>
          <a:p>
            <a:pPr algn="just">
              <a:buFont typeface="Wingdings" panose="05000000000000000000" pitchFamily="2" charset="2"/>
              <a:buChar char="q"/>
            </a:pPr>
            <a:r>
              <a:rPr lang="en-US" dirty="0"/>
              <a:t>Cost Allocation</a:t>
            </a:r>
          </a:p>
          <a:p>
            <a:pPr algn="just">
              <a:buFont typeface="Wingdings" panose="05000000000000000000" pitchFamily="2" charset="2"/>
              <a:buChar char="q"/>
            </a:pPr>
            <a:r>
              <a:rPr lang="en-US" dirty="0"/>
              <a:t>Cost Determination</a:t>
            </a:r>
          </a:p>
          <a:p>
            <a:pPr algn="just">
              <a:buFont typeface="Wingdings" panose="05000000000000000000" pitchFamily="2" charset="2"/>
              <a:buChar char="q"/>
            </a:pPr>
            <a:r>
              <a:rPr lang="en-US" dirty="0"/>
              <a:t>Cost Control</a:t>
            </a:r>
            <a:endParaRPr lang="en-IN" dirty="0"/>
          </a:p>
        </p:txBody>
      </p:sp>
    </p:spTree>
    <p:extLst>
      <p:ext uri="{BB962C8B-B14F-4D97-AF65-F5344CB8AC3E}">
        <p14:creationId xmlns:p14="http://schemas.microsoft.com/office/powerpoint/2010/main" val="1030779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0D5A0-EC9B-2AF2-9F9B-BE1CF0C6249D}"/>
              </a:ext>
            </a:extLst>
          </p:cNvPr>
          <p:cNvSpPr>
            <a:spLocks noGrp="1"/>
          </p:cNvSpPr>
          <p:nvPr>
            <p:ph type="title"/>
          </p:nvPr>
        </p:nvSpPr>
        <p:spPr/>
        <p:txBody>
          <a:bodyPr/>
          <a:lstStyle/>
          <a:p>
            <a:r>
              <a:rPr lang="en-US" dirty="0"/>
              <a:t>Functions of Cost Accounting- Cost Ascertainment</a:t>
            </a:r>
            <a:endParaRPr lang="en-IN" dirty="0"/>
          </a:p>
        </p:txBody>
      </p:sp>
      <p:sp>
        <p:nvSpPr>
          <p:cNvPr id="3" name="Content Placeholder 2">
            <a:extLst>
              <a:ext uri="{FF2B5EF4-FFF2-40B4-BE49-F238E27FC236}">
                <a16:creationId xmlns:a16="http://schemas.microsoft.com/office/drawing/2014/main" id="{4F2D78EB-2CF5-85B5-FA1F-81C88C7482DB}"/>
              </a:ext>
            </a:extLst>
          </p:cNvPr>
          <p:cNvSpPr>
            <a:spLocks noGrp="1"/>
          </p:cNvSpPr>
          <p:nvPr>
            <p:ph idx="1"/>
          </p:nvPr>
        </p:nvSpPr>
        <p:spPr/>
        <p:txBody>
          <a:bodyPr/>
          <a:lstStyle/>
          <a:p>
            <a:pPr algn="just"/>
            <a:r>
              <a:rPr lang="en-US" dirty="0"/>
              <a:t>The primary objective of cost accounting is to determine the cost of production of every unit, job, operation, process, department or service. The technique of ascertaining cost is known as “Costing”. In order to determine cost, all the expenses are accumulated, classified and analyzed. It not only determines the cost at completion stage but also determines cost at various stages of production.</a:t>
            </a:r>
          </a:p>
          <a:p>
            <a:pPr algn="just"/>
            <a:endParaRPr lang="en-IN" dirty="0"/>
          </a:p>
        </p:txBody>
      </p:sp>
    </p:spTree>
    <p:extLst>
      <p:ext uri="{BB962C8B-B14F-4D97-AF65-F5344CB8AC3E}">
        <p14:creationId xmlns:p14="http://schemas.microsoft.com/office/powerpoint/2010/main" val="4000653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43D45-FAA8-36C9-9110-C564245F330B}"/>
              </a:ext>
            </a:extLst>
          </p:cNvPr>
          <p:cNvSpPr>
            <a:spLocks noGrp="1"/>
          </p:cNvSpPr>
          <p:nvPr>
            <p:ph type="title"/>
          </p:nvPr>
        </p:nvSpPr>
        <p:spPr/>
        <p:txBody>
          <a:bodyPr/>
          <a:lstStyle/>
          <a:p>
            <a:r>
              <a:rPr lang="en-IN" dirty="0"/>
              <a:t>Functions of Cost Accounting- Cost Control</a:t>
            </a:r>
          </a:p>
        </p:txBody>
      </p:sp>
      <p:sp>
        <p:nvSpPr>
          <p:cNvPr id="3" name="Content Placeholder 2">
            <a:extLst>
              <a:ext uri="{FF2B5EF4-FFF2-40B4-BE49-F238E27FC236}">
                <a16:creationId xmlns:a16="http://schemas.microsoft.com/office/drawing/2014/main" id="{5549FF75-6F3C-0CCE-7BDB-9AA12C3069CA}"/>
              </a:ext>
            </a:extLst>
          </p:cNvPr>
          <p:cNvSpPr>
            <a:spLocks noGrp="1"/>
          </p:cNvSpPr>
          <p:nvPr>
            <p:ph idx="1"/>
          </p:nvPr>
        </p:nvSpPr>
        <p:spPr/>
        <p:txBody>
          <a:bodyPr>
            <a:normAutofit/>
          </a:bodyPr>
          <a:lstStyle/>
          <a:p>
            <a:pPr algn="just"/>
            <a:r>
              <a:rPr lang="en-US" dirty="0"/>
              <a:t>Cost control is one of the important functions of cost accounting. To measure the efficiency of the organization or of the cost </a:t>
            </a:r>
            <a:r>
              <a:rPr lang="en-US" dirty="0" err="1"/>
              <a:t>centres</a:t>
            </a:r>
            <a:r>
              <a:rPr lang="en-US" dirty="0"/>
              <a:t>, the various operations involved in the manufacture of products are to be carefully studied. Budgets and standards for the consumption of materials, use of labor, and for expending the overhead are to be set and compared with actual performances. The variances arising out of the comparison so made tell the tale whether the cost is within control or not</a:t>
            </a:r>
            <a:endParaRPr lang="en-IN" dirty="0"/>
          </a:p>
        </p:txBody>
      </p:sp>
    </p:spTree>
    <p:extLst>
      <p:ext uri="{BB962C8B-B14F-4D97-AF65-F5344CB8AC3E}">
        <p14:creationId xmlns:p14="http://schemas.microsoft.com/office/powerpoint/2010/main" val="1699455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100</TotalTime>
  <Words>2540</Words>
  <Application>Microsoft Office PowerPoint</Application>
  <PresentationFormat>Widescreen</PresentationFormat>
  <Paragraphs>109</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Century Gothic</vt:lpstr>
      <vt:lpstr>Wingdings</vt:lpstr>
      <vt:lpstr>Wingdings 3</vt:lpstr>
      <vt:lpstr>Wisp</vt:lpstr>
      <vt:lpstr>Introduction to Cost Accounting</vt:lpstr>
      <vt:lpstr>What is Cost?</vt:lpstr>
      <vt:lpstr>What is Costing?</vt:lpstr>
      <vt:lpstr>Cost Accountancy</vt:lpstr>
      <vt:lpstr>Cost Accounting</vt:lpstr>
      <vt:lpstr>Nature and Characteristics of Cost Accounting </vt:lpstr>
      <vt:lpstr>Scope of Cost Accounting</vt:lpstr>
      <vt:lpstr>Functions of Cost Accounting- Cost Ascertainment</vt:lpstr>
      <vt:lpstr>Functions of Cost Accounting- Cost Control</vt:lpstr>
      <vt:lpstr>Functions of Cost Accounting- Cost Reduction</vt:lpstr>
      <vt:lpstr>Functions of Cost Accounting- Ascertainment of Profitability</vt:lpstr>
      <vt:lpstr>Functions of Cost Accounting- Determination of selling price</vt:lpstr>
      <vt:lpstr>Providing a basis for business policy and decision-making</vt:lpstr>
      <vt:lpstr>Meaning of Cost Centre</vt:lpstr>
      <vt:lpstr>Differences between Financial Accounting and Cost Accounting</vt:lpstr>
      <vt:lpstr>Differences between Cost Accounting and Management Accounting</vt:lpstr>
      <vt:lpstr>Utility of Cost Accounting</vt:lpstr>
      <vt:lpstr>Elements of Cost Accounting- Material</vt:lpstr>
      <vt:lpstr>Direct Material</vt:lpstr>
      <vt:lpstr>Indirect Materials</vt:lpstr>
      <vt:lpstr>Elements of Cost- Labour</vt:lpstr>
      <vt:lpstr>Direct Labour</vt:lpstr>
      <vt:lpstr>Indirect Labour</vt:lpstr>
      <vt:lpstr>Elements of Cost- Direct and Indirect Expenses</vt:lpstr>
      <vt:lpstr>Overheads</vt:lpstr>
      <vt:lpstr>Classification of Overheads</vt:lpstr>
      <vt:lpstr>Historical Costs</vt:lpstr>
      <vt:lpstr>Pre-Determined Costs</vt:lpstr>
      <vt:lpstr>Cost Classification by Traceability</vt:lpstr>
      <vt:lpstr>Cost Classification in association with Product Cost</vt:lpstr>
      <vt:lpstr>Cost Classification by Activity</vt:lpstr>
      <vt:lpstr>Cost Classification by Activity</vt:lpstr>
      <vt:lpstr>Cost Classification by Activity</vt:lpstr>
      <vt:lpstr>Cost Classification by Function</vt:lpstr>
      <vt:lpstr>Cost Classification by Function</vt:lpstr>
      <vt:lpstr>Cost Classification by Function</vt:lpstr>
      <vt:lpstr>Opportunity Cost and Sunk Cost</vt:lpstr>
      <vt:lpstr>Class 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Cost Accounting</dc:title>
  <dc:creator>basu.mamon@outlook.com</dc:creator>
  <cp:lastModifiedBy>basu.mamon@outlook.com</cp:lastModifiedBy>
  <cp:revision>39</cp:revision>
  <dcterms:created xsi:type="dcterms:W3CDTF">2024-03-15T06:01:43Z</dcterms:created>
  <dcterms:modified xsi:type="dcterms:W3CDTF">2024-03-15T07:47:00Z</dcterms:modified>
</cp:coreProperties>
</file>