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317526570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79774-99AA-407B-A6C1-3A7C13609DB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257117219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428052854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95700867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22951558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479774-99AA-407B-A6C1-3A7C13609DBD}"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60622174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3479774-99AA-407B-A6C1-3A7C13609DBD}" type="datetimeFigureOut">
              <a:rPr lang="en-IN" smtClean="0"/>
              <a:t>08-03-2024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377297649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296446958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79707452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379545361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79774-99AA-407B-A6C1-3A7C13609DBD}"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233298691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79774-99AA-407B-A6C1-3A7C13609DB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14148396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79774-99AA-407B-A6C1-3A7C13609DBD}"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371516618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79774-99AA-407B-A6C1-3A7C13609DBD}"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34310552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79774-99AA-407B-A6C1-3A7C13609DBD}"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271140645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79774-99AA-407B-A6C1-3A7C13609DB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218095271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79774-99AA-407B-A6C1-3A7C13609DBD}"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78CA51A-F968-4E6C-ABAC-98F75231371A}" type="slidenum">
              <a:rPr lang="en-IN" smtClean="0"/>
              <a:t>‹#›</a:t>
            </a:fld>
            <a:endParaRPr lang="en-IN"/>
          </a:p>
        </p:txBody>
      </p:sp>
    </p:spTree>
    <p:extLst>
      <p:ext uri="{BB962C8B-B14F-4D97-AF65-F5344CB8AC3E}">
        <p14:creationId xmlns:p14="http://schemas.microsoft.com/office/powerpoint/2010/main" val="104522918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3479774-99AA-407B-A6C1-3A7C13609DBD}" type="datetimeFigureOut">
              <a:rPr lang="en-IN" smtClean="0"/>
              <a:t>08-03-2024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78CA51A-F968-4E6C-ABAC-98F75231371A}" type="slidenum">
              <a:rPr lang="en-IN" smtClean="0"/>
              <a:t>‹#›</a:t>
            </a:fld>
            <a:endParaRPr lang="en-IN"/>
          </a:p>
        </p:txBody>
      </p:sp>
    </p:spTree>
    <p:extLst>
      <p:ext uri="{BB962C8B-B14F-4D97-AF65-F5344CB8AC3E}">
        <p14:creationId xmlns:p14="http://schemas.microsoft.com/office/powerpoint/2010/main" val="2032330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wipe/>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87A0-A26A-9B1A-69DB-110D3C6634C6}"/>
              </a:ext>
            </a:extLst>
          </p:cNvPr>
          <p:cNvSpPr>
            <a:spLocks noGrp="1"/>
          </p:cNvSpPr>
          <p:nvPr>
            <p:ph type="ctrTitle"/>
          </p:nvPr>
        </p:nvSpPr>
        <p:spPr/>
        <p:txBody>
          <a:bodyPr/>
          <a:lstStyle/>
          <a:p>
            <a:r>
              <a:rPr lang="en-US" dirty="0"/>
              <a:t>Economic Order Quantity</a:t>
            </a:r>
            <a:endParaRPr lang="en-IN" dirty="0"/>
          </a:p>
        </p:txBody>
      </p:sp>
    </p:spTree>
    <p:extLst>
      <p:ext uri="{BB962C8B-B14F-4D97-AF65-F5344CB8AC3E}">
        <p14:creationId xmlns:p14="http://schemas.microsoft.com/office/powerpoint/2010/main" val="211030156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0813-8245-C91C-10E0-EC6FC8B97A6D}"/>
              </a:ext>
            </a:extLst>
          </p:cNvPr>
          <p:cNvSpPr>
            <a:spLocks noGrp="1"/>
          </p:cNvSpPr>
          <p:nvPr>
            <p:ph type="title"/>
          </p:nvPr>
        </p:nvSpPr>
        <p:spPr/>
        <p:txBody>
          <a:bodyPr/>
          <a:lstStyle/>
          <a:p>
            <a:r>
              <a:rPr lang="en-US" dirty="0"/>
              <a:t>Problem 1</a:t>
            </a:r>
            <a:endParaRPr lang="en-IN" dirty="0"/>
          </a:p>
        </p:txBody>
      </p:sp>
      <p:sp>
        <p:nvSpPr>
          <p:cNvPr id="3" name="Content Placeholder 2">
            <a:extLst>
              <a:ext uri="{FF2B5EF4-FFF2-40B4-BE49-F238E27FC236}">
                <a16:creationId xmlns:a16="http://schemas.microsoft.com/office/drawing/2014/main" id="{DC5A968F-8E83-6F20-59BB-7FE20A4EAD2A}"/>
              </a:ext>
            </a:extLst>
          </p:cNvPr>
          <p:cNvSpPr>
            <a:spLocks noGrp="1"/>
          </p:cNvSpPr>
          <p:nvPr>
            <p:ph idx="1"/>
          </p:nvPr>
        </p:nvSpPr>
        <p:spPr/>
        <p:txBody>
          <a:bodyPr/>
          <a:lstStyle/>
          <a:p>
            <a:pPr algn="just"/>
            <a:r>
              <a:rPr lang="en-US" dirty="0"/>
              <a:t>The John Equipment Company estimates its carrying cost at 15% and its ordering cost at $9 per order. The estimated annual requirement is 48,000 units at a price of $4 per unit. Find out EOQ (Ans 1200 units)</a:t>
            </a:r>
            <a:endParaRPr lang="en-IN" dirty="0"/>
          </a:p>
        </p:txBody>
      </p:sp>
    </p:spTree>
    <p:extLst>
      <p:ext uri="{BB962C8B-B14F-4D97-AF65-F5344CB8AC3E}">
        <p14:creationId xmlns:p14="http://schemas.microsoft.com/office/powerpoint/2010/main" val="418821951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5D58-A788-3278-0959-10C77EA7A780}"/>
              </a:ext>
            </a:extLst>
          </p:cNvPr>
          <p:cNvSpPr>
            <a:spLocks noGrp="1"/>
          </p:cNvSpPr>
          <p:nvPr>
            <p:ph type="title"/>
          </p:nvPr>
        </p:nvSpPr>
        <p:spPr/>
        <p:txBody>
          <a:bodyPr/>
          <a:lstStyle/>
          <a:p>
            <a:r>
              <a:rPr lang="en-US" dirty="0"/>
              <a:t>Problem 2</a:t>
            </a:r>
            <a:endParaRPr lang="en-IN" dirty="0"/>
          </a:p>
        </p:txBody>
      </p:sp>
      <p:sp>
        <p:nvSpPr>
          <p:cNvPr id="3" name="Content Placeholder 2">
            <a:extLst>
              <a:ext uri="{FF2B5EF4-FFF2-40B4-BE49-F238E27FC236}">
                <a16:creationId xmlns:a16="http://schemas.microsoft.com/office/drawing/2014/main" id="{7690F431-6247-49A9-1EF4-11AE59B5E96E}"/>
              </a:ext>
            </a:extLst>
          </p:cNvPr>
          <p:cNvSpPr>
            <a:spLocks noGrp="1"/>
          </p:cNvSpPr>
          <p:nvPr>
            <p:ph idx="1"/>
          </p:nvPr>
        </p:nvSpPr>
        <p:spPr/>
        <p:txBody>
          <a:bodyPr/>
          <a:lstStyle/>
          <a:p>
            <a:pPr algn="just"/>
            <a:r>
              <a:rPr lang="en-US" dirty="0"/>
              <a:t>A manufacturing company places a semi-annual order of 24,000 units at a price of $20 per unit. Its carrying cost is 15% and the order cost is $12 per order. Find EOQ (Ans 620 units)</a:t>
            </a:r>
            <a:endParaRPr lang="en-IN" dirty="0"/>
          </a:p>
        </p:txBody>
      </p:sp>
    </p:spTree>
    <p:extLst>
      <p:ext uri="{BB962C8B-B14F-4D97-AF65-F5344CB8AC3E}">
        <p14:creationId xmlns:p14="http://schemas.microsoft.com/office/powerpoint/2010/main" val="185780784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BB5E-D368-09B2-DEE2-D0C95BF1532B}"/>
              </a:ext>
            </a:extLst>
          </p:cNvPr>
          <p:cNvSpPr>
            <a:spLocks noGrp="1"/>
          </p:cNvSpPr>
          <p:nvPr>
            <p:ph type="title"/>
          </p:nvPr>
        </p:nvSpPr>
        <p:spPr>
          <a:xfrm>
            <a:off x="553386" y="2766218"/>
            <a:ext cx="10515600" cy="1325563"/>
          </a:xfrm>
        </p:spPr>
        <p:txBody>
          <a:bodyPr/>
          <a:lstStyle/>
          <a:p>
            <a:r>
              <a:rPr lang="en-US" b="1" dirty="0">
                <a:solidFill>
                  <a:schemeClr val="tx1"/>
                </a:solidFill>
              </a:rPr>
              <a:t>Thank You</a:t>
            </a:r>
            <a:endParaRPr lang="en-IN" b="1" dirty="0">
              <a:solidFill>
                <a:schemeClr val="tx1"/>
              </a:solidFill>
            </a:endParaRPr>
          </a:p>
        </p:txBody>
      </p:sp>
    </p:spTree>
    <p:extLst>
      <p:ext uri="{BB962C8B-B14F-4D97-AF65-F5344CB8AC3E}">
        <p14:creationId xmlns:p14="http://schemas.microsoft.com/office/powerpoint/2010/main" val="6062269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F103-04AB-483E-FBC1-125C565C887D}"/>
              </a:ext>
            </a:extLst>
          </p:cNvPr>
          <p:cNvSpPr>
            <a:spLocks noGrp="1"/>
          </p:cNvSpPr>
          <p:nvPr>
            <p:ph type="title"/>
          </p:nvPr>
        </p:nvSpPr>
        <p:spPr/>
        <p:txBody>
          <a:bodyPr/>
          <a:lstStyle/>
          <a:p>
            <a:r>
              <a:rPr lang="en-US" dirty="0"/>
              <a:t>What is EOQ?</a:t>
            </a:r>
            <a:endParaRPr lang="en-IN" dirty="0"/>
          </a:p>
        </p:txBody>
      </p:sp>
      <p:sp>
        <p:nvSpPr>
          <p:cNvPr id="3" name="Content Placeholder 2">
            <a:extLst>
              <a:ext uri="{FF2B5EF4-FFF2-40B4-BE49-F238E27FC236}">
                <a16:creationId xmlns:a16="http://schemas.microsoft.com/office/drawing/2014/main" id="{0369B2FE-C6A4-C8B4-177A-1633EBF344A3}"/>
              </a:ext>
            </a:extLst>
          </p:cNvPr>
          <p:cNvSpPr>
            <a:spLocks noGrp="1"/>
          </p:cNvSpPr>
          <p:nvPr>
            <p:ph idx="1"/>
          </p:nvPr>
        </p:nvSpPr>
        <p:spPr/>
        <p:txBody>
          <a:bodyPr/>
          <a:lstStyle/>
          <a:p>
            <a:pPr algn="just"/>
            <a:r>
              <a:rPr lang="en-US" dirty="0"/>
              <a:t>The economic order quantity (EOQ) is a company's optimal order quantity that meets demand while minimizing its total costs related to ordering, receiving, and holding inventory. The EOQ formula is best applied in situations where demand, ordering, and holding costs remain constant over time.</a:t>
            </a:r>
            <a:endParaRPr lang="en-IN" dirty="0"/>
          </a:p>
        </p:txBody>
      </p:sp>
    </p:spTree>
    <p:extLst>
      <p:ext uri="{BB962C8B-B14F-4D97-AF65-F5344CB8AC3E}">
        <p14:creationId xmlns:p14="http://schemas.microsoft.com/office/powerpoint/2010/main" val="21536990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8D94-3875-048D-2081-7B6FC10F5FE5}"/>
              </a:ext>
            </a:extLst>
          </p:cNvPr>
          <p:cNvSpPr>
            <a:spLocks noGrp="1"/>
          </p:cNvSpPr>
          <p:nvPr>
            <p:ph type="title"/>
          </p:nvPr>
        </p:nvSpPr>
        <p:spPr/>
        <p:txBody>
          <a:bodyPr/>
          <a:lstStyle/>
          <a:p>
            <a:r>
              <a:rPr lang="en-US" dirty="0"/>
              <a:t>Relevance of EOQ</a:t>
            </a:r>
            <a:endParaRPr lang="en-IN" dirty="0"/>
          </a:p>
        </p:txBody>
      </p:sp>
      <p:sp>
        <p:nvSpPr>
          <p:cNvPr id="3" name="Content Placeholder 2">
            <a:extLst>
              <a:ext uri="{FF2B5EF4-FFF2-40B4-BE49-F238E27FC236}">
                <a16:creationId xmlns:a16="http://schemas.microsoft.com/office/drawing/2014/main" id="{2F820B0B-D1DE-1BA6-C1FE-B8397748C50B}"/>
              </a:ext>
            </a:extLst>
          </p:cNvPr>
          <p:cNvSpPr>
            <a:spLocks noGrp="1"/>
          </p:cNvSpPr>
          <p:nvPr>
            <p:ph idx="1"/>
          </p:nvPr>
        </p:nvSpPr>
        <p:spPr/>
        <p:txBody>
          <a:bodyPr/>
          <a:lstStyle/>
          <a:p>
            <a:pPr algn="just"/>
            <a:r>
              <a:rPr lang="en-US" dirty="0"/>
              <a:t>The economic order quantity (EOQ) is a company's optimal order quantity that meets demand while minimizing its total costs related to ordering, receiving, and holding inventory.</a:t>
            </a:r>
          </a:p>
          <a:p>
            <a:pPr algn="just"/>
            <a:r>
              <a:rPr lang="en-US" dirty="0"/>
              <a:t>The EOQ formula is best applied in situations where demand, ordering, and holding costs remain constant over time.</a:t>
            </a:r>
          </a:p>
          <a:p>
            <a:pPr algn="just"/>
            <a:r>
              <a:rPr lang="en-US" dirty="0"/>
              <a:t>One of the important limitations of the economic order quantity is that it assumes the demand for the company’s products is constant over time.</a:t>
            </a:r>
            <a:endParaRPr lang="en-IN" dirty="0"/>
          </a:p>
        </p:txBody>
      </p:sp>
    </p:spTree>
    <p:extLst>
      <p:ext uri="{BB962C8B-B14F-4D97-AF65-F5344CB8AC3E}">
        <p14:creationId xmlns:p14="http://schemas.microsoft.com/office/powerpoint/2010/main" val="192729173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01B8-D485-BF60-FAEA-A328319976FF}"/>
              </a:ext>
            </a:extLst>
          </p:cNvPr>
          <p:cNvSpPr>
            <a:spLocks noGrp="1"/>
          </p:cNvSpPr>
          <p:nvPr>
            <p:ph type="title"/>
          </p:nvPr>
        </p:nvSpPr>
        <p:spPr/>
        <p:txBody>
          <a:bodyPr/>
          <a:lstStyle/>
          <a:p>
            <a:r>
              <a:rPr lang="en-IN" dirty="0"/>
              <a:t>Formula for Calculating Economic Order Quantity (EOQ)</a:t>
            </a:r>
          </a:p>
        </p:txBody>
      </p:sp>
      <p:pic>
        <p:nvPicPr>
          <p:cNvPr id="5" name="Content Placeholder 4">
            <a:extLst>
              <a:ext uri="{FF2B5EF4-FFF2-40B4-BE49-F238E27FC236}">
                <a16:creationId xmlns:a16="http://schemas.microsoft.com/office/drawing/2014/main" id="{3516A418-0780-4923-0CF7-6DF9FB53CCA2}"/>
              </a:ext>
            </a:extLst>
          </p:cNvPr>
          <p:cNvPicPr>
            <a:picLocks noGrp="1" noChangeAspect="1"/>
          </p:cNvPicPr>
          <p:nvPr>
            <p:ph idx="1"/>
          </p:nvPr>
        </p:nvPicPr>
        <p:blipFill>
          <a:blip r:embed="rId2"/>
          <a:stretch>
            <a:fillRect/>
          </a:stretch>
        </p:blipFill>
        <p:spPr>
          <a:xfrm>
            <a:off x="1888761" y="2143594"/>
            <a:ext cx="8334531" cy="3522688"/>
          </a:xfrm>
        </p:spPr>
      </p:pic>
    </p:spTree>
    <p:extLst>
      <p:ext uri="{BB962C8B-B14F-4D97-AF65-F5344CB8AC3E}">
        <p14:creationId xmlns:p14="http://schemas.microsoft.com/office/powerpoint/2010/main" val="14370092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9AE3-DDC4-F1D4-C025-39A3DEE9FAFE}"/>
              </a:ext>
            </a:extLst>
          </p:cNvPr>
          <p:cNvSpPr>
            <a:spLocks noGrp="1"/>
          </p:cNvSpPr>
          <p:nvPr>
            <p:ph type="title"/>
          </p:nvPr>
        </p:nvSpPr>
        <p:spPr/>
        <p:txBody>
          <a:bodyPr/>
          <a:lstStyle/>
          <a:p>
            <a:r>
              <a:rPr lang="en-US" dirty="0"/>
              <a:t>What the Economic Order Quantity Can Tell You</a:t>
            </a:r>
            <a:endParaRPr lang="en-IN" dirty="0"/>
          </a:p>
        </p:txBody>
      </p:sp>
      <p:sp>
        <p:nvSpPr>
          <p:cNvPr id="3" name="Content Placeholder 2">
            <a:extLst>
              <a:ext uri="{FF2B5EF4-FFF2-40B4-BE49-F238E27FC236}">
                <a16:creationId xmlns:a16="http://schemas.microsoft.com/office/drawing/2014/main" id="{9765B5C0-19E8-80BE-1E9B-3A5CB0510E88}"/>
              </a:ext>
            </a:extLst>
          </p:cNvPr>
          <p:cNvSpPr>
            <a:spLocks noGrp="1"/>
          </p:cNvSpPr>
          <p:nvPr>
            <p:ph idx="1"/>
          </p:nvPr>
        </p:nvSpPr>
        <p:spPr/>
        <p:txBody>
          <a:bodyPr/>
          <a:lstStyle/>
          <a:p>
            <a:pPr algn="just"/>
            <a:r>
              <a:rPr lang="en-US" dirty="0"/>
              <a:t>The goal of the EOQ formula is to identify the optimal number of product units to order. If achieved, a company can minimize its costs for buying, delivering, and storing units. The EOQ formula can be modified to determine different production levels or order intervals, and corporations with large supply chains and high variable costs use an algorithm in their computer software to determine EOQ.</a:t>
            </a:r>
            <a:endParaRPr lang="en-IN" dirty="0"/>
          </a:p>
        </p:txBody>
      </p:sp>
    </p:spTree>
    <p:extLst>
      <p:ext uri="{BB962C8B-B14F-4D97-AF65-F5344CB8AC3E}">
        <p14:creationId xmlns:p14="http://schemas.microsoft.com/office/powerpoint/2010/main" val="314381870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9232-F5F0-E339-CE86-EEF597B70732}"/>
              </a:ext>
            </a:extLst>
          </p:cNvPr>
          <p:cNvSpPr>
            <a:spLocks noGrp="1"/>
          </p:cNvSpPr>
          <p:nvPr>
            <p:ph type="title"/>
          </p:nvPr>
        </p:nvSpPr>
        <p:spPr/>
        <p:txBody>
          <a:bodyPr/>
          <a:lstStyle/>
          <a:p>
            <a:r>
              <a:rPr lang="en-US" dirty="0"/>
              <a:t>Limitations of EOQ</a:t>
            </a:r>
            <a:endParaRPr lang="en-IN" dirty="0"/>
          </a:p>
        </p:txBody>
      </p:sp>
      <p:sp>
        <p:nvSpPr>
          <p:cNvPr id="3" name="Content Placeholder 2">
            <a:extLst>
              <a:ext uri="{FF2B5EF4-FFF2-40B4-BE49-F238E27FC236}">
                <a16:creationId xmlns:a16="http://schemas.microsoft.com/office/drawing/2014/main" id="{1A7615F8-1D78-6B57-9225-726BD9D37B18}"/>
              </a:ext>
            </a:extLst>
          </p:cNvPr>
          <p:cNvSpPr>
            <a:spLocks noGrp="1"/>
          </p:cNvSpPr>
          <p:nvPr>
            <p:ph idx="1"/>
          </p:nvPr>
        </p:nvSpPr>
        <p:spPr/>
        <p:txBody>
          <a:bodyPr/>
          <a:lstStyle/>
          <a:p>
            <a:pPr algn="just"/>
            <a:r>
              <a:rPr lang="en-US" dirty="0"/>
              <a:t>The EOQ formula assumes that consumer demand is constant. The calculation also assumes that both ordering and holding costs remain constant. This fact makes it difficult or impossible for the formula to account for business events such as changing consumer demand, seasonal changes in inventory costs, lost sales revenue due to inventory shortages, or purchase discounts a company might realize for buying inventory in larger quantities.</a:t>
            </a:r>
            <a:endParaRPr lang="en-IN" dirty="0"/>
          </a:p>
        </p:txBody>
      </p:sp>
    </p:spTree>
    <p:extLst>
      <p:ext uri="{BB962C8B-B14F-4D97-AF65-F5344CB8AC3E}">
        <p14:creationId xmlns:p14="http://schemas.microsoft.com/office/powerpoint/2010/main" val="219986115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EE49-AA7D-280A-B138-3658DEBB5F5C}"/>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06E80BE-D3DB-C515-F725-1337A554F1F2}"/>
              </a:ext>
            </a:extLst>
          </p:cNvPr>
          <p:cNvSpPr>
            <a:spLocks noGrp="1"/>
          </p:cNvSpPr>
          <p:nvPr>
            <p:ph idx="1"/>
          </p:nvPr>
        </p:nvSpPr>
        <p:spPr/>
        <p:txBody>
          <a:bodyPr/>
          <a:lstStyle/>
          <a:p>
            <a:pPr algn="just"/>
            <a:r>
              <a:rPr lang="en-US" dirty="0"/>
              <a:t>Assume, for example, a retail clothing shop carries a line of men’s jeans, and the shop sells 1,000 pairs of jeans each year. It costs the company $5 per year to hold a pair of jeans in inventory, and the fixed cost to place an order is $2.</a:t>
            </a:r>
            <a:endParaRPr lang="en-IN" dirty="0"/>
          </a:p>
        </p:txBody>
      </p:sp>
    </p:spTree>
    <p:extLst>
      <p:ext uri="{BB962C8B-B14F-4D97-AF65-F5344CB8AC3E}">
        <p14:creationId xmlns:p14="http://schemas.microsoft.com/office/powerpoint/2010/main" val="17814473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F963-67F7-447F-B64C-CF13B7840EB6}"/>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9AC317D4-BB02-E1E1-740C-CB272C5E68F4}"/>
              </a:ext>
            </a:extLst>
          </p:cNvPr>
          <p:cNvSpPr>
            <a:spLocks noGrp="1"/>
          </p:cNvSpPr>
          <p:nvPr>
            <p:ph idx="1"/>
          </p:nvPr>
        </p:nvSpPr>
        <p:spPr/>
        <p:txBody>
          <a:bodyPr/>
          <a:lstStyle/>
          <a:p>
            <a:pPr algn="just"/>
            <a:r>
              <a:rPr lang="en-US" dirty="0"/>
              <a:t>The EOQ formula is the square root of (2 x 1,000 pairs x $2 order cost) / ($5 holding cost) or 28.3 with rounding. The ideal order size to minimize costs and meet customer demand is slightly more than 28 pairs of jeans. A more complex portion of the EOQ formula provides the reorder point.</a:t>
            </a:r>
            <a:endParaRPr lang="en-IN" dirty="0"/>
          </a:p>
        </p:txBody>
      </p:sp>
    </p:spTree>
    <p:extLst>
      <p:ext uri="{BB962C8B-B14F-4D97-AF65-F5344CB8AC3E}">
        <p14:creationId xmlns:p14="http://schemas.microsoft.com/office/powerpoint/2010/main" val="3408962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4563-5256-23AF-3F9E-18A62A53ED3A}"/>
              </a:ext>
            </a:extLst>
          </p:cNvPr>
          <p:cNvSpPr>
            <a:spLocks noGrp="1"/>
          </p:cNvSpPr>
          <p:nvPr>
            <p:ph type="title"/>
          </p:nvPr>
        </p:nvSpPr>
        <p:spPr/>
        <p:txBody>
          <a:bodyPr/>
          <a:lstStyle/>
          <a:p>
            <a:r>
              <a:rPr lang="en-US" dirty="0"/>
              <a:t>Why Is Economic Order Quantity Important?</a:t>
            </a:r>
            <a:endParaRPr lang="en-IN" dirty="0"/>
          </a:p>
        </p:txBody>
      </p:sp>
      <p:sp>
        <p:nvSpPr>
          <p:cNvPr id="3" name="Content Placeholder 2">
            <a:extLst>
              <a:ext uri="{FF2B5EF4-FFF2-40B4-BE49-F238E27FC236}">
                <a16:creationId xmlns:a16="http://schemas.microsoft.com/office/drawing/2014/main" id="{51640A26-775D-A901-940B-8A37669BCB3E}"/>
              </a:ext>
            </a:extLst>
          </p:cNvPr>
          <p:cNvSpPr>
            <a:spLocks noGrp="1"/>
          </p:cNvSpPr>
          <p:nvPr>
            <p:ph idx="1"/>
          </p:nvPr>
        </p:nvSpPr>
        <p:spPr/>
        <p:txBody>
          <a:bodyPr/>
          <a:lstStyle/>
          <a:p>
            <a:pPr algn="just"/>
            <a:r>
              <a:rPr lang="en-US" dirty="0"/>
              <a:t>Economic order quantity is important because it helps companies manage their inventory efficiently.</a:t>
            </a:r>
          </a:p>
          <a:p>
            <a:pPr algn="just"/>
            <a:r>
              <a:rPr lang="en-US" dirty="0"/>
              <a:t>Without inventory management techniques such as these, companies will tend to hold too much inventory during periods of low demand while also holding too little inventory during periods of high demand. Either problem creates missed opportunities.</a:t>
            </a:r>
            <a:endParaRPr lang="en-IN" dirty="0"/>
          </a:p>
        </p:txBody>
      </p:sp>
    </p:spTree>
    <p:extLst>
      <p:ext uri="{BB962C8B-B14F-4D97-AF65-F5344CB8AC3E}">
        <p14:creationId xmlns:p14="http://schemas.microsoft.com/office/powerpoint/2010/main" val="229152554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577</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Economic Order Quantity</vt:lpstr>
      <vt:lpstr>What is EOQ?</vt:lpstr>
      <vt:lpstr>Relevance of EOQ</vt:lpstr>
      <vt:lpstr>Formula for Calculating Economic Order Quantity (EOQ)</vt:lpstr>
      <vt:lpstr>What the Economic Order Quantity Can Tell You</vt:lpstr>
      <vt:lpstr>Limitations of EOQ</vt:lpstr>
      <vt:lpstr>Example</vt:lpstr>
      <vt:lpstr>Solution</vt:lpstr>
      <vt:lpstr>Why Is Economic Order Quantity Important?</vt:lpstr>
      <vt:lpstr>Problem 1</vt:lpstr>
      <vt:lpstr>Problem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Order Quantity</dc:title>
  <dc:creator>basu.mamon@outlook.com</dc:creator>
  <cp:lastModifiedBy>basu.mamon@outlook.com</cp:lastModifiedBy>
  <cp:revision>12</cp:revision>
  <dcterms:created xsi:type="dcterms:W3CDTF">2024-03-08T06:19:17Z</dcterms:created>
  <dcterms:modified xsi:type="dcterms:W3CDTF">2024-03-08T07:51:38Z</dcterms:modified>
</cp:coreProperties>
</file>