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9" r:id="rId3"/>
    <p:sldId id="390" r:id="rId4"/>
    <p:sldId id="286" r:id="rId5"/>
    <p:sldId id="422" r:id="rId6"/>
    <p:sldId id="257" r:id="rId7"/>
    <p:sldId id="258" r:id="rId8"/>
    <p:sldId id="423" r:id="rId9"/>
    <p:sldId id="335" r:id="rId10"/>
    <p:sldId id="336" r:id="rId11"/>
    <p:sldId id="337" r:id="rId12"/>
    <p:sldId id="424" r:id="rId13"/>
    <p:sldId id="407" r:id="rId14"/>
    <p:sldId id="420" r:id="rId15"/>
    <p:sldId id="421" r:id="rId16"/>
    <p:sldId id="408" r:id="rId17"/>
    <p:sldId id="415" r:id="rId18"/>
    <p:sldId id="425" r:id="rId19"/>
    <p:sldId id="416" r:id="rId20"/>
    <p:sldId id="358" r:id="rId21"/>
    <p:sldId id="359" r:id="rId22"/>
    <p:sldId id="360" r:id="rId23"/>
    <p:sldId id="361" r:id="rId24"/>
    <p:sldId id="362" r:id="rId25"/>
    <p:sldId id="363" r:id="rId26"/>
    <p:sldId id="411" r:id="rId27"/>
    <p:sldId id="412" r:id="rId28"/>
    <p:sldId id="426" r:id="rId29"/>
    <p:sldId id="427" r:id="rId30"/>
    <p:sldId id="372" r:id="rId31"/>
    <p:sldId id="373" r:id="rId32"/>
    <p:sldId id="374" r:id="rId33"/>
    <p:sldId id="429" r:id="rId34"/>
    <p:sldId id="413" r:id="rId35"/>
    <p:sldId id="414" r:id="rId36"/>
    <p:sldId id="384" r:id="rId37"/>
    <p:sldId id="385" r:id="rId38"/>
    <p:sldId id="430" r:id="rId39"/>
    <p:sldId id="259" r:id="rId40"/>
    <p:sldId id="260" r:id="rId41"/>
    <p:sldId id="433" r:id="rId42"/>
    <p:sldId id="347" r:id="rId43"/>
    <p:sldId id="348" r:id="rId44"/>
    <p:sldId id="434" r:id="rId45"/>
    <p:sldId id="351" r:id="rId46"/>
    <p:sldId id="352" r:id="rId47"/>
    <p:sldId id="435" r:id="rId48"/>
    <p:sldId id="353" r:id="rId49"/>
    <p:sldId id="354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/>
        </p:nvSpPr>
        <p:spPr bwMode="auto">
          <a:xfrm>
            <a:off x="563563" y="1295400"/>
            <a:ext cx="791845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b="1" i="1">
                <a:solidFill>
                  <a:srgbClr val="FF0066"/>
                </a:solidFill>
              </a:rPr>
              <a:t>Transmission </a:t>
            </a:r>
          </a:p>
          <a:p>
            <a:pPr algn="ctr"/>
            <a:r>
              <a:rPr lang="en-US" sz="8800" b="1" i="1">
                <a:solidFill>
                  <a:srgbClr val="FF0066"/>
                </a:solidFill>
              </a:rPr>
              <a:t>Control Protocol</a:t>
            </a:r>
          </a:p>
          <a:p>
            <a:pPr algn="ctr"/>
            <a:r>
              <a:rPr lang="en-US" sz="8800" b="1" i="1">
                <a:solidFill>
                  <a:srgbClr val="FF0066"/>
                </a:solidFill>
              </a:rPr>
              <a:t>(TCP)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981200" y="228600"/>
            <a:ext cx="5364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Sending and receiving buffers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8" y="1844675"/>
            <a:ext cx="8418512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3111500" y="228600"/>
            <a:ext cx="2679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TCP segments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720850"/>
            <a:ext cx="8262937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749550" y="2911475"/>
            <a:ext cx="3722688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NUMBERING</a:t>
            </a:r>
          </a:p>
          <a:p>
            <a:pPr algn="ctr"/>
            <a:r>
              <a:rPr lang="en-US" sz="4400" b="1">
                <a:latin typeface="Times" pitchFamily="18" charset="0"/>
              </a:rPr>
              <a:t>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381000" y="2454275"/>
            <a:ext cx="8318500" cy="23463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bytes of data being transferred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in each connection are numbered by TCP.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numbering starts with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randomly generated number.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Example 1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04800" y="2084388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en-US" sz="3600">
              <a:latin typeface="Times" pitchFamily="18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304800" y="1447800"/>
            <a:ext cx="7854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Times" pitchFamily="18" charset="0"/>
              </a:rPr>
              <a:t>Imagine a TCP connection is transferring </a:t>
            </a:r>
          </a:p>
          <a:p>
            <a:r>
              <a:rPr lang="en-US" sz="3600">
                <a:latin typeface="Times" pitchFamily="18" charset="0"/>
              </a:rPr>
              <a:t>a file of 6000 bytes. The first byte is </a:t>
            </a:r>
          </a:p>
          <a:p>
            <a:r>
              <a:rPr lang="en-US" sz="3600">
                <a:latin typeface="Times" pitchFamily="18" charset="0"/>
              </a:rPr>
              <a:t>numbered 10010. What are the sequence</a:t>
            </a:r>
          </a:p>
          <a:p>
            <a:r>
              <a:rPr lang="en-US" sz="3600">
                <a:latin typeface="Times" pitchFamily="18" charset="0"/>
              </a:rPr>
              <a:t>numbers for each </a:t>
            </a:r>
          </a:p>
          <a:p>
            <a:r>
              <a:rPr lang="en-US" sz="3600">
                <a:latin typeface="Times" pitchFamily="18" charset="0"/>
              </a:rPr>
              <a:t>segment if data is sent in five segments </a:t>
            </a:r>
          </a:p>
          <a:p>
            <a:r>
              <a:rPr lang="en-US" sz="3600">
                <a:latin typeface="Times" pitchFamily="18" charset="0"/>
              </a:rPr>
              <a:t>with the first four segments carrying </a:t>
            </a:r>
          </a:p>
          <a:p>
            <a:r>
              <a:rPr lang="en-US" sz="3600">
                <a:latin typeface="Times" pitchFamily="18" charset="0"/>
              </a:rPr>
              <a:t>1,000 bytes and the last </a:t>
            </a:r>
          </a:p>
          <a:p>
            <a:r>
              <a:rPr lang="en-US" sz="3600">
                <a:latin typeface="Times" pitchFamily="18" charset="0"/>
              </a:rPr>
              <a:t>segment carrying 2,000 bytes?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Solution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1000" y="1295400"/>
            <a:ext cx="8534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The following shows the sequence number for each segment:</a:t>
            </a:r>
          </a:p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Segment 1   </a:t>
            </a:r>
            <a:r>
              <a:rPr lang="en-US" sz="3200" dirty="0">
                <a:latin typeface="Times" pitchFamily="18" charset="0"/>
                <a:sym typeface="Wingdings" pitchFamily="2" charset="2"/>
              </a:rPr>
              <a:t>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 	10,010    (10,010 to 11,009)</a:t>
            </a:r>
          </a:p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Segment 2   </a:t>
            </a:r>
            <a:r>
              <a:rPr lang="en-US" sz="3200" dirty="0">
                <a:latin typeface="Times" pitchFamily="18" charset="0"/>
                <a:sym typeface="Wingdings" pitchFamily="2" charset="2"/>
              </a:rPr>
              <a:t>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   </a:t>
            </a:r>
            <a:r>
              <a:rPr lang="en-US" sz="3200" dirty="0" smtClean="0">
                <a:solidFill>
                  <a:srgbClr val="000000"/>
                </a:solidFill>
                <a:latin typeface="Times" pitchFamily="18" charset="0"/>
              </a:rPr>
              <a:t>	11,010    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(11,010 to 12,009)</a:t>
            </a:r>
          </a:p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Segment 3   </a:t>
            </a:r>
            <a:r>
              <a:rPr lang="en-US" sz="3200" dirty="0">
                <a:latin typeface="ZapfDingbats" pitchFamily="82" charset="0"/>
                <a:sym typeface="Wingdings" pitchFamily="2" charset="2"/>
              </a:rPr>
              <a:t>	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12,010    (12,010 to 13,009)</a:t>
            </a:r>
          </a:p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Segment 4   </a:t>
            </a:r>
            <a:r>
              <a:rPr lang="en-US" sz="3200" dirty="0">
                <a:latin typeface="ZapfDingbats" pitchFamily="82" charset="0"/>
                <a:sym typeface="Wingdings" pitchFamily="2" charset="2"/>
              </a:rPr>
              <a:t>	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13,010    (13,010 to 14,009)</a:t>
            </a:r>
          </a:p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Segment 5   </a:t>
            </a:r>
            <a:r>
              <a:rPr lang="en-US" sz="3200">
                <a:latin typeface="ZapfDingbats" pitchFamily="82" charset="0"/>
                <a:sym typeface="Wingdings" pitchFamily="2" charset="2"/>
              </a:rPr>
              <a:t></a:t>
            </a:r>
            <a:r>
              <a:rPr lang="en-US" sz="3200">
                <a:solidFill>
                  <a:srgbClr val="000000"/>
                </a:solidFill>
                <a:latin typeface="Times" pitchFamily="18" charset="0"/>
              </a:rPr>
              <a:t>   </a:t>
            </a:r>
            <a:r>
              <a:rPr lang="en-US" sz="3200" smtClean="0">
                <a:solidFill>
                  <a:srgbClr val="000000"/>
                </a:solidFill>
                <a:latin typeface="Times" pitchFamily="18" charset="0"/>
              </a:rPr>
              <a:t>	14,010    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(14,010 to 16,009)</a:t>
            </a:r>
            <a:endParaRPr lang="en-US" sz="3200" dirty="0">
              <a:latin typeface="Times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68325" y="1876425"/>
            <a:ext cx="8064500" cy="23463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</a:pPr>
            <a:r>
              <a:rPr lang="en-US" sz="3600">
                <a:latin typeface="Times" pitchFamily="18" charset="0"/>
              </a:rPr>
              <a:t>The value of the sequence number field in </a:t>
            </a:r>
            <a:br>
              <a:rPr lang="en-US" sz="3600">
                <a:latin typeface="Times" pitchFamily="18" charset="0"/>
              </a:rPr>
            </a:br>
            <a:r>
              <a:rPr lang="en-US" sz="3600">
                <a:latin typeface="Times" pitchFamily="18" charset="0"/>
              </a:rPr>
              <a:t>a segment defines the number </a:t>
            </a:r>
            <a:br>
              <a:rPr lang="en-US" sz="3600">
                <a:latin typeface="Times" pitchFamily="18" charset="0"/>
              </a:rPr>
            </a:br>
            <a:r>
              <a:rPr lang="en-US" sz="3600">
                <a:latin typeface="Times" pitchFamily="18" charset="0"/>
              </a:rPr>
              <a:t>of the first data byte </a:t>
            </a:r>
            <a:br>
              <a:rPr lang="en-US" sz="3600">
                <a:latin typeface="Times" pitchFamily="18" charset="0"/>
              </a:rPr>
            </a:br>
            <a:r>
              <a:rPr lang="en-US" sz="3600">
                <a:latin typeface="Times" pitchFamily="18" charset="0"/>
              </a:rPr>
              <a:t>contained in that segment.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3665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07975" y="2378075"/>
            <a:ext cx="8585200" cy="23463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value of the acknowledgment field in a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segment defines the number of the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next byte a party expects to receive.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acknowledgment number is cumulative.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05150" y="2835275"/>
            <a:ext cx="30099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FLOW</a:t>
            </a:r>
          </a:p>
          <a:p>
            <a:pPr algn="ctr"/>
            <a:r>
              <a:rPr lang="en-US" sz="4400" b="1">
                <a:latin typeface="Times" pitchFamily="18" charset="0"/>
              </a:rPr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541338" y="1803400"/>
            <a:ext cx="8026400" cy="34448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sliding window is used to make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transmission more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efficient as well as to control the flow of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data so that the destination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does not become overwhelmed with data.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TCP’s sliding windows are byte oriented.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045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AutoShape 1028"/>
          <p:cNvSpPr>
            <a:spLocks noChangeArrowheads="1"/>
          </p:cNvSpPr>
          <p:nvPr/>
        </p:nvSpPr>
        <p:spPr bwMode="auto">
          <a:xfrm>
            <a:off x="304800" y="2133600"/>
            <a:ext cx="8077200" cy="35814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7698" name="Text Box 1026"/>
          <p:cNvSpPr txBox="1">
            <a:spLocks noChangeArrowheads="1"/>
          </p:cNvSpPr>
          <p:nvPr/>
        </p:nvSpPr>
        <p:spPr bwMode="auto">
          <a:xfrm>
            <a:off x="2743200" y="1219200"/>
            <a:ext cx="3133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CONTENTS</a:t>
            </a:r>
          </a:p>
        </p:txBody>
      </p:sp>
      <p:sp>
        <p:nvSpPr>
          <p:cNvPr id="2052" name="Text Box 1027"/>
          <p:cNvSpPr txBox="1">
            <a:spLocks noChangeArrowheads="1"/>
          </p:cNvSpPr>
          <p:nvPr/>
        </p:nvSpPr>
        <p:spPr bwMode="auto">
          <a:xfrm>
            <a:off x="457200" y="2362200"/>
            <a:ext cx="792928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b="1" dirty="0"/>
              <a:t>  PROCESS-TO-PROCESS COMMUNICATION</a:t>
            </a:r>
          </a:p>
          <a:p>
            <a:pPr>
              <a:buFontTx/>
              <a:buChar char="•"/>
            </a:pPr>
            <a:r>
              <a:rPr lang="en-US" sz="2800" b="1" dirty="0"/>
              <a:t>  TCP SERVICES</a:t>
            </a:r>
          </a:p>
          <a:p>
            <a:pPr>
              <a:buFontTx/>
              <a:buChar char="•"/>
            </a:pPr>
            <a:r>
              <a:rPr lang="en-US" sz="2800" b="1" dirty="0"/>
              <a:t>  NUMBERING BYTES</a:t>
            </a:r>
          </a:p>
          <a:p>
            <a:pPr>
              <a:buFontTx/>
              <a:buChar char="•"/>
            </a:pPr>
            <a:r>
              <a:rPr lang="en-US" sz="2800" b="1" dirty="0"/>
              <a:t>  FLOW CONTROL</a:t>
            </a:r>
          </a:p>
          <a:p>
            <a:pPr>
              <a:buFontTx/>
              <a:buChar char="•"/>
            </a:pPr>
            <a:r>
              <a:rPr lang="en-US" sz="2800" b="1" dirty="0"/>
              <a:t>  SILLY WINDOW SYNDROME</a:t>
            </a:r>
          </a:p>
          <a:p>
            <a:pPr>
              <a:buFontTx/>
              <a:buChar char="•"/>
            </a:pPr>
            <a:r>
              <a:rPr lang="en-US" sz="2800" b="1" dirty="0"/>
              <a:t>  ERROR </a:t>
            </a:r>
            <a:r>
              <a:rPr lang="en-US" sz="2800" b="1" dirty="0" smtClean="0"/>
              <a:t>CONTROL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111500" y="228600"/>
            <a:ext cx="2587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Sender buffer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5" y="2508250"/>
            <a:ext cx="801687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3111500" y="228600"/>
            <a:ext cx="3154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Receiver window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2817813"/>
            <a:ext cx="78295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1752600" y="228600"/>
            <a:ext cx="6053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Sender buffer and sender window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2360613"/>
            <a:ext cx="8912225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2133600" y="228600"/>
            <a:ext cx="4754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Sliding the sender window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1095375"/>
            <a:ext cx="8921750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2057400" y="228600"/>
            <a:ext cx="5432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Expanding the sender window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2603500"/>
            <a:ext cx="8016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09800" y="228600"/>
            <a:ext cx="5273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Shrinking the sender window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2589213"/>
            <a:ext cx="7800975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685800" y="1889125"/>
            <a:ext cx="7620000" cy="34448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In TCP, the sender window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size is controlled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by the receiver window value.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However, the actual window size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can be smaller if there is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congestion in the network.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3665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52400" y="1111250"/>
            <a:ext cx="8534400" cy="48323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rPr>
              <a:t>Some Points about TCP’s Sliding Windows:</a:t>
            </a:r>
          </a:p>
          <a:p>
            <a:pPr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1. The source does not have to send a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     full window’s worth of data.</a:t>
            </a:r>
          </a:p>
          <a:p>
            <a:pPr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2.  The size of the window can be increased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      or decreased by the destination.</a:t>
            </a:r>
          </a:p>
          <a:p>
            <a:pPr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3.  The destination can send an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     acknowledgment at any time.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889250" y="2698750"/>
            <a:ext cx="3443288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SILLY</a:t>
            </a:r>
          </a:p>
          <a:p>
            <a:pPr algn="ctr"/>
            <a:r>
              <a:rPr lang="en-US" sz="4400" b="1">
                <a:latin typeface="Times" pitchFamily="18" charset="0"/>
              </a:rPr>
              <a:t>WINDOW</a:t>
            </a:r>
          </a:p>
          <a:p>
            <a:pPr algn="ctr"/>
            <a:r>
              <a:rPr lang="en-US" sz="4400" b="1">
                <a:latin typeface="Times" pitchFamily="18" charset="0"/>
              </a:rPr>
              <a:t>SYNDROME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026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1027"/>
          <p:cNvSpPr>
            <a:spLocks noChangeArrowheads="1"/>
          </p:cNvSpPr>
          <p:nvPr/>
        </p:nvSpPr>
        <p:spPr bwMode="auto">
          <a:xfrm>
            <a:off x="3105150" y="2759075"/>
            <a:ext cx="30099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ERROR</a:t>
            </a:r>
          </a:p>
          <a:p>
            <a:pPr algn="ctr"/>
            <a:r>
              <a:rPr lang="en-US" sz="4400" b="1">
                <a:latin typeface="Times" pitchFamily="18" charset="0"/>
              </a:rPr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4"/>
          <p:cNvSpPr>
            <a:spLocks noChangeArrowheads="1"/>
          </p:cNvSpPr>
          <p:nvPr/>
        </p:nvSpPr>
        <p:spPr bwMode="auto">
          <a:xfrm>
            <a:off x="762000" y="1752600"/>
            <a:ext cx="7010400" cy="41148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747838" y="990600"/>
            <a:ext cx="47291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CONTENTS </a:t>
            </a:r>
            <a:r>
              <a:rPr lang="en-US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917575" y="1924050"/>
            <a:ext cx="5948363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b="1" dirty="0"/>
              <a:t>   CONGESTION CONTROL</a:t>
            </a:r>
          </a:p>
          <a:p>
            <a:pPr>
              <a:buFontTx/>
              <a:buChar char="•"/>
            </a:pPr>
            <a:r>
              <a:rPr lang="en-US" sz="2800" b="1" dirty="0"/>
              <a:t>   SEGMENT</a:t>
            </a:r>
          </a:p>
          <a:p>
            <a:pPr>
              <a:buFontTx/>
              <a:buChar char="•"/>
            </a:pPr>
            <a:r>
              <a:rPr lang="en-US" sz="2800" b="1" dirty="0"/>
              <a:t>   OPTIONS</a:t>
            </a:r>
          </a:p>
          <a:p>
            <a:pPr>
              <a:buFontTx/>
              <a:buChar char="•"/>
            </a:pPr>
            <a:r>
              <a:rPr lang="en-US" sz="2800" b="1" dirty="0"/>
              <a:t>   CHECKSUM</a:t>
            </a:r>
          </a:p>
          <a:p>
            <a:pPr>
              <a:buFontTx/>
              <a:buChar char="•"/>
            </a:pPr>
            <a:r>
              <a:rPr lang="en-US" sz="2800" b="1" dirty="0"/>
              <a:t>   CONNECTION</a:t>
            </a:r>
          </a:p>
          <a:p>
            <a:pPr>
              <a:buFontTx/>
              <a:buChar char="•"/>
            </a:pPr>
            <a:r>
              <a:rPr lang="en-US" sz="2800" b="1" dirty="0"/>
              <a:t>   STATE TRANSITION DIAGRAM</a:t>
            </a:r>
          </a:p>
          <a:p>
            <a:pPr>
              <a:buFontTx/>
              <a:buChar char="•"/>
            </a:pPr>
            <a:r>
              <a:rPr lang="en-US" sz="2800" b="1" dirty="0"/>
              <a:t>   TCP </a:t>
            </a:r>
            <a:r>
              <a:rPr lang="en-US" sz="2800" b="1" dirty="0" smtClean="0"/>
              <a:t>OPERATION</a:t>
            </a:r>
            <a:endParaRPr lang="en-US" sz="2800" b="1" dirty="0"/>
          </a:p>
          <a:p>
            <a:pPr>
              <a:buFontTx/>
              <a:buChar char="•"/>
            </a:pPr>
            <a:r>
              <a:rPr lang="en-US" sz="2800" b="1" dirty="0"/>
              <a:t>   TCP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3003550" y="76200"/>
            <a:ext cx="3559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Corrupted segment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138" y="762000"/>
            <a:ext cx="6316662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552825" y="76200"/>
            <a:ext cx="2476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Lost segment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513" y="838200"/>
            <a:ext cx="5932487" cy="556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2779713" y="106363"/>
            <a:ext cx="398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Lost acknowledgment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36688"/>
            <a:ext cx="5942013" cy="382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624138" y="2835275"/>
            <a:ext cx="3973512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CONGESTION</a:t>
            </a:r>
          </a:p>
          <a:p>
            <a:pPr algn="ctr"/>
            <a:r>
              <a:rPr lang="en-US" sz="4400" b="1">
                <a:latin typeface="Times" pitchFamily="18" charset="0"/>
              </a:rPr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609600" y="2257425"/>
            <a:ext cx="7848600" cy="1797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TCP assumes that the cause of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lost segment is due to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congestion in the network.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381000" y="2057400"/>
            <a:ext cx="8229600" cy="2895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If the cause of the lost segment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is congestion,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retransmission of the segment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not only does not remove the cause,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it aggravates it.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8905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2779713" y="106363"/>
            <a:ext cx="4214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Multiplicative decrease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6106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1828800" y="106363"/>
            <a:ext cx="571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Congestion avoidance strategies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946150"/>
            <a:ext cx="418623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19438" y="3048000"/>
            <a:ext cx="29797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4400" b="1">
                <a:latin typeface="Times" pitchFamily="18" charset="0"/>
              </a:rPr>
              <a:t>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1449388"/>
            <a:ext cx="7953375" cy="48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582863" y="182563"/>
            <a:ext cx="38179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TCP segment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1220788"/>
            <a:ext cx="6635750" cy="51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035050" y="381000"/>
            <a:ext cx="727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chemeClr val="accent2"/>
                </a:solidFill>
                <a:latin typeface="Times" pitchFamily="18" charset="0"/>
              </a:rPr>
              <a:t>Position of TCP in TCP/IP protocol suite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13" y="2092325"/>
            <a:ext cx="8675687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514600" y="533400"/>
            <a:ext cx="3817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Control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593975" y="3276600"/>
            <a:ext cx="4033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4400" b="1">
                <a:latin typeface="Times" pitchFamily="18" charset="0"/>
              </a:rPr>
              <a:t>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1905000" y="228600"/>
            <a:ext cx="439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Three-way handshaking</a:t>
            </a: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14463"/>
            <a:ext cx="6032500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2057400" y="228600"/>
            <a:ext cx="4211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Four-way handshaking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838200"/>
            <a:ext cx="6900862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747963" y="2698750"/>
            <a:ext cx="3724275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STATE</a:t>
            </a:r>
          </a:p>
          <a:p>
            <a:pPr algn="ctr"/>
            <a:r>
              <a:rPr lang="en-US" sz="4400" b="1">
                <a:latin typeface="Times" pitchFamily="18" charset="0"/>
              </a:rPr>
              <a:t>TRANSITION</a:t>
            </a:r>
          </a:p>
          <a:p>
            <a:pPr algn="ctr"/>
            <a:r>
              <a:rPr lang="en-US" sz="4400" b="1">
                <a:latin typeface="Times" pitchFamily="18" charset="0"/>
              </a:rPr>
              <a:t>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3397250" y="228600"/>
            <a:ext cx="2317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Client states</a:t>
            </a:r>
          </a:p>
        </p:txBody>
      </p:sp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14513"/>
            <a:ext cx="82296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500188"/>
            <a:ext cx="816292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3397250" y="228600"/>
            <a:ext cx="2409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Server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825750" y="3063875"/>
            <a:ext cx="35687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TCP</a:t>
            </a:r>
          </a:p>
          <a:p>
            <a:pPr algn="ctr"/>
            <a:r>
              <a:rPr lang="en-US" sz="4400" b="1">
                <a:latin typeface="Times" pitchFamily="18" charset="0"/>
              </a:rPr>
              <a:t>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575" y="1179513"/>
            <a:ext cx="8556625" cy="506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1905000" y="228600"/>
            <a:ext cx="5916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Encapsulation and decapsulation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1905000" y="228600"/>
            <a:ext cx="5868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Multiplexing and demultiplexing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025" y="1366838"/>
            <a:ext cx="6965950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026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027"/>
          <p:cNvSpPr>
            <a:spLocks noChangeArrowheads="1"/>
          </p:cNvSpPr>
          <p:nvPr/>
        </p:nvSpPr>
        <p:spPr bwMode="auto">
          <a:xfrm>
            <a:off x="1943100" y="2286000"/>
            <a:ext cx="5335588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PROCESS </a:t>
            </a:r>
          </a:p>
          <a:p>
            <a:pPr algn="ctr"/>
            <a:r>
              <a:rPr lang="en-US" sz="4400" b="1">
                <a:latin typeface="Times" pitchFamily="18" charset="0"/>
              </a:rPr>
              <a:t>TO </a:t>
            </a:r>
          </a:p>
          <a:p>
            <a:pPr algn="ctr"/>
            <a:r>
              <a:rPr lang="en-US" sz="4400" b="1">
                <a:latin typeface="Times" pitchFamily="18" charset="0"/>
              </a:rPr>
              <a:t>PROCESS</a:t>
            </a:r>
          </a:p>
          <a:p>
            <a:pPr algn="ctr"/>
            <a:r>
              <a:rPr lang="en-US" sz="4400" b="1">
                <a:latin typeface="Times" pitchFamily="18" charset="0"/>
              </a:rPr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39800"/>
            <a:ext cx="86566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200400" y="2286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TCP versus 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38" y="1619250"/>
            <a:ext cx="8335962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3200400" y="228600"/>
            <a:ext cx="2587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Port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026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1027"/>
          <p:cNvSpPr>
            <a:spLocks noChangeArrowheads="1"/>
          </p:cNvSpPr>
          <p:nvPr/>
        </p:nvSpPr>
        <p:spPr bwMode="auto">
          <a:xfrm>
            <a:off x="3119438" y="2835275"/>
            <a:ext cx="297973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TCP</a:t>
            </a:r>
          </a:p>
          <a:p>
            <a:pPr algn="ctr"/>
            <a:r>
              <a:rPr lang="en-US" sz="4400" b="1">
                <a:latin typeface="Times" pitchFamily="18" charset="0"/>
              </a:rPr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743200" y="228600"/>
            <a:ext cx="294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Stream delivery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52575"/>
            <a:ext cx="76962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277</Words>
  <Application>Microsoft PowerPoint</Application>
  <PresentationFormat>On-screen Show (4:3)</PresentationFormat>
  <Paragraphs>95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UEM</cp:lastModifiedBy>
  <cp:revision>67</cp:revision>
  <dcterms:created xsi:type="dcterms:W3CDTF">2000-01-15T04:50:39Z</dcterms:created>
  <dcterms:modified xsi:type="dcterms:W3CDTF">2018-04-04T11:16:00Z</dcterms:modified>
</cp:coreProperties>
</file>