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e28599e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e28599e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e28599e5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e28599e5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e28599e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e28599e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e28599e5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e28599e5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e28599e5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e28599e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5d35569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5d35569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d35569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d35569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d35569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d35569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e28599e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e28599e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e28599e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e28599e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e28599e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e28599e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e28599e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e28599e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e28599e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e28599e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e28599e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e28599e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e28599e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e28599e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e28599e5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e28599e5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allstreetmojo.com/profit-and-loss-accounting/" TargetMode="External"/><Relationship Id="rId4" Type="http://schemas.openxmlformats.org/officeDocument/2006/relationships/hyperlink" Target="https://www.wallstreetmojo.com/matching-princip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www.investopedia.com/terms/c/capitalize.asp" TargetMode="External"/><Relationship Id="rId10" Type="http://schemas.openxmlformats.org/officeDocument/2006/relationships/hyperlink" Target="https://www.investopedia.com/terms/i/incomestatement.asp" TargetMode="External"/><Relationship Id="rId13" Type="http://schemas.openxmlformats.org/officeDocument/2006/relationships/hyperlink" Target="https://www.investopedia.com/terms/a/accountingperiod.asp" TargetMode="External"/><Relationship Id="rId12" Type="http://schemas.openxmlformats.org/officeDocument/2006/relationships/hyperlink" Target="https://www.investopedia.com/terms/c/capitalizedcost.asp"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leartax.in/g/terms/accrual-accounting" TargetMode="External"/><Relationship Id="rId4" Type="http://schemas.openxmlformats.org/officeDocument/2006/relationships/hyperlink" Target="https://cleartax.in/g/terms/expense" TargetMode="External"/><Relationship Id="rId9" Type="http://schemas.openxmlformats.org/officeDocument/2006/relationships/hyperlink" Target="https://www.investopedia.com/terms/b/balancesheet.asp" TargetMode="External"/><Relationship Id="rId5" Type="http://schemas.openxmlformats.org/officeDocument/2006/relationships/hyperlink" Target="https://cleartax.in/g/terms/depreciation" TargetMode="External"/><Relationship Id="rId6" Type="http://schemas.openxmlformats.org/officeDocument/2006/relationships/hyperlink" Target="https://cleartax.in/g/terms/depletion" TargetMode="External"/><Relationship Id="rId7" Type="http://schemas.openxmlformats.org/officeDocument/2006/relationships/hyperlink" Target="https://cleartax.in/g/terms/value" TargetMode="External"/><Relationship Id="rId8" Type="http://schemas.openxmlformats.org/officeDocument/2006/relationships/hyperlink" Target="https://cleartax.in/g/terms/inco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leartax.in/g/terms/depend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vestopedia.com/terms/a/asset.asp" TargetMode="External"/><Relationship Id="rId4" Type="http://schemas.openxmlformats.org/officeDocument/2006/relationships/hyperlink" Target="https://www.investopedia.com/terms/l/lifeexpectancy.asp" TargetMode="External"/><Relationship Id="rId5" Type="http://schemas.openxmlformats.org/officeDocument/2006/relationships/hyperlink" Target="https://bench.co/blog/accounting/financial-statem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rs.gov/publications/p946#en_US_2018_publink100010729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investopedia.com/terms/a/asset.asp" TargetMode="External"/><Relationship Id="rId4" Type="http://schemas.openxmlformats.org/officeDocument/2006/relationships/hyperlink" Target="https://www.investopedia.com/articles/fundamental/04/090804.asp" TargetMode="External"/><Relationship Id="rId9" Type="http://schemas.openxmlformats.org/officeDocument/2006/relationships/hyperlink" Target="https://www.investopedia.com/terms/i/irs.asp" TargetMode="External"/><Relationship Id="rId5" Type="http://schemas.openxmlformats.org/officeDocument/2006/relationships/hyperlink" Target="https://www.investopedia.com/terms/c/carryingvalue.asp" TargetMode="External"/><Relationship Id="rId6" Type="http://schemas.openxmlformats.org/officeDocument/2006/relationships/hyperlink" Target="https://www.investopedia.com/terms/b/balancesheet.asp" TargetMode="External"/><Relationship Id="rId7" Type="http://schemas.openxmlformats.org/officeDocument/2006/relationships/hyperlink" Target="https://www.investopedia.com/terms/i/incomestatement.asp" TargetMode="External"/><Relationship Id="rId8" Type="http://schemas.openxmlformats.org/officeDocument/2006/relationships/hyperlink" Target="https://www.investopedia.com/ask/answers/031815/what-tax-impact-calculating-depreciation.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allstreetmojo.com/depreci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allstreetmojo.com/fixed-assets/" TargetMode="External"/><Relationship Id="rId4" Type="http://schemas.openxmlformats.org/officeDocument/2006/relationships/hyperlink" Target="https://www.wallstreetmojo.com/recoverable-amou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allstreetmojo.com/leasehold/" TargetMode="External"/><Relationship Id="rId4" Type="http://schemas.openxmlformats.org/officeDocument/2006/relationships/hyperlink" Target="https://www.wallstreetmojo.com/wasting-as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300">
                <a:latin typeface="Montserrat"/>
                <a:ea typeface="Montserrat"/>
                <a:cs typeface="Montserrat"/>
                <a:sym typeface="Montserrat"/>
              </a:rPr>
              <a:t>Management 1(CS-3rd Year)-Module 1</a:t>
            </a:r>
            <a:endParaRPr b="1" sz="3300">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Depreciation - Abhijit Ghose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141300"/>
            <a:ext cx="8520600" cy="47637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0"/>
              </a:spcBef>
              <a:spcAft>
                <a:spcPts val="0"/>
              </a:spcAft>
              <a:buClr>
                <a:schemeClr val="dk1"/>
              </a:buClr>
              <a:buSzPts val="275"/>
              <a:buFont typeface="Arial"/>
              <a:buNone/>
            </a:pPr>
            <a:r>
              <a:rPr b="1" lang="en-GB" sz="4918">
                <a:solidFill>
                  <a:schemeClr val="dk1"/>
                </a:solidFill>
                <a:latin typeface="Montserrat"/>
                <a:ea typeface="Montserrat"/>
                <a:cs typeface="Montserrat"/>
                <a:sym typeface="Montserrat"/>
              </a:rPr>
              <a:t>7 – The Absolute Need for Maintenance of Fixed Assets for Proper Productivity of Asset</a:t>
            </a:r>
            <a:endParaRPr b="1" sz="4918">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ts val="275"/>
              <a:buFont typeface="Arial"/>
              <a:buNone/>
            </a:pPr>
            <a:r>
              <a:rPr lang="en-GB" sz="4918">
                <a:solidFill>
                  <a:schemeClr val="dk1"/>
                </a:solidFill>
                <a:latin typeface="Montserrat"/>
                <a:ea typeface="Montserrat"/>
                <a:cs typeface="Montserrat"/>
                <a:sym typeface="Montserrat"/>
              </a:rPr>
              <a:t>The plant &amp; machinery used in the manufacturing of products in a manufacturing company needs regular maintenance over some time for full-time productivity to be received from the usage of such machinery. Even after a certain period, some essential parts of the machinery are to be replaced with brand new parts. For such, the depreciation needs to be charged so that the parts that are to be replaced in the future are appropriately accounted for and written off during the period of its life.</a:t>
            </a:r>
            <a:endParaRPr sz="4918">
              <a:solidFill>
                <a:schemeClr val="dk1"/>
              </a:solidFill>
              <a:latin typeface="Montserrat"/>
              <a:ea typeface="Montserrat"/>
              <a:cs typeface="Montserrat"/>
              <a:sym typeface="Montserrat"/>
            </a:endParaRPr>
          </a:p>
          <a:p>
            <a:pPr indent="0" lvl="0" marL="0" rtl="0" algn="l">
              <a:lnSpc>
                <a:spcPct val="120000"/>
              </a:lnSpc>
              <a:spcBef>
                <a:spcPts val="1500"/>
              </a:spcBef>
              <a:spcAft>
                <a:spcPts val="0"/>
              </a:spcAft>
              <a:buClr>
                <a:schemeClr val="dk1"/>
              </a:buClr>
              <a:buSzPts val="275"/>
              <a:buFont typeface="Arial"/>
              <a:buNone/>
            </a:pPr>
            <a:r>
              <a:rPr b="1" lang="en-GB" sz="4918">
                <a:solidFill>
                  <a:schemeClr val="dk1"/>
                </a:solidFill>
                <a:latin typeface="Montserrat"/>
                <a:ea typeface="Montserrat"/>
                <a:cs typeface="Montserrat"/>
                <a:sym typeface="Montserrat"/>
              </a:rPr>
              <a:t>Conclusion</a:t>
            </a:r>
            <a:endParaRPr b="1" sz="4918">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ts val="275"/>
              <a:buFont typeface="Arial"/>
              <a:buNone/>
            </a:pPr>
            <a:r>
              <a:rPr lang="en-GB" sz="4918">
                <a:solidFill>
                  <a:schemeClr val="dk1"/>
                </a:solidFill>
                <a:latin typeface="Montserrat"/>
                <a:ea typeface="Montserrat"/>
                <a:cs typeface="Montserrat"/>
                <a:sym typeface="Montserrat"/>
              </a:rPr>
              <a:t>The depreciation and amortization are allowed by the companies act or the statutory laws. It applies to the entity for writing off the used part or cost of the asset in the statement of </a:t>
            </a:r>
            <a:r>
              <a:rPr b="1" lang="en-GB" sz="4918">
                <a:solidFill>
                  <a:schemeClr val="dk1"/>
                </a:solidFill>
                <a:uFill>
                  <a:noFill/>
                </a:uFill>
                <a:latin typeface="Montserrat"/>
                <a:ea typeface="Montserrat"/>
                <a:cs typeface="Montserrat"/>
                <a:sym typeface="Montserrat"/>
                <a:hlinkClick r:id="rId3">
                  <a:extLst>
                    <a:ext uri="{A12FA001-AC4F-418D-AE19-62706E023703}">
                      <ahyp:hlinkClr val="tx"/>
                    </a:ext>
                  </a:extLst>
                </a:hlinkClick>
              </a:rPr>
              <a:t>profit &amp; loss account</a:t>
            </a:r>
            <a:r>
              <a:rPr lang="en-GB" sz="4918">
                <a:solidFill>
                  <a:schemeClr val="dk1"/>
                </a:solidFill>
                <a:latin typeface="Montserrat"/>
                <a:ea typeface="Montserrat"/>
                <a:cs typeface="Montserrat"/>
                <a:sym typeface="Montserrat"/>
              </a:rPr>
              <a:t> of the entity for the period mentioned above as per the </a:t>
            </a:r>
            <a:r>
              <a:rPr lang="en-GB" sz="4918">
                <a:solidFill>
                  <a:schemeClr val="dk1"/>
                </a:solidFill>
                <a:uFill>
                  <a:noFill/>
                </a:uFill>
                <a:latin typeface="Montserrat"/>
                <a:ea typeface="Montserrat"/>
                <a:cs typeface="Montserrat"/>
                <a:sym typeface="Montserrat"/>
                <a:hlinkClick r:id="rId4">
                  <a:extLst>
                    <a:ext uri="{A12FA001-AC4F-418D-AE19-62706E023703}">
                      <ahyp:hlinkClr val="tx"/>
                    </a:ext>
                  </a:extLst>
                </a:hlinkClick>
              </a:rPr>
              <a:t>matching principle</a:t>
            </a:r>
            <a:endParaRPr sz="4918">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ts val="275"/>
              <a:buFont typeface="Arial"/>
              <a:buNone/>
            </a:pPr>
            <a:r>
              <a:rPr lang="en-GB" sz="4918">
                <a:solidFill>
                  <a:schemeClr val="dk1"/>
                </a:solidFill>
                <a:latin typeface="Montserrat"/>
                <a:ea typeface="Montserrat"/>
                <a:cs typeface="Montserrat"/>
                <a:sym typeface="Montserrat"/>
              </a:rPr>
              <a:t> in accounting. There are many causes or reasons for doing such treatment. This matching concept provides a fair presentation of the financials of an entity as the cash inflow generated from the asset has been booked, and the respective usage cost of the asset is also written off during the same period as per the matching concept in accounting. The income tax laws, as well as statutory laws (including accounting standards), mandate the treatment and chargeability of depreciation in the books of accounts for the respective period.</a:t>
            </a:r>
            <a:endParaRPr sz="4918">
              <a:solidFill>
                <a:schemeClr val="dk1"/>
              </a:solidFill>
              <a:latin typeface="Montserrat"/>
              <a:ea typeface="Montserrat"/>
              <a:cs typeface="Montserrat"/>
              <a:sym typeface="Montserrat"/>
            </a:endParaRPr>
          </a:p>
          <a:p>
            <a:pPr indent="0" lvl="0" marL="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idx="1" type="body"/>
          </p:nvPr>
        </p:nvSpPr>
        <p:spPr>
          <a:xfrm>
            <a:off x="311700" y="151400"/>
            <a:ext cx="8520600" cy="47940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Clr>
                <a:schemeClr val="dk1"/>
              </a:buClr>
              <a:buSzPct val="66666"/>
              <a:buFont typeface="Arial"/>
              <a:buNone/>
            </a:pPr>
            <a:r>
              <a:rPr b="1" lang="en-GB" sz="1650">
                <a:solidFill>
                  <a:schemeClr val="dk1"/>
                </a:solidFill>
                <a:highlight>
                  <a:srgbClr val="FFFFFF"/>
                </a:highlight>
                <a:latin typeface="Georgia"/>
                <a:ea typeface="Georgia"/>
                <a:cs typeface="Georgia"/>
                <a:sym typeface="Georgia"/>
              </a:rPr>
              <a:t>Need For Depreciation:</a:t>
            </a:r>
            <a:endParaRPr b="1" sz="1650">
              <a:solidFill>
                <a:schemeClr val="dk1"/>
              </a:solidFill>
              <a:highlight>
                <a:srgbClr val="FFFFFF"/>
              </a:highlight>
              <a:latin typeface="Georgia"/>
              <a:ea typeface="Georgia"/>
              <a:cs typeface="Georgia"/>
              <a:sym typeface="Georgia"/>
            </a:endParaRPr>
          </a:p>
          <a:p>
            <a:pPr indent="0" lvl="0" marL="0" rtl="0" algn="l">
              <a:lnSpc>
                <a:spcPct val="160000"/>
              </a:lnSpc>
              <a:spcBef>
                <a:spcPts val="700"/>
              </a:spcBef>
              <a:spcAft>
                <a:spcPts val="0"/>
              </a:spcAft>
              <a:buClr>
                <a:schemeClr val="dk1"/>
              </a:buClr>
              <a:buSzPct val="73333"/>
              <a:buFont typeface="Arial"/>
              <a:buNone/>
            </a:pPr>
            <a:r>
              <a:rPr b="1" lang="en-GB" sz="1500">
                <a:solidFill>
                  <a:srgbClr val="424142"/>
                </a:solidFill>
                <a:highlight>
                  <a:srgbClr val="FFFFFF"/>
                </a:highlight>
                <a:latin typeface="Georgia"/>
                <a:ea typeface="Georgia"/>
                <a:cs typeface="Georgia"/>
                <a:sym typeface="Georgia"/>
              </a:rPr>
              <a:t>Depreciation is provided for the assets with a view to achieve the following results:</a:t>
            </a:r>
            <a:endParaRPr b="1" sz="1500">
              <a:solidFill>
                <a:srgbClr val="424142"/>
              </a:solidFill>
              <a:highlight>
                <a:srgbClr val="FFFFFF"/>
              </a:highlight>
              <a:latin typeface="Georgia"/>
              <a:ea typeface="Georgia"/>
              <a:cs typeface="Georgia"/>
              <a:sym typeface="Georgia"/>
            </a:endParaRPr>
          </a:p>
          <a:p>
            <a:pPr indent="0" lvl="0" marL="0" rtl="0" algn="l">
              <a:lnSpc>
                <a:spcPct val="150000"/>
              </a:lnSpc>
              <a:spcBef>
                <a:spcPts val="1800"/>
              </a:spcBef>
              <a:spcAft>
                <a:spcPts val="0"/>
              </a:spcAft>
              <a:buClr>
                <a:schemeClr val="dk1"/>
              </a:buClr>
              <a:buSzPct val="73333"/>
              <a:buFont typeface="Arial"/>
              <a:buNone/>
            </a:pPr>
            <a:r>
              <a:rPr b="1" lang="en-GB" sz="1500">
                <a:solidFill>
                  <a:schemeClr val="dk1"/>
                </a:solidFill>
                <a:highlight>
                  <a:srgbClr val="FFFFFF"/>
                </a:highlight>
                <a:latin typeface="Georgia"/>
                <a:ea typeface="Georgia"/>
                <a:cs typeface="Georgia"/>
                <a:sym typeface="Georgia"/>
              </a:rPr>
              <a:t>1. To Ascertain the True Working Result:</a:t>
            </a:r>
            <a:endParaRPr b="1" sz="1500">
              <a:solidFill>
                <a:schemeClr val="dk1"/>
              </a:solidFill>
              <a:highlight>
                <a:srgbClr val="FFFFFF"/>
              </a:highlight>
              <a:latin typeface="Georgia"/>
              <a:ea typeface="Georgia"/>
              <a:cs typeface="Georgia"/>
              <a:sym typeface="Georgia"/>
            </a:endParaRPr>
          </a:p>
          <a:p>
            <a:pPr indent="0" lvl="0" marL="0" rtl="0" algn="l">
              <a:lnSpc>
                <a:spcPct val="160000"/>
              </a:lnSpc>
              <a:spcBef>
                <a:spcPts val="600"/>
              </a:spcBef>
              <a:spcAft>
                <a:spcPts val="0"/>
              </a:spcAft>
              <a:buClr>
                <a:schemeClr val="dk1"/>
              </a:buClr>
              <a:buSzPct val="73333"/>
              <a:buFont typeface="Arial"/>
              <a:buNone/>
            </a:pPr>
            <a:r>
              <a:rPr lang="en-GB" sz="1500">
                <a:solidFill>
                  <a:srgbClr val="424142"/>
                </a:solidFill>
                <a:highlight>
                  <a:srgbClr val="FFFFFF"/>
                </a:highlight>
                <a:latin typeface="Georgia"/>
                <a:ea typeface="Georgia"/>
                <a:cs typeface="Georgia"/>
                <a:sym typeface="Georgia"/>
              </a:rPr>
              <a:t>Asset is an important tool in earning revenues. Huge amounts are spent for acquisition of assets which are worn out in the process of earning income. Thus, the assets get depreciated in their value, over a period of time due to many reasons explained above.</a:t>
            </a:r>
            <a:endParaRPr sz="1500">
              <a:solidFill>
                <a:srgbClr val="424142"/>
              </a:solidFill>
              <a:highlight>
                <a:srgbClr val="FFFFFF"/>
              </a:highlight>
              <a:latin typeface="Georgia"/>
              <a:ea typeface="Georgia"/>
              <a:cs typeface="Georgia"/>
              <a:sym typeface="Georgia"/>
            </a:endParaRPr>
          </a:p>
          <a:p>
            <a:pPr indent="0" lvl="0" marL="0" rtl="0" algn="l">
              <a:lnSpc>
                <a:spcPct val="160000"/>
              </a:lnSpc>
              <a:spcBef>
                <a:spcPts val="1800"/>
              </a:spcBef>
              <a:spcAft>
                <a:spcPts val="0"/>
              </a:spcAft>
              <a:buClr>
                <a:schemeClr val="dk1"/>
              </a:buClr>
              <a:buSzPct val="73333"/>
              <a:buFont typeface="Arial"/>
              <a:buNone/>
            </a:pPr>
            <a:r>
              <a:rPr lang="en-GB" sz="1500">
                <a:solidFill>
                  <a:srgbClr val="424142"/>
                </a:solidFill>
                <a:highlight>
                  <a:srgbClr val="FFFFFF"/>
                </a:highlight>
                <a:latin typeface="Georgia"/>
                <a:ea typeface="Georgia"/>
                <a:cs typeface="Georgia"/>
                <a:sym typeface="Georgia"/>
              </a:rPr>
              <a:t>When the value of assets decreases, this loss must be brought into account; otherwise a true working result cannot be known. Depreciation is an operating expense of a physical asset, the same should be considered in arriving the true profit earned during each year.</a:t>
            </a:r>
            <a:endParaRPr sz="850">
              <a:solidFill>
                <a:srgbClr val="424142"/>
              </a:solidFill>
              <a:highlight>
                <a:srgbClr val="FFFFFF"/>
              </a:highlight>
            </a:endParaRPr>
          </a:p>
          <a:p>
            <a:pPr indent="0" lvl="0" marL="0" rtl="0" algn="l">
              <a:lnSpc>
                <a:spcPct val="160000"/>
              </a:lnSpc>
              <a:spcBef>
                <a:spcPts val="1800"/>
              </a:spcBef>
              <a:spcAft>
                <a:spcPts val="0"/>
              </a:spcAft>
              <a:buClr>
                <a:schemeClr val="dk1"/>
              </a:buClr>
              <a:buSzPct val="73333"/>
              <a:buFont typeface="Arial"/>
              <a:buNone/>
            </a:pPr>
            <a:r>
              <a:rPr lang="en-GB" sz="1500">
                <a:solidFill>
                  <a:srgbClr val="424142"/>
                </a:solidFill>
                <a:highlight>
                  <a:srgbClr val="FFFFFF"/>
                </a:highlight>
                <a:latin typeface="Georgia"/>
                <a:ea typeface="Georgia"/>
                <a:cs typeface="Georgia"/>
                <a:sym typeface="Georgia"/>
              </a:rPr>
              <a:t>The basic need of depreciation is to ascertain the true income. If depreciation is ignored, the loss that is occurring in respect of fixed assets will be ignored. So, depreciation should be debited to Profit and Loss Account before profit is ascertained.</a:t>
            </a:r>
            <a:endParaRPr sz="1500">
              <a:solidFill>
                <a:srgbClr val="424142"/>
              </a:solidFill>
              <a:highlight>
                <a:srgbClr val="FFFFFF"/>
              </a:highlight>
              <a:latin typeface="Georgia"/>
              <a:ea typeface="Georgia"/>
              <a:cs typeface="Georgia"/>
              <a:sym typeface="Georgia"/>
            </a:endParaRPr>
          </a:p>
          <a:p>
            <a:pPr indent="0" lvl="0" marL="0" rtl="0" algn="l">
              <a:spcBef>
                <a:spcPts val="18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idx="1" type="body"/>
          </p:nvPr>
        </p:nvSpPr>
        <p:spPr>
          <a:xfrm>
            <a:off x="311700" y="181675"/>
            <a:ext cx="8520600" cy="4387200"/>
          </a:xfrm>
          <a:prstGeom prst="rect">
            <a:avLst/>
          </a:prstGeom>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Clr>
                <a:schemeClr val="dk1"/>
              </a:buClr>
              <a:buSzPct val="73333"/>
              <a:buFont typeface="Arial"/>
              <a:buNone/>
            </a:pPr>
            <a:r>
              <a:rPr b="1" lang="en-GB" sz="1500">
                <a:solidFill>
                  <a:schemeClr val="dk1"/>
                </a:solidFill>
                <a:highlight>
                  <a:srgbClr val="FFFFFF"/>
                </a:highlight>
                <a:latin typeface="Montserrat"/>
                <a:ea typeface="Montserrat"/>
                <a:cs typeface="Montserrat"/>
                <a:sym typeface="Montserrat"/>
              </a:rPr>
              <a:t>2. To Ascertain True Value of Asset:</a:t>
            </a:r>
            <a:endParaRPr b="1" sz="1500">
              <a:solidFill>
                <a:schemeClr val="dk1"/>
              </a:solidFill>
              <a:highlight>
                <a:srgbClr val="FFFFFF"/>
              </a:highlight>
              <a:latin typeface="Montserrat"/>
              <a:ea typeface="Montserrat"/>
              <a:cs typeface="Montserrat"/>
              <a:sym typeface="Montserrat"/>
            </a:endParaRPr>
          </a:p>
          <a:p>
            <a:pPr indent="0" lvl="0" marL="0" rtl="0" algn="l">
              <a:lnSpc>
                <a:spcPct val="160000"/>
              </a:lnSpc>
              <a:spcBef>
                <a:spcPts val="600"/>
              </a:spcBef>
              <a:spcAft>
                <a:spcPts val="0"/>
              </a:spcAft>
              <a:buClr>
                <a:schemeClr val="dk1"/>
              </a:buClr>
              <a:buSzPct val="73333"/>
              <a:buFont typeface="Arial"/>
              <a:buNone/>
            </a:pPr>
            <a:r>
              <a:rPr lang="en-GB" sz="1500">
                <a:solidFill>
                  <a:srgbClr val="424142"/>
                </a:solidFill>
                <a:highlight>
                  <a:srgbClr val="FFFFFF"/>
                </a:highlight>
                <a:latin typeface="Montserrat"/>
                <a:ea typeface="Montserrat"/>
                <a:cs typeface="Montserrat"/>
                <a:sym typeface="Montserrat"/>
              </a:rPr>
              <a:t>The function of the Balance Sheet is to show the true and correct view of the state of affairs of a business. If no depreciation is charged and when assets are shown at the original cost year after year, Balance Sheet will not disclose the correct state of affairs of a business.</a:t>
            </a:r>
            <a:endParaRPr sz="1500">
              <a:solidFill>
                <a:srgbClr val="424142"/>
              </a:solidFill>
              <a:highlight>
                <a:srgbClr val="FFFFFF"/>
              </a:highlight>
              <a:latin typeface="Montserrat"/>
              <a:ea typeface="Montserrat"/>
              <a:cs typeface="Montserrat"/>
              <a:sym typeface="Montserrat"/>
            </a:endParaRPr>
          </a:p>
          <a:p>
            <a:pPr indent="0" lvl="0" marL="0" rtl="0" algn="l">
              <a:lnSpc>
                <a:spcPct val="150000"/>
              </a:lnSpc>
              <a:spcBef>
                <a:spcPts val="1800"/>
              </a:spcBef>
              <a:spcAft>
                <a:spcPts val="0"/>
              </a:spcAft>
              <a:buClr>
                <a:schemeClr val="dk1"/>
              </a:buClr>
              <a:buSzPct val="73333"/>
              <a:buFont typeface="Arial"/>
              <a:buNone/>
            </a:pPr>
            <a:r>
              <a:rPr b="1" lang="en-GB" sz="1500">
                <a:solidFill>
                  <a:schemeClr val="dk1"/>
                </a:solidFill>
                <a:highlight>
                  <a:srgbClr val="FFFFFF"/>
                </a:highlight>
                <a:latin typeface="Montserrat"/>
                <a:ea typeface="Montserrat"/>
                <a:cs typeface="Montserrat"/>
                <a:sym typeface="Montserrat"/>
              </a:rPr>
              <a:t>3. To Retain Funds for Replacement:</a:t>
            </a:r>
            <a:endParaRPr b="1" sz="1500">
              <a:solidFill>
                <a:schemeClr val="dk1"/>
              </a:solidFill>
              <a:highlight>
                <a:srgbClr val="FFFFFF"/>
              </a:highlight>
              <a:latin typeface="Montserrat"/>
              <a:ea typeface="Montserrat"/>
              <a:cs typeface="Montserrat"/>
              <a:sym typeface="Montserrat"/>
            </a:endParaRPr>
          </a:p>
          <a:p>
            <a:pPr indent="0" lvl="0" marL="0" rtl="0" algn="l">
              <a:lnSpc>
                <a:spcPct val="160000"/>
              </a:lnSpc>
              <a:spcBef>
                <a:spcPts val="600"/>
              </a:spcBef>
              <a:spcAft>
                <a:spcPts val="0"/>
              </a:spcAft>
              <a:buClr>
                <a:schemeClr val="dk1"/>
              </a:buClr>
              <a:buSzPct val="73333"/>
              <a:buFont typeface="Arial"/>
              <a:buNone/>
            </a:pPr>
            <a:r>
              <a:rPr lang="en-GB" sz="1500">
                <a:solidFill>
                  <a:srgbClr val="424142"/>
                </a:solidFill>
                <a:highlight>
                  <a:srgbClr val="FFFFFF"/>
                </a:highlight>
                <a:latin typeface="Montserrat"/>
                <a:ea typeface="Montserrat"/>
                <a:cs typeface="Montserrat"/>
                <a:sym typeface="Montserrat"/>
              </a:rPr>
              <a:t>Assets used in the business need replacement after the expiry of their service. It is always not possible to determine the useful life of assets. But, in certain cases, machine often becomes, obsolete long before it wears out because of rapid changes in tastes and technology. It is a permanent loss in value of the asset. When an asset is continuously used, a time will come when the asset is to be given up and hence its replacement is essential.</a:t>
            </a:r>
            <a:endParaRPr sz="1500">
              <a:solidFill>
                <a:srgbClr val="424142"/>
              </a:solidFill>
              <a:highlight>
                <a:srgbClr val="FFFFFF"/>
              </a:highlight>
              <a:latin typeface="Montserrat"/>
              <a:ea typeface="Montserrat"/>
              <a:cs typeface="Montserrat"/>
              <a:sym typeface="Montserrat"/>
            </a:endParaRPr>
          </a:p>
          <a:p>
            <a:pPr indent="0" lvl="0" marL="0" rtl="0" algn="l">
              <a:lnSpc>
                <a:spcPct val="160000"/>
              </a:lnSpc>
              <a:spcBef>
                <a:spcPts val="1800"/>
              </a:spcBef>
              <a:spcAft>
                <a:spcPts val="0"/>
              </a:spcAft>
              <a:buClr>
                <a:schemeClr val="dk1"/>
              </a:buClr>
              <a:buSzPct val="73333"/>
              <a:buFont typeface="Arial"/>
              <a:buNone/>
            </a:pPr>
            <a:r>
              <a:rPr lang="en-GB" sz="1500">
                <a:solidFill>
                  <a:srgbClr val="424142"/>
                </a:solidFill>
                <a:highlight>
                  <a:srgbClr val="FFFFFF"/>
                </a:highlight>
                <a:latin typeface="Montserrat"/>
                <a:ea typeface="Montserrat"/>
                <a:cs typeface="Montserrat"/>
                <a:sym typeface="Montserrat"/>
              </a:rPr>
              <a:t>Therefore, if no depreciation is charged against the profit, during the life time of the asset, it will be very difficult to find cash to replace the asset and if replaced it may cripple resources. Therefore, it is necessary to make provision and create funds to replace such assets, in proper time.</a:t>
            </a:r>
            <a:endParaRPr sz="1500">
              <a:solidFill>
                <a:srgbClr val="424142"/>
              </a:solidFill>
              <a:highlight>
                <a:srgbClr val="FFFFFF"/>
              </a:highlight>
              <a:latin typeface="Montserrat"/>
              <a:ea typeface="Montserrat"/>
              <a:cs typeface="Montserrat"/>
              <a:sym typeface="Montserrat"/>
            </a:endParaRPr>
          </a:p>
          <a:p>
            <a:pPr indent="0" lvl="0" marL="0" rtl="0" algn="l">
              <a:spcBef>
                <a:spcPts val="1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idx="1" type="body"/>
          </p:nvPr>
        </p:nvSpPr>
        <p:spPr>
          <a:xfrm>
            <a:off x="311700" y="111025"/>
            <a:ext cx="8520600" cy="50325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Clr>
                <a:schemeClr val="dk1"/>
              </a:buClr>
              <a:buSzPct val="73333"/>
              <a:buFont typeface="Arial"/>
              <a:buNone/>
            </a:pPr>
            <a:r>
              <a:rPr b="1" lang="en-GB" sz="1500">
                <a:solidFill>
                  <a:schemeClr val="dk1"/>
                </a:solidFill>
                <a:highlight>
                  <a:srgbClr val="FFFFFF"/>
                </a:highlight>
                <a:latin typeface="Montserrat"/>
                <a:ea typeface="Montserrat"/>
                <a:cs typeface="Montserrat"/>
                <a:sym typeface="Montserrat"/>
              </a:rPr>
              <a:t>4. To Reduce Tax Liability:</a:t>
            </a:r>
            <a:endParaRPr sz="850">
              <a:solidFill>
                <a:srgbClr val="424142"/>
              </a:solidFill>
              <a:highlight>
                <a:srgbClr val="FFFFFF"/>
              </a:highlight>
              <a:latin typeface="Montserrat"/>
              <a:ea typeface="Montserrat"/>
              <a:cs typeface="Montserrat"/>
              <a:sym typeface="Montserrat"/>
            </a:endParaRPr>
          </a:p>
          <a:p>
            <a:pPr indent="0" lvl="0" marL="0" rtl="0" algn="l">
              <a:lnSpc>
                <a:spcPct val="160000"/>
              </a:lnSpc>
              <a:spcBef>
                <a:spcPts val="600"/>
              </a:spcBef>
              <a:spcAft>
                <a:spcPts val="0"/>
              </a:spcAft>
              <a:buClr>
                <a:schemeClr val="dk1"/>
              </a:buClr>
              <a:buSzPct val="73333"/>
              <a:buFont typeface="Arial"/>
              <a:buNone/>
            </a:pPr>
            <a:r>
              <a:rPr lang="en-GB" sz="1500">
                <a:solidFill>
                  <a:srgbClr val="424142"/>
                </a:solidFill>
                <a:highlight>
                  <a:srgbClr val="FFFFFF"/>
                </a:highlight>
                <a:latin typeface="Montserrat"/>
                <a:ea typeface="Montserrat"/>
                <a:cs typeface="Montserrat"/>
                <a:sym typeface="Montserrat"/>
              </a:rPr>
              <a:t>Depreciation is a tax deductible expense. As such, it is permitted by the prevailing taxation laws to be deducted from profit. Consequently, the owner of a business may avail himself of this benefit by charging depreciation to his profit and reducing his tax liability.</a:t>
            </a:r>
            <a:endParaRPr sz="1500">
              <a:solidFill>
                <a:srgbClr val="424142"/>
              </a:solidFill>
              <a:highlight>
                <a:srgbClr val="FFFFFF"/>
              </a:highlight>
              <a:latin typeface="Montserrat"/>
              <a:ea typeface="Montserrat"/>
              <a:cs typeface="Montserrat"/>
              <a:sym typeface="Montserrat"/>
            </a:endParaRPr>
          </a:p>
          <a:p>
            <a:pPr indent="0" lvl="0" marL="0" rtl="0" algn="l">
              <a:lnSpc>
                <a:spcPct val="150000"/>
              </a:lnSpc>
              <a:spcBef>
                <a:spcPts val="1800"/>
              </a:spcBef>
              <a:spcAft>
                <a:spcPts val="0"/>
              </a:spcAft>
              <a:buClr>
                <a:schemeClr val="dk1"/>
              </a:buClr>
              <a:buSzPct val="73333"/>
              <a:buFont typeface="Arial"/>
              <a:buNone/>
            </a:pPr>
            <a:r>
              <a:rPr b="1" lang="en-GB" sz="1500">
                <a:solidFill>
                  <a:schemeClr val="dk1"/>
                </a:solidFill>
                <a:highlight>
                  <a:srgbClr val="FFFFFF"/>
                </a:highlight>
                <a:latin typeface="Montserrat"/>
                <a:ea typeface="Montserrat"/>
                <a:cs typeface="Montserrat"/>
                <a:sym typeface="Montserrat"/>
              </a:rPr>
              <a:t>5. To Present True Position:</a:t>
            </a:r>
            <a:endParaRPr b="1" sz="1500">
              <a:solidFill>
                <a:schemeClr val="dk1"/>
              </a:solidFill>
              <a:highlight>
                <a:srgbClr val="FFFFFF"/>
              </a:highlight>
              <a:latin typeface="Montserrat"/>
              <a:ea typeface="Montserrat"/>
              <a:cs typeface="Montserrat"/>
              <a:sym typeface="Montserrat"/>
            </a:endParaRPr>
          </a:p>
          <a:p>
            <a:pPr indent="0" lvl="0" marL="0" rtl="0" algn="l">
              <a:lnSpc>
                <a:spcPct val="160000"/>
              </a:lnSpc>
              <a:spcBef>
                <a:spcPts val="600"/>
              </a:spcBef>
              <a:spcAft>
                <a:spcPts val="0"/>
              </a:spcAft>
              <a:buClr>
                <a:schemeClr val="dk1"/>
              </a:buClr>
              <a:buSzPct val="73333"/>
              <a:buFont typeface="Arial"/>
              <a:buNone/>
            </a:pPr>
            <a:r>
              <a:rPr lang="en-GB" sz="1500">
                <a:solidFill>
                  <a:srgbClr val="424142"/>
                </a:solidFill>
                <a:highlight>
                  <a:srgbClr val="FFFFFF"/>
                </a:highlight>
                <a:latin typeface="Montserrat"/>
                <a:ea typeface="Montserrat"/>
                <a:cs typeface="Montserrat"/>
                <a:sym typeface="Montserrat"/>
              </a:rPr>
              <a:t>Financial position can be studied from the Balance Sheet and for the preparation of the Balance Sheet fixed assets are required to be shown at their true value. If assets are shown in the Balance Sheet without any charge made for their use, (that is, depreciation) then their value must have been over­stated in the Balance Sheet and will not reflect the true financial position of the business.</a:t>
            </a:r>
            <a:endParaRPr sz="1500">
              <a:solidFill>
                <a:srgbClr val="424142"/>
              </a:solidFill>
              <a:highlight>
                <a:srgbClr val="FFFFFF"/>
              </a:highlight>
              <a:latin typeface="Montserrat"/>
              <a:ea typeface="Montserrat"/>
              <a:cs typeface="Montserrat"/>
              <a:sym typeface="Montserrat"/>
            </a:endParaRPr>
          </a:p>
          <a:p>
            <a:pPr indent="0" lvl="0" marL="0" rtl="0" algn="l">
              <a:lnSpc>
                <a:spcPct val="160000"/>
              </a:lnSpc>
              <a:spcBef>
                <a:spcPts val="1800"/>
              </a:spcBef>
              <a:spcAft>
                <a:spcPts val="0"/>
              </a:spcAft>
              <a:buClr>
                <a:schemeClr val="dk1"/>
              </a:buClr>
              <a:buSzPct val="73333"/>
              <a:buFont typeface="Arial"/>
              <a:buNone/>
            </a:pPr>
            <a:r>
              <a:rPr lang="en-GB" sz="1500">
                <a:solidFill>
                  <a:srgbClr val="424142"/>
                </a:solidFill>
                <a:highlight>
                  <a:srgbClr val="FFFFFF"/>
                </a:highlight>
                <a:latin typeface="Montserrat"/>
                <a:ea typeface="Montserrat"/>
                <a:cs typeface="Montserrat"/>
                <a:sym typeface="Montserrat"/>
              </a:rPr>
              <a:t>Therefore, for the purpose of reflecting true financial position, it is necessary that depreciation must be deducted from the asset and then at such reduced value may be shown in the Balance Sheet.</a:t>
            </a:r>
            <a:endParaRPr sz="1500">
              <a:solidFill>
                <a:srgbClr val="424142"/>
              </a:solidFill>
              <a:highlight>
                <a:srgbClr val="FFFFFF"/>
              </a:highlight>
              <a:latin typeface="Montserrat"/>
              <a:ea typeface="Montserrat"/>
              <a:cs typeface="Montserrat"/>
              <a:sym typeface="Montserrat"/>
            </a:endParaRPr>
          </a:p>
          <a:p>
            <a:pPr indent="0" lvl="0" marL="0" rtl="0" algn="l">
              <a:spcBef>
                <a:spcPts val="1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idx="1" type="body"/>
          </p:nvPr>
        </p:nvSpPr>
        <p:spPr>
          <a:xfrm>
            <a:off x="311700" y="171575"/>
            <a:ext cx="8520600" cy="4397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highlight>
                  <a:srgbClr val="FFFFFF"/>
                </a:highlight>
                <a:latin typeface="Montserrat"/>
                <a:ea typeface="Montserrat"/>
                <a:cs typeface="Montserrat"/>
                <a:sym typeface="Montserrat"/>
              </a:rPr>
              <a:t>Consequences of Not Providing for Depreciation:</a:t>
            </a:r>
            <a:endParaRPr b="1" sz="1200">
              <a:solidFill>
                <a:schemeClr val="dk1"/>
              </a:solidFill>
              <a:highlight>
                <a:srgbClr val="FFFFFF"/>
              </a:highlight>
              <a:latin typeface="Montserrat"/>
              <a:ea typeface="Montserrat"/>
              <a:cs typeface="Montserrat"/>
              <a:sym typeface="Montserrat"/>
            </a:endParaRPr>
          </a:p>
          <a:p>
            <a:pPr indent="0" lvl="0" marL="0" rtl="0" algn="l">
              <a:lnSpc>
                <a:spcPct val="160000"/>
              </a:lnSpc>
              <a:spcBef>
                <a:spcPts val="700"/>
              </a:spcBef>
              <a:spcAft>
                <a:spcPts val="0"/>
              </a:spcAft>
              <a:buClr>
                <a:schemeClr val="dk1"/>
              </a:buClr>
              <a:buSzPts val="1100"/>
              <a:buFont typeface="Arial"/>
              <a:buNone/>
            </a:pPr>
            <a:r>
              <a:rPr lang="en-GB" sz="1200">
                <a:solidFill>
                  <a:schemeClr val="dk1"/>
                </a:solidFill>
                <a:highlight>
                  <a:srgbClr val="FFFFFF"/>
                </a:highlight>
                <a:latin typeface="Montserrat"/>
                <a:ea typeface="Montserrat"/>
                <a:cs typeface="Montserrat"/>
                <a:sym typeface="Montserrat"/>
              </a:rPr>
              <a:t>If depreciation is not accounted for, the profit of the company is overstated, in turn; it is distrib­uted among the shareholders. Thus there is no provision for replacement of machine. It must be pointed out that depreciation by itself does not create funds; it merely draws attention to the fact that out of gross revenue receipts a certain amount should be retained to replace the asset used for carry­ing on activities. The Companies Act of 1956 now makes it compulsory to write off depreciation on fixed assets before declaring dividend.</a:t>
            </a:r>
            <a:endParaRPr sz="1200">
              <a:solidFill>
                <a:schemeClr val="dk1"/>
              </a:solidFill>
              <a:highlight>
                <a:srgbClr val="FFFFFF"/>
              </a:highlight>
              <a:latin typeface="Montserrat"/>
              <a:ea typeface="Montserrat"/>
              <a:cs typeface="Montserrat"/>
              <a:sym typeface="Montserrat"/>
            </a:endParaRPr>
          </a:p>
          <a:p>
            <a:pPr indent="0" lvl="0" marL="0" rtl="0" algn="l">
              <a:spcBef>
                <a:spcPts val="1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idx="1" type="body"/>
          </p:nvPr>
        </p:nvSpPr>
        <p:spPr>
          <a:xfrm>
            <a:off x="0" y="111825"/>
            <a:ext cx="8832300" cy="49665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0"/>
              </a:spcBef>
              <a:spcAft>
                <a:spcPts val="0"/>
              </a:spcAft>
              <a:buClr>
                <a:schemeClr val="dk1"/>
              </a:buClr>
              <a:buSzPts val="275"/>
              <a:buFont typeface="Arial"/>
              <a:buNone/>
            </a:pPr>
            <a:r>
              <a:rPr b="1" lang="en-GB" sz="5200">
                <a:solidFill>
                  <a:schemeClr val="dk1"/>
                </a:solidFill>
                <a:highlight>
                  <a:srgbClr val="FFFFFF"/>
                </a:highlight>
                <a:latin typeface="Montserrat"/>
                <a:ea typeface="Montserrat"/>
                <a:cs typeface="Montserrat"/>
                <a:sym typeface="Montserrat"/>
              </a:rPr>
              <a:t>Depletion</a:t>
            </a:r>
            <a:endParaRPr b="1" sz="5200">
              <a:solidFill>
                <a:schemeClr val="dk1"/>
              </a:solidFill>
              <a:highlight>
                <a:srgbClr val="FFFFFF"/>
              </a:highlight>
              <a:latin typeface="Montserrat"/>
              <a:ea typeface="Montserrat"/>
              <a:cs typeface="Montserrat"/>
              <a:sym typeface="Montserrat"/>
            </a:endParaRPr>
          </a:p>
          <a:p>
            <a:pPr indent="0" lvl="0" marL="0" rtl="0" algn="l">
              <a:spcBef>
                <a:spcPts val="800"/>
              </a:spcBef>
              <a:spcAft>
                <a:spcPts val="0"/>
              </a:spcAft>
              <a:buClr>
                <a:schemeClr val="dk1"/>
              </a:buClr>
              <a:buSzPts val="275"/>
              <a:buFont typeface="Arial"/>
              <a:buNone/>
            </a:pPr>
            <a:r>
              <a:rPr lang="en-GB" sz="5200">
                <a:solidFill>
                  <a:schemeClr val="dk1"/>
                </a:solidFill>
                <a:highlight>
                  <a:srgbClr val="FFFFFF"/>
                </a:highlight>
                <a:latin typeface="Montserrat"/>
                <a:ea typeface="Montserrat"/>
                <a:cs typeface="Montserrat"/>
                <a:sym typeface="Montserrat"/>
              </a:rPr>
              <a:t>Depletion refers to an </a:t>
            </a:r>
            <a:r>
              <a:rPr lang="en-GB" sz="5200">
                <a:solidFill>
                  <a:schemeClr val="dk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accrual accounting</a:t>
            </a:r>
            <a:r>
              <a:rPr lang="en-GB" sz="5200">
                <a:solidFill>
                  <a:schemeClr val="dk1"/>
                </a:solidFill>
                <a:highlight>
                  <a:srgbClr val="FFFFFF"/>
                </a:highlight>
                <a:latin typeface="Montserrat"/>
                <a:ea typeface="Montserrat"/>
                <a:cs typeface="Montserrat"/>
                <a:sym typeface="Montserrat"/>
              </a:rPr>
              <a:t> method used to determine the </a:t>
            </a:r>
            <a:r>
              <a:rPr lang="en-GB" sz="5200">
                <a:solidFill>
                  <a:schemeClr val="dk1"/>
                </a:solidFill>
                <a:highlight>
                  <a:srgbClr val="FFFFFF"/>
                </a:highlight>
                <a:uFill>
                  <a:noFill/>
                </a:uFill>
                <a:latin typeface="Montserrat"/>
                <a:ea typeface="Montserrat"/>
                <a:cs typeface="Montserrat"/>
                <a:sym typeface="Montserrat"/>
                <a:hlinkClick r:id="rId4">
                  <a:extLst>
                    <a:ext uri="{A12FA001-AC4F-418D-AE19-62706E023703}">
                      <ahyp:hlinkClr val="tx"/>
                    </a:ext>
                  </a:extLst>
                </a:hlinkClick>
              </a:rPr>
              <a:t>expense</a:t>
            </a:r>
            <a:r>
              <a:rPr lang="en-GB" sz="5200">
                <a:solidFill>
                  <a:schemeClr val="dk1"/>
                </a:solidFill>
                <a:highlight>
                  <a:srgbClr val="FFFFFF"/>
                </a:highlight>
                <a:latin typeface="Montserrat"/>
                <a:ea typeface="Montserrat"/>
                <a:cs typeface="Montserrat"/>
                <a:sym typeface="Montserrat"/>
              </a:rPr>
              <a:t> of extracting natural resources from the earth, such as wood, minerals, and oil.</a:t>
            </a:r>
            <a:endParaRPr sz="5200">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en-GB" sz="5200">
                <a:solidFill>
                  <a:schemeClr val="dk1"/>
                </a:solidFill>
                <a:highlight>
                  <a:srgbClr val="FFFFFF"/>
                </a:highlight>
                <a:latin typeface="Montserrat"/>
                <a:ea typeface="Montserrat"/>
                <a:cs typeface="Montserrat"/>
                <a:sym typeface="Montserrat"/>
              </a:rPr>
              <a:t>Just like </a:t>
            </a:r>
            <a:r>
              <a:rPr lang="en-GB" sz="5200">
                <a:solidFill>
                  <a:schemeClr val="dk1"/>
                </a:solidFill>
                <a:highlight>
                  <a:srgbClr val="FFFFFF"/>
                </a:highlight>
                <a:uFill>
                  <a:noFill/>
                </a:uFill>
                <a:latin typeface="Montserrat"/>
                <a:ea typeface="Montserrat"/>
                <a:cs typeface="Montserrat"/>
                <a:sym typeface="Montserrat"/>
                <a:hlinkClick r:id="rId5">
                  <a:extLst>
                    <a:ext uri="{A12FA001-AC4F-418D-AE19-62706E023703}">
                      <ahyp:hlinkClr val="tx"/>
                    </a:ext>
                  </a:extLst>
                </a:hlinkClick>
              </a:rPr>
              <a:t>depreciation</a:t>
            </a:r>
            <a:r>
              <a:rPr lang="en-GB" sz="5200">
                <a:solidFill>
                  <a:schemeClr val="dk1"/>
                </a:solidFill>
                <a:highlight>
                  <a:srgbClr val="FFFFFF"/>
                </a:highlight>
                <a:latin typeface="Montserrat"/>
                <a:ea typeface="Montserrat"/>
                <a:cs typeface="Montserrat"/>
                <a:sym typeface="Montserrat"/>
              </a:rPr>
              <a:t> and amortisation, </a:t>
            </a:r>
            <a:r>
              <a:rPr lang="en-GB" sz="5200">
                <a:solidFill>
                  <a:schemeClr val="dk1"/>
                </a:solidFill>
                <a:highlight>
                  <a:srgbClr val="FFFFFF"/>
                </a:highlight>
                <a:uFill>
                  <a:noFill/>
                </a:uFill>
                <a:latin typeface="Montserrat"/>
                <a:ea typeface="Montserrat"/>
                <a:cs typeface="Montserrat"/>
                <a:sym typeface="Montserrat"/>
                <a:hlinkClick r:id="rId6">
                  <a:extLst>
                    <a:ext uri="{A12FA001-AC4F-418D-AE19-62706E023703}">
                      <ahyp:hlinkClr val="tx"/>
                    </a:ext>
                  </a:extLst>
                </a:hlinkClick>
              </a:rPr>
              <a:t>depletion</a:t>
            </a:r>
            <a:r>
              <a:rPr lang="en-GB" sz="5200">
                <a:solidFill>
                  <a:schemeClr val="dk1"/>
                </a:solidFill>
                <a:highlight>
                  <a:srgbClr val="FFFFFF"/>
                </a:highlight>
                <a:latin typeface="Montserrat"/>
                <a:ea typeface="Montserrat"/>
                <a:cs typeface="Montserrat"/>
                <a:sym typeface="Montserrat"/>
              </a:rPr>
              <a:t> is a non-cash expense. It incrementally lowers an asset's cost </a:t>
            </a:r>
            <a:r>
              <a:rPr lang="en-GB" sz="5200">
                <a:solidFill>
                  <a:schemeClr val="dk1"/>
                </a:solidFill>
                <a:highlight>
                  <a:srgbClr val="FFFFFF"/>
                </a:highlight>
                <a:uFill>
                  <a:noFill/>
                </a:uFill>
                <a:latin typeface="Montserrat"/>
                <a:ea typeface="Montserrat"/>
                <a:cs typeface="Montserrat"/>
                <a:sym typeface="Montserrat"/>
                <a:hlinkClick r:id="rId7">
                  <a:extLst>
                    <a:ext uri="{A12FA001-AC4F-418D-AE19-62706E023703}">
                      <ahyp:hlinkClr val="tx"/>
                    </a:ext>
                  </a:extLst>
                </a:hlinkClick>
              </a:rPr>
              <a:t>value</a:t>
            </a:r>
            <a:r>
              <a:rPr lang="en-GB" sz="5200">
                <a:solidFill>
                  <a:schemeClr val="dk1"/>
                </a:solidFill>
                <a:highlight>
                  <a:srgbClr val="FFFFFF"/>
                </a:highlight>
                <a:latin typeface="Montserrat"/>
                <a:ea typeface="Montserrat"/>
                <a:cs typeface="Montserrat"/>
                <a:sym typeface="Montserrat"/>
              </a:rPr>
              <a:t> through scheduled </a:t>
            </a:r>
            <a:r>
              <a:rPr lang="en-GB" sz="5200">
                <a:solidFill>
                  <a:schemeClr val="dk1"/>
                </a:solidFill>
                <a:highlight>
                  <a:srgbClr val="FFFFFF"/>
                </a:highlight>
                <a:uFill>
                  <a:noFill/>
                </a:uFill>
                <a:latin typeface="Montserrat"/>
                <a:ea typeface="Montserrat"/>
                <a:cs typeface="Montserrat"/>
                <a:sym typeface="Montserrat"/>
                <a:hlinkClick r:id="rId8">
                  <a:extLst>
                    <a:ext uri="{A12FA001-AC4F-418D-AE19-62706E023703}">
                      <ahyp:hlinkClr val="tx"/>
                    </a:ext>
                  </a:extLst>
                </a:hlinkClick>
              </a:rPr>
              <a:t>income</a:t>
            </a:r>
            <a:r>
              <a:rPr lang="en-GB" sz="5200">
                <a:solidFill>
                  <a:schemeClr val="dk1"/>
                </a:solidFill>
                <a:highlight>
                  <a:srgbClr val="FFFFFF"/>
                </a:highlight>
                <a:latin typeface="Montserrat"/>
                <a:ea typeface="Montserrat"/>
                <a:cs typeface="Montserrat"/>
                <a:sym typeface="Montserrat"/>
              </a:rPr>
              <a:t> charges. Where depletion differs, it refers to the gradual degradation of natural resources reserves, as opposed to wearing depreciable assets or ageing intangible lives.</a:t>
            </a:r>
            <a:endParaRPr sz="5200">
              <a:solidFill>
                <a:schemeClr val="dk1"/>
              </a:solidFill>
              <a:highlight>
                <a:srgbClr val="FFFFFF"/>
              </a:highlight>
              <a:latin typeface="Montserrat"/>
              <a:ea typeface="Montserrat"/>
              <a:cs typeface="Montserrat"/>
              <a:sym typeface="Montserrat"/>
            </a:endParaRPr>
          </a:p>
          <a:p>
            <a:pPr indent="0" lvl="0" marL="0" rtl="0" algn="l">
              <a:lnSpc>
                <a:spcPct val="120000"/>
              </a:lnSpc>
              <a:spcBef>
                <a:spcPts val="1800"/>
              </a:spcBef>
              <a:spcAft>
                <a:spcPts val="0"/>
              </a:spcAft>
              <a:buNone/>
            </a:pPr>
            <a:r>
              <a:rPr lang="en-GB" sz="5200">
                <a:solidFill>
                  <a:schemeClr val="dk1"/>
                </a:solidFill>
                <a:highlight>
                  <a:srgbClr val="FFFFFF"/>
                </a:highlight>
                <a:latin typeface="Montserrat"/>
                <a:ea typeface="Montserrat"/>
                <a:cs typeface="Montserrat"/>
                <a:sym typeface="Montserrat"/>
              </a:rPr>
              <a:t> </a:t>
            </a:r>
            <a:r>
              <a:rPr b="1" lang="en-GB" sz="5200">
                <a:solidFill>
                  <a:schemeClr val="dk1"/>
                </a:solidFill>
                <a:highlight>
                  <a:srgbClr val="FFFFFF"/>
                </a:highlight>
                <a:latin typeface="Montserrat"/>
                <a:ea typeface="Montserrat"/>
                <a:cs typeface="Montserrat"/>
                <a:sym typeface="Montserrat"/>
              </a:rPr>
              <a:t>How does</a:t>
            </a:r>
            <a:r>
              <a:rPr lang="en-GB" sz="5200">
                <a:solidFill>
                  <a:schemeClr val="dk1"/>
                </a:solidFill>
                <a:highlight>
                  <a:srgbClr val="FFFFFF"/>
                </a:highlight>
                <a:latin typeface="Montserrat"/>
                <a:ea typeface="Montserrat"/>
                <a:cs typeface="Montserrat"/>
                <a:sym typeface="Montserrat"/>
              </a:rPr>
              <a:t> </a:t>
            </a:r>
            <a:r>
              <a:rPr b="1" lang="en-GB" sz="5200">
                <a:solidFill>
                  <a:schemeClr val="dk1"/>
                </a:solidFill>
                <a:highlight>
                  <a:srgbClr val="FFFFFF"/>
                </a:highlight>
                <a:latin typeface="Montserrat"/>
                <a:ea typeface="Montserrat"/>
                <a:cs typeface="Montserrat"/>
                <a:sym typeface="Montserrat"/>
              </a:rPr>
              <a:t>Depletion Works</a:t>
            </a:r>
            <a:endParaRPr b="1" sz="5200">
              <a:solidFill>
                <a:schemeClr val="dk1"/>
              </a:solidFill>
              <a:highlight>
                <a:srgbClr val="FFFFFF"/>
              </a:highlight>
              <a:latin typeface="Montserrat"/>
              <a:ea typeface="Montserrat"/>
              <a:cs typeface="Montserrat"/>
              <a:sym typeface="Montserrat"/>
            </a:endParaRPr>
          </a:p>
          <a:p>
            <a:pPr indent="0" lvl="0" marL="0" rtl="0" algn="l">
              <a:lnSpc>
                <a:spcPct val="120000"/>
              </a:lnSpc>
              <a:spcBef>
                <a:spcPts val="1800"/>
              </a:spcBef>
              <a:spcAft>
                <a:spcPts val="0"/>
              </a:spcAft>
              <a:buNone/>
            </a:pPr>
            <a:r>
              <a:t/>
            </a:r>
            <a:endParaRPr sz="5200">
              <a:solidFill>
                <a:schemeClr val="dk1"/>
              </a:solidFill>
              <a:highlight>
                <a:srgbClr val="FFFFFF"/>
              </a:highlight>
              <a:latin typeface="Montserrat"/>
              <a:ea typeface="Montserrat"/>
              <a:cs typeface="Montserrat"/>
              <a:sym typeface="Montserrat"/>
            </a:endParaRPr>
          </a:p>
          <a:p>
            <a:pPr indent="0" lvl="0" marL="0" rtl="0" algn="l">
              <a:spcBef>
                <a:spcPts val="400"/>
              </a:spcBef>
              <a:spcAft>
                <a:spcPts val="0"/>
              </a:spcAft>
              <a:buNone/>
            </a:pPr>
            <a:r>
              <a:rPr lang="en-GB" sz="5200">
                <a:solidFill>
                  <a:schemeClr val="dk1"/>
                </a:solidFill>
                <a:highlight>
                  <a:srgbClr val="FFFFFF"/>
                </a:highlight>
                <a:latin typeface="Montserrat"/>
                <a:ea typeface="Montserrat"/>
                <a:cs typeface="Montserrat"/>
                <a:sym typeface="Montserrat"/>
              </a:rPr>
              <a:t>Depletion for accounting and financial reporting purposes is meant to assist in accurately identifying the value of the assets on the </a:t>
            </a:r>
            <a:r>
              <a:rPr lang="en-GB" sz="5200">
                <a:solidFill>
                  <a:schemeClr val="dk1"/>
                </a:solidFill>
                <a:highlight>
                  <a:srgbClr val="FFFFFF"/>
                </a:highlight>
                <a:uFill>
                  <a:noFill/>
                </a:uFill>
                <a:latin typeface="Montserrat"/>
                <a:ea typeface="Montserrat"/>
                <a:cs typeface="Montserrat"/>
                <a:sym typeface="Montserrat"/>
                <a:hlinkClick r:id="rId9">
                  <a:extLst>
                    <a:ext uri="{A12FA001-AC4F-418D-AE19-62706E023703}">
                      <ahyp:hlinkClr val="tx"/>
                    </a:ext>
                  </a:extLst>
                </a:hlinkClick>
              </a:rPr>
              <a:t>balance sheet</a:t>
            </a:r>
            <a:r>
              <a:rPr lang="en-GB" sz="5200">
                <a:solidFill>
                  <a:schemeClr val="dk1"/>
                </a:solidFill>
                <a:highlight>
                  <a:srgbClr val="FFFFFF"/>
                </a:highlight>
                <a:latin typeface="Montserrat"/>
                <a:ea typeface="Montserrat"/>
                <a:cs typeface="Montserrat"/>
                <a:sym typeface="Montserrat"/>
              </a:rPr>
              <a:t> and recording expenses in the appropriate time period on the </a:t>
            </a:r>
            <a:r>
              <a:rPr lang="en-GB" sz="5200">
                <a:solidFill>
                  <a:schemeClr val="dk1"/>
                </a:solidFill>
                <a:highlight>
                  <a:srgbClr val="FFFFFF"/>
                </a:highlight>
                <a:uFill>
                  <a:noFill/>
                </a:uFill>
                <a:latin typeface="Montserrat"/>
                <a:ea typeface="Montserrat"/>
                <a:cs typeface="Montserrat"/>
                <a:sym typeface="Montserrat"/>
                <a:hlinkClick r:id="rId10">
                  <a:extLst>
                    <a:ext uri="{A12FA001-AC4F-418D-AE19-62706E023703}">
                      <ahyp:hlinkClr val="tx"/>
                    </a:ext>
                  </a:extLst>
                </a:hlinkClick>
              </a:rPr>
              <a:t>income statement</a:t>
            </a:r>
            <a:r>
              <a:rPr lang="en-GB" sz="5200">
                <a:solidFill>
                  <a:schemeClr val="dk1"/>
                </a:solidFill>
                <a:highlight>
                  <a:srgbClr val="FFFFFF"/>
                </a:highlight>
                <a:latin typeface="Montserrat"/>
                <a:ea typeface="Montserrat"/>
                <a:cs typeface="Montserrat"/>
                <a:sym typeface="Montserrat"/>
              </a:rPr>
              <a:t>.</a:t>
            </a:r>
            <a:endParaRPr sz="5200">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rPr lang="en-GB" sz="5200">
                <a:solidFill>
                  <a:schemeClr val="dk1"/>
                </a:solidFill>
                <a:highlight>
                  <a:srgbClr val="FFFFFF"/>
                </a:highlight>
                <a:latin typeface="Montserrat"/>
                <a:ea typeface="Montserrat"/>
                <a:cs typeface="Montserrat"/>
                <a:sym typeface="Montserrat"/>
              </a:rPr>
              <a:t>When the costs associated with natural resource extraction have been </a:t>
            </a:r>
            <a:r>
              <a:rPr lang="en-GB" sz="5200">
                <a:solidFill>
                  <a:schemeClr val="dk1"/>
                </a:solidFill>
                <a:highlight>
                  <a:srgbClr val="FFFFFF"/>
                </a:highlight>
                <a:uFill>
                  <a:noFill/>
                </a:uFill>
                <a:latin typeface="Montserrat"/>
                <a:ea typeface="Montserrat"/>
                <a:cs typeface="Montserrat"/>
                <a:sym typeface="Montserrat"/>
                <a:hlinkClick r:id="rId11">
                  <a:extLst>
                    <a:ext uri="{A12FA001-AC4F-418D-AE19-62706E023703}">
                      <ahyp:hlinkClr val="tx"/>
                    </a:ext>
                  </a:extLst>
                </a:hlinkClick>
              </a:rPr>
              <a:t>capitalized</a:t>
            </a:r>
            <a:r>
              <a:rPr lang="en-GB" sz="5200">
                <a:solidFill>
                  <a:schemeClr val="dk1"/>
                </a:solidFill>
                <a:highlight>
                  <a:srgbClr val="FFFFFF"/>
                </a:highlight>
                <a:latin typeface="Montserrat"/>
                <a:ea typeface="Montserrat"/>
                <a:cs typeface="Montserrat"/>
                <a:sym typeface="Montserrat"/>
              </a:rPr>
              <a:t>, the expenses are systematically allocated across different time periods based upon the resources extracted. The costs are held on the balance sheet until expense recognition occurs.</a:t>
            </a:r>
            <a:endParaRPr sz="5200">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rPr lang="en-GB" sz="5200">
                <a:solidFill>
                  <a:schemeClr val="dk1"/>
                </a:solidFill>
                <a:highlight>
                  <a:srgbClr val="FFFFFF"/>
                </a:highlight>
                <a:latin typeface="Montserrat"/>
                <a:ea typeface="Montserrat"/>
                <a:cs typeface="Montserrat"/>
                <a:sym typeface="Montserrat"/>
              </a:rPr>
              <a:t>To calculate what expenses need to be spread out for the use of natural resources, each different phase of production must be taken into consideration. The depletion base is the </a:t>
            </a:r>
            <a:r>
              <a:rPr lang="en-GB" sz="5200">
                <a:solidFill>
                  <a:schemeClr val="dk1"/>
                </a:solidFill>
                <a:highlight>
                  <a:srgbClr val="FFFFFF"/>
                </a:highlight>
                <a:uFill>
                  <a:noFill/>
                </a:uFill>
                <a:latin typeface="Montserrat"/>
                <a:ea typeface="Montserrat"/>
                <a:cs typeface="Montserrat"/>
                <a:sym typeface="Montserrat"/>
                <a:hlinkClick r:id="rId12">
                  <a:extLst>
                    <a:ext uri="{A12FA001-AC4F-418D-AE19-62706E023703}">
                      <ahyp:hlinkClr val="tx"/>
                    </a:ext>
                  </a:extLst>
                </a:hlinkClick>
              </a:rPr>
              <a:t>capitalized costs</a:t>
            </a:r>
            <a:r>
              <a:rPr lang="en-GB" sz="5200">
                <a:solidFill>
                  <a:schemeClr val="dk1"/>
                </a:solidFill>
                <a:highlight>
                  <a:srgbClr val="FFFFFF"/>
                </a:highlight>
                <a:latin typeface="Montserrat"/>
                <a:ea typeface="Montserrat"/>
                <a:cs typeface="Montserrat"/>
                <a:sym typeface="Montserrat"/>
              </a:rPr>
              <a:t> depleted across multiple </a:t>
            </a:r>
            <a:r>
              <a:rPr lang="en-GB" sz="5200">
                <a:solidFill>
                  <a:schemeClr val="dk1"/>
                </a:solidFill>
                <a:highlight>
                  <a:srgbClr val="FFFFFF"/>
                </a:highlight>
                <a:uFill>
                  <a:noFill/>
                </a:uFill>
                <a:latin typeface="Montserrat"/>
                <a:ea typeface="Montserrat"/>
                <a:cs typeface="Montserrat"/>
                <a:sym typeface="Montserrat"/>
                <a:hlinkClick r:id="rId13">
                  <a:extLst>
                    <a:ext uri="{A12FA001-AC4F-418D-AE19-62706E023703}">
                      <ahyp:hlinkClr val="tx"/>
                    </a:ext>
                  </a:extLst>
                </a:hlinkClick>
              </a:rPr>
              <a:t>accounting periods</a:t>
            </a:r>
            <a:r>
              <a:rPr lang="en-GB" sz="5200">
                <a:solidFill>
                  <a:schemeClr val="dk1"/>
                </a:solidFill>
                <a:highlight>
                  <a:srgbClr val="FFFFFF"/>
                </a:highlight>
                <a:latin typeface="Montserrat"/>
                <a:ea typeface="Montserrat"/>
                <a:cs typeface="Montserrat"/>
                <a:sym typeface="Montserrat"/>
              </a:rPr>
              <a:t>.</a:t>
            </a:r>
            <a:endParaRPr sz="5200">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t/>
            </a:r>
            <a:endParaRPr sz="1100">
              <a:solidFill>
                <a:srgbClr val="111111"/>
              </a:solidFill>
              <a:highlight>
                <a:srgbClr val="FFFFFF"/>
              </a:highlight>
            </a:endParaRPr>
          </a:p>
          <a:p>
            <a:pPr indent="0" lvl="0" marL="0" rtl="0" algn="l">
              <a:spcBef>
                <a:spcPts val="2100"/>
              </a:spcBef>
              <a:spcAft>
                <a:spcPts val="0"/>
              </a:spcAft>
              <a:buNone/>
            </a:pPr>
            <a:r>
              <a:t/>
            </a:r>
            <a:endParaRPr sz="1200">
              <a:solidFill>
                <a:srgbClr val="333333"/>
              </a:solidFill>
              <a:highlight>
                <a:srgbClr val="FFFFFF"/>
              </a:highlight>
            </a:endParaRPr>
          </a:p>
          <a:p>
            <a:pPr indent="0" lvl="0" marL="0" rtl="0" algn="l">
              <a:spcBef>
                <a:spcPts val="1200"/>
              </a:spcBef>
              <a:spcAft>
                <a:spcPts val="0"/>
              </a:spcAft>
              <a:buClr>
                <a:schemeClr val="dk1"/>
              </a:buClr>
              <a:buSzPct val="91666"/>
              <a:buFont typeface="Arial"/>
              <a:buNone/>
            </a:pPr>
            <a:r>
              <a:t/>
            </a:r>
            <a:endParaRPr sz="1200">
              <a:solidFill>
                <a:srgbClr val="333333"/>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idx="1" type="body"/>
          </p:nvPr>
        </p:nvSpPr>
        <p:spPr>
          <a:xfrm>
            <a:off x="0" y="111825"/>
            <a:ext cx="8832300" cy="49851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1800"/>
              </a:spcBef>
              <a:spcAft>
                <a:spcPts val="0"/>
              </a:spcAft>
              <a:buNone/>
            </a:pPr>
            <a:r>
              <a:rPr lang="en-GB" sz="4728">
                <a:solidFill>
                  <a:schemeClr val="dk1"/>
                </a:solidFill>
                <a:highlight>
                  <a:srgbClr val="FFFFFF"/>
                </a:highlight>
                <a:latin typeface="Montserrat"/>
                <a:ea typeface="Montserrat"/>
                <a:cs typeface="Montserrat"/>
                <a:sym typeface="Montserrat"/>
              </a:rPr>
              <a:t>There are four main factors that affect the depletion base:</a:t>
            </a:r>
            <a:endParaRPr sz="4728">
              <a:solidFill>
                <a:schemeClr val="dk1"/>
              </a:solidFill>
              <a:highlight>
                <a:srgbClr val="FFFFFF"/>
              </a:highlight>
              <a:latin typeface="Montserrat"/>
              <a:ea typeface="Montserrat"/>
              <a:cs typeface="Montserrat"/>
              <a:sym typeface="Montserrat"/>
            </a:endParaRPr>
          </a:p>
          <a:p>
            <a:pPr indent="0" lvl="0" marL="0" rtl="0" algn="l">
              <a:lnSpc>
                <a:spcPct val="120000"/>
              </a:lnSpc>
              <a:spcBef>
                <a:spcPts val="1800"/>
              </a:spcBef>
              <a:spcAft>
                <a:spcPts val="0"/>
              </a:spcAft>
              <a:buClr>
                <a:schemeClr val="dk1"/>
              </a:buClr>
              <a:buSzPts val="275"/>
              <a:buFont typeface="Arial"/>
              <a:buNone/>
            </a:pPr>
            <a:r>
              <a:t/>
            </a:r>
            <a:endParaRPr sz="4728">
              <a:solidFill>
                <a:schemeClr val="dk1"/>
              </a:solidFill>
              <a:highlight>
                <a:srgbClr val="FFFFFF"/>
              </a:highlight>
              <a:latin typeface="Montserrat"/>
              <a:ea typeface="Montserrat"/>
              <a:cs typeface="Montserrat"/>
              <a:sym typeface="Montserrat"/>
            </a:endParaRPr>
          </a:p>
          <a:p>
            <a:pPr indent="-303661" lvl="0" marL="457200" rtl="0" algn="l">
              <a:spcBef>
                <a:spcPts val="400"/>
              </a:spcBef>
              <a:spcAft>
                <a:spcPts val="0"/>
              </a:spcAft>
              <a:buClr>
                <a:schemeClr val="dk1"/>
              </a:buClr>
              <a:buSzPct val="100000"/>
              <a:buChar char="●"/>
            </a:pPr>
            <a:r>
              <a:rPr b="1" lang="en-GB" sz="4728">
                <a:solidFill>
                  <a:schemeClr val="dk1"/>
                </a:solidFill>
                <a:highlight>
                  <a:srgbClr val="FFFFFF"/>
                </a:highlight>
                <a:latin typeface="Montserrat"/>
                <a:ea typeface="Montserrat"/>
                <a:cs typeface="Montserrat"/>
                <a:sym typeface="Montserrat"/>
              </a:rPr>
              <a:t>Acquisition</a:t>
            </a:r>
            <a:r>
              <a:rPr lang="en-GB" sz="4728">
                <a:solidFill>
                  <a:schemeClr val="dk1"/>
                </a:solidFill>
                <a:highlight>
                  <a:srgbClr val="FFFFFF"/>
                </a:highlight>
                <a:latin typeface="Montserrat"/>
                <a:ea typeface="Montserrat"/>
                <a:cs typeface="Montserrat"/>
                <a:sym typeface="Montserrat"/>
              </a:rPr>
              <a:t>: Costs associated with purchasing or leasing the property rights to land that the company believes has natural resources.</a:t>
            </a:r>
            <a:endParaRPr sz="4728">
              <a:solidFill>
                <a:schemeClr val="dk1"/>
              </a:solidFill>
              <a:highlight>
                <a:srgbClr val="FFFFFF"/>
              </a:highlight>
              <a:latin typeface="Montserrat"/>
              <a:ea typeface="Montserrat"/>
              <a:cs typeface="Montserrat"/>
              <a:sym typeface="Montserrat"/>
            </a:endParaRPr>
          </a:p>
          <a:p>
            <a:pPr indent="-303661" lvl="0" marL="457200" rtl="0" algn="l">
              <a:spcBef>
                <a:spcPts val="0"/>
              </a:spcBef>
              <a:spcAft>
                <a:spcPts val="0"/>
              </a:spcAft>
              <a:buClr>
                <a:schemeClr val="dk1"/>
              </a:buClr>
              <a:buSzPct val="100000"/>
              <a:buChar char="●"/>
            </a:pPr>
            <a:r>
              <a:rPr b="1" lang="en-GB" sz="4728">
                <a:solidFill>
                  <a:schemeClr val="dk1"/>
                </a:solidFill>
                <a:highlight>
                  <a:srgbClr val="FFFFFF"/>
                </a:highlight>
                <a:latin typeface="Montserrat"/>
                <a:ea typeface="Montserrat"/>
                <a:cs typeface="Montserrat"/>
                <a:sym typeface="Montserrat"/>
              </a:rPr>
              <a:t>Exploration: </a:t>
            </a:r>
            <a:r>
              <a:rPr lang="en-GB" sz="4728">
                <a:solidFill>
                  <a:schemeClr val="dk1"/>
                </a:solidFill>
                <a:highlight>
                  <a:srgbClr val="FFFFFF"/>
                </a:highlight>
                <a:latin typeface="Montserrat"/>
                <a:ea typeface="Montserrat"/>
                <a:cs typeface="Montserrat"/>
                <a:sym typeface="Montserrat"/>
              </a:rPr>
              <a:t>Expenses linked to digging under the land that was leased or bought.</a:t>
            </a:r>
            <a:endParaRPr sz="4728">
              <a:solidFill>
                <a:schemeClr val="dk1"/>
              </a:solidFill>
              <a:highlight>
                <a:srgbClr val="FFFFFF"/>
              </a:highlight>
              <a:latin typeface="Montserrat"/>
              <a:ea typeface="Montserrat"/>
              <a:cs typeface="Montserrat"/>
              <a:sym typeface="Montserrat"/>
            </a:endParaRPr>
          </a:p>
          <a:p>
            <a:pPr indent="-303661" lvl="0" marL="457200" rtl="0" algn="l">
              <a:spcBef>
                <a:spcPts val="0"/>
              </a:spcBef>
              <a:spcAft>
                <a:spcPts val="0"/>
              </a:spcAft>
              <a:buClr>
                <a:schemeClr val="dk1"/>
              </a:buClr>
              <a:buSzPct val="100000"/>
              <a:buChar char="●"/>
            </a:pPr>
            <a:r>
              <a:rPr b="1" lang="en-GB" sz="4728">
                <a:solidFill>
                  <a:schemeClr val="dk1"/>
                </a:solidFill>
                <a:highlight>
                  <a:srgbClr val="FFFFFF"/>
                </a:highlight>
                <a:latin typeface="Montserrat"/>
                <a:ea typeface="Montserrat"/>
                <a:cs typeface="Montserrat"/>
                <a:sym typeface="Montserrat"/>
              </a:rPr>
              <a:t>Development: </a:t>
            </a:r>
            <a:r>
              <a:rPr lang="en-GB" sz="4728">
                <a:solidFill>
                  <a:schemeClr val="dk1"/>
                </a:solidFill>
                <a:highlight>
                  <a:srgbClr val="FFFFFF"/>
                </a:highlight>
                <a:latin typeface="Montserrat"/>
                <a:ea typeface="Montserrat"/>
                <a:cs typeface="Montserrat"/>
                <a:sym typeface="Montserrat"/>
              </a:rPr>
              <a:t>The</a:t>
            </a:r>
            <a:r>
              <a:rPr b="1" lang="en-GB" sz="4728">
                <a:solidFill>
                  <a:schemeClr val="dk1"/>
                </a:solidFill>
                <a:highlight>
                  <a:srgbClr val="FFFFFF"/>
                </a:highlight>
                <a:latin typeface="Montserrat"/>
                <a:ea typeface="Montserrat"/>
                <a:cs typeface="Montserrat"/>
                <a:sym typeface="Montserrat"/>
              </a:rPr>
              <a:t> </a:t>
            </a:r>
            <a:r>
              <a:rPr lang="en-GB" sz="4728">
                <a:solidFill>
                  <a:schemeClr val="dk1"/>
                </a:solidFill>
                <a:highlight>
                  <a:srgbClr val="FFFFFF"/>
                </a:highlight>
                <a:latin typeface="Montserrat"/>
                <a:ea typeface="Montserrat"/>
                <a:cs typeface="Montserrat"/>
                <a:sym typeface="Montserrat"/>
              </a:rPr>
              <a:t>costs necessary to prepare the land for natural resource extraction, such as tunneling or developing wells.</a:t>
            </a:r>
            <a:endParaRPr sz="4728">
              <a:solidFill>
                <a:schemeClr val="dk1"/>
              </a:solidFill>
              <a:highlight>
                <a:srgbClr val="FFFFFF"/>
              </a:highlight>
              <a:latin typeface="Montserrat"/>
              <a:ea typeface="Montserrat"/>
              <a:cs typeface="Montserrat"/>
              <a:sym typeface="Montserrat"/>
            </a:endParaRPr>
          </a:p>
          <a:p>
            <a:pPr indent="-303661" lvl="0" marL="457200" rtl="0" algn="l">
              <a:spcBef>
                <a:spcPts val="0"/>
              </a:spcBef>
              <a:spcAft>
                <a:spcPts val="0"/>
              </a:spcAft>
              <a:buClr>
                <a:schemeClr val="dk1"/>
              </a:buClr>
              <a:buSzPct val="100000"/>
              <a:buChar char="●"/>
            </a:pPr>
            <a:r>
              <a:rPr b="1" lang="en-GB" sz="4728">
                <a:solidFill>
                  <a:schemeClr val="dk1"/>
                </a:solidFill>
                <a:highlight>
                  <a:srgbClr val="FFFFFF"/>
                </a:highlight>
                <a:latin typeface="Montserrat"/>
                <a:ea typeface="Montserrat"/>
                <a:cs typeface="Montserrat"/>
                <a:sym typeface="Montserrat"/>
              </a:rPr>
              <a:t>Restoration:</a:t>
            </a:r>
            <a:r>
              <a:rPr lang="en-GB" sz="4728">
                <a:solidFill>
                  <a:schemeClr val="dk1"/>
                </a:solidFill>
                <a:highlight>
                  <a:srgbClr val="FFFFFF"/>
                </a:highlight>
                <a:latin typeface="Montserrat"/>
                <a:ea typeface="Montserrat"/>
                <a:cs typeface="Montserrat"/>
                <a:sym typeface="Montserrat"/>
              </a:rPr>
              <a:t> Expenses associated with restoring the land to its original condition after completion.</a:t>
            </a:r>
            <a:endParaRPr sz="4728">
              <a:solidFill>
                <a:schemeClr val="dk1"/>
              </a:solidFill>
              <a:highlight>
                <a:srgbClr val="FFFFFF"/>
              </a:highlight>
              <a:latin typeface="Montserrat"/>
              <a:ea typeface="Montserrat"/>
              <a:cs typeface="Montserrat"/>
              <a:sym typeface="Montserrat"/>
            </a:endParaRPr>
          </a:p>
          <a:p>
            <a:pPr indent="0" lvl="0" marL="0" rtl="0" algn="l">
              <a:lnSpc>
                <a:spcPct val="120000"/>
              </a:lnSpc>
              <a:spcBef>
                <a:spcPts val="2100"/>
              </a:spcBef>
              <a:spcAft>
                <a:spcPts val="0"/>
              </a:spcAft>
              <a:buNone/>
            </a:pPr>
            <a:r>
              <a:rPr b="1" lang="en-GB" sz="4728">
                <a:solidFill>
                  <a:schemeClr val="dk1"/>
                </a:solidFill>
                <a:highlight>
                  <a:srgbClr val="FFFFFF"/>
                </a:highlight>
                <a:latin typeface="Montserrat"/>
                <a:ea typeface="Montserrat"/>
                <a:cs typeface="Montserrat"/>
                <a:sym typeface="Montserrat"/>
              </a:rPr>
              <a:t>Depletion- Method</a:t>
            </a:r>
            <a:endParaRPr b="1" sz="4728">
              <a:solidFill>
                <a:schemeClr val="dk1"/>
              </a:solidFill>
              <a:highlight>
                <a:srgbClr val="FFFFFF"/>
              </a:highlight>
              <a:latin typeface="Montserrat"/>
              <a:ea typeface="Montserrat"/>
              <a:cs typeface="Montserrat"/>
              <a:sym typeface="Montserrat"/>
            </a:endParaRPr>
          </a:p>
          <a:p>
            <a:pPr indent="0" lvl="0" marL="0" rtl="0" algn="l">
              <a:spcBef>
                <a:spcPts val="800"/>
              </a:spcBef>
              <a:spcAft>
                <a:spcPts val="0"/>
              </a:spcAft>
              <a:buNone/>
            </a:pPr>
            <a:r>
              <a:rPr b="1" lang="en-GB" sz="4728">
                <a:solidFill>
                  <a:schemeClr val="dk1"/>
                </a:solidFill>
                <a:highlight>
                  <a:srgbClr val="FFFFFF"/>
                </a:highlight>
                <a:latin typeface="Montserrat"/>
                <a:ea typeface="Montserrat"/>
                <a:cs typeface="Montserrat"/>
                <a:sym typeface="Montserrat"/>
              </a:rPr>
              <a:t>1. Percentage Depletion Method</a:t>
            </a:r>
            <a:r>
              <a:rPr lang="en-GB" sz="4728">
                <a:solidFill>
                  <a:schemeClr val="dk1"/>
                </a:solidFill>
                <a:highlight>
                  <a:srgbClr val="FFFFFF"/>
                </a:highlight>
                <a:latin typeface="Montserrat"/>
                <a:ea typeface="Montserrat"/>
                <a:cs typeface="Montserrat"/>
                <a:sym typeface="Montserrat"/>
              </a:rPr>
              <a:t> One way of estimating the cost of depletion is the way of depletion by percentage. It assigns a fixed amount to the gross income to distribute expenses—revenues minus costs.</a:t>
            </a:r>
            <a:endParaRPr sz="4728">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en-GB" sz="4728">
                <a:solidFill>
                  <a:schemeClr val="dk1"/>
                </a:solidFill>
                <a:highlight>
                  <a:srgbClr val="FFFFFF"/>
                </a:highlight>
                <a:latin typeface="Montserrat"/>
                <a:ea typeface="Montserrat"/>
                <a:cs typeface="Montserrat"/>
                <a:sym typeface="Montserrat"/>
              </a:rPr>
              <a:t>For example, if Rs 10,00,000 worth of oil is extracted, and the fixed percentage is 20 per cent, Rs 2,00,000 is lost from capitalised costs to extract the natural resource. The percentage depletion approach needs multiple calculations and is thus not a form of depletion that is highly </a:t>
            </a:r>
            <a:r>
              <a:rPr lang="en-GB" sz="4728">
                <a:solidFill>
                  <a:schemeClr val="dk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dependent</a:t>
            </a:r>
            <a:r>
              <a:rPr lang="en-GB" sz="4728">
                <a:solidFill>
                  <a:schemeClr val="dk1"/>
                </a:solidFill>
                <a:highlight>
                  <a:srgbClr val="FFFFFF"/>
                </a:highlight>
                <a:latin typeface="Montserrat"/>
                <a:ea typeface="Montserrat"/>
                <a:cs typeface="Montserrat"/>
                <a:sym typeface="Montserrat"/>
              </a:rPr>
              <a:t> upon or embraced.</a:t>
            </a:r>
            <a:endParaRPr sz="4728">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b="1" lang="en-GB" sz="4728">
                <a:solidFill>
                  <a:schemeClr val="dk1"/>
                </a:solidFill>
                <a:highlight>
                  <a:srgbClr val="FFFFFF"/>
                </a:highlight>
                <a:latin typeface="Montserrat"/>
                <a:ea typeface="Montserrat"/>
                <a:cs typeface="Montserrat"/>
                <a:sym typeface="Montserrat"/>
              </a:rPr>
              <a:t>2. Cost Depletion Method</a:t>
            </a:r>
            <a:r>
              <a:rPr lang="en-GB" sz="4728">
                <a:solidFill>
                  <a:schemeClr val="dk1"/>
                </a:solidFill>
                <a:highlight>
                  <a:srgbClr val="FFFFFF"/>
                </a:highlight>
                <a:latin typeface="Montserrat"/>
                <a:ea typeface="Montserrat"/>
                <a:cs typeface="Montserrat"/>
                <a:sym typeface="Montserrat"/>
              </a:rPr>
              <a:t> The cost-depletion method is the second approach to measuring depletion. Price depletion is measured, taking into account the base of the land, gross recoverable reserves, and the number of units sold. The basis of the property is distributed among the total number of units which can be recovered. These are counted and taken out of the base of the property when natural resources are removed.</a:t>
            </a:r>
            <a:endParaRPr sz="4728">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rPr lang="en-GB" sz="4728">
                <a:solidFill>
                  <a:schemeClr val="dk1"/>
                </a:solidFill>
                <a:highlight>
                  <a:srgbClr val="FFFFFF"/>
                </a:highlight>
                <a:latin typeface="Montserrat"/>
                <a:ea typeface="Montserrat"/>
                <a:cs typeface="Montserrat"/>
                <a:sym typeface="Montserrat"/>
              </a:rPr>
              <a:t>The capitalised Rs 10,00,000 expense, hypothetically, for example, yields 5,000 barrels of oil. If 1,000 barrels of oil are extracted in the first year, the extraction cost for the year is Rs 2,00,000, i.e 1,000 barrels x (Rs 10,00,000/5,000 barrels).</a:t>
            </a:r>
            <a:endParaRPr sz="4728">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1200">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idx="1" type="body"/>
          </p:nvPr>
        </p:nvSpPr>
        <p:spPr>
          <a:xfrm>
            <a:off x="274425" y="437925"/>
            <a:ext cx="8520600" cy="451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70650"/>
            <a:ext cx="8520600" cy="4965600"/>
          </a:xfrm>
          <a:prstGeom prst="rect">
            <a:avLst/>
          </a:prstGeom>
        </p:spPr>
        <p:txBody>
          <a:bodyPr anchorCtr="0" anchor="t" bIns="91425" lIns="91425" spcFirstLastPara="1" rIns="91425" wrap="square" tIns="91425">
            <a:normAutofit fontScale="55000" lnSpcReduction="20000"/>
          </a:bodyPr>
          <a:lstStyle/>
          <a:p>
            <a:pPr indent="0" lvl="0" marL="0" rtl="0" algn="l">
              <a:lnSpc>
                <a:spcPct val="120000"/>
              </a:lnSpc>
              <a:spcBef>
                <a:spcPts val="1800"/>
              </a:spcBef>
              <a:spcAft>
                <a:spcPts val="0"/>
              </a:spcAft>
              <a:buNone/>
            </a:pPr>
            <a:r>
              <a:rPr b="1" lang="en-GB" sz="3170">
                <a:solidFill>
                  <a:schemeClr val="dk1"/>
                </a:solidFill>
                <a:highlight>
                  <a:srgbClr val="FFFFFF"/>
                </a:highlight>
                <a:latin typeface="Montserrat"/>
                <a:ea typeface="Montserrat"/>
                <a:cs typeface="Montserrat"/>
                <a:sym typeface="Montserrat"/>
              </a:rPr>
              <a:t>Depreciation</a:t>
            </a:r>
            <a:endParaRPr b="1" sz="3170">
              <a:solidFill>
                <a:schemeClr val="dk1"/>
              </a:solidFill>
              <a:highlight>
                <a:srgbClr val="FFFFFF"/>
              </a:highlight>
              <a:latin typeface="Montserrat"/>
              <a:ea typeface="Montserrat"/>
              <a:cs typeface="Montserrat"/>
              <a:sym typeface="Montserrat"/>
            </a:endParaRPr>
          </a:p>
          <a:p>
            <a:pPr indent="0" lvl="0" marL="0" rtl="0" algn="l">
              <a:lnSpc>
                <a:spcPct val="120000"/>
              </a:lnSpc>
              <a:spcBef>
                <a:spcPts val="1800"/>
              </a:spcBef>
              <a:spcAft>
                <a:spcPts val="0"/>
              </a:spcAft>
              <a:buClr>
                <a:schemeClr val="dk1"/>
              </a:buClr>
              <a:buSzPct val="78571"/>
              <a:buFont typeface="Arial"/>
              <a:buNone/>
            </a:pPr>
            <a:r>
              <a:t/>
            </a:r>
            <a:endParaRPr sz="1400">
              <a:solidFill>
                <a:schemeClr val="dk1"/>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ct val="47163"/>
              <a:buFont typeface="Arial"/>
              <a:buNone/>
            </a:pPr>
            <a:r>
              <a:rPr lang="en-GB" sz="2332">
                <a:solidFill>
                  <a:schemeClr val="dk1"/>
                </a:solidFill>
                <a:highlight>
                  <a:srgbClr val="FFFFFF"/>
                </a:highlight>
                <a:latin typeface="Montserrat"/>
                <a:ea typeface="Montserrat"/>
                <a:cs typeface="Montserrat"/>
                <a:sym typeface="Montserrat"/>
              </a:rPr>
              <a:t>The term depreciation refers to an accounting method used to allocate the cost of a tangible or physical </a:t>
            </a:r>
            <a:r>
              <a:rPr lang="en-GB" sz="2332">
                <a:solidFill>
                  <a:schemeClr val="dk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asset</a:t>
            </a:r>
            <a:r>
              <a:rPr lang="en-GB" sz="2332">
                <a:solidFill>
                  <a:schemeClr val="dk1"/>
                </a:solidFill>
                <a:highlight>
                  <a:srgbClr val="FFFFFF"/>
                </a:highlight>
                <a:latin typeface="Montserrat"/>
                <a:ea typeface="Montserrat"/>
                <a:cs typeface="Montserrat"/>
                <a:sym typeface="Montserrat"/>
              </a:rPr>
              <a:t> over its useful life or </a:t>
            </a:r>
            <a:r>
              <a:rPr lang="en-GB" sz="2332">
                <a:solidFill>
                  <a:schemeClr val="dk1"/>
                </a:solidFill>
                <a:highlight>
                  <a:srgbClr val="FFFFFF"/>
                </a:highlight>
                <a:uFill>
                  <a:noFill/>
                </a:uFill>
                <a:latin typeface="Montserrat"/>
                <a:ea typeface="Montserrat"/>
                <a:cs typeface="Montserrat"/>
                <a:sym typeface="Montserrat"/>
                <a:hlinkClick r:id="rId4">
                  <a:extLst>
                    <a:ext uri="{A12FA001-AC4F-418D-AE19-62706E023703}">
                      <ahyp:hlinkClr val="tx"/>
                    </a:ext>
                  </a:extLst>
                </a:hlinkClick>
              </a:rPr>
              <a:t>life expectancy</a:t>
            </a:r>
            <a:r>
              <a:rPr lang="en-GB" sz="2332">
                <a:solidFill>
                  <a:schemeClr val="dk1"/>
                </a:solidFill>
                <a:highlight>
                  <a:srgbClr val="FFFFFF"/>
                </a:highlight>
                <a:latin typeface="Montserrat"/>
                <a:ea typeface="Montserrat"/>
                <a:cs typeface="Montserrat"/>
                <a:sym typeface="Montserrat"/>
              </a:rPr>
              <a:t>. Depreciation represents how much of an asset's value has been used. Depreciating assets helps companies earn revenue from an asset while expensing a portion of its cost each year the asset is in use.</a:t>
            </a:r>
            <a:endParaRPr sz="2332">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Clr>
                <a:schemeClr val="dk1"/>
              </a:buClr>
              <a:buSzPct val="47163"/>
              <a:buFont typeface="Arial"/>
              <a:buNone/>
            </a:pPr>
            <a:r>
              <a:rPr lang="en-GB" sz="2332">
                <a:solidFill>
                  <a:schemeClr val="dk1"/>
                </a:solidFill>
                <a:highlight>
                  <a:srgbClr val="FFFFFF"/>
                </a:highlight>
                <a:latin typeface="Montserrat"/>
                <a:ea typeface="Montserrat"/>
                <a:cs typeface="Montserrat"/>
                <a:sym typeface="Montserrat"/>
              </a:rPr>
              <a:t>It is the process of deducting the total cost of something expensive you bought for your business. But instead of doing it all in one tax year, you write off parts of it over time. When you depreciate assets, you can plan how much money is written off each year, giving you more control over your finances.</a:t>
            </a:r>
            <a:endParaRPr sz="2332">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rPr lang="en-GB" sz="2332">
                <a:solidFill>
                  <a:schemeClr val="dk1"/>
                </a:solidFill>
                <a:highlight>
                  <a:srgbClr val="FFFFFF"/>
                </a:highlight>
                <a:latin typeface="Montserrat"/>
                <a:ea typeface="Montserrat"/>
                <a:cs typeface="Montserrat"/>
                <a:sym typeface="Montserrat"/>
              </a:rPr>
              <a:t>The number of years over which you depreciate something is determined by its useful life (e.g., a laptop is useful for about five years). For tax depreciation, different assets are sorted into different classes, and each class has its own useful life. If your business uses a different method of depreciation for your </a:t>
            </a:r>
            <a:r>
              <a:rPr lang="en-GB" sz="2332">
                <a:solidFill>
                  <a:schemeClr val="dk1"/>
                </a:solidFill>
                <a:highlight>
                  <a:srgbClr val="FFFFFF"/>
                </a:highlight>
                <a:uFill>
                  <a:noFill/>
                </a:uFill>
                <a:latin typeface="Montserrat"/>
                <a:ea typeface="Montserrat"/>
                <a:cs typeface="Montserrat"/>
                <a:sym typeface="Montserrat"/>
                <a:hlinkClick r:id="rId5">
                  <a:extLst>
                    <a:ext uri="{A12FA001-AC4F-418D-AE19-62706E023703}">
                      <ahyp:hlinkClr val="tx"/>
                    </a:ext>
                  </a:extLst>
                </a:hlinkClick>
              </a:rPr>
              <a:t>financial statements</a:t>
            </a:r>
            <a:r>
              <a:rPr lang="en-GB" sz="2332">
                <a:solidFill>
                  <a:schemeClr val="dk1"/>
                </a:solidFill>
                <a:highlight>
                  <a:srgbClr val="FFFFFF"/>
                </a:highlight>
                <a:latin typeface="Montserrat"/>
                <a:ea typeface="Montserrat"/>
                <a:cs typeface="Montserrat"/>
                <a:sym typeface="Montserrat"/>
              </a:rPr>
              <a:t>, you can decide on the asset’s useful life based on how long you expect to use the asset in your business.</a:t>
            </a:r>
            <a:endParaRPr sz="2332">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Clr>
                <a:schemeClr val="dk1"/>
              </a:buClr>
              <a:buSzPct val="47163"/>
              <a:buFont typeface="Arial"/>
              <a:buNone/>
            </a:pPr>
            <a:r>
              <a:rPr lang="en-GB" sz="2332">
                <a:solidFill>
                  <a:srgbClr val="4A4B4E"/>
                </a:solidFill>
                <a:highlight>
                  <a:srgbClr val="FFFFFF"/>
                </a:highlight>
                <a:latin typeface="Montserrat"/>
                <a:ea typeface="Montserrat"/>
                <a:cs typeface="Montserrat"/>
                <a:sym typeface="Montserrat"/>
              </a:rPr>
              <a:t>For example, the IRS might require that a piece of computer equipment be depreciated for five years, but if you know it will be useless in three years, you can depreciate the equipment over a shorter time.</a:t>
            </a:r>
            <a:endParaRPr sz="2332">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100925" y="0"/>
            <a:ext cx="8731500" cy="494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800"/>
              </a:spcBef>
              <a:spcAft>
                <a:spcPts val="0"/>
              </a:spcAft>
              <a:buClr>
                <a:schemeClr val="dk1"/>
              </a:buClr>
              <a:buSzPts val="275"/>
              <a:buFont typeface="Arial"/>
              <a:buNone/>
            </a:pPr>
            <a:r>
              <a:rPr b="1" lang="en-GB" sz="7978">
                <a:solidFill>
                  <a:schemeClr val="dk1"/>
                </a:solidFill>
                <a:highlight>
                  <a:srgbClr val="FFFFFF"/>
                </a:highlight>
                <a:latin typeface="Montserrat"/>
                <a:ea typeface="Montserrat"/>
                <a:cs typeface="Montserrat"/>
                <a:sym typeface="Montserrat"/>
              </a:rPr>
              <a:t>Asset</a:t>
            </a:r>
            <a:endParaRPr b="1" sz="7978">
              <a:solidFill>
                <a:schemeClr val="dk1"/>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275"/>
              <a:buFont typeface="Arial"/>
              <a:buNone/>
            </a:pPr>
            <a:r>
              <a:rPr lang="en-GB" sz="5178">
                <a:solidFill>
                  <a:schemeClr val="dk1"/>
                </a:solidFill>
                <a:highlight>
                  <a:srgbClr val="FFFFFF"/>
                </a:highlight>
                <a:latin typeface="Montserrat"/>
                <a:ea typeface="Montserrat"/>
                <a:cs typeface="Montserrat"/>
                <a:sym typeface="Montserrat"/>
              </a:rPr>
              <a:t>An asset is anything with a dollar value. The IRS also refers to assets as “property.” It can be either tangible or intangible.</a:t>
            </a:r>
            <a:endParaRPr sz="5178">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Clr>
                <a:schemeClr val="dk1"/>
              </a:buClr>
              <a:buSzPts val="275"/>
              <a:buFont typeface="Arial"/>
              <a:buNone/>
            </a:pPr>
            <a:r>
              <a:rPr lang="en-GB" sz="5178">
                <a:solidFill>
                  <a:schemeClr val="dk1"/>
                </a:solidFill>
                <a:highlight>
                  <a:srgbClr val="FFFFFF"/>
                </a:highlight>
                <a:latin typeface="Montserrat"/>
                <a:ea typeface="Montserrat"/>
                <a:cs typeface="Montserrat"/>
                <a:sym typeface="Montserrat"/>
              </a:rPr>
              <a:t>A tangible asset can be touched—think office building, delivery truck, or computer.</a:t>
            </a:r>
            <a:endParaRPr sz="5178">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Clr>
                <a:schemeClr val="dk1"/>
              </a:buClr>
              <a:buSzPts val="275"/>
              <a:buFont typeface="Arial"/>
              <a:buNone/>
            </a:pPr>
            <a:r>
              <a:rPr lang="en-GB" sz="5178">
                <a:solidFill>
                  <a:schemeClr val="dk1"/>
                </a:solidFill>
                <a:highlight>
                  <a:srgbClr val="FFFFFF"/>
                </a:highlight>
                <a:latin typeface="Montserrat"/>
                <a:ea typeface="Montserrat"/>
                <a:cs typeface="Montserrat"/>
                <a:sym typeface="Montserrat"/>
              </a:rPr>
              <a:t>An intangible asset can’t be touched—but it can still be bought or sold. Examples include a patent, copyright, or other intellectual property.</a:t>
            </a:r>
            <a:endParaRPr sz="5178">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rPr lang="en-GB" sz="5178">
                <a:solidFill>
                  <a:schemeClr val="dk1"/>
                </a:solidFill>
                <a:highlight>
                  <a:srgbClr val="FFFFFF"/>
                </a:highlight>
                <a:latin typeface="Montserrat"/>
                <a:ea typeface="Montserrat"/>
                <a:cs typeface="Montserrat"/>
                <a:sym typeface="Montserrat"/>
              </a:rPr>
              <a:t>Both tangible and intangible assets can be depreciated. In the case of intangible assets, the act of depreciation is called amortization.</a:t>
            </a:r>
            <a:endParaRPr sz="5178">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rPr b="1" lang="en-GB" sz="6378">
                <a:solidFill>
                  <a:schemeClr val="dk1"/>
                </a:solidFill>
                <a:highlight>
                  <a:srgbClr val="FFFFFF"/>
                </a:highlight>
                <a:latin typeface="Montserrat"/>
                <a:ea typeface="Montserrat"/>
                <a:cs typeface="Montserrat"/>
                <a:sym typeface="Montserrat"/>
              </a:rPr>
              <a:t>Kinds of assets can  depreciate</a:t>
            </a:r>
            <a:endParaRPr b="1" sz="6378">
              <a:solidFill>
                <a:schemeClr val="dk1"/>
              </a:solidFill>
              <a:highlight>
                <a:srgbClr val="FFFFFF"/>
              </a:highlight>
              <a:latin typeface="Montserrat"/>
              <a:ea typeface="Montserrat"/>
              <a:cs typeface="Montserrat"/>
              <a:sym typeface="Montserrat"/>
            </a:endParaRPr>
          </a:p>
          <a:p>
            <a:pPr indent="0" lvl="0" marL="0" rtl="0" algn="l">
              <a:spcBef>
                <a:spcPts val="1800"/>
              </a:spcBef>
              <a:spcAft>
                <a:spcPts val="0"/>
              </a:spcAft>
              <a:buNone/>
            </a:pPr>
            <a:r>
              <a:t/>
            </a:r>
            <a:endParaRPr b="1" sz="5178">
              <a:solidFill>
                <a:schemeClr val="dk1"/>
              </a:solidFill>
              <a:highlight>
                <a:srgbClr val="FFFFFF"/>
              </a:highlight>
              <a:latin typeface="Montserrat"/>
              <a:ea typeface="Montserrat"/>
              <a:cs typeface="Montserrat"/>
              <a:sym typeface="Montserrat"/>
            </a:endParaRPr>
          </a:p>
          <a:p>
            <a:pPr indent="0" lvl="0" marL="0" rtl="0" algn="l">
              <a:spcBef>
                <a:spcPts val="400"/>
              </a:spcBef>
              <a:spcAft>
                <a:spcPts val="0"/>
              </a:spcAft>
              <a:buNone/>
            </a:pPr>
            <a:r>
              <a:rPr lang="en-GB" sz="5178">
                <a:solidFill>
                  <a:schemeClr val="dk1"/>
                </a:solidFill>
                <a:highlight>
                  <a:srgbClr val="FFFFFF"/>
                </a:highlight>
                <a:latin typeface="Montserrat"/>
                <a:ea typeface="Montserrat"/>
                <a:cs typeface="Montserrat"/>
                <a:sym typeface="Montserrat"/>
              </a:rPr>
              <a:t>The IRS </a:t>
            </a:r>
            <a:r>
              <a:rPr lang="en-GB" sz="5178">
                <a:solidFill>
                  <a:schemeClr val="dk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sets guidelines</a:t>
            </a:r>
            <a:r>
              <a:rPr lang="en-GB" sz="5178">
                <a:solidFill>
                  <a:schemeClr val="dk1"/>
                </a:solidFill>
                <a:highlight>
                  <a:srgbClr val="FFFFFF"/>
                </a:highlight>
                <a:latin typeface="Montserrat"/>
                <a:ea typeface="Montserrat"/>
                <a:cs typeface="Montserrat"/>
                <a:sym typeface="Montserrat"/>
              </a:rPr>
              <a:t> for what types of assets you can depreciate. It needs to meet the following criteria:</a:t>
            </a:r>
            <a:endParaRPr sz="5178">
              <a:solidFill>
                <a:schemeClr val="dk1"/>
              </a:solidFill>
              <a:highlight>
                <a:srgbClr val="FFFFFF"/>
              </a:highlight>
              <a:latin typeface="Montserrat"/>
              <a:ea typeface="Montserrat"/>
              <a:cs typeface="Montserrat"/>
              <a:sym typeface="Montserrat"/>
            </a:endParaRPr>
          </a:p>
          <a:p>
            <a:pPr indent="-310804" lvl="0" marL="457200" rtl="0" algn="l">
              <a:spcBef>
                <a:spcPts val="2100"/>
              </a:spcBef>
              <a:spcAft>
                <a:spcPts val="0"/>
              </a:spcAft>
              <a:buClr>
                <a:schemeClr val="dk1"/>
              </a:buClr>
              <a:buSzPct val="100000"/>
              <a:buFont typeface="Montserrat"/>
              <a:buChar char="●"/>
            </a:pPr>
            <a:r>
              <a:rPr lang="en-GB" sz="5178">
                <a:solidFill>
                  <a:schemeClr val="dk1"/>
                </a:solidFill>
                <a:highlight>
                  <a:srgbClr val="FFFFFF"/>
                </a:highlight>
                <a:latin typeface="Montserrat"/>
                <a:ea typeface="Montserrat"/>
                <a:cs typeface="Montserrat"/>
                <a:sym typeface="Montserrat"/>
              </a:rPr>
              <a:t>You own it</a:t>
            </a:r>
            <a:endParaRPr sz="5178">
              <a:solidFill>
                <a:schemeClr val="dk1"/>
              </a:solidFill>
              <a:highlight>
                <a:srgbClr val="FFFFFF"/>
              </a:highlight>
              <a:latin typeface="Montserrat"/>
              <a:ea typeface="Montserrat"/>
              <a:cs typeface="Montserrat"/>
              <a:sym typeface="Montserrat"/>
            </a:endParaRPr>
          </a:p>
          <a:p>
            <a:pPr indent="-310804" lvl="0" marL="457200" rtl="0" algn="l">
              <a:spcBef>
                <a:spcPts val="0"/>
              </a:spcBef>
              <a:spcAft>
                <a:spcPts val="0"/>
              </a:spcAft>
              <a:buClr>
                <a:schemeClr val="dk1"/>
              </a:buClr>
              <a:buSzPct val="100000"/>
              <a:buFont typeface="Montserrat"/>
              <a:buChar char="●"/>
            </a:pPr>
            <a:r>
              <a:rPr lang="en-GB" sz="5178">
                <a:solidFill>
                  <a:schemeClr val="dk1"/>
                </a:solidFill>
                <a:highlight>
                  <a:srgbClr val="FFFFFF"/>
                </a:highlight>
                <a:latin typeface="Montserrat"/>
                <a:ea typeface="Montserrat"/>
                <a:cs typeface="Montserrat"/>
                <a:sym typeface="Montserrat"/>
              </a:rPr>
              <a:t>You use it in your business, or to produce income</a:t>
            </a:r>
            <a:endParaRPr sz="5178">
              <a:solidFill>
                <a:schemeClr val="dk1"/>
              </a:solidFill>
              <a:highlight>
                <a:srgbClr val="FFFFFF"/>
              </a:highlight>
              <a:latin typeface="Montserrat"/>
              <a:ea typeface="Montserrat"/>
              <a:cs typeface="Montserrat"/>
              <a:sym typeface="Montserrat"/>
            </a:endParaRPr>
          </a:p>
          <a:p>
            <a:pPr indent="-310804" lvl="0" marL="457200" rtl="0" algn="l">
              <a:spcBef>
                <a:spcPts val="0"/>
              </a:spcBef>
              <a:spcAft>
                <a:spcPts val="0"/>
              </a:spcAft>
              <a:buClr>
                <a:schemeClr val="dk1"/>
              </a:buClr>
              <a:buSzPct val="100000"/>
              <a:buFont typeface="Montserrat"/>
              <a:buChar char="●"/>
            </a:pPr>
            <a:r>
              <a:rPr lang="en-GB" sz="5178">
                <a:solidFill>
                  <a:schemeClr val="dk1"/>
                </a:solidFill>
                <a:highlight>
                  <a:srgbClr val="FFFFFF"/>
                </a:highlight>
                <a:latin typeface="Montserrat"/>
                <a:ea typeface="Montserrat"/>
                <a:cs typeface="Montserrat"/>
                <a:sym typeface="Montserrat"/>
              </a:rPr>
              <a:t>You can determine its useful life</a:t>
            </a:r>
            <a:endParaRPr sz="5178">
              <a:solidFill>
                <a:schemeClr val="dk1"/>
              </a:solidFill>
              <a:highlight>
                <a:srgbClr val="FFFFFF"/>
              </a:highlight>
              <a:latin typeface="Montserrat"/>
              <a:ea typeface="Montserrat"/>
              <a:cs typeface="Montserrat"/>
              <a:sym typeface="Montserrat"/>
            </a:endParaRPr>
          </a:p>
          <a:p>
            <a:pPr indent="-310804" lvl="0" marL="457200" rtl="0" algn="l">
              <a:spcBef>
                <a:spcPts val="0"/>
              </a:spcBef>
              <a:spcAft>
                <a:spcPts val="0"/>
              </a:spcAft>
              <a:buClr>
                <a:schemeClr val="dk1"/>
              </a:buClr>
              <a:buSzPct val="100000"/>
              <a:buFont typeface="Montserrat"/>
              <a:buChar char="●"/>
            </a:pPr>
            <a:r>
              <a:rPr lang="en-GB" sz="5178">
                <a:solidFill>
                  <a:schemeClr val="dk1"/>
                </a:solidFill>
                <a:highlight>
                  <a:srgbClr val="FFFFFF"/>
                </a:highlight>
                <a:latin typeface="Montserrat"/>
                <a:ea typeface="Montserrat"/>
                <a:cs typeface="Montserrat"/>
                <a:sym typeface="Montserrat"/>
              </a:rPr>
              <a:t>You expect it to last more than one year</a:t>
            </a:r>
            <a:endParaRPr sz="5178">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Clr>
                <a:schemeClr val="dk1"/>
              </a:buClr>
              <a:buSzPct val="81481"/>
              <a:buFont typeface="Arial"/>
              <a:buNone/>
            </a:pPr>
            <a:r>
              <a:t/>
            </a:r>
            <a:endParaRPr sz="1350">
              <a:solidFill>
                <a:srgbClr val="4A4B4E"/>
              </a:solidFill>
              <a:highlight>
                <a:srgbClr val="FFFFFF"/>
              </a:highlight>
            </a:endParaRPr>
          </a:p>
          <a:p>
            <a:pPr indent="0" lvl="0" marL="0" rtl="0" algn="l">
              <a:spcBef>
                <a:spcPts val="2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171575"/>
            <a:ext cx="8520600" cy="4895100"/>
          </a:xfrm>
          <a:prstGeom prst="rect">
            <a:avLst/>
          </a:prstGeom>
        </p:spPr>
        <p:txBody>
          <a:bodyPr anchorCtr="0" anchor="t" bIns="91425" lIns="91425" spcFirstLastPara="1" rIns="91425" wrap="square" tIns="91425">
            <a:normAutofit/>
          </a:bodyPr>
          <a:lstStyle/>
          <a:p>
            <a:pPr indent="0" lvl="0" marL="0" rtl="0" algn="l">
              <a:lnSpc>
                <a:spcPct val="120000"/>
              </a:lnSpc>
              <a:spcBef>
                <a:spcPts val="1800"/>
              </a:spcBef>
              <a:spcAft>
                <a:spcPts val="0"/>
              </a:spcAft>
              <a:buClr>
                <a:schemeClr val="dk1"/>
              </a:buClr>
              <a:buSzPts val="1100"/>
              <a:buFont typeface="Arial"/>
              <a:buNone/>
            </a:pPr>
            <a:r>
              <a:rPr b="1" lang="en-GB" sz="1500">
                <a:solidFill>
                  <a:schemeClr val="dk1"/>
                </a:solidFill>
                <a:highlight>
                  <a:srgbClr val="FFFFFF"/>
                </a:highlight>
                <a:latin typeface="Montserrat"/>
                <a:ea typeface="Montserrat"/>
                <a:cs typeface="Montserrat"/>
                <a:sym typeface="Montserrat"/>
              </a:rPr>
              <a:t>Depreciation - Concept</a:t>
            </a:r>
            <a:endParaRPr b="1" sz="1500">
              <a:solidFill>
                <a:schemeClr val="dk1"/>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GB" sz="1300">
                <a:solidFill>
                  <a:schemeClr val="dk1"/>
                </a:solidFill>
                <a:highlight>
                  <a:srgbClr val="FFFFFF"/>
                </a:highlight>
                <a:uFill>
                  <a:noFill/>
                </a:uFill>
                <a:latin typeface="Montserrat"/>
                <a:ea typeface="Montserrat"/>
                <a:cs typeface="Montserrat"/>
                <a:sym typeface="Montserrat"/>
                <a:hlinkClick r:id="rId3">
                  <a:extLst>
                    <a:ext uri="{A12FA001-AC4F-418D-AE19-62706E023703}">
                      <ahyp:hlinkClr val="tx"/>
                    </a:ext>
                  </a:extLst>
                </a:hlinkClick>
              </a:rPr>
              <a:t>Assets</a:t>
            </a:r>
            <a:r>
              <a:rPr lang="en-GB" sz="1300">
                <a:solidFill>
                  <a:schemeClr val="dk1"/>
                </a:solidFill>
                <a:highlight>
                  <a:srgbClr val="FFFFFF"/>
                </a:highlight>
                <a:latin typeface="Montserrat"/>
                <a:ea typeface="Montserrat"/>
                <a:cs typeface="Montserrat"/>
                <a:sym typeface="Montserrat"/>
              </a:rPr>
              <a:t> such as machinery and equipment are expensive. Instead of realizing an asset's entire cost in year one, companies can use depreciation to spread out the cost and generate revenue from it. This is done through </a:t>
            </a:r>
            <a:r>
              <a:rPr lang="en-GB" sz="1300">
                <a:solidFill>
                  <a:schemeClr val="dk1"/>
                </a:solidFill>
                <a:highlight>
                  <a:srgbClr val="FFFFFF"/>
                </a:highlight>
                <a:uFill>
                  <a:noFill/>
                </a:uFill>
                <a:latin typeface="Montserrat"/>
                <a:ea typeface="Montserrat"/>
                <a:cs typeface="Montserrat"/>
                <a:sym typeface="Montserrat"/>
                <a:hlinkClick r:id="rId4">
                  <a:extLst>
                    <a:ext uri="{A12FA001-AC4F-418D-AE19-62706E023703}">
                      <ahyp:hlinkClr val="tx"/>
                    </a:ext>
                  </a:extLst>
                </a:hlinkClick>
              </a:rPr>
              <a:t>depreciation</a:t>
            </a:r>
            <a:r>
              <a:rPr lang="en-GB" sz="1300">
                <a:solidFill>
                  <a:schemeClr val="dk1"/>
                </a:solidFill>
                <a:highlight>
                  <a:srgbClr val="FFFFFF"/>
                </a:highlight>
                <a:latin typeface="Montserrat"/>
                <a:ea typeface="Montserrat"/>
                <a:cs typeface="Montserrat"/>
                <a:sym typeface="Montserrat"/>
              </a:rPr>
              <a:t>, which allows a company to write off an asset's value over a period of time, notably its useful life. It may be used to account for declines over time in the </a:t>
            </a:r>
            <a:r>
              <a:rPr lang="en-GB" sz="1300">
                <a:solidFill>
                  <a:schemeClr val="dk1"/>
                </a:solidFill>
                <a:highlight>
                  <a:srgbClr val="FFFFFF"/>
                </a:highlight>
                <a:uFill>
                  <a:noFill/>
                </a:uFill>
                <a:latin typeface="Montserrat"/>
                <a:ea typeface="Montserrat"/>
                <a:cs typeface="Montserrat"/>
                <a:sym typeface="Montserrat"/>
                <a:hlinkClick r:id="rId5">
                  <a:extLst>
                    <a:ext uri="{A12FA001-AC4F-418D-AE19-62706E023703}">
                      <ahyp:hlinkClr val="tx"/>
                    </a:ext>
                  </a:extLst>
                </a:hlinkClick>
              </a:rPr>
              <a:t>carrying value</a:t>
            </a:r>
            <a:r>
              <a:rPr lang="en-GB" sz="1300">
                <a:solidFill>
                  <a:schemeClr val="dk1"/>
                </a:solidFill>
                <a:highlight>
                  <a:srgbClr val="FFFFFF"/>
                </a:highlight>
                <a:latin typeface="Montserrat"/>
                <a:ea typeface="Montserrat"/>
                <a:cs typeface="Montserrat"/>
                <a:sym typeface="Montserrat"/>
              </a:rPr>
              <a:t>, which represents the difference between the original cost and the accumulated depreciation of the years.</a:t>
            </a:r>
            <a:endParaRPr baseline="30000" sz="1300">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Clr>
                <a:schemeClr val="dk1"/>
              </a:buClr>
              <a:buSzPts val="1100"/>
              <a:buFont typeface="Arial"/>
              <a:buNone/>
            </a:pPr>
            <a:r>
              <a:rPr lang="en-GB" sz="1300">
                <a:solidFill>
                  <a:schemeClr val="dk1"/>
                </a:solidFill>
                <a:highlight>
                  <a:srgbClr val="FFFFFF"/>
                </a:highlight>
                <a:latin typeface="Montserrat"/>
                <a:ea typeface="Montserrat"/>
                <a:cs typeface="Montserrat"/>
                <a:sym typeface="Montserrat"/>
              </a:rPr>
              <a:t>Depreciation is taken regularly so a company can move the asset's cost from the </a:t>
            </a:r>
            <a:r>
              <a:rPr lang="en-GB" sz="1300">
                <a:solidFill>
                  <a:schemeClr val="dk1"/>
                </a:solidFill>
                <a:highlight>
                  <a:srgbClr val="FFFFFF"/>
                </a:highlight>
                <a:uFill>
                  <a:noFill/>
                </a:uFill>
                <a:latin typeface="Montserrat"/>
                <a:ea typeface="Montserrat"/>
                <a:cs typeface="Montserrat"/>
                <a:sym typeface="Montserrat"/>
                <a:hlinkClick r:id="rId6">
                  <a:extLst>
                    <a:ext uri="{A12FA001-AC4F-418D-AE19-62706E023703}">
                      <ahyp:hlinkClr val="tx"/>
                    </a:ext>
                  </a:extLst>
                </a:hlinkClick>
              </a:rPr>
              <a:t>balance sheet</a:t>
            </a:r>
            <a:r>
              <a:rPr lang="en-GB" sz="1300">
                <a:solidFill>
                  <a:schemeClr val="dk1"/>
                </a:solidFill>
                <a:highlight>
                  <a:srgbClr val="FFFFFF"/>
                </a:highlight>
                <a:latin typeface="Montserrat"/>
                <a:ea typeface="Montserrat"/>
                <a:cs typeface="Montserrat"/>
                <a:sym typeface="Montserrat"/>
              </a:rPr>
              <a:t> to the </a:t>
            </a:r>
            <a:r>
              <a:rPr lang="en-GB" sz="1300">
                <a:solidFill>
                  <a:schemeClr val="dk1"/>
                </a:solidFill>
                <a:highlight>
                  <a:srgbClr val="FFFFFF"/>
                </a:highlight>
                <a:uFill>
                  <a:noFill/>
                </a:uFill>
                <a:latin typeface="Montserrat"/>
                <a:ea typeface="Montserrat"/>
                <a:cs typeface="Montserrat"/>
                <a:sym typeface="Montserrat"/>
                <a:hlinkClick r:id="rId7">
                  <a:extLst>
                    <a:ext uri="{A12FA001-AC4F-418D-AE19-62706E023703}">
                      <ahyp:hlinkClr val="tx"/>
                    </a:ext>
                  </a:extLst>
                </a:hlinkClick>
              </a:rPr>
              <a:t>income statement</a:t>
            </a:r>
            <a:r>
              <a:rPr lang="en-GB" sz="1300">
                <a:solidFill>
                  <a:schemeClr val="dk1"/>
                </a:solidFill>
                <a:highlight>
                  <a:srgbClr val="FFFFFF"/>
                </a:highlight>
                <a:latin typeface="Montserrat"/>
                <a:ea typeface="Montserrat"/>
                <a:cs typeface="Montserrat"/>
                <a:sym typeface="Montserrat"/>
              </a:rPr>
              <a:t>.</a:t>
            </a:r>
            <a:r>
              <a:rPr baseline="30000" lang="en-GB" sz="1300">
                <a:solidFill>
                  <a:schemeClr val="dk1"/>
                </a:solidFill>
                <a:highlight>
                  <a:srgbClr val="FFFFFF"/>
                </a:highlight>
                <a:latin typeface="Montserrat"/>
                <a:ea typeface="Montserrat"/>
                <a:cs typeface="Montserrat"/>
                <a:sym typeface="Montserrat"/>
              </a:rPr>
              <a:t>2</a:t>
            </a:r>
            <a:endParaRPr baseline="30000" sz="1300">
              <a:solidFill>
                <a:schemeClr val="dk1"/>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rPr lang="en-GB" sz="1300">
                <a:solidFill>
                  <a:schemeClr val="dk1"/>
                </a:solidFill>
                <a:latin typeface="Montserrat"/>
                <a:ea typeface="Montserrat"/>
                <a:cs typeface="Montserrat"/>
                <a:sym typeface="Montserrat"/>
              </a:rPr>
              <a:t> When a company buys an asset, it records the transaction as a debit to increase an asset account on the balance sheet and a credit to reduce cash (or increase accounts payable), which is also on the balance sheet. Neither journal entry affects the income statement, where revenues and expenses are reported.</a:t>
            </a:r>
            <a:endParaRPr sz="13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Montserrat"/>
              <a:ea typeface="Montserrat"/>
              <a:cs typeface="Montserrat"/>
              <a:sym typeface="Montserrat"/>
            </a:endParaRPr>
          </a:p>
          <a:p>
            <a:pPr indent="0" lvl="0" marL="0" rtl="0" algn="l">
              <a:spcBef>
                <a:spcPts val="0"/>
              </a:spcBef>
              <a:spcAft>
                <a:spcPts val="1200"/>
              </a:spcAft>
              <a:buNone/>
            </a:pPr>
            <a:r>
              <a:rPr lang="en-GB" sz="1300">
                <a:solidFill>
                  <a:schemeClr val="dk1"/>
                </a:solidFill>
                <a:highlight>
                  <a:srgbClr val="FFFFFF"/>
                </a:highlight>
                <a:latin typeface="Montserrat"/>
                <a:ea typeface="Montserrat"/>
                <a:cs typeface="Montserrat"/>
                <a:sym typeface="Montserrat"/>
              </a:rPr>
              <a:t>As noted above, businesses can take advantage of depreciation for both </a:t>
            </a:r>
            <a:r>
              <a:rPr lang="en-GB" sz="1300">
                <a:solidFill>
                  <a:schemeClr val="dk1"/>
                </a:solidFill>
                <a:highlight>
                  <a:srgbClr val="FFFFFF"/>
                </a:highlight>
                <a:uFill>
                  <a:noFill/>
                </a:uFill>
                <a:latin typeface="Montserrat"/>
                <a:ea typeface="Montserrat"/>
                <a:cs typeface="Montserrat"/>
                <a:sym typeface="Montserrat"/>
                <a:hlinkClick r:id="rId8">
                  <a:extLst>
                    <a:ext uri="{A12FA001-AC4F-418D-AE19-62706E023703}">
                      <ahyp:hlinkClr val="tx"/>
                    </a:ext>
                  </a:extLst>
                </a:hlinkClick>
              </a:rPr>
              <a:t>tax</a:t>
            </a:r>
            <a:r>
              <a:rPr lang="en-GB" sz="1300">
                <a:solidFill>
                  <a:schemeClr val="dk1"/>
                </a:solidFill>
                <a:highlight>
                  <a:srgbClr val="FFFFFF"/>
                </a:highlight>
                <a:latin typeface="Montserrat"/>
                <a:ea typeface="Montserrat"/>
                <a:cs typeface="Montserrat"/>
                <a:sym typeface="Montserrat"/>
              </a:rPr>
              <a:t> and accounting purposes. This means they can take a tax deduction for the cost of the asset, reducing taxable income. But the </a:t>
            </a:r>
            <a:r>
              <a:rPr lang="en-GB" sz="1300">
                <a:solidFill>
                  <a:schemeClr val="dk1"/>
                </a:solidFill>
                <a:highlight>
                  <a:srgbClr val="FFFFFF"/>
                </a:highlight>
                <a:uFill>
                  <a:noFill/>
                </a:uFill>
                <a:latin typeface="Montserrat"/>
                <a:ea typeface="Montserrat"/>
                <a:cs typeface="Montserrat"/>
                <a:sym typeface="Montserrat"/>
                <a:hlinkClick r:id="rId9">
                  <a:extLst>
                    <a:ext uri="{A12FA001-AC4F-418D-AE19-62706E023703}">
                      <ahyp:hlinkClr val="tx"/>
                    </a:ext>
                  </a:extLst>
                </a:hlinkClick>
              </a:rPr>
              <a:t>Internal Revenue Service</a:t>
            </a:r>
            <a:r>
              <a:rPr lang="en-GB" sz="1300">
                <a:solidFill>
                  <a:schemeClr val="dk1"/>
                </a:solidFill>
                <a:highlight>
                  <a:srgbClr val="FFFFFF"/>
                </a:highlight>
                <a:latin typeface="Montserrat"/>
                <a:ea typeface="Montserrat"/>
                <a:cs typeface="Montserrat"/>
                <a:sym typeface="Montserrat"/>
              </a:rPr>
              <a:t> (IRS) states that when depreciating assets, companies must spread the cost out over time.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161475" y="50475"/>
            <a:ext cx="8670900" cy="50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solidFill>
                  <a:srgbClr val="4A4B4E"/>
                </a:solidFill>
                <a:highlight>
                  <a:srgbClr val="FFFFFF"/>
                </a:highlight>
                <a:latin typeface="Montserrat"/>
                <a:ea typeface="Montserrat"/>
                <a:cs typeface="Montserrat"/>
                <a:sym typeface="Montserrat"/>
              </a:rPr>
              <a:t>Some common examples of assets depreciated by small businesses include</a:t>
            </a:r>
            <a:endParaRPr b="1" sz="1400">
              <a:solidFill>
                <a:srgbClr val="4A4B4E"/>
              </a:solidFill>
              <a:highlight>
                <a:srgbClr val="FFFFFF"/>
              </a:highlight>
              <a:latin typeface="Montserrat"/>
              <a:ea typeface="Montserrat"/>
              <a:cs typeface="Montserrat"/>
              <a:sym typeface="Montserrat"/>
            </a:endParaRPr>
          </a:p>
          <a:p>
            <a:pPr indent="-304800" lvl="0" marL="457200" rtl="0" algn="l">
              <a:spcBef>
                <a:spcPts val="210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Vehicles</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Real estate</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Equipment</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Office furniture</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Computers</a:t>
            </a:r>
            <a:endParaRPr sz="1200">
              <a:solidFill>
                <a:srgbClr val="4A4B4E"/>
              </a:solidFill>
              <a:highlight>
                <a:srgbClr val="FFFFFF"/>
              </a:highlight>
              <a:latin typeface="Montserrat"/>
              <a:ea typeface="Montserrat"/>
              <a:cs typeface="Montserrat"/>
              <a:sym typeface="Montserrat"/>
            </a:endParaRPr>
          </a:p>
          <a:p>
            <a:pPr indent="0" lvl="0" marL="0" rtl="0" algn="l">
              <a:spcBef>
                <a:spcPts val="2100"/>
              </a:spcBef>
              <a:spcAft>
                <a:spcPts val="0"/>
              </a:spcAft>
              <a:buNone/>
            </a:pPr>
            <a:r>
              <a:rPr b="1" lang="en-GB" sz="1600">
                <a:solidFill>
                  <a:srgbClr val="4A4B4E"/>
                </a:solidFill>
                <a:highlight>
                  <a:srgbClr val="FFFFFF"/>
                </a:highlight>
                <a:latin typeface="Montserrat"/>
                <a:ea typeface="Montserrat"/>
                <a:cs typeface="Montserrat"/>
                <a:sym typeface="Montserrat"/>
              </a:rPr>
              <a:t>Depreciation schedule</a:t>
            </a:r>
            <a:endParaRPr b="1" sz="1600">
              <a:solidFill>
                <a:srgbClr val="4A4B4E"/>
              </a:solidFill>
              <a:highlight>
                <a:srgbClr val="FFFFFF"/>
              </a:highlight>
              <a:latin typeface="Montserrat"/>
              <a:ea typeface="Montserrat"/>
              <a:cs typeface="Montserrat"/>
              <a:sym typeface="Montserrat"/>
            </a:endParaRPr>
          </a:p>
          <a:p>
            <a:pPr indent="0" lvl="0" marL="0" rtl="0" algn="l">
              <a:spcBef>
                <a:spcPts val="1800"/>
              </a:spcBef>
              <a:spcAft>
                <a:spcPts val="0"/>
              </a:spcAft>
              <a:buNone/>
            </a:pPr>
            <a:r>
              <a:t/>
            </a:r>
            <a:endParaRPr b="1" sz="1200">
              <a:solidFill>
                <a:srgbClr val="4A4B4E"/>
              </a:solidFill>
              <a:highlight>
                <a:srgbClr val="FFFFFF"/>
              </a:highlight>
              <a:latin typeface="Montserrat"/>
              <a:ea typeface="Montserrat"/>
              <a:cs typeface="Montserrat"/>
              <a:sym typeface="Montserrat"/>
            </a:endParaRPr>
          </a:p>
          <a:p>
            <a:pPr indent="0" lvl="0" marL="0" rtl="0" algn="l">
              <a:spcBef>
                <a:spcPts val="400"/>
              </a:spcBef>
              <a:spcAft>
                <a:spcPts val="0"/>
              </a:spcAft>
              <a:buNone/>
            </a:pPr>
            <a:r>
              <a:rPr lang="en-GB" sz="1200">
                <a:solidFill>
                  <a:srgbClr val="4A4B4E"/>
                </a:solidFill>
                <a:highlight>
                  <a:srgbClr val="FFFFFF"/>
                </a:highlight>
                <a:latin typeface="Montserrat"/>
                <a:ea typeface="Montserrat"/>
                <a:cs typeface="Montserrat"/>
                <a:sym typeface="Montserrat"/>
              </a:rPr>
              <a:t>A depreciation schedule is a table that shows you how much each of your assets will be depreciated over the years. It typically includes the following information:</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210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A description of the asset</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Date of purchase</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The total price you paid for the asset</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Expected useful life</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Depreciation method used</a:t>
            </a:r>
            <a:endParaRPr sz="1200">
              <a:solidFill>
                <a:srgbClr val="4A4B4E"/>
              </a:solidFill>
              <a:highlight>
                <a:srgbClr val="FFFFFF"/>
              </a:highlight>
              <a:latin typeface="Montserrat"/>
              <a:ea typeface="Montserrat"/>
              <a:cs typeface="Montserrat"/>
              <a:sym typeface="Montserrat"/>
            </a:endParaRPr>
          </a:p>
          <a:p>
            <a:pPr indent="-304800" lvl="0" marL="457200" rtl="0" algn="l">
              <a:spcBef>
                <a:spcPts val="0"/>
              </a:spcBef>
              <a:spcAft>
                <a:spcPts val="0"/>
              </a:spcAft>
              <a:buClr>
                <a:srgbClr val="4A4B4E"/>
              </a:buClr>
              <a:buSzPts val="1200"/>
              <a:buFont typeface="Montserrat"/>
              <a:buChar char="●"/>
            </a:pPr>
            <a:r>
              <a:rPr lang="en-GB" sz="1200">
                <a:solidFill>
                  <a:srgbClr val="4A4B4E"/>
                </a:solidFill>
                <a:highlight>
                  <a:srgbClr val="FFFFFF"/>
                </a:highlight>
                <a:latin typeface="Montserrat"/>
                <a:ea typeface="Montserrat"/>
                <a:cs typeface="Montserrat"/>
                <a:sym typeface="Montserrat"/>
              </a:rPr>
              <a:t>Salvage value–how much you can sell it for once it’s past its useful life (e.g., how much a scrapyard would pay for your old work truck)</a:t>
            </a:r>
            <a:endParaRPr sz="1200">
              <a:solidFill>
                <a:srgbClr val="4A4B4E"/>
              </a:solidFill>
              <a:highlight>
                <a:srgbClr val="FFFFFF"/>
              </a:highlight>
              <a:latin typeface="Montserrat"/>
              <a:ea typeface="Montserrat"/>
              <a:cs typeface="Montserrat"/>
              <a:sym typeface="Montserrat"/>
            </a:endParaRPr>
          </a:p>
          <a:p>
            <a:pPr indent="0" lvl="0" marL="0" rtl="0" algn="l">
              <a:spcBef>
                <a:spcPts val="2100"/>
              </a:spcBef>
              <a:spcAft>
                <a:spcPts val="1200"/>
              </a:spcAft>
              <a:buNone/>
            </a:pPr>
            <a:r>
              <a:t/>
            </a:r>
            <a:endParaRPr sz="12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71575"/>
            <a:ext cx="8520600" cy="4397400"/>
          </a:xfrm>
          <a:prstGeom prst="rect">
            <a:avLst/>
          </a:prstGeom>
        </p:spPr>
        <p:txBody>
          <a:bodyPr anchorCtr="0" anchor="t" bIns="91425" lIns="91425" spcFirstLastPara="1" rIns="91425" wrap="square" tIns="91425">
            <a:normAutofit fontScale="77500"/>
          </a:bodyPr>
          <a:lstStyle/>
          <a:p>
            <a:pPr indent="0" lvl="0" marL="0" rtl="0" algn="just">
              <a:lnSpc>
                <a:spcPct val="138000"/>
              </a:lnSpc>
              <a:spcBef>
                <a:spcPts val="0"/>
              </a:spcBef>
              <a:spcAft>
                <a:spcPts val="0"/>
              </a:spcAft>
              <a:buClr>
                <a:schemeClr val="dk1"/>
              </a:buClr>
              <a:buSzPct val="67660"/>
              <a:buFont typeface="Arial"/>
              <a:buNone/>
            </a:pPr>
            <a:r>
              <a:rPr b="1" lang="en-GB" sz="1625">
                <a:solidFill>
                  <a:schemeClr val="dk1"/>
                </a:solidFill>
                <a:highlight>
                  <a:srgbClr val="FFFFFF"/>
                </a:highlight>
                <a:latin typeface="Montserrat"/>
                <a:ea typeface="Montserrat"/>
                <a:cs typeface="Montserrat"/>
                <a:sym typeface="Montserrat"/>
              </a:rPr>
              <a:t>Concept of Depreciation in Economics</a:t>
            </a:r>
            <a:endParaRPr b="1" sz="1625">
              <a:solidFill>
                <a:schemeClr val="dk1"/>
              </a:solidFill>
              <a:highlight>
                <a:srgbClr val="FFFFFF"/>
              </a:highlight>
              <a:latin typeface="Montserrat"/>
              <a:ea typeface="Montserrat"/>
              <a:cs typeface="Montserrat"/>
              <a:sym typeface="Montserrat"/>
            </a:endParaRPr>
          </a:p>
          <a:p>
            <a:pPr indent="0" lvl="0" marL="0" rtl="0" algn="just">
              <a:lnSpc>
                <a:spcPct val="138000"/>
              </a:lnSpc>
              <a:spcBef>
                <a:spcPts val="1000"/>
              </a:spcBef>
              <a:spcAft>
                <a:spcPts val="0"/>
              </a:spcAft>
              <a:buClr>
                <a:schemeClr val="dk1"/>
              </a:buClr>
              <a:buSzPct val="67660"/>
              <a:buFont typeface="Arial"/>
              <a:buNone/>
            </a:pPr>
            <a:r>
              <a:rPr lang="en-GB" sz="1625">
                <a:solidFill>
                  <a:schemeClr val="dk1"/>
                </a:solidFill>
                <a:highlight>
                  <a:srgbClr val="FFFFFF"/>
                </a:highlight>
                <a:latin typeface="Montserrat"/>
                <a:ea typeface="Montserrat"/>
                <a:cs typeface="Montserrat"/>
                <a:sym typeface="Montserrat"/>
              </a:rPr>
              <a:t>Depreciation is viewed as a cost, yet not at all like most costs. There is no money surge related. This is because an organization has net money outpouring in the whole measure of the advantage when the benefit was initially bought, so there is no further money-related action. </a:t>
            </a:r>
            <a:endParaRPr sz="1625">
              <a:solidFill>
                <a:schemeClr val="dk1"/>
              </a:solidFill>
              <a:highlight>
                <a:srgbClr val="FFFFFF"/>
              </a:highlight>
              <a:latin typeface="Montserrat"/>
              <a:ea typeface="Montserrat"/>
              <a:cs typeface="Montserrat"/>
              <a:sym typeface="Montserrat"/>
            </a:endParaRPr>
          </a:p>
          <a:p>
            <a:pPr indent="0" lvl="0" marL="0" rtl="0" algn="just">
              <a:lnSpc>
                <a:spcPct val="138000"/>
              </a:lnSpc>
              <a:spcBef>
                <a:spcPts val="1000"/>
              </a:spcBef>
              <a:spcAft>
                <a:spcPts val="0"/>
              </a:spcAft>
              <a:buClr>
                <a:schemeClr val="dk1"/>
              </a:buClr>
              <a:buSzPct val="67660"/>
              <a:buFont typeface="Arial"/>
              <a:buNone/>
            </a:pPr>
            <a:r>
              <a:rPr lang="en-GB" sz="1625">
                <a:solidFill>
                  <a:schemeClr val="dk1"/>
                </a:solidFill>
                <a:highlight>
                  <a:srgbClr val="FFFFFF"/>
                </a:highlight>
                <a:latin typeface="Montserrat"/>
                <a:ea typeface="Montserrat"/>
                <a:cs typeface="Montserrat"/>
                <a:sym typeface="Montserrat"/>
              </a:rPr>
              <a:t>Lastly, depreciation is not planned to lessen the expense of a fixed resource for its fairly estimated worth. Market worth might be generously unique and may even increase after some time. Rather depreciation is only planned to charge the expense of a fixed asset for cost over its valuable life step by step. </a:t>
            </a:r>
            <a:endParaRPr sz="1625">
              <a:solidFill>
                <a:schemeClr val="dk1"/>
              </a:solidFill>
              <a:highlight>
                <a:srgbClr val="FFFFFF"/>
              </a:highlight>
              <a:latin typeface="Montserrat"/>
              <a:ea typeface="Montserrat"/>
              <a:cs typeface="Montserrat"/>
              <a:sym typeface="Montserrat"/>
            </a:endParaRPr>
          </a:p>
          <a:p>
            <a:pPr indent="0" lvl="0" marL="0" rtl="0" algn="just">
              <a:lnSpc>
                <a:spcPct val="138000"/>
              </a:lnSpc>
              <a:spcBef>
                <a:spcPts val="1000"/>
              </a:spcBef>
              <a:spcAft>
                <a:spcPts val="0"/>
              </a:spcAft>
              <a:buClr>
                <a:schemeClr val="dk1"/>
              </a:buClr>
              <a:buSzPct val="67660"/>
              <a:buFont typeface="Arial"/>
              <a:buNone/>
            </a:pPr>
            <a:r>
              <a:rPr lang="en-GB" sz="1625">
                <a:solidFill>
                  <a:schemeClr val="dk1"/>
                </a:solidFill>
                <a:highlight>
                  <a:srgbClr val="FFFFFF"/>
                </a:highlight>
                <a:latin typeface="Montserrat"/>
                <a:ea typeface="Montserrat"/>
                <a:cs typeface="Montserrat"/>
                <a:sym typeface="Montserrat"/>
              </a:rPr>
              <a:t>Depreciation charge and various other bookkeeping errands make it wasteful for the bookkeeping division to appropriately track and record fixed assets. They lessen this work by utilizing a capitalization breaking point to confine the number of consumptions that are named fixed assets. Any consumption to which the expense is equivalent or more than that, and which has a valuable life traversing more than one bookkeeping period (normally at any rate a year) is delegated to a fixed asset and is then depreciated. This is the depreciation math definition.</a:t>
            </a:r>
            <a:endParaRPr sz="1625">
              <a:solidFill>
                <a:schemeClr val="dk1"/>
              </a:solidFill>
              <a:highlight>
                <a:srgbClr val="FFFFFF"/>
              </a:highlight>
              <a:latin typeface="Montserrat"/>
              <a:ea typeface="Montserrat"/>
              <a:cs typeface="Montserrat"/>
              <a:sym typeface="Montserrat"/>
            </a:endParaRPr>
          </a:p>
          <a:p>
            <a:pPr indent="0" lvl="0" marL="0" rtl="0" algn="l">
              <a:spcBef>
                <a:spcPts val="10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100925"/>
            <a:ext cx="8520600" cy="4965600"/>
          </a:xfrm>
          <a:prstGeom prst="rect">
            <a:avLst/>
          </a:prstGeom>
        </p:spPr>
        <p:txBody>
          <a:bodyPr anchorCtr="0" anchor="t" bIns="91425" lIns="91425" spcFirstLastPara="1" rIns="91425" wrap="square" tIns="91425">
            <a:normAutofit fontScale="25000" lnSpcReduction="20000"/>
          </a:bodyPr>
          <a:lstStyle/>
          <a:p>
            <a:pPr indent="0" lvl="0" marL="0" rtl="0" algn="l">
              <a:lnSpc>
                <a:spcPct val="120000"/>
              </a:lnSpc>
              <a:spcBef>
                <a:spcPts val="0"/>
              </a:spcBef>
              <a:spcAft>
                <a:spcPts val="0"/>
              </a:spcAft>
              <a:buClr>
                <a:schemeClr val="dk1"/>
              </a:buClr>
              <a:buSzPts val="275"/>
              <a:buFont typeface="Arial"/>
              <a:buNone/>
            </a:pPr>
            <a:r>
              <a:rPr b="1" lang="en-GB" sz="5281">
                <a:solidFill>
                  <a:schemeClr val="dk1"/>
                </a:solidFill>
                <a:latin typeface="Montserrat"/>
                <a:ea typeface="Montserrat"/>
                <a:cs typeface="Montserrat"/>
                <a:sym typeface="Montserrat"/>
              </a:rPr>
              <a:t>Causes of Depreciation</a:t>
            </a:r>
            <a:endParaRPr b="1" sz="5281">
              <a:solidFill>
                <a:schemeClr val="dk1"/>
              </a:solidFill>
              <a:latin typeface="Montserrat"/>
              <a:ea typeface="Montserrat"/>
              <a:cs typeface="Montserrat"/>
              <a:sym typeface="Montserrat"/>
            </a:endParaRPr>
          </a:p>
          <a:p>
            <a:pPr indent="0" lvl="0" marL="0" rtl="0" algn="l">
              <a:lnSpc>
                <a:spcPct val="120000"/>
              </a:lnSpc>
              <a:spcBef>
                <a:spcPts val="1500"/>
              </a:spcBef>
              <a:spcAft>
                <a:spcPts val="0"/>
              </a:spcAft>
              <a:buClr>
                <a:schemeClr val="dk1"/>
              </a:buClr>
              <a:buSzPts val="275"/>
              <a:buFont typeface="Arial"/>
              <a:buNone/>
            </a:pPr>
            <a:r>
              <a:rPr b="1" lang="en-GB" sz="5281">
                <a:solidFill>
                  <a:schemeClr val="dk1"/>
                </a:solidFill>
                <a:latin typeface="Montserrat"/>
                <a:ea typeface="Montserrat"/>
                <a:cs typeface="Montserrat"/>
                <a:sym typeface="Montserrat"/>
              </a:rPr>
              <a:t>1 – Due to Wear &amp; Tear during Usage of Asset</a:t>
            </a:r>
            <a:endParaRPr b="1" sz="5281">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ts val="275"/>
              <a:buFont typeface="Arial"/>
              <a:buNone/>
            </a:pPr>
            <a:r>
              <a:rPr lang="en-GB" sz="5281">
                <a:solidFill>
                  <a:schemeClr val="dk1"/>
                </a:solidFill>
                <a:latin typeface="Montserrat"/>
                <a:ea typeface="Montserrat"/>
                <a:cs typeface="Montserrat"/>
                <a:sym typeface="Montserrat"/>
              </a:rPr>
              <a:t>It is one of the primary reasons for the </a:t>
            </a:r>
            <a:r>
              <a:rPr lang="en-GB" sz="5281">
                <a:solidFill>
                  <a:schemeClr val="dk1"/>
                </a:solidFill>
                <a:uFill>
                  <a:noFill/>
                </a:uFill>
                <a:latin typeface="Montserrat"/>
                <a:ea typeface="Montserrat"/>
                <a:cs typeface="Montserrat"/>
                <a:sym typeface="Montserrat"/>
                <a:hlinkClick r:id="rId3">
                  <a:extLst>
                    <a:ext uri="{A12FA001-AC4F-418D-AE19-62706E023703}">
                      <ahyp:hlinkClr val="tx"/>
                    </a:ext>
                  </a:extLst>
                </a:hlinkClick>
              </a:rPr>
              <a:t>depreciation</a:t>
            </a:r>
            <a:r>
              <a:rPr lang="en-GB" sz="5281">
                <a:solidFill>
                  <a:schemeClr val="dk1"/>
                </a:solidFill>
                <a:latin typeface="Montserrat"/>
                <a:ea typeface="Montserrat"/>
                <a:cs typeface="Montserrat"/>
                <a:sym typeface="Montserrat"/>
              </a:rPr>
              <a:t> of assets. Most of the assets are worn off or get deteriorated due to the continuous usage of the asset. Such as Plant &amp; Machinery used for the production of goods, buildings, vehicles, etc. As in the case of machinery used for production, the continuous usage &amp; running of machinery the working or production capacity of the machinery diminishes over the period of time &amp; the value of the machinery also decreases in the market. So for the fair presentation of the financial position of the entity, it is necessary to reduce the proportionate value of the machinery in the books.</a:t>
            </a:r>
            <a:endParaRPr sz="5281">
              <a:solidFill>
                <a:schemeClr val="dk1"/>
              </a:solidFill>
              <a:latin typeface="Montserrat"/>
              <a:ea typeface="Montserrat"/>
              <a:cs typeface="Montserrat"/>
              <a:sym typeface="Montserrat"/>
            </a:endParaRPr>
          </a:p>
          <a:p>
            <a:pPr indent="0" lvl="0" marL="0" rtl="0" algn="l">
              <a:lnSpc>
                <a:spcPct val="120000"/>
              </a:lnSpc>
              <a:spcBef>
                <a:spcPts val="1500"/>
              </a:spcBef>
              <a:spcAft>
                <a:spcPts val="0"/>
              </a:spcAft>
              <a:buNone/>
            </a:pPr>
            <a:r>
              <a:rPr b="1" lang="en-GB" sz="5281">
                <a:solidFill>
                  <a:schemeClr val="dk1"/>
                </a:solidFill>
                <a:latin typeface="Montserrat"/>
                <a:ea typeface="Montserrat"/>
                <a:cs typeface="Montserrat"/>
                <a:sym typeface="Montserrat"/>
              </a:rPr>
              <a:t>2 – Compliance of Accounting Standards Applicable to Entity</a:t>
            </a:r>
            <a:endParaRPr b="1" sz="5281">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None/>
            </a:pPr>
            <a:r>
              <a:rPr lang="en-GB" sz="5281">
                <a:solidFill>
                  <a:schemeClr val="dk1"/>
                </a:solidFill>
                <a:latin typeface="Montserrat"/>
                <a:ea typeface="Montserrat"/>
                <a:cs typeface="Montserrat"/>
                <a:sym typeface="Montserrat"/>
              </a:rPr>
              <a:t>As per the applicability of accounting standards on the entity, the entity needs to follow the provisions mentioned in the standards. It is done as per the matching concept that needs to be followed on the accounting of the entity. As per the matching concept, the depreciation is to be charged for the respective as the income through the asset has also been booked for the period mentioned above in the books of accounts.</a:t>
            </a:r>
            <a:endParaRPr sz="5281">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ct val="91666"/>
              <a:buFont typeface="Arial"/>
              <a:buNone/>
            </a:pPr>
            <a:r>
              <a:t/>
            </a:r>
            <a:endParaRPr sz="1200">
              <a:solidFill>
                <a:srgbClr val="111111"/>
              </a:solidFill>
              <a:latin typeface="Montserrat"/>
              <a:ea typeface="Montserrat"/>
              <a:cs typeface="Montserrat"/>
              <a:sym typeface="Montserrat"/>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311700" y="100925"/>
            <a:ext cx="8520600" cy="50868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Clr>
                <a:schemeClr val="dk1"/>
              </a:buClr>
              <a:buSzPts val="1100"/>
              <a:buFont typeface="Arial"/>
              <a:buNone/>
            </a:pPr>
            <a:r>
              <a:rPr b="1" lang="en-GB" sz="1500">
                <a:solidFill>
                  <a:schemeClr val="dk1"/>
                </a:solidFill>
                <a:latin typeface="Montserrat"/>
                <a:ea typeface="Montserrat"/>
                <a:cs typeface="Montserrat"/>
                <a:sym typeface="Montserrat"/>
              </a:rPr>
              <a:t>3- Technological Advancement of Supplementary Assets in Market</a:t>
            </a:r>
            <a:endParaRPr b="1" sz="1500">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ts val="1100"/>
              <a:buFont typeface="Arial"/>
              <a:buNone/>
            </a:pPr>
            <a:r>
              <a:rPr lang="en-GB" sz="1500">
                <a:solidFill>
                  <a:schemeClr val="dk1"/>
                </a:solidFill>
                <a:latin typeface="Montserrat"/>
                <a:ea typeface="Montserrat"/>
                <a:cs typeface="Montserrat"/>
                <a:sym typeface="Montserrat"/>
              </a:rPr>
              <a:t>The value of the </a:t>
            </a:r>
            <a:r>
              <a:rPr lang="en-GB" sz="15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fixed assets</a:t>
            </a:r>
            <a:r>
              <a:rPr lang="en-GB" sz="1500">
                <a:solidFill>
                  <a:schemeClr val="dk1"/>
                </a:solidFill>
                <a:latin typeface="Montserrat"/>
                <a:ea typeface="Montserrat"/>
                <a:cs typeface="Montserrat"/>
                <a:sym typeface="Montserrat"/>
              </a:rPr>
              <a:t> used by the enterprise gradually decreases in the market in case the new upgraded version of the asset with the better technological advanced features is present in the market, providing more benefits to the customer in comparison to the old obsolete version of the asset. In such a case, the requirement of the old asset gradually decreases, so does its </a:t>
            </a:r>
            <a:r>
              <a:rPr lang="en-GB" sz="15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recoverable amount</a:t>
            </a:r>
            <a:r>
              <a:rPr lang="en-GB" sz="1500">
                <a:solidFill>
                  <a:schemeClr val="dk1"/>
                </a:solidFill>
                <a:latin typeface="Montserrat"/>
                <a:ea typeface="Montserrat"/>
                <a:cs typeface="Montserrat"/>
                <a:sym typeface="Montserrat"/>
              </a:rPr>
              <a:t>in the market. Hence it  is necessary to show the value of the asset at a fair amount or reasonable amount in the financials.</a:t>
            </a:r>
            <a:endParaRPr sz="1500">
              <a:solidFill>
                <a:schemeClr val="dk1"/>
              </a:solidFill>
              <a:latin typeface="Montserrat"/>
              <a:ea typeface="Montserrat"/>
              <a:cs typeface="Montserrat"/>
              <a:sym typeface="Montserrat"/>
            </a:endParaRPr>
          </a:p>
          <a:p>
            <a:pPr indent="0" lvl="0" marL="0" rtl="0" algn="l">
              <a:lnSpc>
                <a:spcPct val="120000"/>
              </a:lnSpc>
              <a:spcBef>
                <a:spcPts val="1500"/>
              </a:spcBef>
              <a:spcAft>
                <a:spcPts val="0"/>
              </a:spcAft>
              <a:buClr>
                <a:schemeClr val="dk1"/>
              </a:buClr>
              <a:buSzPts val="1100"/>
              <a:buFont typeface="Arial"/>
              <a:buNone/>
            </a:pPr>
            <a:r>
              <a:rPr b="1" lang="en-GB" sz="1500">
                <a:solidFill>
                  <a:schemeClr val="dk1"/>
                </a:solidFill>
                <a:latin typeface="Montserrat"/>
                <a:ea typeface="Montserrat"/>
                <a:cs typeface="Montserrat"/>
                <a:sym typeface="Montserrat"/>
              </a:rPr>
              <a:t>4 – Use of Provided Life of Asset</a:t>
            </a:r>
            <a:endParaRPr b="1" sz="1500">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ts val="1100"/>
              <a:buFont typeface="Arial"/>
              <a:buNone/>
            </a:pPr>
            <a:r>
              <a:rPr lang="en-GB" sz="1500">
                <a:solidFill>
                  <a:schemeClr val="dk1"/>
                </a:solidFill>
                <a:latin typeface="Montserrat"/>
                <a:ea typeface="Montserrat"/>
                <a:cs typeface="Montserrat"/>
                <a:sym typeface="Montserrat"/>
              </a:rPr>
              <a:t>In some of the cases of fixed assets, the useful life of the assets is provided in consumption units like an asset ‘X’ will run for 10000 hours. Hence the allocation of the cost of the asset is as per the consumption or its usage in hours.</a:t>
            </a:r>
            <a:endParaRPr sz="1500">
              <a:solidFill>
                <a:schemeClr val="dk1"/>
              </a:solidFill>
              <a:latin typeface="Montserrat"/>
              <a:ea typeface="Montserrat"/>
              <a:cs typeface="Montserrat"/>
              <a:sym typeface="Montserrat"/>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311700" y="121125"/>
            <a:ext cx="8520600" cy="4945500"/>
          </a:xfrm>
          <a:prstGeom prst="rect">
            <a:avLst/>
          </a:prstGeom>
        </p:spPr>
        <p:txBody>
          <a:bodyPr anchorCtr="0" anchor="t" bIns="91425" lIns="91425" spcFirstLastPara="1" rIns="91425" wrap="square" tIns="91425">
            <a:normAutofit fontScale="70000"/>
          </a:bodyPr>
          <a:lstStyle/>
          <a:p>
            <a:pPr indent="0" lvl="0" marL="0" rtl="0" algn="l">
              <a:lnSpc>
                <a:spcPct val="120000"/>
              </a:lnSpc>
              <a:spcBef>
                <a:spcPts val="0"/>
              </a:spcBef>
              <a:spcAft>
                <a:spcPts val="0"/>
              </a:spcAft>
              <a:buClr>
                <a:schemeClr val="dk1"/>
              </a:buClr>
              <a:buSzPct val="58764"/>
              <a:buFont typeface="Arial"/>
              <a:buNone/>
            </a:pPr>
            <a:r>
              <a:rPr b="1" lang="en-GB" sz="1871">
                <a:solidFill>
                  <a:schemeClr val="dk1"/>
                </a:solidFill>
                <a:latin typeface="Montserrat"/>
                <a:ea typeface="Montserrat"/>
                <a:cs typeface="Montserrat"/>
                <a:sym typeface="Montserrat"/>
              </a:rPr>
              <a:t>5 – Amortization of Assets as per License Period or Usage Period</a:t>
            </a:r>
            <a:endParaRPr b="1" sz="1871">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ct val="58764"/>
              <a:buFont typeface="Arial"/>
              <a:buNone/>
            </a:pPr>
            <a:r>
              <a:rPr lang="en-GB" sz="1871">
                <a:solidFill>
                  <a:schemeClr val="dk1"/>
                </a:solidFill>
                <a:latin typeface="Montserrat"/>
                <a:ea typeface="Montserrat"/>
                <a:cs typeface="Montserrat"/>
                <a:sym typeface="Montserrat"/>
              </a:rPr>
              <a:t>Some of the assets like license, patent, copyrights, </a:t>
            </a:r>
            <a:r>
              <a:rPr lang="en-GB" sz="1871">
                <a:solidFill>
                  <a:schemeClr val="dk1"/>
                </a:solidFill>
                <a:uFill>
                  <a:noFill/>
                </a:uFill>
                <a:latin typeface="Montserrat"/>
                <a:ea typeface="Montserrat"/>
                <a:cs typeface="Montserrat"/>
                <a:sym typeface="Montserrat"/>
                <a:hlinkClick r:id="rId3">
                  <a:extLst>
                    <a:ext uri="{A12FA001-AC4F-418D-AE19-62706E023703}">
                      <ahyp:hlinkClr val="tx"/>
                    </a:ext>
                  </a:extLst>
                </a:hlinkClick>
              </a:rPr>
              <a:t>leasehold</a:t>
            </a:r>
            <a:endParaRPr sz="1871">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ct val="58764"/>
              <a:buFont typeface="Arial"/>
              <a:buNone/>
            </a:pPr>
            <a:r>
              <a:rPr lang="en-GB" sz="1871">
                <a:solidFill>
                  <a:schemeClr val="dk1"/>
                </a:solidFill>
                <a:latin typeface="Montserrat"/>
                <a:ea typeface="Montserrat"/>
                <a:cs typeface="Montserrat"/>
                <a:sym typeface="Montserrat"/>
              </a:rPr>
              <a:t> properties, etc. can only be used for the provided period of time. At the lapse of such time, the asset could not be used. Hence its cost needs to be allocated or amortized as per the usage period of the assets. At the end of the useful period, assets should be written off from the books of accounts.</a:t>
            </a:r>
            <a:endParaRPr sz="1871">
              <a:solidFill>
                <a:schemeClr val="dk1"/>
              </a:solidFill>
              <a:latin typeface="Montserrat"/>
              <a:ea typeface="Montserrat"/>
              <a:cs typeface="Montserrat"/>
              <a:sym typeface="Montserrat"/>
            </a:endParaRPr>
          </a:p>
          <a:p>
            <a:pPr indent="0" lvl="0" marL="0" rtl="0" algn="l">
              <a:lnSpc>
                <a:spcPct val="120000"/>
              </a:lnSpc>
              <a:spcBef>
                <a:spcPts val="1500"/>
              </a:spcBef>
              <a:spcAft>
                <a:spcPts val="0"/>
              </a:spcAft>
              <a:buClr>
                <a:schemeClr val="dk1"/>
              </a:buClr>
              <a:buSzPct val="58764"/>
              <a:buFont typeface="Arial"/>
              <a:buNone/>
            </a:pPr>
            <a:r>
              <a:rPr b="1" lang="en-GB" sz="1871">
                <a:solidFill>
                  <a:schemeClr val="dk1"/>
                </a:solidFill>
                <a:latin typeface="Montserrat"/>
                <a:ea typeface="Montserrat"/>
                <a:cs typeface="Montserrat"/>
                <a:sym typeface="Montserrat"/>
              </a:rPr>
              <a:t>6 – Depreciation Needs to be Done for Wasting Assets as per Extraction of Resources</a:t>
            </a:r>
            <a:endParaRPr b="1" sz="1871">
              <a:solidFill>
                <a:schemeClr val="dk1"/>
              </a:solidFill>
              <a:latin typeface="Montserrat"/>
              <a:ea typeface="Montserrat"/>
              <a:cs typeface="Montserrat"/>
              <a:sym typeface="Montserrat"/>
            </a:endParaRPr>
          </a:p>
          <a:p>
            <a:pPr indent="0" lvl="0" marL="0" rtl="0" algn="l">
              <a:lnSpc>
                <a:spcPct val="155000"/>
              </a:lnSpc>
              <a:spcBef>
                <a:spcPts val="1500"/>
              </a:spcBef>
              <a:spcAft>
                <a:spcPts val="0"/>
              </a:spcAft>
              <a:buClr>
                <a:schemeClr val="dk1"/>
              </a:buClr>
              <a:buSzPct val="58764"/>
              <a:buFont typeface="Arial"/>
              <a:buNone/>
            </a:pPr>
            <a:r>
              <a:rPr lang="en-GB" sz="1871">
                <a:solidFill>
                  <a:schemeClr val="dk1"/>
                </a:solidFill>
                <a:latin typeface="Montserrat"/>
                <a:ea typeface="Montserrat"/>
                <a:cs typeface="Montserrat"/>
                <a:sym typeface="Montserrat"/>
              </a:rPr>
              <a:t>In case of </a:t>
            </a:r>
            <a:r>
              <a:rPr lang="en-GB" sz="1871">
                <a:solidFill>
                  <a:schemeClr val="dk1"/>
                </a:solidFill>
                <a:uFill>
                  <a:noFill/>
                </a:uFill>
                <a:latin typeface="Montserrat"/>
                <a:ea typeface="Montserrat"/>
                <a:cs typeface="Montserrat"/>
                <a:sym typeface="Montserrat"/>
                <a:hlinkClick r:id="rId4">
                  <a:extLst>
                    <a:ext uri="{A12FA001-AC4F-418D-AE19-62706E023703}">
                      <ahyp:hlinkClr val="tx"/>
                    </a:ext>
                  </a:extLst>
                </a:hlinkClick>
              </a:rPr>
              <a:t>wasting assets</a:t>
            </a:r>
            <a:r>
              <a:rPr lang="en-GB" sz="1871">
                <a:solidFill>
                  <a:schemeClr val="dk1"/>
                </a:solidFill>
                <a:latin typeface="Montserrat"/>
                <a:ea typeface="Montserrat"/>
                <a:cs typeface="Montserrat"/>
                <a:sym typeface="Montserrat"/>
              </a:rPr>
              <a:t> like coalmine, well of oils, etc. are amortized and used as per the extraction of natural resources done from them during the period. In the case of such types of wasting assets, there are limited resources that an entity can extract from such assets for the use of the organization. As per the estimated total extraction that will be done from the wasting asset and amount already extracted, during the respective period will be considered for the depreciation of the asset during that period.</a:t>
            </a:r>
            <a:endParaRPr sz="1871">
              <a:solidFill>
                <a:schemeClr val="dk1"/>
              </a:solidFill>
              <a:latin typeface="Montserrat"/>
              <a:ea typeface="Montserrat"/>
              <a:cs typeface="Montserrat"/>
              <a:sym typeface="Montserrat"/>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