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layaccounting.com/explanation/fa-exp/final-accounts/" TargetMode="External"/><Relationship Id="rId2" Type="http://schemas.openxmlformats.org/officeDocument/2006/relationships/hyperlink" Target="https://www.playaccounting.com/accounting-terms/b/busine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atriotsoftware.com/blog/accounting/cost-of-goods-sold-cogs/" TargetMode="External"/><Relationship Id="rId2" Type="http://schemas.openxmlformats.org/officeDocument/2006/relationships/hyperlink" Target="https://www.patriotsoftware.com/blog/accounting/what-is-gross-prof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atriotsoftware.com/blog/accounting/what-is-net-profit-formul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Second Part and Third Part of Final Accounts- Profit &amp; Loss Account and Balance Sheet</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Expenses to consider…</a:t>
            </a:r>
          </a:p>
        </p:txBody>
      </p:sp>
      <p:sp>
        <p:nvSpPr>
          <p:cNvPr id="3" name="Content Placeholder 2"/>
          <p:cNvSpPr>
            <a:spLocks noGrp="1"/>
          </p:cNvSpPr>
          <p:nvPr>
            <p:ph idx="1"/>
          </p:nvPr>
        </p:nvSpPr>
        <p:spPr/>
        <p:txBody>
          <a:bodyPr/>
          <a:lstStyle/>
          <a:p>
            <a:r>
              <a:rPr lang="en-US" dirty="0"/>
              <a:t>Administrative</a:t>
            </a:r>
          </a:p>
          <a:p>
            <a:r>
              <a:rPr lang="en-US" dirty="0"/>
              <a:t>Selling and Distribution</a:t>
            </a:r>
          </a:p>
          <a:p>
            <a:r>
              <a:rPr lang="en-US" dirty="0"/>
              <a:t>Financial Expenses</a:t>
            </a:r>
          </a:p>
          <a:p>
            <a:r>
              <a:rPr lang="en-US" dirty="0"/>
              <a:t>Legal Expenses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a:t>
            </a:r>
          </a:p>
        </p:txBody>
      </p:sp>
      <p:pic>
        <p:nvPicPr>
          <p:cNvPr id="4" name="Content Placeholder 3" descr="pl2.JPG"/>
          <p:cNvPicPr>
            <a:picLocks noGrp="1" noChangeAspect="1"/>
          </p:cNvPicPr>
          <p:nvPr>
            <p:ph idx="1"/>
          </p:nvPr>
        </p:nvPicPr>
        <p:blipFill>
          <a:blip r:embed="rId2"/>
          <a:stretch>
            <a:fillRect/>
          </a:stretch>
        </p:blipFill>
        <p:spPr>
          <a:xfrm>
            <a:off x="990600" y="1295400"/>
            <a:ext cx="7162799" cy="4830763"/>
          </a:xfr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descr="P L sol.JPG"/>
          <p:cNvPicPr>
            <a:picLocks noGrp="1" noChangeAspect="1"/>
          </p:cNvPicPr>
          <p:nvPr>
            <p:ph idx="1"/>
          </p:nvPr>
        </p:nvPicPr>
        <p:blipFill>
          <a:blip r:embed="rId2"/>
          <a:stretch>
            <a:fillRect/>
          </a:stretch>
        </p:blipFill>
        <p:spPr>
          <a:xfrm>
            <a:off x="762001" y="1524000"/>
            <a:ext cx="8203274" cy="4876800"/>
          </a:xfr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Entering the third stage: Balance Sheet</a:t>
            </a:r>
          </a:p>
        </p:txBody>
      </p:sp>
      <p:sp>
        <p:nvSpPr>
          <p:cNvPr id="3" name="Content Placeholder 2"/>
          <p:cNvSpPr>
            <a:spLocks noGrp="1"/>
          </p:cNvSpPr>
          <p:nvPr>
            <p:ph idx="1"/>
          </p:nvPr>
        </p:nvSpPr>
        <p:spPr/>
        <p:txBody>
          <a:bodyPr/>
          <a:lstStyle/>
          <a:p>
            <a:r>
              <a:rPr lang="en-US" dirty="0"/>
              <a:t>A </a:t>
            </a:r>
            <a:r>
              <a:rPr lang="en-US" b="1" dirty="0"/>
              <a:t>balance sheet</a:t>
            </a:r>
            <a:r>
              <a:rPr lang="en-US" dirty="0"/>
              <a:t> is a financial statement that reports a company's assets, liabilities and shareholders' equity at a specific point in time.</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Balance sheet is prepared?</a:t>
            </a:r>
          </a:p>
        </p:txBody>
      </p:sp>
      <p:sp>
        <p:nvSpPr>
          <p:cNvPr id="3" name="Content Placeholder 2"/>
          <p:cNvSpPr>
            <a:spLocks noGrp="1"/>
          </p:cNvSpPr>
          <p:nvPr>
            <p:ph idx="1"/>
          </p:nvPr>
        </p:nvSpPr>
        <p:spPr/>
        <p:txBody>
          <a:bodyPr/>
          <a:lstStyle/>
          <a:p>
            <a:r>
              <a:rPr lang="en-US" dirty="0"/>
              <a:t>It is a snapshot at a single </a:t>
            </a:r>
            <a:r>
              <a:rPr lang="en-US" b="1" dirty="0"/>
              <a:t>point</a:t>
            </a:r>
            <a:r>
              <a:rPr lang="en-US" dirty="0"/>
              <a:t> in time of the company's accounts – covering its assets, liabilities and shareholders' equity. The </a:t>
            </a:r>
            <a:r>
              <a:rPr lang="en-US" b="1" dirty="0"/>
              <a:t>purpose of a balance sheet</a:t>
            </a:r>
            <a:r>
              <a:rPr lang="en-US" dirty="0"/>
              <a:t> is to give interested parties an idea of the company's financial position, in addition to displaying what the company owns and owes</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Asset</a:t>
            </a:r>
          </a:p>
        </p:txBody>
      </p:sp>
      <p:pic>
        <p:nvPicPr>
          <p:cNvPr id="4" name="Content Placeholder 3" descr="Types-of-Assets-1.jpg"/>
          <p:cNvPicPr>
            <a:picLocks noGrp="1" noChangeAspect="1"/>
          </p:cNvPicPr>
          <p:nvPr>
            <p:ph idx="1"/>
          </p:nvPr>
        </p:nvPicPr>
        <p:blipFill>
          <a:blip r:embed="rId2"/>
          <a:stretch>
            <a:fillRect/>
          </a:stretch>
        </p:blipFill>
        <p:spPr>
          <a:xfrm>
            <a:off x="990600" y="1828800"/>
            <a:ext cx="7234238" cy="3147219"/>
          </a:xfr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liabilities</a:t>
            </a:r>
          </a:p>
        </p:txBody>
      </p:sp>
      <p:pic>
        <p:nvPicPr>
          <p:cNvPr id="4" name="Content Placeholder 3" descr="debt-finance-in-accounting.png"/>
          <p:cNvPicPr>
            <a:picLocks noGrp="1" noChangeAspect="1"/>
          </p:cNvPicPr>
          <p:nvPr>
            <p:ph idx="1"/>
          </p:nvPr>
        </p:nvPicPr>
        <p:blipFill>
          <a:blip r:embed="rId2"/>
          <a:stretch>
            <a:fillRect/>
          </a:stretch>
        </p:blipFill>
        <p:spPr>
          <a:xfrm>
            <a:off x="457200" y="1371600"/>
            <a:ext cx="8046156" cy="4525963"/>
          </a:xfrm>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Balance Sheet</a:t>
            </a:r>
          </a:p>
        </p:txBody>
      </p:sp>
      <p:pic>
        <p:nvPicPr>
          <p:cNvPr id="4" name="Content Placeholder 3" descr="balance-sheet-in-report-format.png"/>
          <p:cNvPicPr>
            <a:picLocks noGrp="1" noChangeAspect="1"/>
          </p:cNvPicPr>
          <p:nvPr>
            <p:ph idx="1"/>
          </p:nvPr>
        </p:nvPicPr>
        <p:blipFill>
          <a:blip r:embed="rId2"/>
          <a:stretch>
            <a:fillRect/>
          </a:stretch>
        </p:blipFill>
        <p:spPr>
          <a:xfrm>
            <a:off x="1600200" y="1143000"/>
            <a:ext cx="5943600" cy="5410200"/>
          </a:xfr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2</a:t>
            </a:r>
          </a:p>
        </p:txBody>
      </p:sp>
      <p:pic>
        <p:nvPicPr>
          <p:cNvPr id="4" name="Content Placeholder 3" descr="bs.JPG"/>
          <p:cNvPicPr>
            <a:picLocks noGrp="1" noChangeAspect="1"/>
          </p:cNvPicPr>
          <p:nvPr>
            <p:ph idx="1"/>
          </p:nvPr>
        </p:nvPicPr>
        <p:blipFill>
          <a:blip r:embed="rId2"/>
          <a:stretch>
            <a:fillRect/>
          </a:stretch>
        </p:blipFill>
        <p:spPr>
          <a:xfrm>
            <a:off x="533400" y="1524000"/>
            <a:ext cx="7928891" cy="3886200"/>
          </a:xfrm>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End Exercise</a:t>
            </a:r>
            <a:endParaRPr lang="en-IN" dirty="0"/>
          </a:p>
        </p:txBody>
      </p:sp>
      <p:sp>
        <p:nvSpPr>
          <p:cNvPr id="3" name="Content Placeholder 2"/>
          <p:cNvSpPr>
            <a:spLocks noGrp="1"/>
          </p:cNvSpPr>
          <p:nvPr>
            <p:ph idx="1"/>
          </p:nvPr>
        </p:nvSpPr>
        <p:spPr/>
        <p:txBody>
          <a:bodyPr/>
          <a:lstStyle/>
          <a:p>
            <a:r>
              <a:rPr lang="en-US" dirty="0"/>
              <a:t>Distinguish between Trading Account and Profit and Loss Account (5 points)</a:t>
            </a:r>
          </a:p>
          <a:p>
            <a:r>
              <a:rPr lang="en-US" dirty="0"/>
              <a:t>What are the roles of a Balance Sheet? How is it different from Trial Balance? (10 points)</a:t>
            </a:r>
            <a:endParaRPr lang="en-IN" dirty="0"/>
          </a:p>
        </p:txBody>
      </p:sp>
    </p:spTree>
    <p:extLst>
      <p:ext uri="{BB962C8B-B14F-4D97-AF65-F5344CB8AC3E}">
        <p14:creationId xmlns:p14="http://schemas.microsoft.com/office/powerpoint/2010/main" val="421469251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 A/C- Concept</a:t>
            </a:r>
          </a:p>
        </p:txBody>
      </p:sp>
      <p:sp>
        <p:nvSpPr>
          <p:cNvPr id="3" name="Content Placeholder 2"/>
          <p:cNvSpPr>
            <a:spLocks noGrp="1"/>
          </p:cNvSpPr>
          <p:nvPr>
            <p:ph idx="1"/>
          </p:nvPr>
        </p:nvSpPr>
        <p:spPr/>
        <p:txBody>
          <a:bodyPr/>
          <a:lstStyle/>
          <a:p>
            <a:r>
              <a:rPr lang="en-US" dirty="0"/>
              <a:t>The account that shows annual net profit or net loss of a </a:t>
            </a:r>
            <a:r>
              <a:rPr lang="en-US" dirty="0">
                <a:hlinkClick r:id="rId2">
                  <a:extLst>
                    <a:ext uri="{A12FA001-AC4F-418D-AE19-62706E023703}">
                      <ahyp:hlinkClr xmlns:ahyp="http://schemas.microsoft.com/office/drawing/2018/hyperlinkcolor" val="tx"/>
                    </a:ext>
                  </a:extLst>
                </a:hlinkClick>
              </a:rPr>
              <a:t>business</a:t>
            </a:r>
            <a:r>
              <a:rPr lang="en-US" dirty="0"/>
              <a:t> is called Profit and Loss Account. It is prepared to determine the net profit or net loss of a trader. P&amp;L account is a component of </a:t>
            </a:r>
            <a:r>
              <a:rPr lang="en-US" dirty="0">
                <a:hlinkClick r:id="rId3">
                  <a:extLst>
                    <a:ext uri="{A12FA001-AC4F-418D-AE19-62706E023703}">
                      <ahyp:hlinkClr xmlns:ahyp="http://schemas.microsoft.com/office/drawing/2018/hyperlinkcolor" val="tx"/>
                    </a:ext>
                  </a:extLst>
                </a:hlinkClick>
              </a:rPr>
              <a:t>final accounts</a:t>
            </a:r>
            <a:r>
              <a:rPr lang="en-US" dirty="0"/>
              <a:t>.</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t>Thank You</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Gross Profit and Net Profit</a:t>
            </a:r>
          </a:p>
        </p:txBody>
      </p:sp>
      <p:sp>
        <p:nvSpPr>
          <p:cNvPr id="3" name="Content Placeholder 2"/>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Gross profit</a:t>
            </a:r>
            <a:r>
              <a:rPr lang="en-US" dirty="0"/>
              <a:t> is your business’s revenue minus the cost of goods sold. Your </a:t>
            </a:r>
            <a:r>
              <a:rPr lang="en-US" dirty="0">
                <a:hlinkClick r:id="rId3">
                  <a:extLst>
                    <a:ext uri="{A12FA001-AC4F-418D-AE19-62706E023703}">
                      <ahyp:hlinkClr xmlns:ahyp="http://schemas.microsoft.com/office/drawing/2018/hyperlinkcolor" val="tx"/>
                    </a:ext>
                  </a:extLst>
                </a:hlinkClick>
              </a:rPr>
              <a:t>cost of goods sold</a:t>
            </a:r>
            <a:r>
              <a:rPr lang="en-US" dirty="0"/>
              <a:t> (COGS) is how much money you spend directly making your products. But, your business’s other expenses are not included in your COGS. Gross profit is your company’s profit before subtracting expenses.</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Continued…</a:t>
            </a:r>
          </a:p>
        </p:txBody>
      </p:sp>
      <p:sp>
        <p:nvSpPr>
          <p:cNvPr id="3" name="Content Placeholder 2"/>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Net profit</a:t>
            </a:r>
            <a:r>
              <a:rPr lang="en-US" dirty="0"/>
              <a:t> is your business’s revenue after subtracting all operating, interest, and tax expenses, in addition to deducting your COGS. To calculate net profit, you must know your company’s gross profit. Your business’s net profit is known as a net loss if the number is negative.</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Let’s say your business brought in $12,000 in sales during one accounting period and had a total cost of goods sold of $4,000. Subtract $4,000 from $12,000 to get your gross profit of $8,000</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lstStyle/>
          <a:p>
            <a:r>
              <a:rPr lang="en-US" dirty="0"/>
              <a:t>Using the above example for gross profits, let’s say your business has a gross profit of $8,000 during an accounting period. You also have expenses of $1,000 for rent, $250 for utilities, $2,000 for employee wages, $300 for supplies, $500 in depreciation, $1,000 in taxes, and $250 in interest.</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Why knowing the difference between gross and net profit matters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Investors and lenders want to know about the financial health of your business, and showing them your gross profits just won’t cut it. You must know your company’s net profits when seeking outside lenders. That way, investors and lenders can determine how much money you have after paying all your expenses.</a:t>
            </a:r>
          </a:p>
          <a:p>
            <a:r>
              <a:rPr lang="en-US" dirty="0"/>
              <a:t>To create your income statement, you need to be able to calculate both gross and net profit. Confusing the two will only lead to muddled and inaccurate documents.</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Profit and Loss Account</a:t>
            </a:r>
          </a:p>
        </p:txBody>
      </p:sp>
      <p:pic>
        <p:nvPicPr>
          <p:cNvPr id="4" name="Content Placeholder 3" descr="Profit-and-Loss-Account-format.png"/>
          <p:cNvPicPr>
            <a:picLocks noGrp="1" noChangeAspect="1"/>
          </p:cNvPicPr>
          <p:nvPr>
            <p:ph idx="1"/>
          </p:nvPr>
        </p:nvPicPr>
        <p:blipFill>
          <a:blip r:embed="rId2"/>
          <a:stretch>
            <a:fillRect/>
          </a:stretch>
        </p:blipFill>
        <p:spPr>
          <a:xfrm>
            <a:off x="533400" y="1074937"/>
            <a:ext cx="8077199" cy="5173463"/>
          </a:xfr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know if an expense will go to Trading Account or P/L Account?</a:t>
            </a:r>
          </a:p>
        </p:txBody>
      </p:sp>
      <p:sp>
        <p:nvSpPr>
          <p:cNvPr id="3" name="Content Placeholder 2"/>
          <p:cNvSpPr>
            <a:spLocks noGrp="1"/>
          </p:cNvSpPr>
          <p:nvPr>
            <p:ph idx="1"/>
          </p:nvPr>
        </p:nvSpPr>
        <p:spPr/>
        <p:txBody>
          <a:bodyPr/>
          <a:lstStyle/>
          <a:p>
            <a:r>
              <a:rPr lang="en-US" dirty="0"/>
              <a:t>Trading Account ALWAYS lists Direct expenses.</a:t>
            </a:r>
          </a:p>
          <a:p>
            <a:r>
              <a:rPr lang="en-US" dirty="0"/>
              <a:t>P/L Account will list all the indirect expenses.</a:t>
            </a:r>
          </a:p>
          <a:p>
            <a:r>
              <a:rPr lang="en-US" dirty="0"/>
              <a:t>Thus, Trading account shows the Gross Profit.</a:t>
            </a:r>
          </a:p>
          <a:p>
            <a:r>
              <a:rPr lang="en-US" dirty="0"/>
              <a:t>P/L Account shows the Net Profit.</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610</Words>
  <Application>Microsoft Office PowerPoint</Application>
  <PresentationFormat>On-screen Show (4:3)</PresentationFormat>
  <Paragraphs>39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Second Part and Third Part of Final Accounts- Profit &amp; Loss Account and Balance Sheet</vt:lpstr>
      <vt:lpstr>P/L A/C- Concept</vt:lpstr>
      <vt:lpstr>Difference between Gross Profit and Net Profit</vt:lpstr>
      <vt:lpstr>Differences Continued…</vt:lpstr>
      <vt:lpstr>Example</vt:lpstr>
      <vt:lpstr>Example continued…</vt:lpstr>
      <vt:lpstr>Why knowing the difference between gross and net profit matters </vt:lpstr>
      <vt:lpstr>Format of Profit and Loss Account</vt:lpstr>
      <vt:lpstr>How to know if an expense will go to Trading Account or P/L Account?</vt:lpstr>
      <vt:lpstr>Expenses to consider…</vt:lpstr>
      <vt:lpstr>Illustration</vt:lpstr>
      <vt:lpstr>Solution</vt:lpstr>
      <vt:lpstr>Entering the third stage: Balance Sheet</vt:lpstr>
      <vt:lpstr>Why Balance sheet is prepared?</vt:lpstr>
      <vt:lpstr>Classification of Asset</vt:lpstr>
      <vt:lpstr>Classification of liabilities</vt:lpstr>
      <vt:lpstr>Format of Balance Sheet</vt:lpstr>
      <vt:lpstr>Format 2</vt:lpstr>
      <vt:lpstr>Class End Exercise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Part and Third Part of Final Accounts- Profit &amp; Loss Account and Balance Sheet</dc:title>
  <cp:lastModifiedBy>basu.mamon@outlook.com</cp:lastModifiedBy>
  <cp:revision>5</cp:revision>
  <dcterms:modified xsi:type="dcterms:W3CDTF">2024-02-16T04:53:13Z</dcterms:modified>
</cp:coreProperties>
</file>