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pce8qe-yM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Final Accounts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a Trading Account</a:t>
            </a:r>
          </a:p>
        </p:txBody>
      </p:sp>
      <p:pic>
        <p:nvPicPr>
          <p:cNvPr id="4" name="Content Placeholder 3" descr="trading accou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7467600" cy="4038600"/>
          </a:xfrm>
        </p:spPr>
      </p:pic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Return Inward and Return Outward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Return</a:t>
            </a:r>
          </a:p>
          <a:p>
            <a:r>
              <a:rPr lang="en-US" dirty="0"/>
              <a:t>Purchase Return</a:t>
            </a:r>
          </a:p>
        </p:txBody>
      </p:sp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to prepare Trading Account?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Trading account</a:t>
            </a:r>
            <a:r>
              <a:rPr lang="en-US" dirty="0"/>
              <a:t> helps to know gross profit or loss</a:t>
            </a:r>
          </a:p>
          <a:p>
            <a:r>
              <a:rPr lang="en-US" dirty="0"/>
              <a:t>It helps to know the amount of purchases, expenses relating to purchases and manufacturing expenses</a:t>
            </a:r>
          </a:p>
          <a:p>
            <a:r>
              <a:rPr lang="en-US" dirty="0"/>
              <a:t>It helps to determine the selling price of the goods</a:t>
            </a:r>
          </a:p>
        </p:txBody>
      </p:sp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 out only those expenses that will appear in the Trading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Freight Outward</a:t>
            </a:r>
          </a:p>
          <a:p>
            <a:r>
              <a:rPr lang="en-US" dirty="0"/>
              <a:t>Commission to Salesman</a:t>
            </a:r>
          </a:p>
          <a:p>
            <a:r>
              <a:rPr lang="en-US" dirty="0"/>
              <a:t>Electricity charges for Administration Office</a:t>
            </a:r>
          </a:p>
          <a:p>
            <a:r>
              <a:rPr lang="en-US" dirty="0"/>
              <a:t>Paid charges to office cleaner</a:t>
            </a:r>
          </a:p>
          <a:p>
            <a:r>
              <a:rPr lang="en-US" dirty="0"/>
              <a:t>Advertisement Expenses</a:t>
            </a:r>
          </a:p>
          <a:p>
            <a:r>
              <a:rPr lang="en-US" dirty="0"/>
              <a:t>Sample units distributed</a:t>
            </a:r>
          </a:p>
          <a:p>
            <a:r>
              <a:rPr lang="en-US" dirty="0"/>
              <a:t>Promotional Activities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Now: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of the salient features you have noticed in the Trading Account?</a:t>
            </a:r>
          </a:p>
        </p:txBody>
      </p: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Trading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Opening Stock- 10,000</a:t>
            </a:r>
          </a:p>
          <a:p>
            <a:r>
              <a:rPr lang="en-US" dirty="0"/>
              <a:t>Sales- 3,00,000</a:t>
            </a:r>
          </a:p>
          <a:p>
            <a:r>
              <a:rPr lang="en-US" dirty="0"/>
              <a:t>Purchases- 1,60,000</a:t>
            </a:r>
          </a:p>
          <a:p>
            <a:r>
              <a:rPr lang="en-US" dirty="0"/>
              <a:t>Wages – 30,000</a:t>
            </a:r>
          </a:p>
          <a:p>
            <a:r>
              <a:rPr lang="en-US" dirty="0"/>
              <a:t>Return Outward- 10,000</a:t>
            </a:r>
          </a:p>
          <a:p>
            <a:r>
              <a:rPr lang="en-US" dirty="0"/>
              <a:t>Return Inward- 16,000</a:t>
            </a:r>
          </a:p>
          <a:p>
            <a:r>
              <a:rPr lang="en-US" dirty="0"/>
              <a:t>Outstanding wages- 4,000</a:t>
            </a:r>
          </a:p>
          <a:p>
            <a:r>
              <a:rPr lang="en-US" dirty="0"/>
              <a:t>Carriage Inward- 10,000</a:t>
            </a:r>
          </a:p>
          <a:p>
            <a:r>
              <a:rPr lang="en-US" dirty="0"/>
              <a:t>Freight Inward- 8,000</a:t>
            </a:r>
          </a:p>
          <a:p>
            <a:r>
              <a:rPr lang="en-US" dirty="0"/>
              <a:t>Gas and Fuel- 8,000 (1,000 is prepaid)</a:t>
            </a:r>
          </a:p>
          <a:p>
            <a:r>
              <a:rPr lang="en-US" dirty="0"/>
              <a:t>Closing stock- 20,000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 descr="trading account su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7760608" cy="3958431"/>
          </a:xfrm>
        </p:spPr>
      </p:pic>
    </p:spTree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these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three examples of each and explain them (a) Direct Expenses (b) Indirect Expenses</a:t>
            </a:r>
          </a:p>
          <a:p>
            <a:r>
              <a:rPr lang="en-US" dirty="0"/>
              <a:t>What are the objectives of accounting? What is a transaction?</a:t>
            </a:r>
          </a:p>
          <a:p>
            <a:r>
              <a:rPr lang="en-US" dirty="0"/>
              <a:t>Why do you think final accounts is prepared?</a:t>
            </a:r>
          </a:p>
        </p:txBody>
      </p:sp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https://www.youtube.com/watch?v=5pce8qe-yMg</a:t>
            </a:r>
            <a:endParaRPr lang="en-US" dirty="0"/>
          </a:p>
          <a:p>
            <a:r>
              <a:rPr lang="en-US" dirty="0"/>
              <a:t>Recording</a:t>
            </a:r>
          </a:p>
          <a:p>
            <a:r>
              <a:rPr lang="en-US" dirty="0"/>
              <a:t>Analyzing</a:t>
            </a:r>
          </a:p>
          <a:p>
            <a:r>
              <a:rPr lang="en-US" dirty="0"/>
              <a:t>Summarizing</a:t>
            </a:r>
          </a:p>
          <a:p>
            <a:r>
              <a:rPr lang="en-US" dirty="0"/>
              <a:t>Financial transactions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Vs Book 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Keepers: Records!!</a:t>
            </a:r>
          </a:p>
          <a:p>
            <a:r>
              <a:rPr lang="en-US" dirty="0"/>
              <a:t>Accountants: Interprets! Classifies!! Analyzes!!!</a:t>
            </a:r>
          </a:p>
          <a:p>
            <a:r>
              <a:rPr lang="en-US" dirty="0"/>
              <a:t>Managers: Decision Makers based on the Reports.</a:t>
            </a:r>
          </a:p>
        </p:txBody>
      </p:sp>
      <p:pic>
        <p:nvPicPr>
          <p:cNvPr id="102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267200"/>
            <a:ext cx="1773022" cy="18242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a complete and systematic record of all transactions</a:t>
            </a:r>
          </a:p>
          <a:p>
            <a:r>
              <a:rPr lang="en-US" b="1" dirty="0"/>
              <a:t>Accounting</a:t>
            </a:r>
            <a:r>
              <a:rPr lang="en-US" dirty="0"/>
              <a:t> is highly significant to </a:t>
            </a:r>
            <a:r>
              <a:rPr lang="en-US" b="1" dirty="0"/>
              <a:t>hospitality industry</a:t>
            </a:r>
            <a:r>
              <a:rPr lang="en-US" dirty="0"/>
              <a:t> because it enables you to gain deep insights into the financial status of the business. </a:t>
            </a:r>
          </a:p>
          <a:p>
            <a:endParaRPr lang="en-US" dirty="0"/>
          </a:p>
        </p:txBody>
      </p:sp>
      <p:pic>
        <p:nvPicPr>
          <p:cNvPr id="4" name="Picture 3" descr="learning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648200"/>
            <a:ext cx="2619375" cy="174307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Accounts…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 accounts</a:t>
            </a:r>
            <a:r>
              <a:rPr lang="en-US" dirty="0"/>
              <a:t> refers to a company's ending </a:t>
            </a:r>
            <a:r>
              <a:rPr lang="en-US" b="1" dirty="0"/>
              <a:t>account</a:t>
            </a:r>
            <a:r>
              <a:rPr lang="en-US" dirty="0"/>
              <a:t> balances, which in turn are </a:t>
            </a:r>
            <a:r>
              <a:rPr lang="en-US" b="1" dirty="0"/>
              <a:t>used</a:t>
            </a:r>
            <a:r>
              <a:rPr lang="en-US" dirty="0"/>
              <a:t> to create financial statements, this means that the </a:t>
            </a:r>
            <a:r>
              <a:rPr lang="en-US" b="1" dirty="0"/>
              <a:t>final accounts</a:t>
            </a:r>
            <a:r>
              <a:rPr lang="en-US" dirty="0"/>
              <a:t> reveal the results of the business during a period, its financial position at the end of that period, and its sources and uses of funds during that period</a:t>
            </a:r>
          </a:p>
        </p:txBody>
      </p:sp>
      <p:pic>
        <p:nvPicPr>
          <p:cNvPr id="2050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334000"/>
            <a:ext cx="918972" cy="8851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Material (Purchases)</a:t>
            </a:r>
          </a:p>
          <a:p>
            <a:r>
              <a:rPr lang="en-US" dirty="0"/>
              <a:t>Freight</a:t>
            </a:r>
          </a:p>
          <a:p>
            <a:r>
              <a:rPr lang="en-US" dirty="0"/>
              <a:t>Carriage Inward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Factory Rent</a:t>
            </a:r>
          </a:p>
          <a:p>
            <a:r>
              <a:rPr lang="en-US" dirty="0"/>
              <a:t>Fuel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Salaries</a:t>
            </a:r>
          </a:p>
          <a:p>
            <a:r>
              <a:rPr lang="en-US" dirty="0"/>
              <a:t>Freight Outwards</a:t>
            </a:r>
          </a:p>
          <a:p>
            <a:r>
              <a:rPr lang="en-US" dirty="0"/>
              <a:t>Office Rent</a:t>
            </a:r>
          </a:p>
          <a:p>
            <a:r>
              <a:rPr lang="en-US" dirty="0"/>
              <a:t>Office Maintenance</a:t>
            </a:r>
          </a:p>
          <a:p>
            <a:r>
              <a:rPr lang="en-US" dirty="0"/>
              <a:t>Advertisements</a:t>
            </a:r>
          </a:p>
          <a:p>
            <a:r>
              <a:rPr lang="en-US" dirty="0"/>
              <a:t>Travelling Expenses</a:t>
            </a:r>
          </a:p>
          <a:p>
            <a:r>
              <a:rPr lang="en-US" dirty="0"/>
              <a:t>Printing and charges</a:t>
            </a:r>
          </a:p>
          <a:p>
            <a:r>
              <a:rPr lang="en-US" dirty="0"/>
              <a:t>Postage</a:t>
            </a:r>
          </a:p>
          <a:p>
            <a:r>
              <a:rPr lang="en-US" dirty="0"/>
              <a:t>Sales and Distribution expenses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 Parts of the Final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Trading</a:t>
            </a:r>
          </a:p>
          <a:p>
            <a:r>
              <a:rPr lang="en-US" dirty="0"/>
              <a:t>Profit and Loss</a:t>
            </a:r>
          </a:p>
          <a:p>
            <a:r>
              <a:rPr lang="en-US" dirty="0"/>
              <a:t>Balance Sheet</a:t>
            </a:r>
          </a:p>
        </p:txBody>
      </p:sp>
      <p:pic>
        <p:nvPicPr>
          <p:cNvPr id="3074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429000"/>
            <a:ext cx="1807769" cy="19138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both the sides of a balance Sheet?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Accounting Equation</a:t>
            </a:r>
          </a:p>
          <a:p>
            <a:r>
              <a:rPr lang="en-US" dirty="0"/>
              <a:t>A BUSINESS- LIABILITIES and ASSETS</a:t>
            </a:r>
          </a:p>
        </p:txBody>
      </p:sp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400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Flow</vt:lpstr>
      <vt:lpstr>Introduction to Final Accounts</vt:lpstr>
      <vt:lpstr>ACCOUNTING</vt:lpstr>
      <vt:lpstr>Accounting Vs Book Keeping</vt:lpstr>
      <vt:lpstr>Objectives…</vt:lpstr>
      <vt:lpstr>Final Accounts…</vt:lpstr>
      <vt:lpstr>Direct Expenses</vt:lpstr>
      <vt:lpstr>Indirect Expenses</vt:lpstr>
      <vt:lpstr>The Three Parts of the Final Accounts</vt:lpstr>
      <vt:lpstr>Why both the sides of a balance Sheet?</vt:lpstr>
      <vt:lpstr>Format of a Trading Account</vt:lpstr>
      <vt:lpstr>Difference between Return Inward and Return Outward</vt:lpstr>
      <vt:lpstr>Why to prepare Trading Account?</vt:lpstr>
      <vt:lpstr>Pick out only those expenses that will appear in the Trading Account</vt:lpstr>
      <vt:lpstr>Answer Now:</vt:lpstr>
      <vt:lpstr>Prepare a Trading Account</vt:lpstr>
      <vt:lpstr>Solution</vt:lpstr>
      <vt:lpstr>Solve these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ACCOUNTANCY 1</dc:title>
  <cp:lastModifiedBy>basu.mamon@outlook.com</cp:lastModifiedBy>
  <cp:revision>4</cp:revision>
  <dcterms:modified xsi:type="dcterms:W3CDTF">2024-02-09T10:58:23Z</dcterms:modified>
</cp:coreProperties>
</file>