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6E7491-E528-4ADC-8598-4AA325325C1A}" type="datetimeFigureOut">
              <a:rPr lang="en-IN" smtClean="0"/>
              <a:t>08-01-2024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2137589965"/>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E7491-E528-4ADC-8598-4AA325325C1A}"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202651664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E7491-E528-4ADC-8598-4AA325325C1A}"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2773757493"/>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E7491-E528-4ADC-8598-4AA325325C1A}"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2456168638"/>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E7491-E528-4ADC-8598-4AA325325C1A}"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1844590705"/>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E7491-E528-4ADC-8598-4AA325325C1A}"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3534101646"/>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E7491-E528-4ADC-8598-4AA325325C1A}"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2289937039"/>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E7491-E528-4ADC-8598-4AA325325C1A}"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1454423961"/>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E7491-E528-4ADC-8598-4AA325325C1A}"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28759294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E7491-E528-4ADC-8598-4AA325325C1A}"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54165719"/>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E7491-E528-4ADC-8598-4AA325325C1A}"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219895487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6E7491-E528-4ADC-8598-4AA325325C1A}"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169668680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6E7491-E528-4ADC-8598-4AA325325C1A}" type="datetimeFigureOut">
              <a:rPr lang="en-IN" smtClean="0"/>
              <a:t>08-01-2024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75557352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6E7491-E528-4ADC-8598-4AA325325C1A}" type="datetimeFigureOut">
              <a:rPr lang="en-IN" smtClean="0"/>
              <a:t>08-01-2024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202039682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E7491-E528-4ADC-8598-4AA325325C1A}" type="datetimeFigureOut">
              <a:rPr lang="en-IN" smtClean="0"/>
              <a:t>08-01-2024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322720906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E7491-E528-4ADC-8598-4AA325325C1A}"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278948237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E7491-E528-4ADC-8598-4AA325325C1A}"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2ADB4-24E7-490B-9B4C-6C919FBB8914}" type="slidenum">
              <a:rPr lang="en-IN" smtClean="0"/>
              <a:t>‹#›</a:t>
            </a:fld>
            <a:endParaRPr lang="en-IN"/>
          </a:p>
        </p:txBody>
      </p:sp>
    </p:spTree>
    <p:extLst>
      <p:ext uri="{BB962C8B-B14F-4D97-AF65-F5344CB8AC3E}">
        <p14:creationId xmlns:p14="http://schemas.microsoft.com/office/powerpoint/2010/main" val="421662951"/>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6E7491-E528-4ADC-8598-4AA325325C1A}" type="datetimeFigureOut">
              <a:rPr lang="en-IN" smtClean="0"/>
              <a:t>08-01-2024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62ADB4-24E7-490B-9B4C-6C919FBB8914}" type="slidenum">
              <a:rPr lang="en-IN" smtClean="0"/>
              <a:t>‹#›</a:t>
            </a:fld>
            <a:endParaRPr lang="en-IN"/>
          </a:p>
        </p:txBody>
      </p:sp>
    </p:spTree>
    <p:extLst>
      <p:ext uri="{BB962C8B-B14F-4D97-AF65-F5344CB8AC3E}">
        <p14:creationId xmlns:p14="http://schemas.microsoft.com/office/powerpoint/2010/main" val="2141174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wipe/>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77B0-4B63-6F52-287A-A43B646C6B05}"/>
              </a:ext>
            </a:extLst>
          </p:cNvPr>
          <p:cNvSpPr>
            <a:spLocks noGrp="1"/>
          </p:cNvSpPr>
          <p:nvPr>
            <p:ph type="ctrTitle"/>
          </p:nvPr>
        </p:nvSpPr>
        <p:spPr/>
        <p:txBody>
          <a:bodyPr/>
          <a:lstStyle/>
          <a:p>
            <a:r>
              <a:rPr lang="en-IN" dirty="0"/>
              <a:t>Introduction- Phase I</a:t>
            </a:r>
          </a:p>
        </p:txBody>
      </p:sp>
      <p:sp>
        <p:nvSpPr>
          <p:cNvPr id="3" name="Subtitle 2">
            <a:extLst>
              <a:ext uri="{FF2B5EF4-FFF2-40B4-BE49-F238E27FC236}">
                <a16:creationId xmlns:a16="http://schemas.microsoft.com/office/drawing/2014/main" id="{91E624D6-EC34-1A9C-9585-1229D7A57B61}"/>
              </a:ext>
            </a:extLst>
          </p:cNvPr>
          <p:cNvSpPr>
            <a:spLocks noGrp="1"/>
          </p:cNvSpPr>
          <p:nvPr>
            <p:ph type="subTitle" idx="1"/>
          </p:nvPr>
        </p:nvSpPr>
        <p:spPr/>
        <p:txBody>
          <a:bodyPr/>
          <a:lstStyle/>
          <a:p>
            <a:pPr algn="r"/>
            <a:r>
              <a:rPr lang="en-IN" dirty="0"/>
              <a:t>------------------Suchandra Bose</a:t>
            </a:r>
          </a:p>
        </p:txBody>
      </p:sp>
    </p:spTree>
    <p:extLst>
      <p:ext uri="{BB962C8B-B14F-4D97-AF65-F5344CB8AC3E}">
        <p14:creationId xmlns:p14="http://schemas.microsoft.com/office/powerpoint/2010/main" val="319239169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09C7-007A-B147-CAF3-1AB976AC29FF}"/>
              </a:ext>
            </a:extLst>
          </p:cNvPr>
          <p:cNvSpPr>
            <a:spLocks noGrp="1"/>
          </p:cNvSpPr>
          <p:nvPr>
            <p:ph type="title"/>
          </p:nvPr>
        </p:nvSpPr>
        <p:spPr/>
        <p:txBody>
          <a:bodyPr/>
          <a:lstStyle/>
          <a:p>
            <a:r>
              <a:rPr lang="en-IN" dirty="0"/>
              <a:t>Class Exercise- Solve Yourself</a:t>
            </a:r>
          </a:p>
        </p:txBody>
      </p:sp>
      <p:sp>
        <p:nvSpPr>
          <p:cNvPr id="3" name="Content Placeholder 2">
            <a:extLst>
              <a:ext uri="{FF2B5EF4-FFF2-40B4-BE49-F238E27FC236}">
                <a16:creationId xmlns:a16="http://schemas.microsoft.com/office/drawing/2014/main" id="{08ABF4B1-7D34-03D7-656A-0D59A189B78F}"/>
              </a:ext>
            </a:extLst>
          </p:cNvPr>
          <p:cNvSpPr>
            <a:spLocks noGrp="1"/>
          </p:cNvSpPr>
          <p:nvPr>
            <p:ph idx="1"/>
          </p:nvPr>
        </p:nvSpPr>
        <p:spPr/>
        <p:txBody>
          <a:bodyPr/>
          <a:lstStyle/>
          <a:p>
            <a:pPr algn="just"/>
            <a:r>
              <a:rPr lang="en-US" dirty="0"/>
              <a:t>What are the characteristics of modern accounting ? </a:t>
            </a:r>
          </a:p>
          <a:p>
            <a:pPr algn="just"/>
            <a:r>
              <a:rPr lang="en-US" dirty="0"/>
              <a:t>Who are the users of accounting information ? Why do they need information ?</a:t>
            </a:r>
          </a:p>
          <a:p>
            <a:pPr algn="just"/>
            <a:r>
              <a:rPr lang="en-US" dirty="0"/>
              <a:t>What are the qualitative characteristics of accounting information ?</a:t>
            </a:r>
            <a:endParaRPr lang="en-IN" dirty="0"/>
          </a:p>
        </p:txBody>
      </p:sp>
    </p:spTree>
    <p:extLst>
      <p:ext uri="{BB962C8B-B14F-4D97-AF65-F5344CB8AC3E}">
        <p14:creationId xmlns:p14="http://schemas.microsoft.com/office/powerpoint/2010/main" val="152304152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72FC-31C6-16C3-3F58-B76392824643}"/>
              </a:ext>
            </a:extLst>
          </p:cNvPr>
          <p:cNvSpPr>
            <a:spLocks noGrp="1"/>
          </p:cNvSpPr>
          <p:nvPr>
            <p:ph type="title"/>
          </p:nvPr>
        </p:nvSpPr>
        <p:spPr/>
        <p:txBody>
          <a:bodyPr/>
          <a:lstStyle/>
          <a:p>
            <a:r>
              <a:rPr lang="en-IN" dirty="0"/>
              <a:t>Meaning of Accounting</a:t>
            </a:r>
          </a:p>
        </p:txBody>
      </p:sp>
      <p:sp>
        <p:nvSpPr>
          <p:cNvPr id="3" name="Content Placeholder 2">
            <a:extLst>
              <a:ext uri="{FF2B5EF4-FFF2-40B4-BE49-F238E27FC236}">
                <a16:creationId xmlns:a16="http://schemas.microsoft.com/office/drawing/2014/main" id="{403B17EF-B45D-E04A-A627-933AB287BBFB}"/>
              </a:ext>
            </a:extLst>
          </p:cNvPr>
          <p:cNvSpPr>
            <a:spLocks noGrp="1"/>
          </p:cNvSpPr>
          <p:nvPr>
            <p:ph idx="1"/>
          </p:nvPr>
        </p:nvSpPr>
        <p:spPr/>
        <p:txBody>
          <a:bodyPr/>
          <a:lstStyle/>
          <a:p>
            <a:pPr algn="just"/>
            <a:r>
              <a:rPr lang="en-US" dirty="0"/>
              <a:t>Accounting Principles Board (APB) defines accounting in the following words : ‘Accounting is a service activity. Its function is to provide quantitative information primarily financial in nature, about economic entities that is intended to be useful in making economic decisions in making reasoned choices among alternative courses of action. Accounting includes several branches, e.g., financial accounting, </a:t>
            </a:r>
            <a:r>
              <a:rPr lang="en-US" dirty="0" err="1"/>
              <a:t>managerial</a:t>
            </a:r>
            <a:r>
              <a:rPr lang="en-US" dirty="0"/>
              <a:t> accounting and government accounting’.</a:t>
            </a:r>
            <a:endParaRPr lang="en-IN" dirty="0"/>
          </a:p>
        </p:txBody>
      </p:sp>
    </p:spTree>
    <p:extLst>
      <p:ext uri="{BB962C8B-B14F-4D97-AF65-F5344CB8AC3E}">
        <p14:creationId xmlns:p14="http://schemas.microsoft.com/office/powerpoint/2010/main" val="193522980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AADF-F4CF-9AE3-855B-DCA3C2EAD937}"/>
              </a:ext>
            </a:extLst>
          </p:cNvPr>
          <p:cNvSpPr>
            <a:spLocks noGrp="1"/>
          </p:cNvSpPr>
          <p:nvPr>
            <p:ph type="title"/>
          </p:nvPr>
        </p:nvSpPr>
        <p:spPr/>
        <p:txBody>
          <a:bodyPr/>
          <a:lstStyle/>
          <a:p>
            <a:r>
              <a:rPr lang="en-IN" dirty="0"/>
              <a:t>Objectives of Accounting</a:t>
            </a:r>
          </a:p>
        </p:txBody>
      </p:sp>
      <p:sp>
        <p:nvSpPr>
          <p:cNvPr id="3" name="Content Placeholder 2">
            <a:extLst>
              <a:ext uri="{FF2B5EF4-FFF2-40B4-BE49-F238E27FC236}">
                <a16:creationId xmlns:a16="http://schemas.microsoft.com/office/drawing/2014/main" id="{90BB54EA-DA70-7054-862D-524720EF4F96}"/>
              </a:ext>
            </a:extLst>
          </p:cNvPr>
          <p:cNvSpPr>
            <a:spLocks noGrp="1"/>
          </p:cNvSpPr>
          <p:nvPr>
            <p:ph idx="1"/>
          </p:nvPr>
        </p:nvSpPr>
        <p:spPr/>
        <p:txBody>
          <a:bodyPr>
            <a:normAutofit fontScale="92500" lnSpcReduction="10000"/>
          </a:bodyPr>
          <a:lstStyle/>
          <a:p>
            <a:r>
              <a:rPr lang="en-US" dirty="0"/>
              <a:t>To keep a systematic record of financial transactions that affect the business enterprise.</a:t>
            </a:r>
          </a:p>
          <a:p>
            <a:r>
              <a:rPr lang="en-US" dirty="0"/>
              <a:t>To ascertain the profits earned or losses incurred by the business unit during a particular accounting period.</a:t>
            </a:r>
          </a:p>
          <a:p>
            <a:r>
              <a:rPr lang="en-US" dirty="0"/>
              <a:t>To ascertain the financial position of the business unit at the end of the accounting period.</a:t>
            </a:r>
          </a:p>
          <a:p>
            <a:r>
              <a:rPr lang="en-US" dirty="0"/>
              <a:t>To exercise control over business assets and properties.</a:t>
            </a:r>
          </a:p>
          <a:p>
            <a:r>
              <a:rPr lang="en-IN" dirty="0"/>
              <a:t>To facilitate business decision-making.</a:t>
            </a:r>
          </a:p>
        </p:txBody>
      </p:sp>
    </p:spTree>
    <p:extLst>
      <p:ext uri="{BB962C8B-B14F-4D97-AF65-F5344CB8AC3E}">
        <p14:creationId xmlns:p14="http://schemas.microsoft.com/office/powerpoint/2010/main" val="117388190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8EBD-C36D-8EF2-B1BD-EF137A830B4A}"/>
              </a:ext>
            </a:extLst>
          </p:cNvPr>
          <p:cNvSpPr>
            <a:spLocks noGrp="1"/>
          </p:cNvSpPr>
          <p:nvPr>
            <p:ph type="title"/>
          </p:nvPr>
        </p:nvSpPr>
        <p:spPr/>
        <p:txBody>
          <a:bodyPr/>
          <a:lstStyle/>
          <a:p>
            <a:r>
              <a:rPr lang="en-IN" dirty="0"/>
              <a:t>Advantages of Accounting</a:t>
            </a:r>
          </a:p>
        </p:txBody>
      </p:sp>
      <p:sp>
        <p:nvSpPr>
          <p:cNvPr id="3" name="Content Placeholder 2">
            <a:extLst>
              <a:ext uri="{FF2B5EF4-FFF2-40B4-BE49-F238E27FC236}">
                <a16:creationId xmlns:a16="http://schemas.microsoft.com/office/drawing/2014/main" id="{1B790E98-4740-1D22-4C71-4CC828D81ABF}"/>
              </a:ext>
            </a:extLst>
          </p:cNvPr>
          <p:cNvSpPr>
            <a:spLocks noGrp="1"/>
          </p:cNvSpPr>
          <p:nvPr>
            <p:ph idx="1"/>
          </p:nvPr>
        </p:nvSpPr>
        <p:spPr/>
        <p:txBody>
          <a:bodyPr>
            <a:normAutofit lnSpcReduction="10000"/>
          </a:bodyPr>
          <a:lstStyle/>
          <a:p>
            <a:pPr algn="just"/>
            <a:r>
              <a:rPr lang="en-US" dirty="0"/>
              <a:t>It provides information useful for making economic decisions.</a:t>
            </a:r>
          </a:p>
          <a:p>
            <a:pPr algn="just"/>
            <a:r>
              <a:rPr lang="en-US" dirty="0"/>
              <a:t>It serves primarily those users who have limited authority, ability or resources to obtain information and who rely on financial statements as their principal sources of information about an enterprise’s economic activities.</a:t>
            </a:r>
          </a:p>
          <a:p>
            <a:pPr algn="just"/>
            <a:r>
              <a:rPr lang="en-US" dirty="0"/>
              <a:t>It provides information useful to investors and creditors for predicting, comparing and evaluating potential cash flows in terms of amount, timing and related uncertainty.</a:t>
            </a:r>
            <a:endParaRPr lang="en-IN" dirty="0"/>
          </a:p>
        </p:txBody>
      </p:sp>
    </p:spTree>
    <p:extLst>
      <p:ext uri="{BB962C8B-B14F-4D97-AF65-F5344CB8AC3E}">
        <p14:creationId xmlns:p14="http://schemas.microsoft.com/office/powerpoint/2010/main" val="156601914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B9539-2F59-6352-1AD7-907BEEF61E4F}"/>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6FADF186-90FF-9C65-6D1B-AAB863DA4D5A}"/>
              </a:ext>
            </a:extLst>
          </p:cNvPr>
          <p:cNvSpPr>
            <a:spLocks noGrp="1"/>
          </p:cNvSpPr>
          <p:nvPr>
            <p:ph idx="1"/>
          </p:nvPr>
        </p:nvSpPr>
        <p:spPr/>
        <p:txBody>
          <a:bodyPr>
            <a:normAutofit fontScale="85000" lnSpcReduction="10000"/>
          </a:bodyPr>
          <a:lstStyle/>
          <a:p>
            <a:r>
              <a:rPr lang="en-US" dirty="0"/>
              <a:t>Accounting is historical in nature, it does not reflect the current financial position or worth of a business.</a:t>
            </a:r>
          </a:p>
          <a:p>
            <a:r>
              <a:rPr lang="en-US" dirty="0"/>
              <a:t>The Profit and Loss Account tends to match current revenues with historical costs (expenses) rather than current costs.</a:t>
            </a:r>
          </a:p>
          <a:p>
            <a:r>
              <a:rPr lang="en-US" dirty="0"/>
              <a:t>Accounting statements do not show the impact of inflation.</a:t>
            </a:r>
          </a:p>
          <a:p>
            <a:r>
              <a:rPr lang="en-US" dirty="0"/>
              <a:t>The Profit and Loss Account does not reflect those increases in net asset values which are not considered to be realized.</a:t>
            </a:r>
          </a:p>
          <a:p>
            <a:r>
              <a:rPr lang="en-US" dirty="0"/>
              <a:t>Accounting principles are not static ----alternative accounting procedures are often equally acceptable. Therefore, accounting statements do not always present comparable data.</a:t>
            </a:r>
            <a:endParaRPr lang="en-IN" dirty="0"/>
          </a:p>
        </p:txBody>
      </p:sp>
    </p:spTree>
    <p:extLst>
      <p:ext uri="{BB962C8B-B14F-4D97-AF65-F5344CB8AC3E}">
        <p14:creationId xmlns:p14="http://schemas.microsoft.com/office/powerpoint/2010/main" val="54461443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7261-1C23-4D84-F97B-0E201A290DE2}"/>
              </a:ext>
            </a:extLst>
          </p:cNvPr>
          <p:cNvSpPr>
            <a:spLocks noGrp="1"/>
          </p:cNvSpPr>
          <p:nvPr>
            <p:ph type="title"/>
          </p:nvPr>
        </p:nvSpPr>
        <p:spPr/>
        <p:txBody>
          <a:bodyPr/>
          <a:lstStyle/>
          <a:p>
            <a:r>
              <a:rPr lang="en-IN" dirty="0"/>
              <a:t>Book Keeping</a:t>
            </a:r>
          </a:p>
        </p:txBody>
      </p:sp>
      <p:sp>
        <p:nvSpPr>
          <p:cNvPr id="3" name="Content Placeholder 2">
            <a:extLst>
              <a:ext uri="{FF2B5EF4-FFF2-40B4-BE49-F238E27FC236}">
                <a16:creationId xmlns:a16="http://schemas.microsoft.com/office/drawing/2014/main" id="{6C557B0E-1D8A-9312-FB07-CFBFFB930C7F}"/>
              </a:ext>
            </a:extLst>
          </p:cNvPr>
          <p:cNvSpPr>
            <a:spLocks noGrp="1"/>
          </p:cNvSpPr>
          <p:nvPr>
            <p:ph idx="1"/>
          </p:nvPr>
        </p:nvSpPr>
        <p:spPr/>
        <p:txBody>
          <a:bodyPr/>
          <a:lstStyle/>
          <a:p>
            <a:pPr algn="just"/>
            <a:r>
              <a:rPr lang="en-US" dirty="0"/>
              <a:t>Book-keeping is an activity concerned with the recording of financial data related to business operations in a significant and orderly manner. Book-keeping is the record-making phase of accounting. Accounting is based on a careful and efficient book-keeping system.</a:t>
            </a:r>
            <a:endParaRPr lang="en-IN" dirty="0"/>
          </a:p>
        </p:txBody>
      </p:sp>
    </p:spTree>
    <p:extLst>
      <p:ext uri="{BB962C8B-B14F-4D97-AF65-F5344CB8AC3E}">
        <p14:creationId xmlns:p14="http://schemas.microsoft.com/office/powerpoint/2010/main" val="334575892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5BEC-999E-F3DB-270D-ECCF9EF8EA0B}"/>
              </a:ext>
            </a:extLst>
          </p:cNvPr>
          <p:cNvSpPr>
            <a:spLocks noGrp="1"/>
          </p:cNvSpPr>
          <p:nvPr>
            <p:ph type="title"/>
          </p:nvPr>
        </p:nvSpPr>
        <p:spPr/>
        <p:txBody>
          <a:bodyPr/>
          <a:lstStyle/>
          <a:p>
            <a:r>
              <a:rPr lang="en-IN" dirty="0"/>
              <a:t>Differences between Book Keeping and Accounting</a:t>
            </a:r>
          </a:p>
        </p:txBody>
      </p:sp>
      <p:pic>
        <p:nvPicPr>
          <p:cNvPr id="5" name="Content Placeholder 4">
            <a:extLst>
              <a:ext uri="{FF2B5EF4-FFF2-40B4-BE49-F238E27FC236}">
                <a16:creationId xmlns:a16="http://schemas.microsoft.com/office/drawing/2014/main" id="{8A7C8FF9-4FF2-EA5E-3A68-6BFE4BD84F79}"/>
              </a:ext>
            </a:extLst>
          </p:cNvPr>
          <p:cNvPicPr>
            <a:picLocks noGrp="1" noChangeAspect="1"/>
          </p:cNvPicPr>
          <p:nvPr>
            <p:ph idx="1"/>
          </p:nvPr>
        </p:nvPicPr>
        <p:blipFill>
          <a:blip r:embed="rId2"/>
          <a:stretch>
            <a:fillRect/>
          </a:stretch>
        </p:blipFill>
        <p:spPr>
          <a:xfrm>
            <a:off x="1244185" y="2308485"/>
            <a:ext cx="9488772" cy="4167266"/>
          </a:xfrm>
        </p:spPr>
      </p:pic>
    </p:spTree>
    <p:extLst>
      <p:ext uri="{BB962C8B-B14F-4D97-AF65-F5344CB8AC3E}">
        <p14:creationId xmlns:p14="http://schemas.microsoft.com/office/powerpoint/2010/main" val="363090690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2265-730F-6761-34F4-0CB17F805AB1}"/>
              </a:ext>
            </a:extLst>
          </p:cNvPr>
          <p:cNvSpPr>
            <a:spLocks noGrp="1"/>
          </p:cNvSpPr>
          <p:nvPr>
            <p:ph type="title"/>
          </p:nvPr>
        </p:nvSpPr>
        <p:spPr/>
        <p:txBody>
          <a:bodyPr/>
          <a:lstStyle/>
          <a:p>
            <a:r>
              <a:rPr lang="en-IN" dirty="0"/>
              <a:t>Users of Accounting Information</a:t>
            </a:r>
          </a:p>
        </p:txBody>
      </p:sp>
      <p:sp>
        <p:nvSpPr>
          <p:cNvPr id="3" name="Content Placeholder 2">
            <a:extLst>
              <a:ext uri="{FF2B5EF4-FFF2-40B4-BE49-F238E27FC236}">
                <a16:creationId xmlns:a16="http://schemas.microsoft.com/office/drawing/2014/main" id="{2AC3EB0D-9078-0798-0FE2-85B86C224D62}"/>
              </a:ext>
            </a:extLst>
          </p:cNvPr>
          <p:cNvSpPr>
            <a:spLocks noGrp="1"/>
          </p:cNvSpPr>
          <p:nvPr>
            <p:ph idx="1"/>
          </p:nvPr>
        </p:nvSpPr>
        <p:spPr/>
        <p:txBody>
          <a:bodyPr>
            <a:normAutofit fontScale="92500" lnSpcReduction="10000"/>
          </a:bodyPr>
          <a:lstStyle/>
          <a:p>
            <a:pPr algn="just"/>
            <a:r>
              <a:rPr lang="en-US" dirty="0"/>
              <a:t>Investors : They supply the risk capital to the business unit. Ownership is separated from management in joint stock companies, hence, investors need to know how their money is being spent by the managers.</a:t>
            </a:r>
          </a:p>
          <a:p>
            <a:pPr algn="just"/>
            <a:r>
              <a:rPr lang="en-US" dirty="0"/>
              <a:t>Lenders : Accounting information provides them with reasonable assurance as to the payment of interest and repayment of the principal</a:t>
            </a:r>
          </a:p>
          <a:p>
            <a:pPr algn="just"/>
            <a:r>
              <a:rPr lang="en-US" dirty="0"/>
              <a:t>Suppliers : They normally sell on credit and they must have reasonable assurance that their credit will be </a:t>
            </a:r>
            <a:r>
              <a:rPr lang="en-US" dirty="0" err="1"/>
              <a:t>honoured</a:t>
            </a:r>
            <a:r>
              <a:rPr lang="en-US" dirty="0"/>
              <a:t>. Financial information helps them to decide about the credibility of the firm, and whether they should continue supplying on credit.</a:t>
            </a:r>
            <a:endParaRPr lang="en-IN" dirty="0"/>
          </a:p>
        </p:txBody>
      </p:sp>
    </p:spTree>
    <p:extLst>
      <p:ext uri="{BB962C8B-B14F-4D97-AF65-F5344CB8AC3E}">
        <p14:creationId xmlns:p14="http://schemas.microsoft.com/office/powerpoint/2010/main" val="147511922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CA43-6856-A048-A61A-E310D4F4C338}"/>
              </a:ext>
            </a:extLst>
          </p:cNvPr>
          <p:cNvSpPr>
            <a:spLocks noGrp="1"/>
          </p:cNvSpPr>
          <p:nvPr>
            <p:ph type="title"/>
          </p:nvPr>
        </p:nvSpPr>
        <p:spPr/>
        <p:txBody>
          <a:bodyPr/>
          <a:lstStyle/>
          <a:p>
            <a:r>
              <a:rPr lang="en-US" dirty="0"/>
              <a:t>Qualitative Characteristics of Financial Statements</a:t>
            </a:r>
            <a:endParaRPr lang="en-IN" dirty="0"/>
          </a:p>
        </p:txBody>
      </p:sp>
      <p:pic>
        <p:nvPicPr>
          <p:cNvPr id="5" name="Content Placeholder 4">
            <a:extLst>
              <a:ext uri="{FF2B5EF4-FFF2-40B4-BE49-F238E27FC236}">
                <a16:creationId xmlns:a16="http://schemas.microsoft.com/office/drawing/2014/main" id="{BFCBCC43-DEB1-A473-5DFD-C157ED83F6A8}"/>
              </a:ext>
            </a:extLst>
          </p:cNvPr>
          <p:cNvPicPr>
            <a:picLocks noGrp="1" noChangeAspect="1"/>
          </p:cNvPicPr>
          <p:nvPr>
            <p:ph idx="1"/>
          </p:nvPr>
        </p:nvPicPr>
        <p:blipFill>
          <a:blip r:embed="rId2"/>
          <a:stretch>
            <a:fillRect/>
          </a:stretch>
        </p:blipFill>
        <p:spPr>
          <a:xfrm>
            <a:off x="2213975" y="2295656"/>
            <a:ext cx="8559383" cy="3562195"/>
          </a:xfrm>
        </p:spPr>
      </p:pic>
    </p:spTree>
    <p:extLst>
      <p:ext uri="{BB962C8B-B14F-4D97-AF65-F5344CB8AC3E}">
        <p14:creationId xmlns:p14="http://schemas.microsoft.com/office/powerpoint/2010/main" val="368659697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TotalTime>
  <Words>515</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Introduction- Phase I</vt:lpstr>
      <vt:lpstr>Meaning of Accounting</vt:lpstr>
      <vt:lpstr>Objectives of Accounting</vt:lpstr>
      <vt:lpstr>Advantages of Accounting</vt:lpstr>
      <vt:lpstr>Limitations</vt:lpstr>
      <vt:lpstr>Book Keeping</vt:lpstr>
      <vt:lpstr>Differences between Book Keeping and Accounting</vt:lpstr>
      <vt:lpstr>Users of Accounting Information</vt:lpstr>
      <vt:lpstr>Qualitative Characteristics of Financial Statements</vt:lpstr>
      <vt:lpstr>Class Exercise- Solve Yourself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basu.mamon@outlook.com</dc:creator>
  <cp:lastModifiedBy>basu.mamon@outlook.com</cp:lastModifiedBy>
  <cp:revision>13</cp:revision>
  <dcterms:created xsi:type="dcterms:W3CDTF">2024-01-08T11:16:50Z</dcterms:created>
  <dcterms:modified xsi:type="dcterms:W3CDTF">2024-01-08T11:31:47Z</dcterms:modified>
</cp:coreProperties>
</file>