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82DFFF-3383-4CDF-BDD6-DDF2626C74A8}"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280F2-7FEF-4150-BB8A-657CABDBBB08}" type="slidenum">
              <a:rPr lang="en-IN" smtClean="0"/>
              <a:t>‹#›</a:t>
            </a:fld>
            <a:endParaRPr lang="en-IN"/>
          </a:p>
        </p:txBody>
      </p:sp>
    </p:spTree>
    <p:extLst>
      <p:ext uri="{BB962C8B-B14F-4D97-AF65-F5344CB8AC3E}">
        <p14:creationId xmlns:p14="http://schemas.microsoft.com/office/powerpoint/2010/main" val="285092876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82DFFF-3383-4CDF-BDD6-DDF2626C74A8}"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4280F2-7FEF-4150-BB8A-657CABDBBB08}" type="slidenum">
              <a:rPr lang="en-IN" smtClean="0"/>
              <a:t>‹#›</a:t>
            </a:fld>
            <a:endParaRPr lang="en-IN"/>
          </a:p>
        </p:txBody>
      </p:sp>
    </p:spTree>
    <p:extLst>
      <p:ext uri="{BB962C8B-B14F-4D97-AF65-F5344CB8AC3E}">
        <p14:creationId xmlns:p14="http://schemas.microsoft.com/office/powerpoint/2010/main" val="1561208879"/>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82DFFF-3383-4CDF-BDD6-DDF2626C74A8}"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4280F2-7FEF-4150-BB8A-657CABDBBB08}" type="slidenum">
              <a:rPr lang="en-IN" smtClean="0"/>
              <a:t>‹#›</a:t>
            </a:fld>
            <a:endParaRPr lang="en-IN"/>
          </a:p>
        </p:txBody>
      </p:sp>
    </p:spTree>
    <p:extLst>
      <p:ext uri="{BB962C8B-B14F-4D97-AF65-F5344CB8AC3E}">
        <p14:creationId xmlns:p14="http://schemas.microsoft.com/office/powerpoint/2010/main" val="2835949834"/>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82DFFF-3383-4CDF-BDD6-DDF2626C74A8}"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4280F2-7FEF-4150-BB8A-657CABDBBB08}"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32751020"/>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82DFFF-3383-4CDF-BDD6-DDF2626C74A8}"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4280F2-7FEF-4150-BB8A-657CABDBBB08}" type="slidenum">
              <a:rPr lang="en-IN" smtClean="0"/>
              <a:t>‹#›</a:t>
            </a:fld>
            <a:endParaRPr lang="en-IN"/>
          </a:p>
        </p:txBody>
      </p:sp>
    </p:spTree>
    <p:extLst>
      <p:ext uri="{BB962C8B-B14F-4D97-AF65-F5344CB8AC3E}">
        <p14:creationId xmlns:p14="http://schemas.microsoft.com/office/powerpoint/2010/main" val="1028094662"/>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82DFFF-3383-4CDF-BDD6-DDF2626C74A8}" type="datetimeFigureOut">
              <a:rPr lang="en-IN" smtClean="0"/>
              <a:t>08-01-2024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4280F2-7FEF-4150-BB8A-657CABDBBB08}" type="slidenum">
              <a:rPr lang="en-IN" smtClean="0"/>
              <a:t>‹#›</a:t>
            </a:fld>
            <a:endParaRPr lang="en-IN"/>
          </a:p>
        </p:txBody>
      </p:sp>
    </p:spTree>
    <p:extLst>
      <p:ext uri="{BB962C8B-B14F-4D97-AF65-F5344CB8AC3E}">
        <p14:creationId xmlns:p14="http://schemas.microsoft.com/office/powerpoint/2010/main" val="4018217711"/>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82DFFF-3383-4CDF-BDD6-DDF2626C74A8}" type="datetimeFigureOut">
              <a:rPr lang="en-IN" smtClean="0"/>
              <a:t>08-01-2024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4280F2-7FEF-4150-BB8A-657CABDBBB08}" type="slidenum">
              <a:rPr lang="en-IN" smtClean="0"/>
              <a:t>‹#›</a:t>
            </a:fld>
            <a:endParaRPr lang="en-IN"/>
          </a:p>
        </p:txBody>
      </p:sp>
    </p:spTree>
    <p:extLst>
      <p:ext uri="{BB962C8B-B14F-4D97-AF65-F5344CB8AC3E}">
        <p14:creationId xmlns:p14="http://schemas.microsoft.com/office/powerpoint/2010/main" val="2823569036"/>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2DFFF-3383-4CDF-BDD6-DDF2626C74A8}"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280F2-7FEF-4150-BB8A-657CABDBBB08}" type="slidenum">
              <a:rPr lang="en-IN" smtClean="0"/>
              <a:t>‹#›</a:t>
            </a:fld>
            <a:endParaRPr lang="en-IN"/>
          </a:p>
        </p:txBody>
      </p:sp>
    </p:spTree>
    <p:extLst>
      <p:ext uri="{BB962C8B-B14F-4D97-AF65-F5344CB8AC3E}">
        <p14:creationId xmlns:p14="http://schemas.microsoft.com/office/powerpoint/2010/main" val="3338100367"/>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2DFFF-3383-4CDF-BDD6-DDF2626C74A8}"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280F2-7FEF-4150-BB8A-657CABDBBB08}" type="slidenum">
              <a:rPr lang="en-IN" smtClean="0"/>
              <a:t>‹#›</a:t>
            </a:fld>
            <a:endParaRPr lang="en-IN"/>
          </a:p>
        </p:txBody>
      </p:sp>
    </p:spTree>
    <p:extLst>
      <p:ext uri="{BB962C8B-B14F-4D97-AF65-F5344CB8AC3E}">
        <p14:creationId xmlns:p14="http://schemas.microsoft.com/office/powerpoint/2010/main" val="1373950506"/>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F584-A68B-78FE-A2C0-4E9BBD06CB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7FD94-F7D5-AB68-C5AD-DFBCEC9AA6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739A80-C90D-0A78-A0C9-E1FDFE545980}"/>
              </a:ext>
            </a:extLst>
          </p:cNvPr>
          <p:cNvSpPr>
            <a:spLocks noGrp="1"/>
          </p:cNvSpPr>
          <p:nvPr>
            <p:ph type="dt" sz="half" idx="10"/>
          </p:nvPr>
        </p:nvSpPr>
        <p:spPr/>
        <p:txBody>
          <a:bodyPr/>
          <a:lstStyle/>
          <a:p>
            <a:fld id="{4A82DFFF-3383-4CDF-BDD6-DDF2626C74A8}" type="datetimeFigureOut">
              <a:rPr lang="en-IN" smtClean="0"/>
              <a:t>08-01-2024</a:t>
            </a:fld>
            <a:endParaRPr lang="en-IN"/>
          </a:p>
        </p:txBody>
      </p:sp>
      <p:sp>
        <p:nvSpPr>
          <p:cNvPr id="5" name="Footer Placeholder 4">
            <a:extLst>
              <a:ext uri="{FF2B5EF4-FFF2-40B4-BE49-F238E27FC236}">
                <a16:creationId xmlns:a16="http://schemas.microsoft.com/office/drawing/2014/main" id="{5517D85F-F6BE-68AA-D7FA-EFD8CCD0C3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4B2EC-2C30-0F1E-1FCF-71172EEA162D}"/>
              </a:ext>
            </a:extLst>
          </p:cNvPr>
          <p:cNvSpPr>
            <a:spLocks noGrp="1"/>
          </p:cNvSpPr>
          <p:nvPr>
            <p:ph type="sldNum" sz="quarter" idx="12"/>
          </p:nvPr>
        </p:nvSpPr>
        <p:spPr/>
        <p:txBody>
          <a:bodyPr/>
          <a:lstStyle/>
          <a:p>
            <a:fld id="{714280F2-7FEF-4150-BB8A-657CABDBBB08}" type="slidenum">
              <a:rPr lang="en-IN" smtClean="0"/>
              <a:t>‹#›</a:t>
            </a:fld>
            <a:endParaRPr lang="en-IN"/>
          </a:p>
        </p:txBody>
      </p:sp>
    </p:spTree>
    <p:extLst>
      <p:ext uri="{BB962C8B-B14F-4D97-AF65-F5344CB8AC3E}">
        <p14:creationId xmlns:p14="http://schemas.microsoft.com/office/powerpoint/2010/main" val="3927110458"/>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2DFFF-3383-4CDF-BDD6-DDF2626C74A8}"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280F2-7FEF-4150-BB8A-657CABDBBB08}" type="slidenum">
              <a:rPr lang="en-IN" smtClean="0"/>
              <a:t>‹#›</a:t>
            </a:fld>
            <a:endParaRPr lang="en-IN"/>
          </a:p>
        </p:txBody>
      </p:sp>
    </p:spTree>
    <p:extLst>
      <p:ext uri="{BB962C8B-B14F-4D97-AF65-F5344CB8AC3E}">
        <p14:creationId xmlns:p14="http://schemas.microsoft.com/office/powerpoint/2010/main" val="143928415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2DFFF-3383-4CDF-BDD6-DDF2626C74A8}"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280F2-7FEF-4150-BB8A-657CABDBBB08}" type="slidenum">
              <a:rPr lang="en-IN" smtClean="0"/>
              <a:t>‹#›</a:t>
            </a:fld>
            <a:endParaRPr lang="en-IN"/>
          </a:p>
        </p:txBody>
      </p:sp>
    </p:spTree>
    <p:extLst>
      <p:ext uri="{BB962C8B-B14F-4D97-AF65-F5344CB8AC3E}">
        <p14:creationId xmlns:p14="http://schemas.microsoft.com/office/powerpoint/2010/main" val="187313624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82DFFF-3383-4CDF-BDD6-DDF2626C74A8}"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4280F2-7FEF-4150-BB8A-657CABDBBB08}" type="slidenum">
              <a:rPr lang="en-IN" smtClean="0"/>
              <a:t>‹#›</a:t>
            </a:fld>
            <a:endParaRPr lang="en-IN"/>
          </a:p>
        </p:txBody>
      </p:sp>
    </p:spTree>
    <p:extLst>
      <p:ext uri="{BB962C8B-B14F-4D97-AF65-F5344CB8AC3E}">
        <p14:creationId xmlns:p14="http://schemas.microsoft.com/office/powerpoint/2010/main" val="1398436353"/>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82DFFF-3383-4CDF-BDD6-DDF2626C74A8}" type="datetimeFigureOut">
              <a:rPr lang="en-IN" smtClean="0"/>
              <a:t>08-01-2024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4280F2-7FEF-4150-BB8A-657CABDBBB08}" type="slidenum">
              <a:rPr lang="en-IN" smtClean="0"/>
              <a:t>‹#›</a:t>
            </a:fld>
            <a:endParaRPr lang="en-IN"/>
          </a:p>
        </p:txBody>
      </p:sp>
    </p:spTree>
    <p:extLst>
      <p:ext uri="{BB962C8B-B14F-4D97-AF65-F5344CB8AC3E}">
        <p14:creationId xmlns:p14="http://schemas.microsoft.com/office/powerpoint/2010/main" val="4235430451"/>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82DFFF-3383-4CDF-BDD6-DDF2626C74A8}" type="datetimeFigureOut">
              <a:rPr lang="en-IN" smtClean="0"/>
              <a:t>08-01-2024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4280F2-7FEF-4150-BB8A-657CABDBBB08}" type="slidenum">
              <a:rPr lang="en-IN" smtClean="0"/>
              <a:t>‹#›</a:t>
            </a:fld>
            <a:endParaRPr lang="en-IN"/>
          </a:p>
        </p:txBody>
      </p:sp>
    </p:spTree>
    <p:extLst>
      <p:ext uri="{BB962C8B-B14F-4D97-AF65-F5344CB8AC3E}">
        <p14:creationId xmlns:p14="http://schemas.microsoft.com/office/powerpoint/2010/main" val="1740158673"/>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A82DFFF-3383-4CDF-BDD6-DDF2626C74A8}" type="datetimeFigureOut">
              <a:rPr lang="en-IN" smtClean="0"/>
              <a:t>08-01-2024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4280F2-7FEF-4150-BB8A-657CABDBBB08}" type="slidenum">
              <a:rPr lang="en-IN" smtClean="0"/>
              <a:t>‹#›</a:t>
            </a:fld>
            <a:endParaRPr lang="en-IN"/>
          </a:p>
        </p:txBody>
      </p:sp>
    </p:spTree>
    <p:extLst>
      <p:ext uri="{BB962C8B-B14F-4D97-AF65-F5344CB8AC3E}">
        <p14:creationId xmlns:p14="http://schemas.microsoft.com/office/powerpoint/2010/main" val="1123642554"/>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82DFFF-3383-4CDF-BDD6-DDF2626C74A8}"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4280F2-7FEF-4150-BB8A-657CABDBBB08}" type="slidenum">
              <a:rPr lang="en-IN" smtClean="0"/>
              <a:t>‹#›</a:t>
            </a:fld>
            <a:endParaRPr lang="en-IN"/>
          </a:p>
        </p:txBody>
      </p:sp>
    </p:spTree>
    <p:extLst>
      <p:ext uri="{BB962C8B-B14F-4D97-AF65-F5344CB8AC3E}">
        <p14:creationId xmlns:p14="http://schemas.microsoft.com/office/powerpoint/2010/main" val="274958165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82DFFF-3383-4CDF-BDD6-DDF2626C74A8}"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4280F2-7FEF-4150-BB8A-657CABDBBB08}" type="slidenum">
              <a:rPr lang="en-IN" smtClean="0"/>
              <a:t>‹#›</a:t>
            </a:fld>
            <a:endParaRPr lang="en-IN"/>
          </a:p>
        </p:txBody>
      </p:sp>
    </p:spTree>
    <p:extLst>
      <p:ext uri="{BB962C8B-B14F-4D97-AF65-F5344CB8AC3E}">
        <p14:creationId xmlns:p14="http://schemas.microsoft.com/office/powerpoint/2010/main" val="190507491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A82DFFF-3383-4CDF-BDD6-DDF2626C74A8}" type="datetimeFigureOut">
              <a:rPr lang="en-IN" smtClean="0"/>
              <a:t>08-01-2024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14280F2-7FEF-4150-BB8A-657CABDBBB08}" type="slidenum">
              <a:rPr lang="en-IN" smtClean="0"/>
              <a:t>‹#›</a:t>
            </a:fld>
            <a:endParaRPr lang="en-IN"/>
          </a:p>
        </p:txBody>
      </p:sp>
    </p:spTree>
    <p:extLst>
      <p:ext uri="{BB962C8B-B14F-4D97-AF65-F5344CB8AC3E}">
        <p14:creationId xmlns:p14="http://schemas.microsoft.com/office/powerpoint/2010/main" val="676916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spd="slow">
    <p:wipe/>
  </p:transition>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67E95-017B-4FA6-C5C8-F66ED4FE7546}"/>
              </a:ext>
            </a:extLst>
          </p:cNvPr>
          <p:cNvSpPr>
            <a:spLocks noGrp="1"/>
          </p:cNvSpPr>
          <p:nvPr>
            <p:ph type="ctrTitle"/>
          </p:nvPr>
        </p:nvSpPr>
        <p:spPr/>
        <p:txBody>
          <a:bodyPr/>
          <a:lstStyle/>
          <a:p>
            <a:r>
              <a:rPr lang="en-US" dirty="0"/>
              <a:t>Introduction to Financial management</a:t>
            </a:r>
            <a:endParaRPr lang="en-IN" dirty="0"/>
          </a:p>
        </p:txBody>
      </p:sp>
      <p:sp>
        <p:nvSpPr>
          <p:cNvPr id="3" name="Subtitle 2">
            <a:extLst>
              <a:ext uri="{FF2B5EF4-FFF2-40B4-BE49-F238E27FC236}">
                <a16:creationId xmlns:a16="http://schemas.microsoft.com/office/drawing/2014/main" id="{E342A8F0-381F-2E93-0F81-16CCF8C03273}"/>
              </a:ext>
            </a:extLst>
          </p:cNvPr>
          <p:cNvSpPr>
            <a:spLocks noGrp="1"/>
          </p:cNvSpPr>
          <p:nvPr>
            <p:ph type="subTitle" idx="1"/>
          </p:nvPr>
        </p:nvSpPr>
        <p:spPr/>
        <p:txBody>
          <a:bodyPr/>
          <a:lstStyle/>
          <a:p>
            <a:pPr algn="r"/>
            <a:r>
              <a:rPr lang="en-US" dirty="0"/>
              <a:t>-------------Suchandra Bose</a:t>
            </a:r>
            <a:endParaRPr lang="en-IN" dirty="0"/>
          </a:p>
        </p:txBody>
      </p:sp>
    </p:spTree>
    <p:extLst>
      <p:ext uri="{BB962C8B-B14F-4D97-AF65-F5344CB8AC3E}">
        <p14:creationId xmlns:p14="http://schemas.microsoft.com/office/powerpoint/2010/main" val="102210195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51B6-B408-2EAC-F6F6-E9EB11AC65D1}"/>
              </a:ext>
            </a:extLst>
          </p:cNvPr>
          <p:cNvSpPr>
            <a:spLocks noGrp="1"/>
          </p:cNvSpPr>
          <p:nvPr>
            <p:ph type="title"/>
          </p:nvPr>
        </p:nvSpPr>
        <p:spPr/>
        <p:txBody>
          <a:bodyPr/>
          <a:lstStyle/>
          <a:p>
            <a:r>
              <a:rPr lang="en-US" dirty="0" err="1"/>
              <a:t>Favourable</a:t>
            </a:r>
            <a:r>
              <a:rPr lang="en-US" dirty="0"/>
              <a:t> Arguments for Wealth Maximization</a:t>
            </a:r>
            <a:endParaRPr lang="en-IN" dirty="0"/>
          </a:p>
        </p:txBody>
      </p:sp>
      <p:sp>
        <p:nvSpPr>
          <p:cNvPr id="3" name="Content Placeholder 2">
            <a:extLst>
              <a:ext uri="{FF2B5EF4-FFF2-40B4-BE49-F238E27FC236}">
                <a16:creationId xmlns:a16="http://schemas.microsoft.com/office/drawing/2014/main" id="{C7BEF9E1-AF93-6C4E-DFD4-42E60D349CBD}"/>
              </a:ext>
            </a:extLst>
          </p:cNvPr>
          <p:cNvSpPr>
            <a:spLocks noGrp="1"/>
          </p:cNvSpPr>
          <p:nvPr>
            <p:ph idx="1"/>
          </p:nvPr>
        </p:nvSpPr>
        <p:spPr/>
        <p:txBody>
          <a:bodyPr>
            <a:normAutofit fontScale="92500" lnSpcReduction="20000"/>
          </a:bodyPr>
          <a:lstStyle/>
          <a:p>
            <a:pPr algn="just"/>
            <a:r>
              <a:rPr lang="en-US" dirty="0"/>
              <a:t>Wealth maximization is superior to the profit maximization because the main aim of the business concern under this concept is to improve the value or wealth of the shareholders.</a:t>
            </a:r>
          </a:p>
          <a:p>
            <a:pPr algn="just"/>
            <a:r>
              <a:rPr lang="en-US" dirty="0"/>
              <a:t>Wealth maximization considers the comparison of the value to cost associated with the business concern. Total value detected from the total cost incurred for the business operation. It provides extract value of the business concern</a:t>
            </a:r>
          </a:p>
          <a:p>
            <a:pPr algn="just"/>
            <a:r>
              <a:rPr lang="en-US" dirty="0"/>
              <a:t>Wealth maximization considers both time and risk of the business concern.</a:t>
            </a:r>
          </a:p>
          <a:p>
            <a:pPr algn="just"/>
            <a:r>
              <a:rPr lang="en-US" dirty="0"/>
              <a:t>Wealth maximization provides efficient allocation of resources.</a:t>
            </a:r>
          </a:p>
          <a:p>
            <a:pPr algn="just"/>
            <a:r>
              <a:rPr lang="en-US" dirty="0"/>
              <a:t>It ensures the economic interest of the society.</a:t>
            </a:r>
            <a:endParaRPr lang="en-IN" dirty="0"/>
          </a:p>
        </p:txBody>
      </p:sp>
    </p:spTree>
    <p:extLst>
      <p:ext uri="{BB962C8B-B14F-4D97-AF65-F5344CB8AC3E}">
        <p14:creationId xmlns:p14="http://schemas.microsoft.com/office/powerpoint/2010/main" val="70842459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5A7F3-BEEB-C3ED-62CB-2E3437A20937}"/>
              </a:ext>
            </a:extLst>
          </p:cNvPr>
          <p:cNvSpPr>
            <a:spLocks noGrp="1"/>
          </p:cNvSpPr>
          <p:nvPr>
            <p:ph type="title"/>
          </p:nvPr>
        </p:nvSpPr>
        <p:spPr/>
        <p:txBody>
          <a:bodyPr/>
          <a:lstStyle/>
          <a:p>
            <a:r>
              <a:rPr lang="en-US" dirty="0" err="1"/>
              <a:t>Unfavourable</a:t>
            </a:r>
            <a:r>
              <a:rPr lang="en-US" dirty="0"/>
              <a:t> Arguments for Wealth Maximization</a:t>
            </a:r>
            <a:endParaRPr lang="en-IN" dirty="0"/>
          </a:p>
        </p:txBody>
      </p:sp>
      <p:sp>
        <p:nvSpPr>
          <p:cNvPr id="3" name="Content Placeholder 2">
            <a:extLst>
              <a:ext uri="{FF2B5EF4-FFF2-40B4-BE49-F238E27FC236}">
                <a16:creationId xmlns:a16="http://schemas.microsoft.com/office/drawing/2014/main" id="{8E0713CF-9CD3-33F3-E4F9-9BA8CB982335}"/>
              </a:ext>
            </a:extLst>
          </p:cNvPr>
          <p:cNvSpPr>
            <a:spLocks noGrp="1"/>
          </p:cNvSpPr>
          <p:nvPr>
            <p:ph idx="1"/>
          </p:nvPr>
        </p:nvSpPr>
        <p:spPr/>
        <p:txBody>
          <a:bodyPr/>
          <a:lstStyle/>
          <a:p>
            <a:pPr algn="just"/>
            <a:r>
              <a:rPr lang="en-US" dirty="0"/>
              <a:t>Wealth maximization leads to prescriptive idea of the business concern but it may not be suitable to present day business activities.</a:t>
            </a:r>
          </a:p>
          <a:p>
            <a:pPr algn="just"/>
            <a:r>
              <a:rPr lang="en-US" dirty="0"/>
              <a:t>Wealth maximization is nothing, it is also profit maximization, it is the indirect name of the profit maximization</a:t>
            </a:r>
          </a:p>
          <a:p>
            <a:pPr algn="just"/>
            <a:r>
              <a:rPr lang="en-US" dirty="0"/>
              <a:t>Wealth maximization creates ownership-management controversy.</a:t>
            </a:r>
          </a:p>
          <a:p>
            <a:pPr algn="just"/>
            <a:r>
              <a:rPr lang="en-US" dirty="0"/>
              <a:t>Management alone enjoys certain benefits.</a:t>
            </a:r>
          </a:p>
          <a:p>
            <a:pPr algn="just"/>
            <a:r>
              <a:rPr lang="en-US" dirty="0"/>
              <a:t>The ultimate aim of the wealth maximization objectives is to maximize the profit.</a:t>
            </a:r>
            <a:endParaRPr lang="en-IN" dirty="0"/>
          </a:p>
        </p:txBody>
      </p:sp>
    </p:spTree>
    <p:extLst>
      <p:ext uri="{BB962C8B-B14F-4D97-AF65-F5344CB8AC3E}">
        <p14:creationId xmlns:p14="http://schemas.microsoft.com/office/powerpoint/2010/main" val="240784178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6C8F-8023-094E-B8C8-E16F19B56AA7}"/>
              </a:ext>
            </a:extLst>
          </p:cNvPr>
          <p:cNvSpPr>
            <a:spLocks noGrp="1"/>
          </p:cNvSpPr>
          <p:nvPr>
            <p:ph type="title"/>
          </p:nvPr>
        </p:nvSpPr>
        <p:spPr/>
        <p:txBody>
          <a:bodyPr/>
          <a:lstStyle/>
          <a:p>
            <a:r>
              <a:rPr lang="en-US" dirty="0"/>
              <a:t>Financial Decisions</a:t>
            </a:r>
            <a:endParaRPr lang="en-IN" dirty="0"/>
          </a:p>
        </p:txBody>
      </p:sp>
      <p:sp>
        <p:nvSpPr>
          <p:cNvPr id="3" name="Content Placeholder 2">
            <a:extLst>
              <a:ext uri="{FF2B5EF4-FFF2-40B4-BE49-F238E27FC236}">
                <a16:creationId xmlns:a16="http://schemas.microsoft.com/office/drawing/2014/main" id="{2747C523-9726-D914-F98C-6F33EAA828AD}"/>
              </a:ext>
            </a:extLst>
          </p:cNvPr>
          <p:cNvSpPr>
            <a:spLocks noGrp="1"/>
          </p:cNvSpPr>
          <p:nvPr>
            <p:ph idx="1"/>
          </p:nvPr>
        </p:nvSpPr>
        <p:spPr/>
        <p:txBody>
          <a:bodyPr/>
          <a:lstStyle/>
          <a:p>
            <a:r>
              <a:rPr lang="en-US" dirty="0"/>
              <a:t>Financing Decisions</a:t>
            </a:r>
          </a:p>
          <a:p>
            <a:r>
              <a:rPr lang="en-US" dirty="0"/>
              <a:t>Investment Decisions</a:t>
            </a:r>
          </a:p>
          <a:p>
            <a:r>
              <a:rPr lang="en-US" dirty="0"/>
              <a:t>Dividend Decisions</a:t>
            </a:r>
          </a:p>
          <a:p>
            <a:r>
              <a:rPr lang="en-US" dirty="0"/>
              <a:t>Liquidity Decisions</a:t>
            </a:r>
            <a:endParaRPr lang="en-IN" dirty="0"/>
          </a:p>
        </p:txBody>
      </p:sp>
    </p:spTree>
    <p:extLst>
      <p:ext uri="{BB962C8B-B14F-4D97-AF65-F5344CB8AC3E}">
        <p14:creationId xmlns:p14="http://schemas.microsoft.com/office/powerpoint/2010/main" val="252887769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FB6F2-7717-9AE4-BE03-86703EA11CDB}"/>
              </a:ext>
            </a:extLst>
          </p:cNvPr>
          <p:cNvSpPr>
            <a:spLocks noGrp="1"/>
          </p:cNvSpPr>
          <p:nvPr>
            <p:ph type="title"/>
          </p:nvPr>
        </p:nvSpPr>
        <p:spPr/>
        <p:txBody>
          <a:bodyPr/>
          <a:lstStyle/>
          <a:p>
            <a:r>
              <a:rPr lang="en-US" dirty="0"/>
              <a:t>Financing Decisions</a:t>
            </a:r>
            <a:endParaRPr lang="en-IN" dirty="0"/>
          </a:p>
        </p:txBody>
      </p:sp>
      <p:sp>
        <p:nvSpPr>
          <p:cNvPr id="3" name="Content Placeholder 2">
            <a:extLst>
              <a:ext uri="{FF2B5EF4-FFF2-40B4-BE49-F238E27FC236}">
                <a16:creationId xmlns:a16="http://schemas.microsoft.com/office/drawing/2014/main" id="{D62A02FA-2ED8-2613-86A6-4DAAF480E72D}"/>
              </a:ext>
            </a:extLst>
          </p:cNvPr>
          <p:cNvSpPr>
            <a:spLocks noGrp="1"/>
          </p:cNvSpPr>
          <p:nvPr>
            <p:ph idx="1"/>
          </p:nvPr>
        </p:nvSpPr>
        <p:spPr/>
        <p:txBody>
          <a:bodyPr/>
          <a:lstStyle/>
          <a:p>
            <a:pPr algn="just"/>
            <a:r>
              <a:rPr lang="en-US" dirty="0"/>
              <a:t>Financing decisions relate to the acquisition of funds at the least cost. Here cost has two dimensions viz explicit cost and implicit cost. Explicit cost refers to the cost in the form of coupon rate, cost of floating and issuing the securities etc. Implicit cost is not a visible cost but it may seriously affect the company’s operations especially when it is exposed to business and financial risk. For example, implicit cost is the failure of the organization to pay to its lenders or debenture holders loan installments on due date on account of fluctuations in cash flow attributable to the firms business risk. </a:t>
            </a:r>
            <a:endParaRPr lang="en-IN" dirty="0"/>
          </a:p>
        </p:txBody>
      </p:sp>
    </p:spTree>
    <p:extLst>
      <p:ext uri="{BB962C8B-B14F-4D97-AF65-F5344CB8AC3E}">
        <p14:creationId xmlns:p14="http://schemas.microsoft.com/office/powerpoint/2010/main" val="220500251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A8F8-F84A-005D-28B4-EB373BC13015}"/>
              </a:ext>
            </a:extLst>
          </p:cNvPr>
          <p:cNvSpPr>
            <a:spLocks noGrp="1"/>
          </p:cNvSpPr>
          <p:nvPr>
            <p:ph type="title"/>
          </p:nvPr>
        </p:nvSpPr>
        <p:spPr/>
        <p:txBody>
          <a:bodyPr/>
          <a:lstStyle/>
          <a:p>
            <a:r>
              <a:rPr lang="en-IN" dirty="0"/>
              <a:t>Investment Decisions</a:t>
            </a:r>
          </a:p>
        </p:txBody>
      </p:sp>
      <p:sp>
        <p:nvSpPr>
          <p:cNvPr id="3" name="Content Placeholder 2">
            <a:extLst>
              <a:ext uri="{FF2B5EF4-FFF2-40B4-BE49-F238E27FC236}">
                <a16:creationId xmlns:a16="http://schemas.microsoft.com/office/drawing/2014/main" id="{5BB72065-B73F-6E9D-EA9A-588B6206F6FC}"/>
              </a:ext>
            </a:extLst>
          </p:cNvPr>
          <p:cNvSpPr>
            <a:spLocks noGrp="1"/>
          </p:cNvSpPr>
          <p:nvPr>
            <p:ph idx="1"/>
          </p:nvPr>
        </p:nvSpPr>
        <p:spPr/>
        <p:txBody>
          <a:bodyPr/>
          <a:lstStyle/>
          <a:p>
            <a:r>
              <a:rPr lang="en-US" dirty="0"/>
              <a:t>Evaluation of expected profitability of the new investments</a:t>
            </a:r>
          </a:p>
          <a:p>
            <a:r>
              <a:rPr lang="en-US" dirty="0"/>
              <a:t>Rate of return required on the project</a:t>
            </a:r>
            <a:endParaRPr lang="en-IN" dirty="0"/>
          </a:p>
        </p:txBody>
      </p:sp>
    </p:spTree>
    <p:extLst>
      <p:ext uri="{BB962C8B-B14F-4D97-AF65-F5344CB8AC3E}">
        <p14:creationId xmlns:p14="http://schemas.microsoft.com/office/powerpoint/2010/main" val="373414953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8110-59E6-6CEC-F932-714BFCBB9909}"/>
              </a:ext>
            </a:extLst>
          </p:cNvPr>
          <p:cNvSpPr>
            <a:spLocks noGrp="1"/>
          </p:cNvSpPr>
          <p:nvPr>
            <p:ph type="title"/>
          </p:nvPr>
        </p:nvSpPr>
        <p:spPr/>
        <p:txBody>
          <a:bodyPr/>
          <a:lstStyle/>
          <a:p>
            <a:r>
              <a:rPr lang="en-US" dirty="0"/>
              <a:t>Dividend Decisions</a:t>
            </a:r>
            <a:endParaRPr lang="en-IN" dirty="0"/>
          </a:p>
        </p:txBody>
      </p:sp>
      <p:sp>
        <p:nvSpPr>
          <p:cNvPr id="3" name="Content Placeholder 2">
            <a:extLst>
              <a:ext uri="{FF2B5EF4-FFF2-40B4-BE49-F238E27FC236}">
                <a16:creationId xmlns:a16="http://schemas.microsoft.com/office/drawing/2014/main" id="{7341F670-C70D-EFF6-EFBB-C7DA9F58EA88}"/>
              </a:ext>
            </a:extLst>
          </p:cNvPr>
          <p:cNvSpPr>
            <a:spLocks noGrp="1"/>
          </p:cNvSpPr>
          <p:nvPr>
            <p:ph idx="1"/>
          </p:nvPr>
        </p:nvSpPr>
        <p:spPr/>
        <p:txBody>
          <a:bodyPr/>
          <a:lstStyle/>
          <a:p>
            <a:r>
              <a:rPr lang="en-US" dirty="0"/>
              <a:t>Preferences of share holders Do they want cash dividend or Capital gains?</a:t>
            </a:r>
          </a:p>
          <a:p>
            <a:r>
              <a:rPr lang="en-US" dirty="0"/>
              <a:t>Current financial requirements of the company</a:t>
            </a:r>
          </a:p>
          <a:p>
            <a:r>
              <a:rPr lang="en-US" dirty="0"/>
              <a:t>Legal constraints on paying dividends.</a:t>
            </a:r>
          </a:p>
          <a:p>
            <a:r>
              <a:rPr lang="en-US" dirty="0"/>
              <a:t>Striking an optimum balance between desires of share holders and the company’s funds requirements</a:t>
            </a:r>
            <a:endParaRPr lang="en-IN" dirty="0"/>
          </a:p>
        </p:txBody>
      </p:sp>
    </p:spTree>
    <p:extLst>
      <p:ext uri="{BB962C8B-B14F-4D97-AF65-F5344CB8AC3E}">
        <p14:creationId xmlns:p14="http://schemas.microsoft.com/office/powerpoint/2010/main" val="162300763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F363-7562-822B-4FAA-8FC41283751A}"/>
              </a:ext>
            </a:extLst>
          </p:cNvPr>
          <p:cNvSpPr>
            <a:spLocks noGrp="1"/>
          </p:cNvSpPr>
          <p:nvPr>
            <p:ph type="title"/>
          </p:nvPr>
        </p:nvSpPr>
        <p:spPr/>
        <p:txBody>
          <a:bodyPr/>
          <a:lstStyle/>
          <a:p>
            <a:r>
              <a:rPr lang="en-US" dirty="0"/>
              <a:t>Liquidity Decisions</a:t>
            </a:r>
            <a:endParaRPr lang="en-IN" dirty="0"/>
          </a:p>
        </p:txBody>
      </p:sp>
      <p:sp>
        <p:nvSpPr>
          <p:cNvPr id="3" name="Content Placeholder 2">
            <a:extLst>
              <a:ext uri="{FF2B5EF4-FFF2-40B4-BE49-F238E27FC236}">
                <a16:creationId xmlns:a16="http://schemas.microsoft.com/office/drawing/2014/main" id="{F5B523F3-1683-6BEE-8EA3-23929F780128}"/>
              </a:ext>
            </a:extLst>
          </p:cNvPr>
          <p:cNvSpPr>
            <a:spLocks noGrp="1"/>
          </p:cNvSpPr>
          <p:nvPr>
            <p:ph idx="1"/>
          </p:nvPr>
        </p:nvSpPr>
        <p:spPr/>
        <p:txBody>
          <a:bodyPr/>
          <a:lstStyle/>
          <a:p>
            <a:r>
              <a:rPr lang="en-IN" dirty="0"/>
              <a:t>Formulation of inventory policy</a:t>
            </a:r>
          </a:p>
          <a:p>
            <a:r>
              <a:rPr lang="en-IN" dirty="0"/>
              <a:t>Policies on receivable management</a:t>
            </a:r>
          </a:p>
          <a:p>
            <a:r>
              <a:rPr lang="en-US" dirty="0"/>
              <a:t>Formulation of cash management strategies</a:t>
            </a:r>
            <a:endParaRPr lang="en-IN" dirty="0"/>
          </a:p>
          <a:p>
            <a:r>
              <a:rPr lang="en-US" dirty="0"/>
              <a:t>Policies on utilization of spontaneous finance effectively</a:t>
            </a:r>
            <a:endParaRPr lang="en-IN" dirty="0"/>
          </a:p>
        </p:txBody>
      </p:sp>
    </p:spTree>
    <p:extLst>
      <p:ext uri="{BB962C8B-B14F-4D97-AF65-F5344CB8AC3E}">
        <p14:creationId xmlns:p14="http://schemas.microsoft.com/office/powerpoint/2010/main" val="262054889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B5AF-D619-AAC4-F8ED-934742F021B2}"/>
              </a:ext>
            </a:extLst>
          </p:cNvPr>
          <p:cNvSpPr>
            <a:spLocks noGrp="1"/>
          </p:cNvSpPr>
          <p:nvPr>
            <p:ph type="title"/>
          </p:nvPr>
        </p:nvSpPr>
        <p:spPr/>
        <p:txBody>
          <a:bodyPr/>
          <a:lstStyle/>
          <a:p>
            <a:r>
              <a:rPr lang="en-US" dirty="0"/>
              <a:t>Class exercise 1</a:t>
            </a:r>
            <a:br>
              <a:rPr lang="en-US" dirty="0"/>
            </a:br>
            <a:r>
              <a:rPr lang="en-US" dirty="0"/>
              <a:t>Solve</a:t>
            </a:r>
            <a:endParaRPr lang="en-IN" dirty="0"/>
          </a:p>
        </p:txBody>
      </p:sp>
      <p:sp>
        <p:nvSpPr>
          <p:cNvPr id="3" name="Content Placeholder 2">
            <a:extLst>
              <a:ext uri="{FF2B5EF4-FFF2-40B4-BE49-F238E27FC236}">
                <a16:creationId xmlns:a16="http://schemas.microsoft.com/office/drawing/2014/main" id="{F323C7FC-538A-1A4E-B58F-B5828AB76EB6}"/>
              </a:ext>
            </a:extLst>
          </p:cNvPr>
          <p:cNvSpPr>
            <a:spLocks noGrp="1"/>
          </p:cNvSpPr>
          <p:nvPr>
            <p:ph idx="1"/>
          </p:nvPr>
        </p:nvSpPr>
        <p:spPr/>
        <p:txBody>
          <a:bodyPr/>
          <a:lstStyle/>
          <a:p>
            <a:r>
              <a:rPr lang="en-US" dirty="0"/>
              <a:t>What are the basic functions of financial management? (5 marks)</a:t>
            </a:r>
          </a:p>
          <a:p>
            <a:r>
              <a:rPr lang="en-US" dirty="0"/>
              <a:t>Explain the role of a financial manager in your own words. (10 marks)</a:t>
            </a:r>
            <a:endParaRPr lang="en-IN" dirty="0"/>
          </a:p>
        </p:txBody>
      </p:sp>
    </p:spTree>
    <p:extLst>
      <p:ext uri="{BB962C8B-B14F-4D97-AF65-F5344CB8AC3E}">
        <p14:creationId xmlns:p14="http://schemas.microsoft.com/office/powerpoint/2010/main" val="274996114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72A2-DD75-0BFD-7D04-7B9039A187E8}"/>
              </a:ext>
            </a:extLst>
          </p:cNvPr>
          <p:cNvSpPr>
            <a:spLocks noGrp="1"/>
          </p:cNvSpPr>
          <p:nvPr>
            <p:ph type="title"/>
          </p:nvPr>
        </p:nvSpPr>
        <p:spPr/>
        <p:txBody>
          <a:bodyPr/>
          <a:lstStyle/>
          <a:p>
            <a:r>
              <a:rPr lang="en-US" dirty="0"/>
              <a:t>Meaning</a:t>
            </a:r>
            <a:endParaRPr lang="en-IN" dirty="0"/>
          </a:p>
        </p:txBody>
      </p:sp>
      <p:sp>
        <p:nvSpPr>
          <p:cNvPr id="3" name="Content Placeholder 2">
            <a:extLst>
              <a:ext uri="{FF2B5EF4-FFF2-40B4-BE49-F238E27FC236}">
                <a16:creationId xmlns:a16="http://schemas.microsoft.com/office/drawing/2014/main" id="{39E65172-EF0E-EB01-42D6-4A62DBA70456}"/>
              </a:ext>
            </a:extLst>
          </p:cNvPr>
          <p:cNvSpPr>
            <a:spLocks noGrp="1"/>
          </p:cNvSpPr>
          <p:nvPr>
            <p:ph idx="1"/>
          </p:nvPr>
        </p:nvSpPr>
        <p:spPr/>
        <p:txBody>
          <a:bodyPr/>
          <a:lstStyle/>
          <a:p>
            <a:pPr algn="just"/>
            <a:r>
              <a:rPr lang="en-US" dirty="0"/>
              <a:t>Financial management is that managerial activity that is concerned with the planning and controlling of the firm’s financial resources. Planning, directing, monitoring, organizing and controlling the monetary resources of an organization.</a:t>
            </a:r>
            <a:endParaRPr lang="en-IN" dirty="0"/>
          </a:p>
        </p:txBody>
      </p:sp>
    </p:spTree>
    <p:extLst>
      <p:ext uri="{BB962C8B-B14F-4D97-AF65-F5344CB8AC3E}">
        <p14:creationId xmlns:p14="http://schemas.microsoft.com/office/powerpoint/2010/main" val="19533317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0841-3FD3-10BF-B949-26C37EE48F15}"/>
              </a:ext>
            </a:extLst>
          </p:cNvPr>
          <p:cNvSpPr>
            <a:spLocks noGrp="1"/>
          </p:cNvSpPr>
          <p:nvPr>
            <p:ph type="title"/>
          </p:nvPr>
        </p:nvSpPr>
        <p:spPr/>
        <p:txBody>
          <a:bodyPr/>
          <a:lstStyle/>
          <a:p>
            <a:r>
              <a:rPr lang="en-US" dirty="0"/>
              <a:t>Basic Differences between Accounting and Finance</a:t>
            </a:r>
            <a:endParaRPr lang="en-IN" dirty="0"/>
          </a:p>
        </p:txBody>
      </p:sp>
      <p:pic>
        <p:nvPicPr>
          <p:cNvPr id="5" name="Content Placeholder 4">
            <a:extLst>
              <a:ext uri="{FF2B5EF4-FFF2-40B4-BE49-F238E27FC236}">
                <a16:creationId xmlns:a16="http://schemas.microsoft.com/office/drawing/2014/main" id="{454AC579-064A-2F0E-5E99-FB44741597B5}"/>
              </a:ext>
            </a:extLst>
          </p:cNvPr>
          <p:cNvPicPr>
            <a:picLocks noGrp="1" noChangeAspect="1"/>
          </p:cNvPicPr>
          <p:nvPr>
            <p:ph idx="1"/>
          </p:nvPr>
        </p:nvPicPr>
        <p:blipFill>
          <a:blip r:embed="rId2"/>
          <a:stretch>
            <a:fillRect/>
          </a:stretch>
        </p:blipFill>
        <p:spPr>
          <a:xfrm>
            <a:off x="689548" y="2149006"/>
            <a:ext cx="10588677" cy="2902679"/>
          </a:xfrm>
        </p:spPr>
      </p:pic>
    </p:spTree>
    <p:extLst>
      <p:ext uri="{BB962C8B-B14F-4D97-AF65-F5344CB8AC3E}">
        <p14:creationId xmlns:p14="http://schemas.microsoft.com/office/powerpoint/2010/main" val="340686983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5678-9573-0EFF-B5E5-71813D11AC27}"/>
              </a:ext>
            </a:extLst>
          </p:cNvPr>
          <p:cNvSpPr>
            <a:spLocks noGrp="1"/>
          </p:cNvSpPr>
          <p:nvPr>
            <p:ph type="title"/>
          </p:nvPr>
        </p:nvSpPr>
        <p:spPr/>
        <p:txBody>
          <a:bodyPr/>
          <a:lstStyle/>
          <a:p>
            <a:r>
              <a:rPr lang="en-IN" dirty="0"/>
              <a:t>Objectives of Financial Management</a:t>
            </a:r>
          </a:p>
        </p:txBody>
      </p:sp>
      <p:sp>
        <p:nvSpPr>
          <p:cNvPr id="3" name="Content Placeholder 2">
            <a:extLst>
              <a:ext uri="{FF2B5EF4-FFF2-40B4-BE49-F238E27FC236}">
                <a16:creationId xmlns:a16="http://schemas.microsoft.com/office/drawing/2014/main" id="{BE191B89-AD47-92BD-4050-F1CF7975E9B3}"/>
              </a:ext>
            </a:extLst>
          </p:cNvPr>
          <p:cNvSpPr>
            <a:spLocks noGrp="1"/>
          </p:cNvSpPr>
          <p:nvPr>
            <p:ph idx="1"/>
          </p:nvPr>
        </p:nvSpPr>
        <p:spPr/>
        <p:txBody>
          <a:bodyPr/>
          <a:lstStyle/>
          <a:p>
            <a:pPr marL="0" indent="0" algn="just">
              <a:buNone/>
            </a:pPr>
            <a:r>
              <a:rPr lang="en-US" dirty="0"/>
              <a:t>Effective procurement and efficient use of finance lead to proper utilization of the finance by the business concern. It is the essential part of the financial manager. Hence, the financial manager must determine the basic objectives of the financial management. Objectives of Financial Management may be broadly divided into two parts such as:</a:t>
            </a:r>
          </a:p>
          <a:p>
            <a:pPr algn="just"/>
            <a:r>
              <a:rPr lang="en-US" dirty="0"/>
              <a:t>Profit maximization</a:t>
            </a:r>
          </a:p>
          <a:p>
            <a:pPr algn="just"/>
            <a:r>
              <a:rPr lang="en-US" dirty="0"/>
              <a:t>Wealth maximization</a:t>
            </a:r>
            <a:endParaRPr lang="en-IN" dirty="0"/>
          </a:p>
        </p:txBody>
      </p:sp>
    </p:spTree>
    <p:extLst>
      <p:ext uri="{BB962C8B-B14F-4D97-AF65-F5344CB8AC3E}">
        <p14:creationId xmlns:p14="http://schemas.microsoft.com/office/powerpoint/2010/main" val="354460245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8840-1B0E-9C4D-6271-08DEEB322228}"/>
              </a:ext>
            </a:extLst>
          </p:cNvPr>
          <p:cNvSpPr>
            <a:spLocks noGrp="1"/>
          </p:cNvSpPr>
          <p:nvPr>
            <p:ph type="title"/>
          </p:nvPr>
        </p:nvSpPr>
        <p:spPr/>
        <p:txBody>
          <a:bodyPr/>
          <a:lstStyle/>
          <a:p>
            <a:r>
              <a:rPr lang="en-US" dirty="0"/>
              <a:t>Profit Maximization</a:t>
            </a:r>
            <a:endParaRPr lang="en-IN" dirty="0"/>
          </a:p>
        </p:txBody>
      </p:sp>
      <p:sp>
        <p:nvSpPr>
          <p:cNvPr id="3" name="Content Placeholder 2">
            <a:extLst>
              <a:ext uri="{FF2B5EF4-FFF2-40B4-BE49-F238E27FC236}">
                <a16:creationId xmlns:a16="http://schemas.microsoft.com/office/drawing/2014/main" id="{1DB609B9-0C1C-9E30-E72F-0BD17CFB2F4B}"/>
              </a:ext>
            </a:extLst>
          </p:cNvPr>
          <p:cNvSpPr>
            <a:spLocks noGrp="1"/>
          </p:cNvSpPr>
          <p:nvPr>
            <p:ph idx="1"/>
          </p:nvPr>
        </p:nvSpPr>
        <p:spPr/>
        <p:txBody>
          <a:bodyPr/>
          <a:lstStyle/>
          <a:p>
            <a:pPr algn="just"/>
            <a:r>
              <a:rPr lang="en-US" dirty="0"/>
              <a:t>Main aim of any kind of economic activity is earning profit. A business concern is also functioning mainly for the purpose of earning profit. Profit is the measuring techniques to understand the business efficiency of the concern. Profit maximization is also the traditional and narrow approach, which aims at, maximizes the profit of the concern. Profit maximization consists of the following important features.</a:t>
            </a:r>
            <a:endParaRPr lang="en-IN" dirty="0"/>
          </a:p>
        </p:txBody>
      </p:sp>
    </p:spTree>
    <p:extLst>
      <p:ext uri="{BB962C8B-B14F-4D97-AF65-F5344CB8AC3E}">
        <p14:creationId xmlns:p14="http://schemas.microsoft.com/office/powerpoint/2010/main" val="266196137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31ED-43F7-CB84-469E-3D39DA285975}"/>
              </a:ext>
            </a:extLst>
          </p:cNvPr>
          <p:cNvSpPr>
            <a:spLocks noGrp="1"/>
          </p:cNvSpPr>
          <p:nvPr>
            <p:ph type="title"/>
          </p:nvPr>
        </p:nvSpPr>
        <p:spPr/>
        <p:txBody>
          <a:bodyPr/>
          <a:lstStyle/>
          <a:p>
            <a:r>
              <a:rPr lang="en-US" dirty="0"/>
              <a:t>Points to be noted in Profit Maximization</a:t>
            </a:r>
            <a:endParaRPr lang="en-IN" dirty="0"/>
          </a:p>
        </p:txBody>
      </p:sp>
      <p:sp>
        <p:nvSpPr>
          <p:cNvPr id="3" name="Content Placeholder 2">
            <a:extLst>
              <a:ext uri="{FF2B5EF4-FFF2-40B4-BE49-F238E27FC236}">
                <a16:creationId xmlns:a16="http://schemas.microsoft.com/office/drawing/2014/main" id="{19EA12F2-354C-C0A2-1968-8E7F21C524C2}"/>
              </a:ext>
            </a:extLst>
          </p:cNvPr>
          <p:cNvSpPr>
            <a:spLocks noGrp="1"/>
          </p:cNvSpPr>
          <p:nvPr>
            <p:ph idx="1"/>
          </p:nvPr>
        </p:nvSpPr>
        <p:spPr/>
        <p:txBody>
          <a:bodyPr/>
          <a:lstStyle/>
          <a:p>
            <a:pPr algn="just"/>
            <a:r>
              <a:rPr lang="en-US" dirty="0"/>
              <a:t>Profit maximization is also called as cashing per share maximization. It leads to maximize the business operation for profit maximization</a:t>
            </a:r>
          </a:p>
          <a:p>
            <a:pPr algn="just"/>
            <a:r>
              <a:rPr lang="en-US" dirty="0"/>
              <a:t>Ultimate aim of the business concern is earning profit, hence, it considers all the possible ways to increase the profitability of the concern. </a:t>
            </a:r>
          </a:p>
          <a:p>
            <a:pPr algn="just"/>
            <a:r>
              <a:rPr lang="en-US" dirty="0"/>
              <a:t>Profit is the parameter of measuring the efficiency of the business concern. So it shows the entire position of the business concern.</a:t>
            </a:r>
          </a:p>
          <a:p>
            <a:pPr algn="just"/>
            <a:r>
              <a:rPr lang="en-US" dirty="0"/>
              <a:t>Profit maximization objectives help to reduce the risk of the business.</a:t>
            </a:r>
            <a:endParaRPr lang="en-IN" dirty="0"/>
          </a:p>
        </p:txBody>
      </p:sp>
    </p:spTree>
    <p:extLst>
      <p:ext uri="{BB962C8B-B14F-4D97-AF65-F5344CB8AC3E}">
        <p14:creationId xmlns:p14="http://schemas.microsoft.com/office/powerpoint/2010/main" val="335073287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EAAB-0500-D566-13CF-48F8A989C4CC}"/>
              </a:ext>
            </a:extLst>
          </p:cNvPr>
          <p:cNvSpPr>
            <a:spLocks noGrp="1"/>
          </p:cNvSpPr>
          <p:nvPr>
            <p:ph type="title"/>
          </p:nvPr>
        </p:nvSpPr>
        <p:spPr/>
        <p:txBody>
          <a:bodyPr/>
          <a:lstStyle/>
          <a:p>
            <a:r>
              <a:rPr lang="en-IN" dirty="0"/>
              <a:t>Favourable Arguments for Profit Maximization</a:t>
            </a:r>
          </a:p>
        </p:txBody>
      </p:sp>
      <p:sp>
        <p:nvSpPr>
          <p:cNvPr id="3" name="Content Placeholder 2">
            <a:extLst>
              <a:ext uri="{FF2B5EF4-FFF2-40B4-BE49-F238E27FC236}">
                <a16:creationId xmlns:a16="http://schemas.microsoft.com/office/drawing/2014/main" id="{20D94CE0-0289-4BBB-4386-7632A4C209E4}"/>
              </a:ext>
            </a:extLst>
          </p:cNvPr>
          <p:cNvSpPr>
            <a:spLocks noGrp="1"/>
          </p:cNvSpPr>
          <p:nvPr>
            <p:ph idx="1"/>
          </p:nvPr>
        </p:nvSpPr>
        <p:spPr/>
        <p:txBody>
          <a:bodyPr/>
          <a:lstStyle/>
          <a:p>
            <a:r>
              <a:rPr lang="en-US" dirty="0"/>
              <a:t>Main aim is earning profit.</a:t>
            </a:r>
          </a:p>
          <a:p>
            <a:r>
              <a:rPr lang="en-US" dirty="0"/>
              <a:t>Profit is the parameter of the business operation</a:t>
            </a:r>
          </a:p>
          <a:p>
            <a:r>
              <a:rPr lang="en-US" dirty="0"/>
              <a:t>Profit reduces risk of the business concern</a:t>
            </a:r>
          </a:p>
          <a:p>
            <a:r>
              <a:rPr lang="en-US" dirty="0"/>
              <a:t>Profit is the main source of finance</a:t>
            </a:r>
          </a:p>
          <a:p>
            <a:r>
              <a:rPr lang="en-US" dirty="0"/>
              <a:t>Profitability meets the social needs also.</a:t>
            </a:r>
            <a:endParaRPr lang="en-IN" dirty="0"/>
          </a:p>
        </p:txBody>
      </p:sp>
    </p:spTree>
    <p:extLst>
      <p:ext uri="{BB962C8B-B14F-4D97-AF65-F5344CB8AC3E}">
        <p14:creationId xmlns:p14="http://schemas.microsoft.com/office/powerpoint/2010/main" val="401544618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4CBC-4A4A-D6A4-10A4-3D5CEAE84ED4}"/>
              </a:ext>
            </a:extLst>
          </p:cNvPr>
          <p:cNvSpPr>
            <a:spLocks noGrp="1"/>
          </p:cNvSpPr>
          <p:nvPr>
            <p:ph type="title"/>
          </p:nvPr>
        </p:nvSpPr>
        <p:spPr/>
        <p:txBody>
          <a:bodyPr/>
          <a:lstStyle/>
          <a:p>
            <a:r>
              <a:rPr lang="en-IN" dirty="0"/>
              <a:t>Unfavourable Arguments for Profit Maximization</a:t>
            </a:r>
          </a:p>
        </p:txBody>
      </p:sp>
      <p:sp>
        <p:nvSpPr>
          <p:cNvPr id="3" name="Content Placeholder 2">
            <a:extLst>
              <a:ext uri="{FF2B5EF4-FFF2-40B4-BE49-F238E27FC236}">
                <a16:creationId xmlns:a16="http://schemas.microsoft.com/office/drawing/2014/main" id="{C64CD8B7-0407-8F96-4EC4-2B30A2DFB466}"/>
              </a:ext>
            </a:extLst>
          </p:cNvPr>
          <p:cNvSpPr>
            <a:spLocks noGrp="1"/>
          </p:cNvSpPr>
          <p:nvPr>
            <p:ph idx="1"/>
          </p:nvPr>
        </p:nvSpPr>
        <p:spPr/>
        <p:txBody>
          <a:bodyPr/>
          <a:lstStyle/>
          <a:p>
            <a:pPr algn="just"/>
            <a:r>
              <a:rPr lang="en-US" dirty="0"/>
              <a:t>Profit maximization leads to exploiting workers and consumers.</a:t>
            </a:r>
          </a:p>
          <a:p>
            <a:pPr algn="just"/>
            <a:r>
              <a:rPr lang="en-US" dirty="0"/>
              <a:t>Profit maximization creates immoral practices such as corrupt practice, unfair trade practice, etc.</a:t>
            </a:r>
          </a:p>
          <a:p>
            <a:pPr algn="just"/>
            <a:r>
              <a:rPr lang="en-US" dirty="0"/>
              <a:t>Profit maximization objectives leads to inequalities among the sake holders such as customers, suppliers, public shareholders, etc.</a:t>
            </a:r>
            <a:endParaRPr lang="en-IN" dirty="0"/>
          </a:p>
        </p:txBody>
      </p:sp>
    </p:spTree>
    <p:extLst>
      <p:ext uri="{BB962C8B-B14F-4D97-AF65-F5344CB8AC3E}">
        <p14:creationId xmlns:p14="http://schemas.microsoft.com/office/powerpoint/2010/main" val="14105695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5F73-5BC0-CA68-2613-75FB10878AE4}"/>
              </a:ext>
            </a:extLst>
          </p:cNvPr>
          <p:cNvSpPr>
            <a:spLocks noGrp="1"/>
          </p:cNvSpPr>
          <p:nvPr>
            <p:ph type="title"/>
          </p:nvPr>
        </p:nvSpPr>
        <p:spPr/>
        <p:txBody>
          <a:bodyPr/>
          <a:lstStyle/>
          <a:p>
            <a:r>
              <a:rPr lang="en-US" dirty="0"/>
              <a:t>Wealth Maximization</a:t>
            </a:r>
            <a:endParaRPr lang="en-IN" dirty="0"/>
          </a:p>
        </p:txBody>
      </p:sp>
      <p:sp>
        <p:nvSpPr>
          <p:cNvPr id="3" name="Content Placeholder 2">
            <a:extLst>
              <a:ext uri="{FF2B5EF4-FFF2-40B4-BE49-F238E27FC236}">
                <a16:creationId xmlns:a16="http://schemas.microsoft.com/office/drawing/2014/main" id="{AAC5541A-7B0D-1CE5-FE32-23E71172CB97}"/>
              </a:ext>
            </a:extLst>
          </p:cNvPr>
          <p:cNvSpPr>
            <a:spLocks noGrp="1"/>
          </p:cNvSpPr>
          <p:nvPr>
            <p:ph idx="1"/>
          </p:nvPr>
        </p:nvSpPr>
        <p:spPr/>
        <p:txBody>
          <a:bodyPr/>
          <a:lstStyle/>
          <a:p>
            <a:pPr algn="just"/>
            <a:r>
              <a:rPr lang="en-US" dirty="0"/>
              <a:t>Wealth maximization is one of the modern approaches, which involves latest innovations and improvements in the field of the business concern. The term wealth means shareholder wealth or the wealth of the persons those who are involved in the business concern. Wealth maximization is also known as value maximization or net present worth maximization. This objective is a universally accepted concept in the field of business</a:t>
            </a:r>
            <a:endParaRPr lang="en-IN" dirty="0"/>
          </a:p>
        </p:txBody>
      </p:sp>
    </p:spTree>
    <p:extLst>
      <p:ext uri="{BB962C8B-B14F-4D97-AF65-F5344CB8AC3E}">
        <p14:creationId xmlns:p14="http://schemas.microsoft.com/office/powerpoint/2010/main" val="3169852632"/>
      </p:ext>
    </p:extLst>
  </p:cSld>
  <p:clrMapOvr>
    <a:masterClrMapping/>
  </p:clrMapOvr>
  <p:transition spd="slow">
    <p:wipe/>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20</TotalTime>
  <Words>852</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Tw Cen MT</vt:lpstr>
      <vt:lpstr>Droplet</vt:lpstr>
      <vt:lpstr>Introduction to Financial management</vt:lpstr>
      <vt:lpstr>Meaning</vt:lpstr>
      <vt:lpstr>Basic Differences between Accounting and Finance</vt:lpstr>
      <vt:lpstr>Objectives of Financial Management</vt:lpstr>
      <vt:lpstr>Profit Maximization</vt:lpstr>
      <vt:lpstr>Points to be noted in Profit Maximization</vt:lpstr>
      <vt:lpstr>Favourable Arguments for Profit Maximization</vt:lpstr>
      <vt:lpstr>Unfavourable Arguments for Profit Maximization</vt:lpstr>
      <vt:lpstr>Wealth Maximization</vt:lpstr>
      <vt:lpstr>Favourable Arguments for Wealth Maximization</vt:lpstr>
      <vt:lpstr>Unfavourable Arguments for Wealth Maximization</vt:lpstr>
      <vt:lpstr>Financial Decisions</vt:lpstr>
      <vt:lpstr>Financing Decisions</vt:lpstr>
      <vt:lpstr>Investment Decisions</vt:lpstr>
      <vt:lpstr>Dividend Decisions</vt:lpstr>
      <vt:lpstr>Liquidity Decisions</vt:lpstr>
      <vt:lpstr>Class exercise 1 Solve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Financial Management</dc:title>
  <dc:creator>basu.mamon@outlook.com</dc:creator>
  <cp:lastModifiedBy>basu.mamon@outlook.com</cp:lastModifiedBy>
  <cp:revision>15</cp:revision>
  <dcterms:created xsi:type="dcterms:W3CDTF">2024-01-08T05:18:56Z</dcterms:created>
  <dcterms:modified xsi:type="dcterms:W3CDTF">2024-01-08T11:33:37Z</dcterms:modified>
</cp:coreProperties>
</file>