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85" r:id="rId3"/>
    <p:sldId id="299" r:id="rId4"/>
    <p:sldId id="300" r:id="rId5"/>
    <p:sldId id="356"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57" r:id="rId22"/>
    <p:sldId id="317" r:id="rId23"/>
    <p:sldId id="318" r:id="rId24"/>
    <p:sldId id="319" r:id="rId25"/>
    <p:sldId id="320" r:id="rId26"/>
    <p:sldId id="321" r:id="rId27"/>
    <p:sldId id="322" r:id="rId28"/>
    <p:sldId id="324" r:id="rId29"/>
    <p:sldId id="325" r:id="rId30"/>
    <p:sldId id="326" r:id="rId31"/>
    <p:sldId id="327" r:id="rId32"/>
    <p:sldId id="328" r:id="rId33"/>
    <p:sldId id="329" r:id="rId34"/>
    <p:sldId id="358" r:id="rId35"/>
    <p:sldId id="331" r:id="rId36"/>
    <p:sldId id="332" r:id="rId37"/>
    <p:sldId id="333" r:id="rId38"/>
    <p:sldId id="335" r:id="rId39"/>
    <p:sldId id="359" r:id="rId40"/>
    <p:sldId id="336" r:id="rId41"/>
    <p:sldId id="337" r:id="rId42"/>
    <p:sldId id="338" r:id="rId43"/>
    <p:sldId id="339" r:id="rId44"/>
    <p:sldId id="340" r:id="rId45"/>
    <p:sldId id="355" r:id="rId46"/>
    <p:sldId id="342" r:id="rId47"/>
    <p:sldId id="344" r:id="rId48"/>
    <p:sldId id="363" r:id="rId49"/>
    <p:sldId id="364" r:id="rId50"/>
    <p:sldId id="360" r:id="rId51"/>
    <p:sldId id="361" r:id="rId52"/>
    <p:sldId id="362" r:id="rId53"/>
    <p:sldId id="353" r:id="rId54"/>
    <p:sldId id="354" r:id="rId55"/>
    <p:sldId id="36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E07C8-FB69-4C5C-BE8E-EA138AF55D3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CB17A-2FD7-4C68-AFCB-A3225922A52A}" type="slidenum">
              <a:rPr lang="en-US" smtClean="0"/>
              <a:t>‹#›</a:t>
            </a:fld>
            <a:endParaRPr lang="en-US"/>
          </a:p>
        </p:txBody>
      </p:sp>
    </p:spTree>
    <p:extLst>
      <p:ext uri="{BB962C8B-B14F-4D97-AF65-F5344CB8AC3E}">
        <p14:creationId xmlns:p14="http://schemas.microsoft.com/office/powerpoint/2010/main" val="392692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5CB17A-2FD7-4C68-AFCB-A3225922A52A}" type="slidenum">
              <a:rPr lang="en-US" smtClean="0"/>
              <a:t>1</a:t>
            </a:fld>
            <a:endParaRPr lang="en-US"/>
          </a:p>
        </p:txBody>
      </p:sp>
    </p:spTree>
    <p:extLst>
      <p:ext uri="{BB962C8B-B14F-4D97-AF65-F5344CB8AC3E}">
        <p14:creationId xmlns:p14="http://schemas.microsoft.com/office/powerpoint/2010/main" val="1726539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4C643-791F-6C43-9EE5-B39B26B4E090}" type="slidenum">
              <a:rPr lang="en-US"/>
              <a:pPr/>
              <a:t>33</a:t>
            </a:fld>
            <a:endParaRPr lang="en-US"/>
          </a:p>
        </p:txBody>
      </p:sp>
      <p:sp>
        <p:nvSpPr>
          <p:cNvPr id="66867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8675" name="Rectangle 3"/>
          <p:cNvSpPr>
            <a:spLocks noGrp="1" noChangeArrowheads="1"/>
          </p:cNvSpPr>
          <p:nvPr>
            <p:ph type="body" idx="1"/>
          </p:nvPr>
        </p:nvSpPr>
        <p:spPr bwMode="auto">
          <a:xfrm>
            <a:off x="685497" y="4343093"/>
            <a:ext cx="5487008" cy="4115721"/>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6407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4BA15-9D82-E64C-A776-F7CD4B6B43F9}" type="slidenum">
              <a:rPr lang="en-US"/>
              <a:pPr/>
              <a:t>34</a:t>
            </a:fld>
            <a:endParaRPr lang="en-US"/>
          </a:p>
        </p:txBody>
      </p:sp>
      <p:sp>
        <p:nvSpPr>
          <p:cNvPr id="583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83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73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29653-9457-D545-BDCB-0692D6438D3F}" type="slidenum">
              <a:rPr lang="en-US"/>
              <a:pPr/>
              <a:t>35</a:t>
            </a:fld>
            <a:endParaRPr lang="en-US"/>
          </a:p>
        </p:txBody>
      </p:sp>
      <p:sp>
        <p:nvSpPr>
          <p:cNvPr id="478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936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database administrator it is the correct answer, but for the CEO it is not really understandable</a:t>
            </a:r>
            <a:endParaRPr lang="en-US" dirty="0"/>
          </a:p>
        </p:txBody>
      </p:sp>
      <p:sp>
        <p:nvSpPr>
          <p:cNvPr id="4" name="Date Placeholder 3"/>
          <p:cNvSpPr>
            <a:spLocks noGrp="1"/>
          </p:cNvSpPr>
          <p:nvPr>
            <p:ph type="dt" idx="10"/>
          </p:nvPr>
        </p:nvSpPr>
        <p:spPr/>
        <p:txBody>
          <a:bodyPr/>
          <a:lstStyle/>
          <a:p>
            <a:pPr>
              <a:defRPr/>
            </a:pPr>
            <a:fld id="{CA355248-639E-EA40-96B7-5B77A4656480}" type="datetime1">
              <a:rPr lang="en-US" smtClean="0"/>
              <a:pPr>
                <a:defRPr/>
              </a:pPr>
              <a:t>1/16/2024</a:t>
            </a:fld>
            <a:endParaRPr lang="en-US"/>
          </a:p>
        </p:txBody>
      </p:sp>
      <p:sp>
        <p:nvSpPr>
          <p:cNvPr id="5" name="Footer Placeholder 4"/>
          <p:cNvSpPr>
            <a:spLocks noGrp="1"/>
          </p:cNvSpPr>
          <p:nvPr>
            <p:ph type="ftr" sz="quarter" idx="11"/>
          </p:nvPr>
        </p:nvSpPr>
        <p:spPr/>
        <p:txBody>
          <a:bodyPr/>
          <a:lstStyle/>
          <a:p>
            <a:pPr>
              <a:defRPr/>
            </a:pPr>
            <a:r>
              <a:rPr lang="en-US" smtClean="0"/>
              <a:t>AMPLab Overview - franklin@cs.berkeley.edu</a:t>
            </a:r>
            <a:endParaRPr lang="en-US"/>
          </a:p>
        </p:txBody>
      </p:sp>
      <p:sp>
        <p:nvSpPr>
          <p:cNvPr id="6" name="Slide Number Placeholder 5"/>
          <p:cNvSpPr>
            <a:spLocks noGrp="1"/>
          </p:cNvSpPr>
          <p:nvPr>
            <p:ph type="sldNum" sz="quarter" idx="12"/>
          </p:nvPr>
        </p:nvSpPr>
        <p:spPr/>
        <p:txBody>
          <a:bodyPr/>
          <a:lstStyle/>
          <a:p>
            <a:pPr>
              <a:defRPr/>
            </a:pPr>
            <a:fld id="{DC04D02C-FD10-984D-B3FC-F904D9D4AA17}" type="slidenum">
              <a:rPr lang="en-US" smtClean="0"/>
              <a:pPr>
                <a:defRPr/>
              </a:pPr>
              <a:t>7</a:t>
            </a:fld>
            <a:endParaRPr lang="en-US"/>
          </a:p>
        </p:txBody>
      </p:sp>
    </p:spTree>
    <p:extLst>
      <p:ext uri="{BB962C8B-B14F-4D97-AF65-F5344CB8AC3E}">
        <p14:creationId xmlns:p14="http://schemas.microsoft.com/office/powerpoint/2010/main" val="181009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database administrator it is the correct answer, but for the CEO it is not really understandable</a:t>
            </a:r>
            <a:endParaRPr lang="en-US" dirty="0"/>
          </a:p>
        </p:txBody>
      </p:sp>
      <p:sp>
        <p:nvSpPr>
          <p:cNvPr id="4" name="Date Placeholder 3"/>
          <p:cNvSpPr>
            <a:spLocks noGrp="1"/>
          </p:cNvSpPr>
          <p:nvPr>
            <p:ph type="dt" idx="10"/>
          </p:nvPr>
        </p:nvSpPr>
        <p:spPr/>
        <p:txBody>
          <a:bodyPr/>
          <a:lstStyle/>
          <a:p>
            <a:pPr>
              <a:defRPr/>
            </a:pPr>
            <a:fld id="{CA355248-639E-EA40-96B7-5B77A4656480}" type="datetime1">
              <a:rPr lang="en-US" smtClean="0"/>
              <a:pPr>
                <a:defRPr/>
              </a:pPr>
              <a:t>1/16/2024</a:t>
            </a:fld>
            <a:endParaRPr lang="en-US"/>
          </a:p>
        </p:txBody>
      </p:sp>
      <p:sp>
        <p:nvSpPr>
          <p:cNvPr id="5" name="Footer Placeholder 4"/>
          <p:cNvSpPr>
            <a:spLocks noGrp="1"/>
          </p:cNvSpPr>
          <p:nvPr>
            <p:ph type="ftr" sz="quarter" idx="11"/>
          </p:nvPr>
        </p:nvSpPr>
        <p:spPr/>
        <p:txBody>
          <a:bodyPr/>
          <a:lstStyle/>
          <a:p>
            <a:pPr>
              <a:defRPr/>
            </a:pPr>
            <a:r>
              <a:rPr lang="en-US" smtClean="0"/>
              <a:t>AMPLab Overview - franklin@cs.berkeley.edu</a:t>
            </a:r>
            <a:endParaRPr lang="en-US"/>
          </a:p>
        </p:txBody>
      </p:sp>
      <p:sp>
        <p:nvSpPr>
          <p:cNvPr id="6" name="Slide Number Placeholder 5"/>
          <p:cNvSpPr>
            <a:spLocks noGrp="1"/>
          </p:cNvSpPr>
          <p:nvPr>
            <p:ph type="sldNum" sz="quarter" idx="12"/>
          </p:nvPr>
        </p:nvSpPr>
        <p:spPr/>
        <p:txBody>
          <a:bodyPr/>
          <a:lstStyle/>
          <a:p>
            <a:pPr>
              <a:defRPr/>
            </a:pPr>
            <a:fld id="{DC04D02C-FD10-984D-B3FC-F904D9D4AA17}" type="slidenum">
              <a:rPr lang="en-US" smtClean="0"/>
              <a:pPr>
                <a:defRPr/>
              </a:pPr>
              <a:t>8</a:t>
            </a:fld>
            <a:endParaRPr lang="en-US"/>
          </a:p>
        </p:txBody>
      </p:sp>
    </p:spTree>
    <p:extLst>
      <p:ext uri="{BB962C8B-B14F-4D97-AF65-F5344CB8AC3E}">
        <p14:creationId xmlns:p14="http://schemas.microsoft.com/office/powerpoint/2010/main" val="25550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4BA15-9D82-E64C-A776-F7CD4B6B43F9}" type="slidenum">
              <a:rPr lang="en-US"/>
              <a:pPr/>
              <a:t>21</a:t>
            </a:fld>
            <a:endParaRPr lang="en-US"/>
          </a:p>
        </p:txBody>
      </p:sp>
      <p:sp>
        <p:nvSpPr>
          <p:cNvPr id="583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83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6846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26881-9E10-C54D-9A16-FB599F06C654}" type="slidenum">
              <a:rPr lang="en-US"/>
              <a:pPr/>
              <a:t>22</a:t>
            </a:fld>
            <a:endParaRPr lang="en-US"/>
          </a:p>
        </p:txBody>
      </p:sp>
      <p:sp>
        <p:nvSpPr>
          <p:cNvPr id="66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087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8FA-1125-EC45-9B88-ABDF8DD30DCC}" type="slidenum">
              <a:rPr lang="en-US"/>
              <a:pPr/>
              <a:t>23</a:t>
            </a:fld>
            <a:endParaRPr lang="en-US"/>
          </a:p>
        </p:txBody>
      </p:sp>
      <p:sp>
        <p:nvSpPr>
          <p:cNvPr id="587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87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806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15D73-C8D1-F043-B9FA-8F247CA673EB}" type="slidenum">
              <a:rPr lang="en-US">
                <a:solidFill>
                  <a:prstClr val="black"/>
                </a:solidFill>
              </a:rPr>
              <a:pPr/>
              <a:t>25</a:t>
            </a:fld>
            <a:endParaRPr lang="en-US">
              <a:solidFill>
                <a:prstClr val="black"/>
              </a:solidFill>
            </a:endParaRPr>
          </a:p>
        </p:txBody>
      </p:sp>
      <p:sp>
        <p:nvSpPr>
          <p:cNvPr id="15462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4627" name="Rectangle 1027"/>
          <p:cNvSpPr>
            <a:spLocks noGrp="1" noChangeArrowheads="1"/>
          </p:cNvSpPr>
          <p:nvPr>
            <p:ph type="body" idx="1"/>
          </p:nvPr>
        </p:nvSpPr>
        <p:spPr/>
        <p:txBody>
          <a:bodyPr/>
          <a:lstStyle/>
          <a:p>
            <a:r>
              <a:rPr lang="en-US"/>
              <a:t>Many sources and manifestations make definitions difficult.</a:t>
            </a:r>
          </a:p>
          <a:p>
            <a:r>
              <a:rPr lang="en-US"/>
              <a:t>But it is necessary to get a grip on the problem because … expensive and pervasive.</a:t>
            </a:r>
          </a:p>
        </p:txBody>
      </p:sp>
    </p:spTree>
    <p:extLst>
      <p:ext uri="{BB962C8B-B14F-4D97-AF65-F5344CB8AC3E}">
        <p14:creationId xmlns:p14="http://schemas.microsoft.com/office/powerpoint/2010/main" val="221088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00208-63DD-4942-A4FE-49E1B101502A}" type="slidenum">
              <a:rPr lang="en-US">
                <a:solidFill>
                  <a:prstClr val="black"/>
                </a:solidFill>
              </a:rPr>
              <a:pPr/>
              <a:t>29</a:t>
            </a:fld>
            <a:endParaRPr lang="en-US">
              <a:solidFill>
                <a:prstClr val="black"/>
              </a:solidFill>
            </a:endParaRPr>
          </a:p>
        </p:txBody>
      </p:sp>
      <p:sp>
        <p:nvSpPr>
          <p:cNvPr id="157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7699" name="Rectangle 3"/>
          <p:cNvSpPr>
            <a:spLocks noGrp="1" noChangeArrowheads="1"/>
          </p:cNvSpPr>
          <p:nvPr>
            <p:ph type="body" idx="1"/>
          </p:nvPr>
        </p:nvSpPr>
        <p:spPr/>
        <p:txBody>
          <a:bodyPr/>
          <a:lstStyle/>
          <a:p>
            <a:r>
              <a:rPr lang="en-US"/>
              <a:t>Challenge in operations : many handoffs.  Some processes more important than others.</a:t>
            </a:r>
          </a:p>
          <a:p>
            <a:r>
              <a:rPr lang="en-US"/>
              <a:t>Challenge in aggregate analysis: can tolerate errors, but you</a:t>
            </a:r>
            <a:r>
              <a:rPr lang="ja-JP" altLang="en-US">
                <a:latin typeface="Arial"/>
              </a:rPr>
              <a:t>’</a:t>
            </a:r>
            <a:r>
              <a:rPr lang="en-US"/>
              <a:t>re summing up over a lot of data, therefore likely to add in glitched data.</a:t>
            </a:r>
          </a:p>
          <a:p>
            <a:r>
              <a:rPr lang="en-US"/>
              <a:t>Customer relations : the fields must be accurate, but errors don</a:t>
            </a:r>
            <a:r>
              <a:rPr lang="ja-JP" altLang="en-US">
                <a:latin typeface="Arial"/>
              </a:rPr>
              <a:t>’</a:t>
            </a:r>
            <a:r>
              <a:rPr lang="en-US"/>
              <a:t>t spread.</a:t>
            </a:r>
          </a:p>
        </p:txBody>
      </p:sp>
    </p:spTree>
    <p:extLst>
      <p:ext uri="{BB962C8B-B14F-4D97-AF65-F5344CB8AC3E}">
        <p14:creationId xmlns:p14="http://schemas.microsoft.com/office/powerpoint/2010/main" val="407523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757E4-B772-3E46-ABEC-672A642FA117}" type="slidenum">
              <a:rPr lang="en-US">
                <a:solidFill>
                  <a:prstClr val="black"/>
                </a:solidFill>
              </a:rPr>
              <a:pPr/>
              <a:t>31</a:t>
            </a:fld>
            <a:endParaRPr lang="en-US">
              <a:solidFill>
                <a:prstClr val="black"/>
              </a:solidFill>
            </a:endParaRPr>
          </a:p>
        </p:txBody>
      </p:sp>
      <p:sp>
        <p:nvSpPr>
          <p:cNvPr id="16998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9987" name="Rectangle 1027"/>
          <p:cNvSpPr>
            <a:spLocks noGrp="1" noChangeArrowheads="1"/>
          </p:cNvSpPr>
          <p:nvPr>
            <p:ph type="body" idx="1"/>
          </p:nvPr>
        </p:nvSpPr>
        <p:spPr/>
        <p:txBody>
          <a:bodyPr/>
          <a:lstStyle/>
          <a:p>
            <a:r>
              <a:rPr lang="en-US"/>
              <a:t>MPDS workshop, John Bates</a:t>
            </a:r>
          </a:p>
        </p:txBody>
      </p:sp>
    </p:spTree>
    <p:extLst>
      <p:ext uri="{BB962C8B-B14F-4D97-AF65-F5344CB8AC3E}">
        <p14:creationId xmlns:p14="http://schemas.microsoft.com/office/powerpoint/2010/main" val="315082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7C5A0B-DDE6-46E1-AEF6-2EEE8DEC6C24}"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318073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855631-83C7-4EC9-A23A-176D99CF74AF}"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420980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B9D91-3BF3-41C5-B008-AF477462DAF3}"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64523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0"/>
            <a:ext cx="10814051"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812800" y="6245225"/>
            <a:ext cx="2641600" cy="476250"/>
          </a:xfrm>
        </p:spPr>
        <p:txBody>
          <a:bodyPr/>
          <a:lstStyle>
            <a:lvl1pPr>
              <a:defRPr/>
            </a:lvl1pPr>
          </a:lstStyle>
          <a:p>
            <a:fld id="{1C87B9CA-65CC-460B-BD60-30835F38A236}" type="datetime1">
              <a:rPr lang="en-US" smtClean="0"/>
              <a:t>1/16/2024</a:t>
            </a:fld>
            <a:endParaRPr lang="en-US"/>
          </a:p>
        </p:txBody>
      </p:sp>
      <p:sp>
        <p:nvSpPr>
          <p:cNvPr id="4" name="Footer Placeholder 3"/>
          <p:cNvSpPr>
            <a:spLocks noGrp="1"/>
          </p:cNvSpPr>
          <p:nvPr>
            <p:ph type="ftr" sz="quarter" idx="11"/>
          </p:nvPr>
        </p:nvSpPr>
        <p:spPr>
          <a:xfrm>
            <a:off x="3759200" y="6172200"/>
            <a:ext cx="4267200" cy="476250"/>
          </a:xfrm>
        </p:spPr>
        <p:txBody>
          <a:bodyPr/>
          <a:lstStyle>
            <a:lvl1pPr>
              <a:defRPr/>
            </a:lvl1pPr>
          </a:lstStyle>
          <a:p>
            <a:endParaRPr lang="en-US"/>
          </a:p>
        </p:txBody>
      </p:sp>
    </p:spTree>
    <p:extLst>
      <p:ext uri="{BB962C8B-B14F-4D97-AF65-F5344CB8AC3E}">
        <p14:creationId xmlns:p14="http://schemas.microsoft.com/office/powerpoint/2010/main" val="281745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C0710-5E19-4EAB-8C58-0DBEEE5628FC}"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251277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5D1058-F237-4F1F-BCAB-84863B201C49}"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77257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9714AA-2C91-4A2D-B6F8-EB88945E8484}"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73340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6CA1B-13D9-44C7-928A-D9309D53A546}" type="datetime1">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260544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309C7-1A01-43A1-8CD2-A21BF74EAE91}" type="datetime1">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231004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59E00-3845-482D-93FF-A7F5BCE0D565}" type="datetime1">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51032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378E4-CE56-4C7A-839F-DBE01254F9E9}"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46761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A437D-3BDD-4A7F-9E71-99A87AE22AE8}"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55205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D7486-F000-4B5C-9796-CE6D19632D9D}" type="datetime1">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CE3ED-DAB9-4BB8-B569-8CB80401C8BA}" type="slidenum">
              <a:rPr lang="en-US" smtClean="0"/>
              <a:t>‹#›</a:t>
            </a:fld>
            <a:endParaRPr lang="en-US"/>
          </a:p>
        </p:txBody>
      </p:sp>
    </p:spTree>
    <p:extLst>
      <p:ext uri="{BB962C8B-B14F-4D97-AF65-F5344CB8AC3E}">
        <p14:creationId xmlns:p14="http://schemas.microsoft.com/office/powerpoint/2010/main" val="202622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Analytics: Module-1</a:t>
            </a:r>
            <a:endParaRPr lang="en-US" b="1" dirty="0"/>
          </a:p>
        </p:txBody>
      </p:sp>
      <p:sp>
        <p:nvSpPr>
          <p:cNvPr id="3" name="Subtitle 2"/>
          <p:cNvSpPr>
            <a:spLocks noGrp="1"/>
          </p:cNvSpPr>
          <p:nvPr>
            <p:ph type="subTitle" idx="1"/>
          </p:nvPr>
        </p:nvSpPr>
        <p:spPr/>
        <p:txBody>
          <a:bodyPr>
            <a:normAutofit fontScale="92500" lnSpcReduction="10000"/>
          </a:bodyPr>
          <a:lstStyle/>
          <a:p>
            <a:r>
              <a:rPr lang="en-US" dirty="0" smtClean="0"/>
              <a:t>Dr. Ramen Pal</a:t>
            </a:r>
            <a:br>
              <a:rPr lang="en-US" dirty="0" smtClean="0"/>
            </a:br>
            <a:r>
              <a:rPr lang="en-US" dirty="0" smtClean="0"/>
              <a:t>Associate Professor</a:t>
            </a:r>
            <a:br>
              <a:rPr lang="en-US" dirty="0" smtClean="0"/>
            </a:br>
            <a:r>
              <a:rPr lang="en-US" dirty="0" smtClean="0"/>
              <a:t>Department of CSE (AI &amp; ML), UEMK</a:t>
            </a:r>
          </a:p>
          <a:p>
            <a:r>
              <a:rPr lang="en-US" dirty="0" smtClean="0"/>
              <a:t>Contact: ramen.pal@uem.edu.in </a:t>
            </a:r>
            <a:br>
              <a:rPr lang="en-US" dirty="0" smtClean="0"/>
            </a:br>
            <a:r>
              <a:rPr lang="en-US" dirty="0" err="1" smtClean="0"/>
              <a:t>WhatsApp</a:t>
            </a:r>
            <a:r>
              <a:rPr lang="en-US" dirty="0" smtClean="0"/>
              <a:t>: 7501038078</a:t>
            </a:r>
            <a:endParaRPr lang="en-US" dirty="0"/>
          </a:p>
        </p:txBody>
      </p:sp>
      <p:sp>
        <p:nvSpPr>
          <p:cNvPr id="4" name="Date Placeholder 3"/>
          <p:cNvSpPr>
            <a:spLocks noGrp="1"/>
          </p:cNvSpPr>
          <p:nvPr>
            <p:ph type="dt" sz="half" idx="10"/>
          </p:nvPr>
        </p:nvSpPr>
        <p:spPr/>
        <p:txBody>
          <a:bodyPr/>
          <a:lstStyle/>
          <a:p>
            <a:fld id="{E7DCED45-37DD-40FF-93D8-14E1460B00B1}"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a:t>
            </a:fld>
            <a:endParaRPr lang="en-US"/>
          </a:p>
        </p:txBody>
      </p:sp>
    </p:spTree>
    <p:extLst>
      <p:ext uri="{BB962C8B-B14F-4D97-AF65-F5344CB8AC3E}">
        <p14:creationId xmlns:p14="http://schemas.microsoft.com/office/powerpoint/2010/main" val="2125594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smtClean="0"/>
              <a:t>Dirty </a:t>
            </a:r>
            <a:r>
              <a:rPr lang="en-US" dirty="0"/>
              <a:t>data, or unclean </a:t>
            </a:r>
            <a:r>
              <a:rPr lang="en-US" dirty="0" smtClean="0"/>
              <a:t>data </a:t>
            </a:r>
            <a:r>
              <a:rPr lang="en-US" smtClean="0"/>
              <a:t>or rogue </a:t>
            </a:r>
            <a:r>
              <a:rPr lang="en-US" dirty="0" smtClean="0"/>
              <a:t>data, </a:t>
            </a:r>
            <a:r>
              <a:rPr lang="en-US" dirty="0"/>
              <a:t>is data that is in some way faulty: it might contain duplicates, or be outdated, insecure, incomplete, inaccurate, or inconsistent.</a:t>
            </a:r>
            <a:endParaRPr lang="en-US" dirty="0" smtClean="0"/>
          </a:p>
          <a:p>
            <a:pPr marL="0" indent="0">
              <a:buNone/>
            </a:pPr>
            <a:endParaRPr lang="en-US" dirty="0"/>
          </a:p>
          <a:p>
            <a:pPr marL="0" indent="0">
              <a:buNone/>
            </a:pPr>
            <a:endParaRPr lang="en-US" dirty="0" smtClean="0"/>
          </a:p>
          <a:p>
            <a:pPr marL="0" indent="0">
              <a:buNone/>
            </a:pPr>
            <a:r>
              <a:rPr lang="en-US" dirty="0" smtClean="0"/>
              <a:t>The </a:t>
            </a:r>
            <a:r>
              <a:rPr lang="en-US" dirty="0" smtClean="0">
                <a:solidFill>
                  <a:srgbClr val="008000"/>
                </a:solidFill>
              </a:rPr>
              <a:t>Statistics</a:t>
            </a:r>
            <a:r>
              <a:rPr lang="en-US" dirty="0" smtClean="0"/>
              <a:t> View:</a:t>
            </a:r>
          </a:p>
          <a:p>
            <a:pPr lvl="1">
              <a:buFont typeface="Wingdings" panose="05000000000000000000" pitchFamily="2" charset="2"/>
              <a:buChar char="Ø"/>
            </a:pPr>
            <a:r>
              <a:rPr lang="en-US" dirty="0" smtClean="0"/>
              <a:t>There is a process that produces data</a:t>
            </a:r>
          </a:p>
          <a:p>
            <a:pPr lvl="1">
              <a:buFont typeface="Wingdings" panose="05000000000000000000" pitchFamily="2" charset="2"/>
              <a:buChar char="Ø"/>
            </a:pPr>
            <a:r>
              <a:rPr lang="en-US" dirty="0" smtClean="0"/>
              <a:t>Any dataset is a sample of the output of that process</a:t>
            </a:r>
          </a:p>
          <a:p>
            <a:pPr lvl="1">
              <a:buFont typeface="Wingdings" panose="05000000000000000000" pitchFamily="2" charset="2"/>
              <a:buChar char="Ø"/>
            </a:pPr>
            <a:r>
              <a:rPr lang="en-US" dirty="0" smtClean="0"/>
              <a:t>Results are probabilistic</a:t>
            </a:r>
          </a:p>
          <a:p>
            <a:pPr lvl="1">
              <a:buFont typeface="Wingdings" panose="05000000000000000000" pitchFamily="2" charset="2"/>
              <a:buChar char="Ø"/>
            </a:pPr>
            <a:r>
              <a:rPr lang="en-US" dirty="0" smtClean="0"/>
              <a:t>You can correct bias in your sample</a:t>
            </a:r>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Dirty Data</a:t>
            </a:r>
          </a:p>
        </p:txBody>
      </p:sp>
      <p:sp>
        <p:nvSpPr>
          <p:cNvPr id="2" name="Date Placeholder 1"/>
          <p:cNvSpPr>
            <a:spLocks noGrp="1"/>
          </p:cNvSpPr>
          <p:nvPr>
            <p:ph type="dt" sz="half" idx="10"/>
          </p:nvPr>
        </p:nvSpPr>
        <p:spPr/>
        <p:txBody>
          <a:bodyPr/>
          <a:lstStyle/>
          <a:p>
            <a:fld id="{E84E74D3-7184-424A-A20A-FA8540C3DB6F}" type="datetime1">
              <a:rPr lang="en-US" smtClean="0"/>
              <a:t>1/16/2024</a:t>
            </a:fld>
            <a:endParaRPr lang="en-US"/>
          </a:p>
        </p:txBody>
      </p:sp>
      <p:sp>
        <p:nvSpPr>
          <p:cNvPr id="4" name="Slide Number Placeholder 3"/>
          <p:cNvSpPr>
            <a:spLocks noGrp="1"/>
          </p:cNvSpPr>
          <p:nvPr>
            <p:ph type="sldNum" sz="quarter" idx="12"/>
          </p:nvPr>
        </p:nvSpPr>
        <p:spPr/>
        <p:txBody>
          <a:bodyPr/>
          <a:lstStyle/>
          <a:p>
            <a:fld id="{4F2CE3ED-DAB9-4BB8-B569-8CB80401C8BA}" type="slidenum">
              <a:rPr lang="en-US" smtClean="0"/>
              <a:t>10</a:t>
            </a:fld>
            <a:endParaRPr lang="en-US"/>
          </a:p>
        </p:txBody>
      </p:sp>
    </p:spTree>
    <p:extLst>
      <p:ext uri="{BB962C8B-B14F-4D97-AF65-F5344CB8AC3E}">
        <p14:creationId xmlns:p14="http://schemas.microsoft.com/office/powerpoint/2010/main" val="1645777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a:t>
            </a:r>
            <a:r>
              <a:rPr lang="en-US" dirty="0" smtClean="0">
                <a:solidFill>
                  <a:srgbClr val="E9C654"/>
                </a:solidFill>
              </a:rPr>
              <a:t>Database</a:t>
            </a:r>
            <a:r>
              <a:rPr lang="en-US" dirty="0" smtClean="0"/>
              <a:t> View:</a:t>
            </a:r>
          </a:p>
          <a:p>
            <a:pPr lvl="1">
              <a:buFont typeface="Wingdings" panose="05000000000000000000" pitchFamily="2" charset="2"/>
              <a:buChar char="Ø"/>
            </a:pPr>
            <a:r>
              <a:rPr lang="en-US" dirty="0" smtClean="0"/>
              <a:t>I got my hands on this data set</a:t>
            </a:r>
          </a:p>
          <a:p>
            <a:pPr lvl="1">
              <a:buFont typeface="Wingdings" panose="05000000000000000000" pitchFamily="2" charset="2"/>
              <a:buChar char="Ø"/>
            </a:pPr>
            <a:r>
              <a:rPr lang="en-US" dirty="0" smtClean="0"/>
              <a:t>Some of the values are missing, corrupted, wrong, duplicated</a:t>
            </a:r>
          </a:p>
          <a:p>
            <a:pPr lvl="1">
              <a:buFont typeface="Wingdings" panose="05000000000000000000" pitchFamily="2" charset="2"/>
              <a:buChar char="Ø"/>
            </a:pPr>
            <a:r>
              <a:rPr lang="en-US" dirty="0" smtClean="0"/>
              <a:t>You get a better answer by improving the quality of the values in your dataset</a:t>
            </a:r>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Dirty Data</a:t>
            </a:r>
          </a:p>
        </p:txBody>
      </p:sp>
      <p:sp>
        <p:nvSpPr>
          <p:cNvPr id="2" name="Date Placeholder 1"/>
          <p:cNvSpPr>
            <a:spLocks noGrp="1"/>
          </p:cNvSpPr>
          <p:nvPr>
            <p:ph type="dt" sz="half" idx="10"/>
          </p:nvPr>
        </p:nvSpPr>
        <p:spPr/>
        <p:txBody>
          <a:bodyPr/>
          <a:lstStyle/>
          <a:p>
            <a:fld id="{DA8593CB-FBD7-45E5-8903-46C5D547BB69}" type="datetime1">
              <a:rPr lang="en-US" smtClean="0"/>
              <a:t>1/16/2024</a:t>
            </a:fld>
            <a:endParaRPr lang="en-US"/>
          </a:p>
        </p:txBody>
      </p:sp>
      <p:sp>
        <p:nvSpPr>
          <p:cNvPr id="4" name="Slide Number Placeholder 3"/>
          <p:cNvSpPr>
            <a:spLocks noGrp="1"/>
          </p:cNvSpPr>
          <p:nvPr>
            <p:ph type="sldNum" sz="quarter" idx="12"/>
          </p:nvPr>
        </p:nvSpPr>
        <p:spPr/>
        <p:txBody>
          <a:bodyPr/>
          <a:lstStyle/>
          <a:p>
            <a:fld id="{4F2CE3ED-DAB9-4BB8-B569-8CB80401C8BA}" type="slidenum">
              <a:rPr lang="en-US" smtClean="0"/>
              <a:t>11</a:t>
            </a:fld>
            <a:endParaRPr lang="en-US"/>
          </a:p>
        </p:txBody>
      </p:sp>
    </p:spTree>
    <p:extLst>
      <p:ext uri="{BB962C8B-B14F-4D97-AF65-F5344CB8AC3E}">
        <p14:creationId xmlns:p14="http://schemas.microsoft.com/office/powerpoint/2010/main" val="318300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a:t>
            </a:r>
            <a:r>
              <a:rPr lang="en-US" dirty="0" smtClean="0">
                <a:solidFill>
                  <a:srgbClr val="3366FF"/>
                </a:solidFill>
              </a:rPr>
              <a:t>Domain Expert’s</a:t>
            </a:r>
            <a:r>
              <a:rPr lang="en-US" dirty="0" smtClean="0"/>
              <a:t> View:</a:t>
            </a:r>
          </a:p>
          <a:p>
            <a:pPr lvl="1">
              <a:buFont typeface="Wingdings" panose="05000000000000000000" pitchFamily="2" charset="2"/>
              <a:buChar char="Ø"/>
            </a:pPr>
            <a:r>
              <a:rPr lang="en-US" dirty="0" smtClean="0"/>
              <a:t>This Data Doesn’t look right</a:t>
            </a:r>
          </a:p>
          <a:p>
            <a:pPr lvl="1">
              <a:buFont typeface="Wingdings" panose="05000000000000000000" pitchFamily="2" charset="2"/>
              <a:buChar char="Ø"/>
            </a:pPr>
            <a:r>
              <a:rPr lang="en-US" dirty="0" smtClean="0"/>
              <a:t>This Answer Doesn’t look right</a:t>
            </a:r>
          </a:p>
          <a:p>
            <a:pPr lvl="1">
              <a:buFont typeface="Wingdings" panose="05000000000000000000" pitchFamily="2" charset="2"/>
              <a:buChar char="Ø"/>
            </a:pPr>
            <a:r>
              <a:rPr lang="en-US" dirty="0" smtClean="0"/>
              <a:t>What happened?</a:t>
            </a:r>
            <a:endParaRPr lang="en-US" dirty="0"/>
          </a:p>
        </p:txBody>
      </p:sp>
      <p:sp>
        <p:nvSpPr>
          <p:cNvPr id="5" name="Title 1"/>
          <p:cNvSpPr txBox="1">
            <a:spLocks/>
          </p:cNvSpPr>
          <p:nvPr/>
        </p:nvSpPr>
        <p:spPr>
          <a:xfrm>
            <a:off x="838200" y="3780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Dirty Data</a:t>
            </a:r>
          </a:p>
        </p:txBody>
      </p:sp>
      <p:sp>
        <p:nvSpPr>
          <p:cNvPr id="2" name="Date Placeholder 1"/>
          <p:cNvSpPr>
            <a:spLocks noGrp="1"/>
          </p:cNvSpPr>
          <p:nvPr>
            <p:ph type="dt" sz="half" idx="10"/>
          </p:nvPr>
        </p:nvSpPr>
        <p:spPr/>
        <p:txBody>
          <a:bodyPr/>
          <a:lstStyle/>
          <a:p>
            <a:fld id="{7226469F-E927-457F-ABD7-5438CC97CB32}" type="datetime1">
              <a:rPr lang="en-US" smtClean="0"/>
              <a:t>1/16/2024</a:t>
            </a:fld>
            <a:endParaRPr lang="en-US"/>
          </a:p>
        </p:txBody>
      </p:sp>
      <p:sp>
        <p:nvSpPr>
          <p:cNvPr id="4" name="Slide Number Placeholder 3"/>
          <p:cNvSpPr>
            <a:spLocks noGrp="1"/>
          </p:cNvSpPr>
          <p:nvPr>
            <p:ph type="sldNum" sz="quarter" idx="12"/>
          </p:nvPr>
        </p:nvSpPr>
        <p:spPr/>
        <p:txBody>
          <a:bodyPr/>
          <a:lstStyle/>
          <a:p>
            <a:fld id="{4F2CE3ED-DAB9-4BB8-B569-8CB80401C8BA}" type="slidenum">
              <a:rPr lang="en-US" smtClean="0"/>
              <a:t>12</a:t>
            </a:fld>
            <a:endParaRPr lang="en-US"/>
          </a:p>
        </p:txBody>
      </p:sp>
    </p:spTree>
    <p:extLst>
      <p:ext uri="{BB962C8B-B14F-4D97-AF65-F5344CB8AC3E}">
        <p14:creationId xmlns:p14="http://schemas.microsoft.com/office/powerpoint/2010/main" val="1554901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a:t>
            </a:r>
            <a:r>
              <a:rPr lang="en-US" dirty="0" smtClean="0">
                <a:solidFill>
                  <a:srgbClr val="FF0000"/>
                </a:solidFill>
              </a:rPr>
              <a:t>Data Scientist’s</a:t>
            </a:r>
            <a:r>
              <a:rPr lang="en-US" dirty="0" smtClean="0"/>
              <a:t> View:</a:t>
            </a:r>
          </a:p>
          <a:p>
            <a:pPr lvl="1">
              <a:buFont typeface="Wingdings" panose="05000000000000000000" pitchFamily="2" charset="2"/>
              <a:buChar char="Ø"/>
            </a:pPr>
            <a:r>
              <a:rPr lang="en-US" dirty="0" smtClean="0"/>
              <a:t>Some Combination of all of the above</a:t>
            </a:r>
            <a:endParaRPr lang="en-US" dirty="0"/>
          </a:p>
        </p:txBody>
      </p:sp>
      <p:pic>
        <p:nvPicPr>
          <p:cNvPr id="4" name="Picture 3"/>
          <p:cNvPicPr>
            <a:picLocks noChangeAspect="1"/>
          </p:cNvPicPr>
          <p:nvPr/>
        </p:nvPicPr>
        <p:blipFill>
          <a:blip r:embed="rId2"/>
          <a:stretch>
            <a:fillRect/>
          </a:stretch>
        </p:blipFill>
        <p:spPr>
          <a:xfrm>
            <a:off x="4841589" y="3224039"/>
            <a:ext cx="2508822" cy="2592023"/>
          </a:xfrm>
          <a:prstGeom prst="rect">
            <a:avLst/>
          </a:prstGeom>
        </p:spPr>
      </p:pic>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Dirty Data</a:t>
            </a:r>
          </a:p>
        </p:txBody>
      </p:sp>
      <p:sp>
        <p:nvSpPr>
          <p:cNvPr id="2" name="Date Placeholder 1"/>
          <p:cNvSpPr>
            <a:spLocks noGrp="1"/>
          </p:cNvSpPr>
          <p:nvPr>
            <p:ph type="dt" sz="half" idx="10"/>
          </p:nvPr>
        </p:nvSpPr>
        <p:spPr/>
        <p:txBody>
          <a:bodyPr/>
          <a:lstStyle/>
          <a:p>
            <a:fld id="{93A5FA14-E5CE-4ADC-8DD6-1417BA75CCE3}"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13</a:t>
            </a:fld>
            <a:endParaRPr lang="en-US"/>
          </a:p>
        </p:txBody>
      </p:sp>
    </p:spTree>
    <p:extLst>
      <p:ext uri="{BB962C8B-B14F-4D97-AF65-F5344CB8AC3E}">
        <p14:creationId xmlns:p14="http://schemas.microsoft.com/office/powerpoint/2010/main" val="207824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69961"/>
            <a:ext cx="8229600" cy="4525963"/>
          </a:xfrm>
        </p:spPr>
        <p:txBody>
          <a:bodyPr>
            <a:normAutofit/>
          </a:bodyPr>
          <a:lstStyle/>
          <a:p>
            <a:pPr>
              <a:buFont typeface="Wingdings" panose="05000000000000000000" pitchFamily="2" charset="2"/>
              <a:buChar char="Ø"/>
            </a:pPr>
            <a:r>
              <a:rPr lang="en-US" dirty="0" smtClean="0"/>
              <a:t>Data is dirty on its own</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Datasets </a:t>
            </a:r>
            <a:r>
              <a:rPr lang="en-US" dirty="0"/>
              <a:t>are clean but suffer “bit rot”</a:t>
            </a:r>
          </a:p>
          <a:p>
            <a:pPr lvl="1">
              <a:buFont typeface="Wingdings" panose="05000000000000000000" pitchFamily="2" charset="2"/>
              <a:buChar char="Ø"/>
            </a:pPr>
            <a:r>
              <a:rPr lang="en-US" dirty="0"/>
              <a:t>Old data loses its value over time</a:t>
            </a:r>
          </a:p>
          <a:p>
            <a:pPr marL="0" indent="0">
              <a:buNone/>
            </a:pPr>
            <a:endParaRPr lang="en-US" dirty="0"/>
          </a:p>
          <a:p>
            <a:pPr>
              <a:buFont typeface="Wingdings" panose="05000000000000000000" pitchFamily="2" charset="2"/>
              <a:buChar char="Ø"/>
            </a:pPr>
            <a:r>
              <a:rPr lang="en-US" dirty="0" smtClean="0"/>
              <a:t>Datasets </a:t>
            </a:r>
            <a:r>
              <a:rPr lang="en-US" dirty="0" smtClean="0"/>
              <a:t>are clean but </a:t>
            </a:r>
            <a:r>
              <a:rPr lang="en-US" dirty="0" smtClean="0">
                <a:solidFill>
                  <a:srgbClr val="FF0000"/>
                </a:solidFill>
              </a:rPr>
              <a:t>integration</a:t>
            </a:r>
            <a:r>
              <a:rPr lang="en-US" dirty="0" smtClean="0"/>
              <a:t> (i.e., combining them) screws them </a:t>
            </a:r>
            <a:r>
              <a:rPr lang="en-US" dirty="0" smtClean="0"/>
              <a:t>up</a:t>
            </a:r>
          </a:p>
          <a:p>
            <a:pPr marL="0" indent="0">
              <a:buNone/>
            </a:pPr>
            <a:endParaRPr lang="en-US" dirty="0"/>
          </a:p>
          <a:p>
            <a:pPr>
              <a:buFont typeface="Wingdings" panose="05000000000000000000" pitchFamily="2" charset="2"/>
              <a:buChar char="Ø"/>
            </a:pPr>
            <a:r>
              <a:rPr lang="en-US" dirty="0" smtClean="0"/>
              <a:t>Any combination of the above</a:t>
            </a:r>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Quality Problems</a:t>
            </a:r>
          </a:p>
        </p:txBody>
      </p:sp>
      <p:sp>
        <p:nvSpPr>
          <p:cNvPr id="2" name="Date Placeholder 1"/>
          <p:cNvSpPr>
            <a:spLocks noGrp="1"/>
          </p:cNvSpPr>
          <p:nvPr>
            <p:ph type="dt" sz="half" idx="10"/>
          </p:nvPr>
        </p:nvSpPr>
        <p:spPr/>
        <p:txBody>
          <a:bodyPr/>
          <a:lstStyle/>
          <a:p>
            <a:fld id="{9E0C9C0D-9AC0-499E-BC02-19D16FBDC765}"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14</a:t>
            </a:fld>
            <a:endParaRPr lang="en-US"/>
          </a:p>
        </p:txBody>
      </p:sp>
    </p:spTree>
    <p:extLst>
      <p:ext uri="{BB962C8B-B14F-4D97-AF65-F5344CB8AC3E}">
        <p14:creationId xmlns:p14="http://schemas.microsoft.com/office/powerpoint/2010/main" val="94063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027C5805-9983-F146-8C95-E0F74EE02B7F}" type="slidenum">
              <a:rPr lang="en-US"/>
              <a:pPr/>
              <a:t>15</a:t>
            </a:fld>
            <a:endParaRPr lang="en-US"/>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503" y="1270121"/>
            <a:ext cx="7463153" cy="5362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grpSp>
        <p:nvGrpSpPr>
          <p:cNvPr id="6" name="Group 5"/>
          <p:cNvGrpSpPr/>
          <p:nvPr/>
        </p:nvGrpSpPr>
        <p:grpSpPr>
          <a:xfrm>
            <a:off x="4490313" y="2071143"/>
            <a:ext cx="1406442" cy="3467506"/>
            <a:chOff x="2966313" y="2071143"/>
            <a:chExt cx="1406442" cy="3467506"/>
          </a:xfrm>
        </p:grpSpPr>
        <p:sp>
          <p:nvSpPr>
            <p:cNvPr id="4" name="Oval 3"/>
            <p:cNvSpPr/>
            <p:nvPr/>
          </p:nvSpPr>
          <p:spPr>
            <a:xfrm>
              <a:off x="2966313" y="2071143"/>
              <a:ext cx="1406442" cy="3460429"/>
            </a:xfrm>
            <a:prstGeom prst="ellipse">
              <a:avLst/>
            </a:prstGeom>
            <a:noFill/>
            <a:ln w="254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45315" y="4338320"/>
              <a:ext cx="1156800" cy="1200329"/>
            </a:xfrm>
            <a:prstGeom prst="rect">
              <a:avLst/>
            </a:prstGeom>
            <a:noFill/>
          </p:spPr>
          <p:txBody>
            <a:bodyPr wrap="none" rtlCol="0">
              <a:spAutoFit/>
            </a:bodyPr>
            <a:lstStyle/>
            <a:p>
              <a:pPr algn="ctr"/>
              <a:r>
                <a:rPr lang="en-US" dirty="0"/>
                <a:t>Extract</a:t>
              </a:r>
            </a:p>
            <a:p>
              <a:pPr algn="ctr"/>
              <a:r>
                <a:rPr lang="en-US" dirty="0"/>
                <a:t>Transform</a:t>
              </a:r>
            </a:p>
            <a:p>
              <a:pPr algn="ctr"/>
              <a:r>
                <a:rPr lang="en-US" dirty="0"/>
                <a:t>Load</a:t>
              </a:r>
            </a:p>
            <a:p>
              <a:pPr algn="ctr"/>
              <a:endParaRPr lang="en-US" dirty="0"/>
            </a:p>
          </p:txBody>
        </p:sp>
      </p:grpSp>
      <p:sp>
        <p:nvSpPr>
          <p:cNvPr id="7" name="TextBox 6"/>
          <p:cNvSpPr txBox="1"/>
          <p:nvPr/>
        </p:nvSpPr>
        <p:spPr>
          <a:xfrm>
            <a:off x="4669315" y="2425275"/>
            <a:ext cx="1048146" cy="646331"/>
          </a:xfrm>
          <a:prstGeom prst="rect">
            <a:avLst/>
          </a:prstGeom>
          <a:noFill/>
        </p:spPr>
        <p:txBody>
          <a:bodyPr wrap="none" rtlCol="0">
            <a:spAutoFit/>
          </a:bodyPr>
          <a:lstStyle/>
          <a:p>
            <a:pPr algn="ctr"/>
            <a:r>
              <a:rPr lang="en-US" dirty="0"/>
              <a:t>Integrate</a:t>
            </a:r>
          </a:p>
          <a:p>
            <a:pPr algn="ctr"/>
            <a:r>
              <a:rPr lang="en-US" dirty="0"/>
              <a:t>Clean</a:t>
            </a:r>
          </a:p>
        </p:txBody>
      </p:sp>
      <p:pic>
        <p:nvPicPr>
          <p:cNvPr id="8" name="Picture 7" descr="Screen Shot 2014-02-24 at 4.2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029" y="3074425"/>
            <a:ext cx="1083892" cy="470527"/>
          </a:xfrm>
          <a:prstGeom prst="rect">
            <a:avLst/>
          </a:prstGeom>
        </p:spPr>
      </p:pic>
      <p:sp>
        <p:nvSpPr>
          <p:cNvPr id="1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Big Picture: Where can Dirty Data Arise?</a:t>
            </a:r>
          </a:p>
        </p:txBody>
      </p:sp>
      <p:sp>
        <p:nvSpPr>
          <p:cNvPr id="2" name="Date Placeholder 1"/>
          <p:cNvSpPr>
            <a:spLocks noGrp="1"/>
          </p:cNvSpPr>
          <p:nvPr>
            <p:ph type="dt" sz="half" idx="10"/>
          </p:nvPr>
        </p:nvSpPr>
        <p:spPr/>
        <p:txBody>
          <a:bodyPr/>
          <a:lstStyle/>
          <a:p>
            <a:fld id="{C92C89C6-0ABC-4EBB-A054-1BCE4F38AE20}" type="datetime1">
              <a:rPr lang="en-US" smtClean="0"/>
              <a:t>1/16/2024</a:t>
            </a:fld>
            <a:endParaRPr lang="en-US"/>
          </a:p>
        </p:txBody>
      </p:sp>
    </p:spTree>
    <p:extLst>
      <p:ext uri="{BB962C8B-B14F-4D97-AF65-F5344CB8AC3E}">
        <p14:creationId xmlns:p14="http://schemas.microsoft.com/office/powerpoint/2010/main" val="10203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90688"/>
            <a:ext cx="9144000" cy="4488417"/>
          </a:xfrm>
          <a:prstGeom prst="rect">
            <a:avLst/>
          </a:prstGeom>
        </p:spPr>
      </p:pic>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ETL</a:t>
            </a:r>
            <a:endParaRPr lang="en-US" b="1" dirty="0"/>
          </a:p>
        </p:txBody>
      </p:sp>
      <p:sp>
        <p:nvSpPr>
          <p:cNvPr id="2" name="Date Placeholder 1"/>
          <p:cNvSpPr>
            <a:spLocks noGrp="1"/>
          </p:cNvSpPr>
          <p:nvPr>
            <p:ph type="dt" sz="half" idx="10"/>
          </p:nvPr>
        </p:nvSpPr>
        <p:spPr/>
        <p:txBody>
          <a:bodyPr/>
          <a:lstStyle/>
          <a:p>
            <a:fld id="{199C6F19-0757-4099-B862-DA2451022733}" type="datetime1">
              <a:rPr lang="en-US" smtClean="0"/>
              <a:t>1/16/2024</a:t>
            </a:fld>
            <a:endParaRPr lang="en-US"/>
          </a:p>
        </p:txBody>
      </p:sp>
      <p:sp>
        <p:nvSpPr>
          <p:cNvPr id="4" name="Slide Number Placeholder 3"/>
          <p:cNvSpPr>
            <a:spLocks noGrp="1"/>
          </p:cNvSpPr>
          <p:nvPr>
            <p:ph type="sldNum" sz="quarter" idx="12"/>
          </p:nvPr>
        </p:nvSpPr>
        <p:spPr/>
        <p:txBody>
          <a:bodyPr/>
          <a:lstStyle/>
          <a:p>
            <a:fld id="{4F2CE3ED-DAB9-4BB8-B569-8CB80401C8BA}" type="slidenum">
              <a:rPr lang="en-US" smtClean="0"/>
              <a:t>16</a:t>
            </a:fld>
            <a:endParaRPr lang="en-US"/>
          </a:p>
        </p:txBody>
      </p:sp>
    </p:spTree>
    <p:extLst>
      <p:ext uri="{BB962C8B-B14F-4D97-AF65-F5344CB8AC3E}">
        <p14:creationId xmlns:p14="http://schemas.microsoft.com/office/powerpoint/2010/main" val="1027414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004662" y="2713037"/>
            <a:ext cx="8229600" cy="4144963"/>
          </a:xfrm>
        </p:spPr>
        <p:txBody>
          <a:bodyPr/>
          <a:lstStyle/>
          <a:p>
            <a:r>
              <a:rPr lang="en-US" dirty="0"/>
              <a:t>Can we interpret the data?</a:t>
            </a:r>
          </a:p>
          <a:p>
            <a:pPr lvl="1"/>
            <a:r>
              <a:rPr lang="en-US" dirty="0"/>
              <a:t>What do the fields mean?</a:t>
            </a:r>
          </a:p>
          <a:p>
            <a:pPr lvl="1"/>
            <a:r>
              <a:rPr lang="en-US" dirty="0"/>
              <a:t>What is the key? </a:t>
            </a:r>
          </a:p>
          <a:p>
            <a:pPr lvl="1">
              <a:buFont typeface="Arial" panose="020B0604020202020204" pitchFamily="34" charset="0"/>
              <a:buChar char="•"/>
            </a:pPr>
            <a:r>
              <a:rPr lang="en-US" sz="2800" dirty="0"/>
              <a:t>Data glitches</a:t>
            </a:r>
          </a:p>
          <a:p>
            <a:pPr lvl="1"/>
            <a:r>
              <a:rPr lang="en-US" dirty="0"/>
              <a:t>Typos, multiple formats, missing / default values</a:t>
            </a:r>
          </a:p>
          <a:p>
            <a:r>
              <a:rPr lang="en-US" dirty="0"/>
              <a:t>Metadata and domain expertise</a:t>
            </a:r>
          </a:p>
          <a:p>
            <a:pPr lvl="1"/>
            <a:r>
              <a:rPr lang="en-US" dirty="0"/>
              <a:t>Field three is Revenue.  In dollars or rupees?</a:t>
            </a:r>
          </a:p>
          <a:p>
            <a:pPr lvl="1"/>
            <a:r>
              <a:rPr lang="en-US" dirty="0"/>
              <a:t>Field </a:t>
            </a:r>
            <a:r>
              <a:rPr lang="en-US" dirty="0" smtClean="0"/>
              <a:t>four </a:t>
            </a:r>
            <a:r>
              <a:rPr lang="en-US" dirty="0"/>
              <a:t>is Usage.  Is it </a:t>
            </a:r>
            <a:r>
              <a:rPr lang="en-US" i="1" dirty="0"/>
              <a:t>censored or uncensored</a:t>
            </a:r>
            <a:r>
              <a:rPr lang="en-US" dirty="0"/>
              <a:t>?</a:t>
            </a:r>
          </a:p>
          <a:p>
            <a:pPr lvl="2"/>
            <a:r>
              <a:rPr lang="en-US" dirty="0"/>
              <a:t>Field 4 is a censored flag.  How to handle censored data?</a:t>
            </a:r>
          </a:p>
          <a:p>
            <a:pPr lvl="1"/>
            <a:endParaRPr lang="en-US" dirty="0"/>
          </a:p>
        </p:txBody>
      </p:sp>
      <p:sp>
        <p:nvSpPr>
          <p:cNvPr id="6148" name="Text Box 4"/>
          <p:cNvSpPr txBox="1">
            <a:spLocks noChangeArrowheads="1"/>
          </p:cNvSpPr>
          <p:nvPr/>
        </p:nvSpPr>
        <p:spPr bwMode="auto">
          <a:xfrm>
            <a:off x="2915992" y="1882040"/>
            <a:ext cx="568572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pPr>
            <a:r>
              <a:rPr lang="en-US" sz="2400" dirty="0">
                <a:solidFill>
                  <a:srgbClr val="000000"/>
                </a:solidFill>
                <a:latin typeface="Arial" charset="0"/>
                <a:ea typeface="ＭＳ Ｐゴシック" charset="0"/>
              </a:rPr>
              <a:t>T.Das|97336o8327|24.95|Y|-|0.0|1000</a:t>
            </a:r>
          </a:p>
          <a:p>
            <a:pPr fontAlgn="base">
              <a:spcBef>
                <a:spcPct val="0"/>
              </a:spcBef>
              <a:spcAft>
                <a:spcPct val="0"/>
              </a:spcAft>
            </a:pPr>
            <a:r>
              <a:rPr lang="en-US" sz="2400" dirty="0">
                <a:solidFill>
                  <a:srgbClr val="000000"/>
                </a:solidFill>
                <a:latin typeface="Arial" charset="0"/>
                <a:ea typeface="ＭＳ Ｐゴシック" charset="0"/>
              </a:rPr>
              <a:t>Ted J.|973-360-8779|2000|N|M|NY|1000</a:t>
            </a:r>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Example Data Quality Problems</a:t>
            </a:r>
          </a:p>
        </p:txBody>
      </p:sp>
      <p:sp>
        <p:nvSpPr>
          <p:cNvPr id="2" name="Date Placeholder 1"/>
          <p:cNvSpPr>
            <a:spLocks noGrp="1"/>
          </p:cNvSpPr>
          <p:nvPr>
            <p:ph type="dt" sz="half" idx="10"/>
          </p:nvPr>
        </p:nvSpPr>
        <p:spPr/>
        <p:txBody>
          <a:bodyPr/>
          <a:lstStyle/>
          <a:p>
            <a:fld id="{F147EE34-9F69-47F0-92C6-D86B01BE70AE}"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17</a:t>
            </a:fld>
            <a:endParaRPr lang="en-US"/>
          </a:p>
        </p:txBody>
      </p:sp>
    </p:spTree>
    <p:extLst>
      <p:ext uri="{BB962C8B-B14F-4D97-AF65-F5344CB8AC3E}">
        <p14:creationId xmlns:p14="http://schemas.microsoft.com/office/powerpoint/2010/main" val="644861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416676" y="1523878"/>
            <a:ext cx="10625069" cy="4983163"/>
          </a:xfrm>
        </p:spPr>
        <p:txBody>
          <a:bodyPr/>
          <a:lstStyle/>
          <a:p>
            <a:pPr>
              <a:buFont typeface="Wingdings" panose="05000000000000000000" pitchFamily="2" charset="2"/>
              <a:buChar char="Ø"/>
            </a:pPr>
            <a:r>
              <a:rPr lang="en-US" dirty="0"/>
              <a:t>Systemic changes to data which are external to the recorded process.</a:t>
            </a:r>
          </a:p>
          <a:p>
            <a:pPr lvl="1">
              <a:buFont typeface="Wingdings" panose="05000000000000000000" pitchFamily="2" charset="2"/>
              <a:buChar char="Ø"/>
            </a:pPr>
            <a:r>
              <a:rPr lang="en-US" dirty="0"/>
              <a:t>Changes in data layout / data types</a:t>
            </a:r>
          </a:p>
          <a:p>
            <a:pPr lvl="2">
              <a:buFont typeface="Wingdings" panose="05000000000000000000" pitchFamily="2" charset="2"/>
              <a:buChar char="Ø"/>
            </a:pPr>
            <a:r>
              <a:rPr lang="en-US" dirty="0"/>
              <a:t>Integer becomes string, fields swap positions, etc.</a:t>
            </a:r>
          </a:p>
          <a:p>
            <a:pPr lvl="1">
              <a:buFont typeface="Wingdings" panose="05000000000000000000" pitchFamily="2" charset="2"/>
              <a:buChar char="Ø"/>
            </a:pPr>
            <a:r>
              <a:rPr lang="en-US" dirty="0"/>
              <a:t>Changes in scale / format</a:t>
            </a:r>
          </a:p>
          <a:p>
            <a:pPr lvl="2">
              <a:buFont typeface="Wingdings" panose="05000000000000000000" pitchFamily="2" charset="2"/>
              <a:buChar char="Ø"/>
            </a:pPr>
            <a:r>
              <a:rPr lang="en-US" dirty="0"/>
              <a:t>Dollars vs. euros</a:t>
            </a:r>
          </a:p>
          <a:p>
            <a:pPr lvl="1">
              <a:buFont typeface="Wingdings" panose="05000000000000000000" pitchFamily="2" charset="2"/>
              <a:buChar char="Ø"/>
            </a:pPr>
            <a:r>
              <a:rPr lang="en-US" dirty="0"/>
              <a:t>Temporary reversion to defaults</a:t>
            </a:r>
          </a:p>
          <a:p>
            <a:pPr lvl="2">
              <a:buFont typeface="Wingdings" panose="05000000000000000000" pitchFamily="2" charset="2"/>
              <a:buChar char="Ø"/>
            </a:pPr>
            <a:r>
              <a:rPr lang="en-US" dirty="0"/>
              <a:t>Failure of a processing step</a:t>
            </a:r>
          </a:p>
          <a:p>
            <a:pPr lvl="1">
              <a:buFont typeface="Wingdings" panose="05000000000000000000" pitchFamily="2" charset="2"/>
              <a:buChar char="Ø"/>
            </a:pPr>
            <a:r>
              <a:rPr lang="en-US" dirty="0"/>
              <a:t>Missing and default values</a:t>
            </a:r>
          </a:p>
          <a:p>
            <a:pPr lvl="2">
              <a:buFont typeface="Wingdings" panose="05000000000000000000" pitchFamily="2" charset="2"/>
              <a:buChar char="Ø"/>
            </a:pPr>
            <a:r>
              <a:rPr lang="en-US" dirty="0"/>
              <a:t>Application programs do not handle NULL values well …</a:t>
            </a:r>
          </a:p>
          <a:p>
            <a:pPr lvl="1">
              <a:buFont typeface="Wingdings" panose="05000000000000000000" pitchFamily="2" charset="2"/>
              <a:buChar char="Ø"/>
            </a:pPr>
            <a:r>
              <a:rPr lang="en-US" dirty="0"/>
              <a:t>Gaps in time series</a:t>
            </a:r>
          </a:p>
          <a:p>
            <a:pPr lvl="2">
              <a:buFont typeface="Wingdings" panose="05000000000000000000" pitchFamily="2" charset="2"/>
              <a:buChar char="Ø"/>
            </a:pPr>
            <a:r>
              <a:rPr lang="en-US" dirty="0"/>
              <a:t>Especially when records represent incremental changes.</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Glitches</a:t>
            </a:r>
          </a:p>
        </p:txBody>
      </p:sp>
      <p:sp>
        <p:nvSpPr>
          <p:cNvPr id="2" name="Date Placeholder 1"/>
          <p:cNvSpPr>
            <a:spLocks noGrp="1"/>
          </p:cNvSpPr>
          <p:nvPr>
            <p:ph type="dt" sz="half" idx="10"/>
          </p:nvPr>
        </p:nvSpPr>
        <p:spPr/>
        <p:txBody>
          <a:bodyPr/>
          <a:lstStyle/>
          <a:p>
            <a:fld id="{31FFD69F-BCC9-481C-854B-415D94128556}"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18</a:t>
            </a:fld>
            <a:endParaRPr lang="en-US"/>
          </a:p>
        </p:txBody>
      </p:sp>
    </p:spTree>
    <p:extLst>
      <p:ext uri="{BB962C8B-B14F-4D97-AF65-F5344CB8AC3E}">
        <p14:creationId xmlns:p14="http://schemas.microsoft.com/office/powerpoint/2010/main" val="54839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Dirty Data Problems</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From Stanford Data Integration Course:</a:t>
            </a:r>
          </a:p>
          <a:p>
            <a:pPr lvl="1">
              <a:buFont typeface="Wingdings" panose="05000000000000000000" pitchFamily="2" charset="2"/>
              <a:buChar char="Ø"/>
            </a:pPr>
            <a:r>
              <a:rPr lang="en-US" dirty="0" smtClean="0"/>
              <a:t>Naming conventions:  </a:t>
            </a:r>
            <a:r>
              <a:rPr lang="en-US" dirty="0" err="1" smtClean="0"/>
              <a:t>Eg</a:t>
            </a:r>
            <a:r>
              <a:rPr lang="en-US" dirty="0" smtClean="0"/>
              <a:t>: NYC </a:t>
            </a:r>
            <a:r>
              <a:rPr lang="en-US" dirty="0" err="1" smtClean="0"/>
              <a:t>vs</a:t>
            </a:r>
            <a:r>
              <a:rPr lang="en-US" dirty="0" smtClean="0"/>
              <a:t> New York</a:t>
            </a:r>
          </a:p>
          <a:p>
            <a:pPr lvl="1">
              <a:buFont typeface="Wingdings" panose="05000000000000000000" pitchFamily="2" charset="2"/>
              <a:buChar char="Ø"/>
            </a:pPr>
            <a:r>
              <a:rPr lang="en-US" dirty="0" smtClean="0"/>
              <a:t>Missing required field (</a:t>
            </a:r>
            <a:r>
              <a:rPr lang="en-US" dirty="0" err="1" smtClean="0"/>
              <a:t>Eg</a:t>
            </a:r>
            <a:r>
              <a:rPr lang="en-US" dirty="0"/>
              <a:t>:</a:t>
            </a:r>
            <a:r>
              <a:rPr lang="en-US" dirty="0" smtClean="0"/>
              <a:t> key field)</a:t>
            </a:r>
          </a:p>
          <a:p>
            <a:pPr lvl="1">
              <a:buFont typeface="Wingdings" panose="05000000000000000000" pitchFamily="2" charset="2"/>
              <a:buChar char="Ø"/>
            </a:pPr>
            <a:r>
              <a:rPr lang="en-US" dirty="0" smtClean="0"/>
              <a:t>Different representations (</a:t>
            </a:r>
            <a:r>
              <a:rPr lang="en-US" dirty="0" err="1" smtClean="0"/>
              <a:t>Eg</a:t>
            </a:r>
            <a:r>
              <a:rPr lang="en-US" dirty="0" smtClean="0"/>
              <a:t>: 2 </a:t>
            </a:r>
            <a:r>
              <a:rPr lang="en-US" dirty="0" err="1" smtClean="0"/>
              <a:t>vs</a:t>
            </a:r>
            <a:r>
              <a:rPr lang="en-US" dirty="0" smtClean="0"/>
              <a:t> Two)</a:t>
            </a:r>
          </a:p>
          <a:p>
            <a:pPr lvl="1">
              <a:buFont typeface="Wingdings" panose="05000000000000000000" pitchFamily="2" charset="2"/>
              <a:buChar char="Ø"/>
            </a:pPr>
            <a:r>
              <a:rPr lang="en-US" dirty="0" smtClean="0"/>
              <a:t>Fields too long (get truncated)</a:t>
            </a:r>
          </a:p>
          <a:p>
            <a:pPr lvl="1">
              <a:buFont typeface="Wingdings" panose="05000000000000000000" pitchFamily="2" charset="2"/>
              <a:buChar char="Ø"/>
            </a:pPr>
            <a:r>
              <a:rPr lang="en-US" dirty="0" smtClean="0"/>
              <a:t>Primary key violation (from </a:t>
            </a:r>
            <a:r>
              <a:rPr lang="en-US" dirty="0" err="1" smtClean="0"/>
              <a:t>unsturctured</a:t>
            </a:r>
            <a:r>
              <a:rPr lang="en-US" dirty="0" smtClean="0"/>
              <a:t> to structured or during integration)</a:t>
            </a:r>
          </a:p>
          <a:p>
            <a:pPr lvl="1">
              <a:buFont typeface="Wingdings" panose="05000000000000000000" pitchFamily="2" charset="2"/>
              <a:buChar char="Ø"/>
            </a:pPr>
            <a:r>
              <a:rPr lang="en-US" dirty="0" smtClean="0"/>
              <a:t>Redundant Records (exact match or other)</a:t>
            </a:r>
          </a:p>
          <a:p>
            <a:pPr lvl="1">
              <a:buFont typeface="Wingdings" panose="05000000000000000000" pitchFamily="2" charset="2"/>
              <a:buChar char="Ø"/>
            </a:pPr>
            <a:r>
              <a:rPr lang="en-US" dirty="0" smtClean="0"/>
              <a:t>Formatting issues – </a:t>
            </a:r>
            <a:r>
              <a:rPr lang="en-US" dirty="0" err="1" smtClean="0"/>
              <a:t>Eg</a:t>
            </a:r>
            <a:r>
              <a:rPr lang="en-US" dirty="0" smtClean="0"/>
              <a:t>: dates</a:t>
            </a:r>
          </a:p>
          <a:p>
            <a:pPr lvl="1">
              <a:buFont typeface="Wingdings" panose="05000000000000000000" pitchFamily="2" charset="2"/>
              <a:buChar char="Ø"/>
            </a:pPr>
            <a:r>
              <a:rPr lang="en-US" dirty="0" smtClean="0"/>
              <a:t>Licensing issues/Privacy/ keep you from using the data as you would like?</a:t>
            </a:r>
          </a:p>
          <a:p>
            <a:pPr lvl="1">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A26F29AE-7320-45A1-B571-BD45362316D9}"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19</a:t>
            </a:fld>
            <a:endParaRPr lang="en-US"/>
          </a:p>
        </p:txBody>
      </p:sp>
    </p:spTree>
    <p:extLst>
      <p:ext uri="{BB962C8B-B14F-4D97-AF65-F5344CB8AC3E}">
        <p14:creationId xmlns:p14="http://schemas.microsoft.com/office/powerpoint/2010/main" val="560246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Details</a:t>
            </a:r>
            <a:endParaRPr lang="en-US" b="1" dirty="0"/>
          </a:p>
        </p:txBody>
      </p:sp>
      <p:sp>
        <p:nvSpPr>
          <p:cNvPr id="3" name="Content Placeholder 2"/>
          <p:cNvSpPr>
            <a:spLocks noGrp="1"/>
          </p:cNvSpPr>
          <p:nvPr>
            <p:ph idx="1"/>
          </p:nvPr>
        </p:nvSpPr>
        <p:spPr/>
        <p:txBody>
          <a:bodyPr>
            <a:normAutofit/>
          </a:bodyPr>
          <a:lstStyle/>
          <a:p>
            <a:pPr algn="just"/>
            <a:r>
              <a:rPr lang="en-US" dirty="0" smtClean="0"/>
              <a:t>Subject Name: Professional Elective - III : Data Analytics</a:t>
            </a:r>
          </a:p>
          <a:p>
            <a:pPr algn="just"/>
            <a:r>
              <a:rPr lang="en-US" dirty="0" smtClean="0"/>
              <a:t>Credit: 3</a:t>
            </a:r>
          </a:p>
          <a:p>
            <a:pPr algn="just"/>
            <a:r>
              <a:rPr lang="en-US" dirty="0" smtClean="0"/>
              <a:t>Subject Code: PECCSE602A</a:t>
            </a:r>
          </a:p>
          <a:p>
            <a:pPr algn="just"/>
            <a:r>
              <a:rPr lang="en-US" dirty="0" smtClean="0"/>
              <a:t>Lecture Hours: 36</a:t>
            </a:r>
            <a:endParaRPr lang="en-US" dirty="0"/>
          </a:p>
        </p:txBody>
      </p:sp>
      <p:sp>
        <p:nvSpPr>
          <p:cNvPr id="4" name="Date Placeholder 3"/>
          <p:cNvSpPr>
            <a:spLocks noGrp="1"/>
          </p:cNvSpPr>
          <p:nvPr>
            <p:ph type="dt" sz="half" idx="10"/>
          </p:nvPr>
        </p:nvSpPr>
        <p:spPr/>
        <p:txBody>
          <a:bodyPr/>
          <a:lstStyle/>
          <a:p>
            <a:fld id="{0ECECBAA-CE10-496E-9E4B-A541AE935370}"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a:t>
            </a:fld>
            <a:endParaRPr lang="en-US"/>
          </a:p>
        </p:txBody>
      </p:sp>
    </p:spTree>
    <p:extLst>
      <p:ext uri="{BB962C8B-B14F-4D97-AF65-F5344CB8AC3E}">
        <p14:creationId xmlns:p14="http://schemas.microsoft.com/office/powerpoint/2010/main" val="1823811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 Outliers</a:t>
            </a:r>
            <a:endParaRPr lang="en-US" b="1" dirty="0"/>
          </a:p>
        </p:txBody>
      </p:sp>
      <p:pic>
        <p:nvPicPr>
          <p:cNvPr id="4" name="Content Placeholder 3" descr="Screen Shot 2014-02-24 at 5.02.49 PM.png"/>
          <p:cNvPicPr>
            <a:picLocks noGrp="1" noChangeAspect="1"/>
          </p:cNvPicPr>
          <p:nvPr>
            <p:ph idx="1"/>
          </p:nvPr>
        </p:nvPicPr>
        <p:blipFill>
          <a:blip r:embed="rId2">
            <a:extLst>
              <a:ext uri="{28A0092B-C50C-407E-A947-70E740481C1C}">
                <a14:useLocalDpi xmlns:a14="http://schemas.microsoft.com/office/drawing/2010/main" val="0"/>
              </a:ext>
            </a:extLst>
          </a:blip>
          <a:srcRect t="2125" b="2125"/>
          <a:stretch>
            <a:fillRect/>
          </a:stretch>
        </p:blipFill>
        <p:spPr/>
      </p:pic>
      <p:pic>
        <p:nvPicPr>
          <p:cNvPr id="6" name="Picture 5" descr="Screen Shot 2014-02-24 at 5.0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436" y="3422650"/>
            <a:ext cx="1739900" cy="495300"/>
          </a:xfrm>
          <a:prstGeom prst="rect">
            <a:avLst/>
          </a:prstGeom>
        </p:spPr>
      </p:pic>
      <p:sp>
        <p:nvSpPr>
          <p:cNvPr id="3" name="Date Placeholder 2"/>
          <p:cNvSpPr>
            <a:spLocks noGrp="1"/>
          </p:cNvSpPr>
          <p:nvPr>
            <p:ph type="dt" sz="half" idx="10"/>
          </p:nvPr>
        </p:nvSpPr>
        <p:spPr/>
        <p:txBody>
          <a:bodyPr/>
          <a:lstStyle/>
          <a:p>
            <a:fld id="{48B99515-4645-4684-8247-B5A35706B96F}"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20</a:t>
            </a:fld>
            <a:endParaRPr lang="en-US"/>
          </a:p>
        </p:txBody>
      </p:sp>
    </p:spTree>
    <p:extLst>
      <p:ext uri="{BB962C8B-B14F-4D97-AF65-F5344CB8AC3E}">
        <p14:creationId xmlns:p14="http://schemas.microsoft.com/office/powerpoint/2010/main" val="1615390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0611" name="Picture 3" descr="clean_for_mike"/>
          <p:cNvPicPr>
            <a:picLocks noGrp="1" noChangeAspect="1" noChangeArrowheads="1"/>
          </p:cNvPicPr>
          <p:nvPr>
            <p:ph/>
          </p:nvPr>
        </p:nvPicPr>
        <p:blipFill>
          <a:blip r:embed="rId3">
            <a:extLst>
              <a:ext uri="{28A0092B-C50C-407E-A947-70E740481C1C}">
                <a14:useLocalDpi xmlns:a14="http://schemas.microsoft.com/office/drawing/2010/main" val="0"/>
              </a:ext>
            </a:extLst>
          </a:blip>
          <a:srcRect r="30484" b="23415"/>
          <a:stretch>
            <a:fillRect/>
          </a:stretch>
        </p:blipFill>
        <p:spPr>
          <a:xfrm>
            <a:off x="3352800" y="1918106"/>
            <a:ext cx="5411788" cy="4435475"/>
          </a:xfrm>
          <a:ln/>
        </p:spPr>
      </p:pic>
      <p:sp>
        <p:nvSpPr>
          <p:cNvPr id="580612" name="Rectangle 4"/>
          <p:cNvSpPr>
            <a:spLocks noChangeArrowheads="1"/>
          </p:cNvSpPr>
          <p:nvPr/>
        </p:nvSpPr>
        <p:spPr bwMode="auto">
          <a:xfrm>
            <a:off x="6096000" y="4620030"/>
            <a:ext cx="304800" cy="1752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0615" name="Text Box 7"/>
          <p:cNvSpPr txBox="1">
            <a:spLocks noChangeArrowheads="1"/>
          </p:cNvSpPr>
          <p:nvPr/>
        </p:nvSpPr>
        <p:spPr bwMode="auto">
          <a:xfrm>
            <a:off x="1905001" y="2619780"/>
            <a:ext cx="1730375" cy="133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He walks through walls;</a:t>
            </a:r>
          </a:p>
          <a:p>
            <a:pPr>
              <a:spcBef>
                <a:spcPct val="50000"/>
              </a:spcBef>
            </a:pPr>
            <a:r>
              <a:rPr lang="en-US"/>
              <a:t>He flies across the room…</a:t>
            </a:r>
          </a:p>
        </p:txBody>
      </p:sp>
      <p:sp>
        <p:nvSpPr>
          <p:cNvPr id="580616" name="Text Box 8"/>
          <p:cNvSpPr txBox="1">
            <a:spLocks noChangeArrowheads="1"/>
          </p:cNvSpPr>
          <p:nvPr/>
        </p:nvSpPr>
        <p:spPr bwMode="auto">
          <a:xfrm>
            <a:off x="8763001" y="2619781"/>
            <a:ext cx="120173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Too much</a:t>
            </a:r>
          </a:p>
          <a:p>
            <a:r>
              <a:rPr lang="en-US"/>
              <a:t>cleaning</a:t>
            </a:r>
          </a:p>
          <a:p>
            <a:r>
              <a:rPr lang="en-US"/>
              <a:t>and you</a:t>
            </a:r>
          </a:p>
          <a:p>
            <a:r>
              <a:rPr lang="en-US"/>
              <a:t>lose detail.</a:t>
            </a:r>
          </a:p>
        </p:txBody>
      </p:sp>
      <p:sp>
        <p:nvSpPr>
          <p:cNvPr id="580617" name="Text Box 9"/>
          <p:cNvSpPr txBox="1">
            <a:spLocks noChangeArrowheads="1"/>
          </p:cNvSpPr>
          <p:nvPr/>
        </p:nvSpPr>
        <p:spPr bwMode="auto">
          <a:xfrm>
            <a:off x="4724401" y="1629180"/>
            <a:ext cx="230858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err="1"/>
              <a:t>Ubisense</a:t>
            </a:r>
            <a:r>
              <a:rPr lang="en-US" dirty="0"/>
              <a:t> tracking </a:t>
            </a:r>
            <a:r>
              <a:rPr lang="en-US" dirty="0" smtClean="0"/>
              <a:t>data</a:t>
            </a:r>
            <a:endParaRPr lang="en-US" dirty="0"/>
          </a:p>
        </p:txBody>
      </p:sp>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Tracking Superman @ home?</a:t>
            </a:r>
          </a:p>
        </p:txBody>
      </p:sp>
      <p:sp>
        <p:nvSpPr>
          <p:cNvPr id="2" name="Date Placeholder 1"/>
          <p:cNvSpPr>
            <a:spLocks noGrp="1"/>
          </p:cNvSpPr>
          <p:nvPr>
            <p:ph type="dt" sz="half" idx="10"/>
          </p:nvPr>
        </p:nvSpPr>
        <p:spPr/>
        <p:txBody>
          <a:bodyPr/>
          <a:lstStyle/>
          <a:p>
            <a:fld id="{943E372E-1941-462F-A29F-9AD6D7CFC389}" type="datetime1">
              <a:rPr lang="en-US" smtClean="0"/>
              <a:t>1/16/2024</a:t>
            </a:fld>
            <a:endParaRPr lang="en-US"/>
          </a:p>
        </p:txBody>
      </p:sp>
    </p:spTree>
    <p:extLst>
      <p:ext uri="{BB962C8B-B14F-4D97-AF65-F5344CB8AC3E}">
        <p14:creationId xmlns:p14="http://schemas.microsoft.com/office/powerpoint/2010/main" val="1791174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Grp="1" noChangeArrowheads="1"/>
          </p:cNvSpPr>
          <p:nvPr>
            <p:ph type="body" idx="1"/>
          </p:nvPr>
        </p:nvSpPr>
        <p:spPr>
          <a:xfrm>
            <a:off x="1098997" y="1914660"/>
            <a:ext cx="5334000" cy="4267200"/>
          </a:xfrm>
        </p:spPr>
        <p:txBody>
          <a:bodyPr>
            <a:normAutofit/>
          </a:bodyPr>
          <a:lstStyle/>
          <a:p>
            <a:pPr algn="just">
              <a:lnSpc>
                <a:spcPct val="80000"/>
              </a:lnSpc>
              <a:buFontTx/>
              <a:buNone/>
            </a:pPr>
            <a:r>
              <a:rPr lang="en-US" dirty="0"/>
              <a:t>	</a:t>
            </a:r>
            <a:r>
              <a:rPr lang="en-US" sz="2400" dirty="0"/>
              <a:t>The appearance of a hole in the earth's ozone layer over Antarctica, first detected in 1976, was so unexpected that scientists didn't pay attention to what their instruments were telling them; they thought their instruments were malfunctioning.</a:t>
            </a:r>
          </a:p>
          <a:p>
            <a:pPr lvl="4" algn="just">
              <a:lnSpc>
                <a:spcPct val="90000"/>
              </a:lnSpc>
              <a:buFontTx/>
              <a:buNone/>
            </a:pPr>
            <a:r>
              <a:rPr lang="en-US" b="1" dirty="0"/>
              <a:t>National Center for Atmospheric Research</a:t>
            </a:r>
          </a:p>
          <a:p>
            <a:pPr algn="just">
              <a:lnSpc>
                <a:spcPct val="90000"/>
              </a:lnSpc>
              <a:buFontTx/>
              <a:buNone/>
            </a:pPr>
            <a:endParaRPr lang="en-US" dirty="0"/>
          </a:p>
        </p:txBody>
      </p:sp>
      <p:pic>
        <p:nvPicPr>
          <p:cNvPr id="623620" name="Picture 4" descr="antarctic_ozone_h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0405" y="1666980"/>
            <a:ext cx="3051087" cy="3051087"/>
          </a:xfrm>
          <a:prstGeom prst="rect">
            <a:avLst/>
          </a:prstGeom>
          <a:noFill/>
          <a:extLst>
            <a:ext uri="{909E8E84-426E-40dd-AFC4-6F175D3DCCD1}">
              <a14:hiddenFill xmlns:a14="http://schemas.microsoft.com/office/drawing/2010/main" xmlns="">
                <a:solidFill>
                  <a:srgbClr val="FFFFFF"/>
                </a:solidFill>
              </a14:hiddenFill>
            </a:ext>
          </a:extLst>
        </p:spPr>
      </p:pic>
      <p:sp>
        <p:nvSpPr>
          <p:cNvPr id="623621" name="Rectangle 5"/>
          <p:cNvSpPr>
            <a:spLocks noChangeArrowheads="1"/>
          </p:cNvSpPr>
          <p:nvPr/>
        </p:nvSpPr>
        <p:spPr bwMode="auto">
          <a:xfrm>
            <a:off x="1804800" y="4969304"/>
            <a:ext cx="8743816" cy="86793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lnSpc>
                <a:spcPct val="90000"/>
              </a:lnSpc>
            </a:pPr>
            <a:r>
              <a:rPr lang="en-US" sz="2800" b="1">
                <a:latin typeface="Trebuchet MS" charset="0"/>
              </a:rPr>
              <a:t>In fact, the data were rejected as unreasonable by data quality control algorithms</a:t>
            </a:r>
            <a:endParaRPr lang="en-US" sz="3000" b="1">
              <a:latin typeface="Trebuchet MS" charset="0"/>
            </a:endParaRPr>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Cleaning Makes Everything Okay?</a:t>
            </a:r>
          </a:p>
        </p:txBody>
      </p:sp>
      <p:sp>
        <p:nvSpPr>
          <p:cNvPr id="2" name="Date Placeholder 1"/>
          <p:cNvSpPr>
            <a:spLocks noGrp="1"/>
          </p:cNvSpPr>
          <p:nvPr>
            <p:ph type="dt" sz="half" idx="10"/>
          </p:nvPr>
        </p:nvSpPr>
        <p:spPr/>
        <p:txBody>
          <a:bodyPr/>
          <a:lstStyle/>
          <a:p>
            <a:fld id="{76289F26-7C95-422F-8198-5D13726D6EE7}"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22</a:t>
            </a:fld>
            <a:endParaRPr lang="en-US"/>
          </a:p>
        </p:txBody>
      </p:sp>
    </p:spTree>
    <p:extLst>
      <p:ext uri="{BB962C8B-B14F-4D97-AF65-F5344CB8AC3E}">
        <p14:creationId xmlns:p14="http://schemas.microsoft.com/office/powerpoint/2010/main" val="79563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3620"/>
                                        </p:tgtEl>
                                        <p:attrNameLst>
                                          <p:attrName>style.visibility</p:attrName>
                                        </p:attrNameLst>
                                      </p:cBhvr>
                                      <p:to>
                                        <p:strVal val="visible"/>
                                      </p:to>
                                    </p:set>
                                    <p:animEffect transition="in" filter="dissolve">
                                      <p:cBhvr>
                                        <p:cTn id="7" dur="1000"/>
                                        <p:tgtEl>
                                          <p:spTgt spid="623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23619">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2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P spid="6236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7" name="Rectangle 3"/>
          <p:cNvSpPr>
            <a:spLocks noGrp="1" noChangeArrowheads="1"/>
          </p:cNvSpPr>
          <p:nvPr>
            <p:ph type="body" idx="1"/>
          </p:nvPr>
        </p:nvSpPr>
        <p:spPr>
          <a:xfrm>
            <a:off x="2920284" y="2148625"/>
            <a:ext cx="8001000" cy="4267200"/>
          </a:xfrm>
        </p:spPr>
        <p:txBody>
          <a:bodyPr>
            <a:normAutofit/>
          </a:bodyPr>
          <a:lstStyle/>
          <a:p>
            <a:pPr>
              <a:buFont typeface="Wingdings" panose="05000000000000000000" pitchFamily="2" charset="2"/>
              <a:buChar char="Ø"/>
            </a:pPr>
            <a:r>
              <a:rPr lang="en-US" dirty="0" smtClean="0"/>
              <a:t>How </a:t>
            </a:r>
            <a:r>
              <a:rPr lang="en-US" dirty="0"/>
              <a:t>much cleaning is too much?</a:t>
            </a:r>
          </a:p>
          <a:p>
            <a:pPr>
              <a:buFont typeface="Wingdings" panose="05000000000000000000" pitchFamily="2" charset="2"/>
              <a:buChar char="Ø"/>
            </a:pPr>
            <a:r>
              <a:rPr lang="en-US" dirty="0"/>
              <a:t>Answers are likely to be:</a:t>
            </a:r>
          </a:p>
          <a:p>
            <a:pPr lvl="1">
              <a:buFont typeface="Wingdings" panose="05000000000000000000" pitchFamily="2" charset="2"/>
              <a:buChar char="Ø"/>
            </a:pPr>
            <a:r>
              <a:rPr lang="en-US" dirty="0"/>
              <a:t>domain-specific</a:t>
            </a:r>
          </a:p>
          <a:p>
            <a:pPr lvl="1">
              <a:buFont typeface="Wingdings" panose="05000000000000000000" pitchFamily="2" charset="2"/>
              <a:buChar char="Ø"/>
            </a:pPr>
            <a:r>
              <a:rPr lang="en-US" dirty="0" smtClean="0"/>
              <a:t>data source-</a:t>
            </a:r>
            <a:r>
              <a:rPr lang="en-US" dirty="0"/>
              <a:t>specific</a:t>
            </a:r>
          </a:p>
          <a:p>
            <a:pPr lvl="1">
              <a:buFont typeface="Wingdings" panose="05000000000000000000" pitchFamily="2" charset="2"/>
              <a:buChar char="Ø"/>
            </a:pPr>
            <a:r>
              <a:rPr lang="en-US" dirty="0"/>
              <a:t>application-specific</a:t>
            </a:r>
          </a:p>
          <a:p>
            <a:pPr lvl="1">
              <a:buFont typeface="Wingdings" panose="05000000000000000000" pitchFamily="2" charset="2"/>
              <a:buChar char="Ø"/>
            </a:pPr>
            <a:r>
              <a:rPr lang="en-US" dirty="0"/>
              <a:t>user-specific</a:t>
            </a:r>
          </a:p>
          <a:p>
            <a:pPr lvl="1">
              <a:buFont typeface="Wingdings" panose="05000000000000000000" pitchFamily="2" charset="2"/>
              <a:buChar char="Ø"/>
            </a:pPr>
            <a:r>
              <a:rPr lang="en-US" dirty="0"/>
              <a:t>all of the above</a:t>
            </a:r>
            <a:r>
              <a:rPr lang="en-US" dirty="0" smtClean="0"/>
              <a:t>?</a:t>
            </a:r>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How Clean is “clean-enough”?</a:t>
            </a:r>
          </a:p>
        </p:txBody>
      </p:sp>
      <p:sp>
        <p:nvSpPr>
          <p:cNvPr id="2" name="Date Placeholder 1"/>
          <p:cNvSpPr>
            <a:spLocks noGrp="1"/>
          </p:cNvSpPr>
          <p:nvPr>
            <p:ph type="dt" sz="half" idx="10"/>
          </p:nvPr>
        </p:nvSpPr>
        <p:spPr/>
        <p:txBody>
          <a:bodyPr/>
          <a:lstStyle/>
          <a:p>
            <a:fld id="{47341DF4-4026-4CBD-9EB3-02DD457A58F3}"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23</a:t>
            </a:fld>
            <a:endParaRPr lang="en-US"/>
          </a:p>
        </p:txBody>
      </p:sp>
    </p:spTree>
    <p:extLst>
      <p:ext uri="{BB962C8B-B14F-4D97-AF65-F5344CB8AC3E}">
        <p14:creationId xmlns:p14="http://schemas.microsoft.com/office/powerpoint/2010/main" val="3362440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Text Placeholder 2"/>
          <p:cNvSpPr>
            <a:spLocks noGrp="1"/>
          </p:cNvSpPr>
          <p:nvPr>
            <p:ph type="body" idx="1"/>
          </p:nvPr>
        </p:nvSpPr>
        <p:spPr>
          <a:xfrm>
            <a:off x="3472275" y="2725119"/>
            <a:ext cx="6889235" cy="667576"/>
          </a:xfrm>
        </p:spPr>
        <p:txBody>
          <a:bodyPr>
            <a:normAutofit fontScale="85000" lnSpcReduction="10000"/>
          </a:bodyPr>
          <a:lstStyle/>
          <a:p>
            <a:r>
              <a:rPr lang="en-US" i="1" dirty="0"/>
              <a:t>from http://www-</a:t>
            </a:r>
            <a:r>
              <a:rPr lang="en-US" i="1" dirty="0" err="1"/>
              <a:t>new.insightsquared.com</a:t>
            </a:r>
            <a:r>
              <a:rPr lang="en-US" i="1" dirty="0"/>
              <a:t>/</a:t>
            </a:r>
            <a:r>
              <a:rPr lang="en-US" i="1" dirty="0" err="1"/>
              <a:t>wp</a:t>
            </a:r>
            <a:r>
              <a:rPr lang="en-US" i="1" dirty="0"/>
              <a:t>-content/uploads/2012/01/insightsquared_dq_infographic-2.png</a:t>
            </a:r>
          </a:p>
        </p:txBody>
      </p:sp>
      <p:sp>
        <p:nvSpPr>
          <p:cNvPr id="4" name="Slide Number Placeholder 3"/>
          <p:cNvSpPr>
            <a:spLocks noGrp="1"/>
          </p:cNvSpPr>
          <p:nvPr>
            <p:ph type="sldNum" sz="quarter" idx="12"/>
          </p:nvPr>
        </p:nvSpPr>
        <p:spPr/>
        <p:txBody>
          <a:bodyPr/>
          <a:lstStyle/>
          <a:p>
            <a:pPr>
              <a:defRPr/>
            </a:pPr>
            <a:fld id="{A6D5DD5E-239E-364C-85A2-697002DBB00B}" type="slidenum">
              <a:rPr lang="en-US" smtClean="0">
                <a:solidFill>
                  <a:prstClr val="black">
                    <a:tint val="75000"/>
                  </a:prstClr>
                </a:solidFill>
              </a:rPr>
              <a:pPr>
                <a:defRPr/>
              </a:pPr>
              <a:t>24</a:t>
            </a:fld>
            <a:endParaRPr lang="en-US">
              <a:solidFill>
                <a:prstClr val="black">
                  <a:tint val="75000"/>
                </a:prstClr>
              </a:solidFill>
            </a:endParaRPr>
          </a:p>
        </p:txBody>
      </p:sp>
      <p:pic>
        <p:nvPicPr>
          <p:cNvPr id="5" name="Picture 4" descr="Screen Shot 2014-02-24 at 4.4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186" y="620675"/>
            <a:ext cx="7115544" cy="2183819"/>
          </a:xfrm>
          <a:prstGeom prst="rect">
            <a:avLst/>
          </a:prstGeom>
        </p:spPr>
      </p:pic>
      <p:sp>
        <p:nvSpPr>
          <p:cNvPr id="6" name="Date Placeholder 5"/>
          <p:cNvSpPr>
            <a:spLocks noGrp="1"/>
          </p:cNvSpPr>
          <p:nvPr>
            <p:ph type="dt" sz="half" idx="10"/>
          </p:nvPr>
        </p:nvSpPr>
        <p:spPr/>
        <p:txBody>
          <a:bodyPr/>
          <a:lstStyle/>
          <a:p>
            <a:fld id="{21E2DFFE-CC5B-4692-A5E7-E0AF4F6587B6}" type="datetime1">
              <a:rPr lang="en-US" smtClean="0"/>
              <a:t>1/16/2024</a:t>
            </a:fld>
            <a:endParaRPr lang="en-US"/>
          </a:p>
        </p:txBody>
      </p:sp>
    </p:spTree>
    <p:extLst>
      <p:ext uri="{BB962C8B-B14F-4D97-AF65-F5344CB8AC3E}">
        <p14:creationId xmlns:p14="http://schemas.microsoft.com/office/powerpoint/2010/main" val="3695403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146220" y="1957590"/>
            <a:ext cx="10650828" cy="5211763"/>
          </a:xfrm>
        </p:spPr>
        <p:txBody>
          <a:bodyPr/>
          <a:lstStyle/>
          <a:p>
            <a:pPr>
              <a:lnSpc>
                <a:spcPct val="90000"/>
              </a:lnSpc>
              <a:buFont typeface="Wingdings" panose="05000000000000000000" pitchFamily="2" charset="2"/>
              <a:buChar char="Ø"/>
            </a:pPr>
            <a:r>
              <a:rPr lang="en-US" dirty="0"/>
              <a:t>Generally, you have a problem if the data </a:t>
            </a:r>
            <a:r>
              <a:rPr lang="en-US" dirty="0" smtClean="0"/>
              <a:t>doesn't </a:t>
            </a:r>
            <a:r>
              <a:rPr lang="en-US" dirty="0"/>
              <a:t>mean what you think it does, or should</a:t>
            </a:r>
          </a:p>
          <a:p>
            <a:pPr lvl="1">
              <a:lnSpc>
                <a:spcPct val="90000"/>
              </a:lnSpc>
              <a:buFont typeface="Wingdings" panose="05000000000000000000" pitchFamily="2" charset="2"/>
              <a:buChar char="Ø"/>
            </a:pPr>
            <a:r>
              <a:rPr lang="en-US" dirty="0"/>
              <a:t>Data not up to spec : garbage in, glitches, etc.</a:t>
            </a:r>
          </a:p>
          <a:p>
            <a:pPr lvl="1">
              <a:lnSpc>
                <a:spcPct val="90000"/>
              </a:lnSpc>
              <a:buFont typeface="Wingdings" panose="05000000000000000000" pitchFamily="2" charset="2"/>
              <a:buChar char="Ø"/>
            </a:pPr>
            <a:r>
              <a:rPr lang="en-US" dirty="0"/>
              <a:t>You don</a:t>
            </a:r>
            <a:r>
              <a:rPr lang="ja-JP" altLang="en-US" dirty="0">
                <a:latin typeface="Arial"/>
              </a:rPr>
              <a:t>’</a:t>
            </a:r>
            <a:r>
              <a:rPr lang="en-US" dirty="0"/>
              <a:t>t understand the spec : complexity, lack of metadata.</a:t>
            </a:r>
          </a:p>
          <a:p>
            <a:pPr>
              <a:lnSpc>
                <a:spcPct val="90000"/>
              </a:lnSpc>
              <a:buFont typeface="Wingdings" panose="05000000000000000000" pitchFamily="2" charset="2"/>
              <a:buChar char="Ø"/>
            </a:pPr>
            <a:r>
              <a:rPr lang="en-US" dirty="0"/>
              <a:t>Many sources and manifestations</a:t>
            </a:r>
          </a:p>
          <a:p>
            <a:pPr lvl="1">
              <a:lnSpc>
                <a:spcPct val="90000"/>
              </a:lnSpc>
              <a:buFont typeface="Wingdings" panose="05000000000000000000" pitchFamily="2" charset="2"/>
              <a:buChar char="Ø"/>
            </a:pPr>
            <a:r>
              <a:rPr lang="en-US" dirty="0"/>
              <a:t>As we have discussed</a:t>
            </a:r>
          </a:p>
          <a:p>
            <a:pPr>
              <a:lnSpc>
                <a:spcPct val="90000"/>
              </a:lnSpc>
              <a:buFont typeface="Wingdings" panose="05000000000000000000" pitchFamily="2" charset="2"/>
              <a:buChar char="Ø"/>
            </a:pPr>
            <a:r>
              <a:rPr lang="en-US" dirty="0"/>
              <a:t>Data quality problems are expensive and pervasive</a:t>
            </a:r>
          </a:p>
          <a:p>
            <a:pPr lvl="1">
              <a:lnSpc>
                <a:spcPct val="90000"/>
              </a:lnSpc>
              <a:buFont typeface="Wingdings" panose="05000000000000000000" pitchFamily="2" charset="2"/>
              <a:buChar char="Ø"/>
            </a:pPr>
            <a:r>
              <a:rPr lang="en-US" dirty="0"/>
              <a:t>DQ problems cost hundreds of billion $$$ each year.</a:t>
            </a:r>
          </a:p>
          <a:p>
            <a:pPr lvl="1">
              <a:lnSpc>
                <a:spcPct val="90000"/>
              </a:lnSpc>
              <a:buFont typeface="Wingdings" panose="05000000000000000000" pitchFamily="2" charset="2"/>
              <a:buChar char="Ø"/>
            </a:pPr>
            <a:r>
              <a:rPr lang="en-US" dirty="0"/>
              <a:t>Resolving data quality problems is often the biggest effort in a data mining study.</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Meaning of Data Quality (1)</a:t>
            </a:r>
          </a:p>
        </p:txBody>
      </p:sp>
      <p:sp>
        <p:nvSpPr>
          <p:cNvPr id="2" name="Date Placeholder 1"/>
          <p:cNvSpPr>
            <a:spLocks noGrp="1"/>
          </p:cNvSpPr>
          <p:nvPr>
            <p:ph type="dt" sz="half" idx="10"/>
          </p:nvPr>
        </p:nvSpPr>
        <p:spPr/>
        <p:txBody>
          <a:bodyPr/>
          <a:lstStyle/>
          <a:p>
            <a:fld id="{A135827B-A9D0-4790-AE09-388726FB2110}"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25</a:t>
            </a:fld>
            <a:endParaRPr lang="en-US"/>
          </a:p>
        </p:txBody>
      </p:sp>
    </p:spTree>
    <p:extLst>
      <p:ext uri="{BB962C8B-B14F-4D97-AF65-F5344CB8AC3E}">
        <p14:creationId xmlns:p14="http://schemas.microsoft.com/office/powerpoint/2010/main" val="2328712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225899" y="1690688"/>
            <a:ext cx="8229600" cy="4830763"/>
          </a:xfrm>
        </p:spPr>
        <p:txBody>
          <a:bodyPr/>
          <a:lstStyle/>
          <a:p>
            <a:pPr>
              <a:lnSpc>
                <a:spcPct val="90000"/>
              </a:lnSpc>
              <a:buFont typeface="Wingdings" panose="05000000000000000000" pitchFamily="2" charset="2"/>
              <a:buChar char="Ø"/>
            </a:pPr>
            <a:r>
              <a:rPr lang="en-US" dirty="0"/>
              <a:t>Accuracy</a:t>
            </a:r>
          </a:p>
          <a:p>
            <a:pPr lvl="1">
              <a:lnSpc>
                <a:spcPct val="90000"/>
              </a:lnSpc>
              <a:buFont typeface="Wingdings" panose="05000000000000000000" pitchFamily="2" charset="2"/>
              <a:buChar char="Ø"/>
            </a:pPr>
            <a:r>
              <a:rPr lang="en-US" dirty="0"/>
              <a:t>The data was recorded correctly.</a:t>
            </a:r>
          </a:p>
          <a:p>
            <a:pPr>
              <a:lnSpc>
                <a:spcPct val="90000"/>
              </a:lnSpc>
              <a:buFont typeface="Wingdings" panose="05000000000000000000" pitchFamily="2" charset="2"/>
              <a:buChar char="Ø"/>
            </a:pPr>
            <a:r>
              <a:rPr lang="en-US" dirty="0"/>
              <a:t>Completeness</a:t>
            </a:r>
          </a:p>
          <a:p>
            <a:pPr lvl="1">
              <a:lnSpc>
                <a:spcPct val="90000"/>
              </a:lnSpc>
              <a:buFont typeface="Wingdings" panose="05000000000000000000" pitchFamily="2" charset="2"/>
              <a:buChar char="Ø"/>
            </a:pPr>
            <a:r>
              <a:rPr lang="en-US" dirty="0"/>
              <a:t>All relevant data was recorded.</a:t>
            </a:r>
          </a:p>
          <a:p>
            <a:pPr>
              <a:lnSpc>
                <a:spcPct val="90000"/>
              </a:lnSpc>
              <a:buFont typeface="Wingdings" panose="05000000000000000000" pitchFamily="2" charset="2"/>
              <a:buChar char="Ø"/>
            </a:pPr>
            <a:r>
              <a:rPr lang="en-US" dirty="0"/>
              <a:t>Uniqueness</a:t>
            </a:r>
          </a:p>
          <a:p>
            <a:pPr lvl="1">
              <a:lnSpc>
                <a:spcPct val="90000"/>
              </a:lnSpc>
              <a:buFont typeface="Wingdings" panose="05000000000000000000" pitchFamily="2" charset="2"/>
              <a:buChar char="Ø"/>
            </a:pPr>
            <a:r>
              <a:rPr lang="en-US" dirty="0"/>
              <a:t>Entities are recorded once.</a:t>
            </a:r>
          </a:p>
          <a:p>
            <a:pPr>
              <a:lnSpc>
                <a:spcPct val="90000"/>
              </a:lnSpc>
              <a:buFont typeface="Wingdings" panose="05000000000000000000" pitchFamily="2" charset="2"/>
              <a:buChar char="Ø"/>
            </a:pPr>
            <a:r>
              <a:rPr lang="en-US" dirty="0"/>
              <a:t>Timeliness</a:t>
            </a:r>
          </a:p>
          <a:p>
            <a:pPr lvl="1">
              <a:lnSpc>
                <a:spcPct val="90000"/>
              </a:lnSpc>
              <a:buFont typeface="Wingdings" panose="05000000000000000000" pitchFamily="2" charset="2"/>
              <a:buChar char="Ø"/>
            </a:pPr>
            <a:r>
              <a:rPr lang="en-US" dirty="0"/>
              <a:t>The data is kept up to date.</a:t>
            </a:r>
          </a:p>
          <a:p>
            <a:pPr lvl="2">
              <a:lnSpc>
                <a:spcPct val="90000"/>
              </a:lnSpc>
              <a:buFont typeface="Wingdings" panose="05000000000000000000" pitchFamily="2" charset="2"/>
              <a:buChar char="Ø"/>
            </a:pPr>
            <a:r>
              <a:rPr lang="en-US" dirty="0"/>
              <a:t>Special problems in federated data: time consistency.</a:t>
            </a:r>
          </a:p>
          <a:p>
            <a:pPr>
              <a:lnSpc>
                <a:spcPct val="90000"/>
              </a:lnSpc>
              <a:buFont typeface="Wingdings" panose="05000000000000000000" pitchFamily="2" charset="2"/>
              <a:buChar char="Ø"/>
            </a:pPr>
            <a:r>
              <a:rPr lang="en-US" dirty="0"/>
              <a:t>Consistency</a:t>
            </a:r>
          </a:p>
          <a:p>
            <a:pPr lvl="1">
              <a:lnSpc>
                <a:spcPct val="90000"/>
              </a:lnSpc>
              <a:buFont typeface="Wingdings" panose="05000000000000000000" pitchFamily="2" charset="2"/>
              <a:buChar char="Ø"/>
            </a:pPr>
            <a:r>
              <a:rPr lang="en-US" dirty="0"/>
              <a:t>The data agrees with itself.</a:t>
            </a:r>
          </a:p>
          <a:p>
            <a:pPr>
              <a:lnSpc>
                <a:spcPct val="90000"/>
              </a:lnSpc>
              <a:buFont typeface="Wingdings" panose="05000000000000000000" pitchFamily="2" charset="2"/>
              <a:buChar char="Ø"/>
            </a:pPr>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Conventional Definition of Data </a:t>
            </a:r>
            <a:r>
              <a:rPr lang="en-US" b="1" dirty="0" smtClean="0"/>
              <a:t>Quality: Metrics</a:t>
            </a:r>
            <a:endParaRPr lang="en-US" b="1" dirty="0"/>
          </a:p>
        </p:txBody>
      </p:sp>
      <p:sp>
        <p:nvSpPr>
          <p:cNvPr id="2" name="Date Placeholder 1"/>
          <p:cNvSpPr>
            <a:spLocks noGrp="1"/>
          </p:cNvSpPr>
          <p:nvPr>
            <p:ph type="dt" sz="half" idx="10"/>
          </p:nvPr>
        </p:nvSpPr>
        <p:spPr/>
        <p:txBody>
          <a:bodyPr/>
          <a:lstStyle/>
          <a:p>
            <a:fld id="{687F3B42-FE13-431F-B004-ADDFCEDC6E19}"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26</a:t>
            </a:fld>
            <a:endParaRPr lang="en-US"/>
          </a:p>
        </p:txBody>
      </p:sp>
    </p:spTree>
    <p:extLst>
      <p:ext uri="{BB962C8B-B14F-4D97-AF65-F5344CB8AC3E}">
        <p14:creationId xmlns:p14="http://schemas.microsoft.com/office/powerpoint/2010/main" val="1447964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824248" y="1560831"/>
            <a:ext cx="10612192" cy="5211763"/>
          </a:xfrm>
        </p:spPr>
        <p:txBody>
          <a:bodyPr/>
          <a:lstStyle/>
          <a:p>
            <a:pPr algn="just">
              <a:lnSpc>
                <a:spcPct val="90000"/>
              </a:lnSpc>
              <a:buFont typeface="Wingdings" panose="05000000000000000000" pitchFamily="2" charset="2"/>
              <a:buChar char="Ø"/>
            </a:pPr>
            <a:r>
              <a:rPr lang="en-US" dirty="0"/>
              <a:t>Unmeasurable</a:t>
            </a:r>
          </a:p>
          <a:p>
            <a:pPr lvl="1" algn="just">
              <a:lnSpc>
                <a:spcPct val="90000"/>
              </a:lnSpc>
              <a:buFont typeface="Wingdings" panose="05000000000000000000" pitchFamily="2" charset="2"/>
              <a:buChar char="Ø"/>
            </a:pPr>
            <a:r>
              <a:rPr lang="en-US" dirty="0"/>
              <a:t>Accuracy and completeness are extremely difficult, perhaps impossible to measure.</a:t>
            </a:r>
          </a:p>
          <a:p>
            <a:pPr algn="just">
              <a:lnSpc>
                <a:spcPct val="90000"/>
              </a:lnSpc>
              <a:buFont typeface="Wingdings" panose="05000000000000000000" pitchFamily="2" charset="2"/>
              <a:buChar char="Ø"/>
            </a:pPr>
            <a:r>
              <a:rPr lang="en-US" dirty="0"/>
              <a:t>Context independent</a:t>
            </a:r>
          </a:p>
          <a:p>
            <a:pPr lvl="1" algn="just">
              <a:lnSpc>
                <a:spcPct val="90000"/>
              </a:lnSpc>
              <a:buFont typeface="Wingdings" panose="05000000000000000000" pitchFamily="2" charset="2"/>
              <a:buChar char="Ø"/>
            </a:pPr>
            <a:r>
              <a:rPr lang="en-US" dirty="0"/>
              <a:t>No accounting for what is important.  E.g., if you are computing aggregates, you can tolerate a lot of inaccuracy.</a:t>
            </a:r>
          </a:p>
          <a:p>
            <a:pPr algn="just">
              <a:lnSpc>
                <a:spcPct val="90000"/>
              </a:lnSpc>
              <a:buFont typeface="Wingdings" panose="05000000000000000000" pitchFamily="2" charset="2"/>
              <a:buChar char="Ø"/>
            </a:pPr>
            <a:r>
              <a:rPr lang="en-US" dirty="0"/>
              <a:t>Incomplete</a:t>
            </a:r>
          </a:p>
          <a:p>
            <a:pPr lvl="1" algn="just">
              <a:lnSpc>
                <a:spcPct val="90000"/>
              </a:lnSpc>
              <a:buFont typeface="Wingdings" panose="05000000000000000000" pitchFamily="2" charset="2"/>
              <a:buChar char="Ø"/>
            </a:pPr>
            <a:r>
              <a:rPr lang="en-US" dirty="0"/>
              <a:t>What about interpretability, accessibility, metadata, analysis, etc.</a:t>
            </a:r>
          </a:p>
          <a:p>
            <a:pPr algn="just">
              <a:lnSpc>
                <a:spcPct val="90000"/>
              </a:lnSpc>
              <a:buFont typeface="Wingdings" panose="05000000000000000000" pitchFamily="2" charset="2"/>
              <a:buChar char="Ø"/>
            </a:pPr>
            <a:r>
              <a:rPr lang="en-US" dirty="0"/>
              <a:t>Vague</a:t>
            </a:r>
          </a:p>
          <a:p>
            <a:pPr lvl="1" algn="just">
              <a:lnSpc>
                <a:spcPct val="90000"/>
              </a:lnSpc>
              <a:buFont typeface="Wingdings" panose="05000000000000000000" pitchFamily="2" charset="2"/>
              <a:buChar char="Ø"/>
            </a:pPr>
            <a:r>
              <a:rPr lang="en-US" dirty="0"/>
              <a:t>The conventional definitions provide no guidance towards practical improvements of the data.</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Problems</a:t>
            </a:r>
          </a:p>
        </p:txBody>
      </p:sp>
      <p:sp>
        <p:nvSpPr>
          <p:cNvPr id="2" name="Date Placeholder 1"/>
          <p:cNvSpPr>
            <a:spLocks noGrp="1"/>
          </p:cNvSpPr>
          <p:nvPr>
            <p:ph type="dt" sz="half" idx="10"/>
          </p:nvPr>
        </p:nvSpPr>
        <p:spPr/>
        <p:txBody>
          <a:bodyPr/>
          <a:lstStyle/>
          <a:p>
            <a:fld id="{EC25AEED-39FC-4EF5-84B7-69446AA0553D}"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27</a:t>
            </a:fld>
            <a:endParaRPr lang="en-US"/>
          </a:p>
        </p:txBody>
      </p:sp>
    </p:spTree>
    <p:extLst>
      <p:ext uri="{BB962C8B-B14F-4D97-AF65-F5344CB8AC3E}">
        <p14:creationId xmlns:p14="http://schemas.microsoft.com/office/powerpoint/2010/main" val="4175071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838200" y="1982275"/>
            <a:ext cx="8229600" cy="4983163"/>
          </a:xfrm>
        </p:spPr>
        <p:txBody>
          <a:bodyPr/>
          <a:lstStyle/>
          <a:p>
            <a:pPr>
              <a:buFont typeface="Wingdings" panose="05000000000000000000" pitchFamily="2" charset="2"/>
              <a:buChar char="Ø"/>
            </a:pPr>
            <a:r>
              <a:rPr lang="en-US" dirty="0"/>
              <a:t>There are many types of data, which have different uses and typical quality problems</a:t>
            </a:r>
          </a:p>
          <a:p>
            <a:pPr lvl="1">
              <a:buFont typeface="Wingdings" panose="05000000000000000000" pitchFamily="2" charset="2"/>
              <a:buChar char="Ø"/>
            </a:pPr>
            <a:r>
              <a:rPr lang="en-US" dirty="0"/>
              <a:t>Federated data</a:t>
            </a:r>
          </a:p>
          <a:p>
            <a:pPr lvl="1">
              <a:buFont typeface="Wingdings" panose="05000000000000000000" pitchFamily="2" charset="2"/>
              <a:buChar char="Ø"/>
            </a:pPr>
            <a:r>
              <a:rPr lang="en-US" dirty="0"/>
              <a:t>High dimensional data</a:t>
            </a:r>
          </a:p>
          <a:p>
            <a:pPr lvl="1">
              <a:buFont typeface="Wingdings" panose="05000000000000000000" pitchFamily="2" charset="2"/>
              <a:buChar char="Ø"/>
            </a:pPr>
            <a:r>
              <a:rPr lang="en-US" dirty="0"/>
              <a:t>Descriptive data</a:t>
            </a:r>
          </a:p>
          <a:p>
            <a:pPr lvl="1">
              <a:buFont typeface="Wingdings" panose="05000000000000000000" pitchFamily="2" charset="2"/>
              <a:buChar char="Ø"/>
            </a:pPr>
            <a:r>
              <a:rPr lang="en-US" dirty="0"/>
              <a:t>Longitudinal data</a:t>
            </a:r>
          </a:p>
          <a:p>
            <a:pPr lvl="1">
              <a:buFont typeface="Wingdings" panose="05000000000000000000" pitchFamily="2" charset="2"/>
              <a:buChar char="Ø"/>
            </a:pPr>
            <a:r>
              <a:rPr lang="en-US" dirty="0"/>
              <a:t>Streaming data</a:t>
            </a:r>
          </a:p>
          <a:p>
            <a:pPr lvl="1">
              <a:buFont typeface="Wingdings" panose="05000000000000000000" pitchFamily="2" charset="2"/>
              <a:buChar char="Ø"/>
            </a:pPr>
            <a:r>
              <a:rPr lang="en-US" dirty="0"/>
              <a:t>Web (scraped) </a:t>
            </a:r>
            <a:r>
              <a:rPr lang="en-US" dirty="0" smtClean="0"/>
              <a:t>data</a:t>
            </a:r>
            <a:endParaRPr lang="en-US" dirty="0"/>
          </a:p>
          <a:p>
            <a:pPr>
              <a:buFont typeface="Wingdings" panose="05000000000000000000" pitchFamily="2" charset="2"/>
              <a:buChar char="Ø"/>
            </a:pPr>
            <a:endParaRPr lang="en-US" dirty="0"/>
          </a:p>
        </p:txBody>
      </p:sp>
      <p:sp>
        <p:nvSpPr>
          <p:cNvPr id="4" name="TextBox 3"/>
          <p:cNvSpPr txBox="1"/>
          <p:nvPr/>
        </p:nvSpPr>
        <p:spPr>
          <a:xfrm>
            <a:off x="5205435" y="6340231"/>
            <a:ext cx="4939044" cy="369332"/>
          </a:xfrm>
          <a:prstGeom prst="rect">
            <a:avLst/>
          </a:prstGeom>
          <a:noFill/>
        </p:spPr>
        <p:txBody>
          <a:bodyPr wrap="none" rtlCol="0">
            <a:spAutoFit/>
          </a:bodyPr>
          <a:lstStyle/>
          <a:p>
            <a:r>
              <a:rPr lang="en-US" i="1" dirty="0"/>
              <a:t>Adapted from Ted Johnson’s SIGMOD 2003 Tutorial</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Meaning of Data Quality (2)</a:t>
            </a:r>
          </a:p>
        </p:txBody>
      </p:sp>
      <p:sp>
        <p:nvSpPr>
          <p:cNvPr id="2" name="Date Placeholder 1"/>
          <p:cNvSpPr>
            <a:spLocks noGrp="1"/>
          </p:cNvSpPr>
          <p:nvPr>
            <p:ph type="dt" sz="half" idx="10"/>
          </p:nvPr>
        </p:nvSpPr>
        <p:spPr/>
        <p:txBody>
          <a:bodyPr/>
          <a:lstStyle/>
          <a:p>
            <a:fld id="{DDA413FF-AC80-4F6B-9122-DB107D144773}"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28</a:t>
            </a:fld>
            <a:endParaRPr lang="en-US"/>
          </a:p>
        </p:txBody>
      </p:sp>
    </p:spTree>
    <p:extLst>
      <p:ext uri="{BB962C8B-B14F-4D97-AF65-F5344CB8AC3E}">
        <p14:creationId xmlns:p14="http://schemas.microsoft.com/office/powerpoint/2010/main" val="2760915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957330" y="1690688"/>
            <a:ext cx="10277339" cy="5135563"/>
          </a:xfrm>
        </p:spPr>
        <p:txBody>
          <a:bodyPr/>
          <a:lstStyle/>
          <a:p>
            <a:pPr>
              <a:buFont typeface="Wingdings" panose="05000000000000000000" pitchFamily="2" charset="2"/>
              <a:buChar char="Ø"/>
            </a:pPr>
            <a:r>
              <a:rPr lang="en-US" dirty="0"/>
              <a:t>There are many uses of data</a:t>
            </a:r>
          </a:p>
          <a:p>
            <a:pPr lvl="1">
              <a:buFont typeface="Wingdings" panose="05000000000000000000" pitchFamily="2" charset="2"/>
              <a:buChar char="Ø"/>
            </a:pPr>
            <a:r>
              <a:rPr lang="en-US" dirty="0"/>
              <a:t>Operations</a:t>
            </a:r>
          </a:p>
          <a:p>
            <a:pPr lvl="1">
              <a:buFont typeface="Wingdings" panose="05000000000000000000" pitchFamily="2" charset="2"/>
              <a:buChar char="Ø"/>
            </a:pPr>
            <a:r>
              <a:rPr lang="en-US" dirty="0"/>
              <a:t>Aggregate analysis</a:t>
            </a:r>
          </a:p>
          <a:p>
            <a:pPr lvl="1">
              <a:buFont typeface="Wingdings" panose="05000000000000000000" pitchFamily="2" charset="2"/>
              <a:buChar char="Ø"/>
            </a:pPr>
            <a:r>
              <a:rPr lang="en-US" dirty="0"/>
              <a:t>Customer relations …</a:t>
            </a:r>
          </a:p>
          <a:p>
            <a:pPr>
              <a:buFont typeface="Wingdings" panose="05000000000000000000" pitchFamily="2" charset="2"/>
              <a:buChar char="Ø"/>
            </a:pPr>
            <a:r>
              <a:rPr lang="en-US" dirty="0"/>
              <a:t>Data </a:t>
            </a:r>
            <a:r>
              <a:rPr lang="en-US" dirty="0" smtClean="0"/>
              <a:t>Interpretation: </a:t>
            </a:r>
            <a:r>
              <a:rPr lang="en-US" dirty="0"/>
              <a:t>the data is useless if we don</a:t>
            </a:r>
            <a:r>
              <a:rPr lang="ja-JP" altLang="en-US" dirty="0">
                <a:latin typeface="Arial"/>
              </a:rPr>
              <a:t>’</a:t>
            </a:r>
            <a:r>
              <a:rPr lang="en-US" dirty="0"/>
              <a:t>t know all of the </a:t>
            </a:r>
            <a:r>
              <a:rPr lang="en-US" i="1" dirty="0"/>
              <a:t>rules</a:t>
            </a:r>
            <a:r>
              <a:rPr lang="en-US" dirty="0"/>
              <a:t> behind the data.</a:t>
            </a:r>
          </a:p>
          <a:p>
            <a:pPr>
              <a:buFont typeface="Wingdings" panose="05000000000000000000" pitchFamily="2" charset="2"/>
              <a:buChar char="Ø"/>
            </a:pPr>
            <a:r>
              <a:rPr lang="en-US" dirty="0"/>
              <a:t>Data </a:t>
            </a:r>
            <a:r>
              <a:rPr lang="en-US" dirty="0" smtClean="0"/>
              <a:t>Suitability: </a:t>
            </a:r>
            <a:r>
              <a:rPr lang="en-US" dirty="0"/>
              <a:t>Can you get the answer from the available data</a:t>
            </a:r>
          </a:p>
          <a:p>
            <a:pPr lvl="1">
              <a:buFont typeface="Wingdings" panose="05000000000000000000" pitchFamily="2" charset="2"/>
              <a:buChar char="Ø"/>
            </a:pPr>
            <a:r>
              <a:rPr lang="en-US" dirty="0"/>
              <a:t>Use of proxy data</a:t>
            </a:r>
          </a:p>
          <a:p>
            <a:pPr lvl="1">
              <a:buFont typeface="Wingdings" panose="05000000000000000000" pitchFamily="2" charset="2"/>
              <a:buChar char="Ø"/>
            </a:pPr>
            <a:r>
              <a:rPr lang="en-US" dirty="0"/>
              <a:t>Relevant data is missing</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Meaning of Data Quality (2)</a:t>
            </a:r>
          </a:p>
        </p:txBody>
      </p:sp>
      <p:sp>
        <p:nvSpPr>
          <p:cNvPr id="2" name="Date Placeholder 1"/>
          <p:cNvSpPr>
            <a:spLocks noGrp="1"/>
          </p:cNvSpPr>
          <p:nvPr>
            <p:ph type="dt" sz="half" idx="10"/>
          </p:nvPr>
        </p:nvSpPr>
        <p:spPr/>
        <p:txBody>
          <a:bodyPr/>
          <a:lstStyle/>
          <a:p>
            <a:fld id="{39D9171F-DE51-4163-8C06-5834C8C93822}"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29</a:t>
            </a:fld>
            <a:endParaRPr lang="en-US"/>
          </a:p>
        </p:txBody>
      </p:sp>
    </p:spTree>
    <p:extLst>
      <p:ext uri="{BB962C8B-B14F-4D97-AF65-F5344CB8AC3E}">
        <p14:creationId xmlns:p14="http://schemas.microsoft.com/office/powerpoint/2010/main" val="2182798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Outcome</a:t>
            </a:r>
            <a:endParaRPr lang="en-US" b="1" dirty="0"/>
          </a:p>
        </p:txBody>
      </p:sp>
      <p:sp>
        <p:nvSpPr>
          <p:cNvPr id="3" name="Content Placeholder 2"/>
          <p:cNvSpPr>
            <a:spLocks noGrp="1"/>
          </p:cNvSpPr>
          <p:nvPr>
            <p:ph idx="1"/>
          </p:nvPr>
        </p:nvSpPr>
        <p:spPr/>
        <p:txBody>
          <a:bodyPr>
            <a:normAutofit/>
          </a:bodyPr>
          <a:lstStyle/>
          <a:p>
            <a:pPr algn="just"/>
            <a:r>
              <a:rPr lang="en-US" dirty="0" smtClean="0"/>
              <a:t>On completion of the course students will be able to:</a:t>
            </a:r>
          </a:p>
          <a:p>
            <a:pPr lvl="1" algn="just">
              <a:buFont typeface="Wingdings" panose="05000000000000000000" pitchFamily="2" charset="2"/>
              <a:buChar char="Ø"/>
            </a:pPr>
            <a:r>
              <a:rPr lang="en-US" b="1" dirty="0" smtClean="0"/>
              <a:t>CO-1: Discuss with illustration the techniques and methods related to the area of data collection, pre-processing, and exploratory data analytics.</a:t>
            </a:r>
          </a:p>
          <a:p>
            <a:pPr lvl="1" algn="just">
              <a:buFont typeface="Wingdings" panose="05000000000000000000" pitchFamily="2" charset="2"/>
              <a:buChar char="Ø"/>
            </a:pPr>
            <a:r>
              <a:rPr lang="en-US" b="1" dirty="0" smtClean="0"/>
              <a:t>CO-2: </a:t>
            </a:r>
            <a:r>
              <a:rPr lang="en-US" dirty="0" smtClean="0"/>
              <a:t>Discuss important terms and techniques on statistics to enable student to understand the background of different tools or methods used in data analytics.</a:t>
            </a:r>
          </a:p>
          <a:p>
            <a:pPr lvl="1" algn="just">
              <a:buFont typeface="Wingdings" panose="05000000000000000000" pitchFamily="2" charset="2"/>
              <a:buChar char="Ø"/>
            </a:pPr>
            <a:r>
              <a:rPr lang="en-US" b="1" dirty="0" smtClean="0"/>
              <a:t>CO-3:</a:t>
            </a:r>
            <a:r>
              <a:rPr lang="en-US" dirty="0" smtClean="0"/>
              <a:t> Use at beginning level of proficiency on the tools of machine learning to ask questions of and explore patterns in data.</a:t>
            </a:r>
          </a:p>
          <a:p>
            <a:pPr lvl="1" algn="just">
              <a:buFont typeface="Wingdings" panose="05000000000000000000" pitchFamily="2" charset="2"/>
              <a:buChar char="Ø"/>
            </a:pPr>
            <a:r>
              <a:rPr lang="en-US" b="1" dirty="0" smtClean="0"/>
              <a:t>CO-4:</a:t>
            </a:r>
            <a:r>
              <a:rPr lang="en-US" dirty="0" smtClean="0"/>
              <a:t> Demonstrate intermediate proficiency in the visualization of data to communicate information and patterns that exist in the data.</a:t>
            </a:r>
            <a:endParaRPr lang="en-US" dirty="0"/>
          </a:p>
        </p:txBody>
      </p:sp>
      <p:sp>
        <p:nvSpPr>
          <p:cNvPr id="4" name="Date Placeholder 3"/>
          <p:cNvSpPr>
            <a:spLocks noGrp="1"/>
          </p:cNvSpPr>
          <p:nvPr>
            <p:ph type="dt" sz="half" idx="10"/>
          </p:nvPr>
        </p:nvSpPr>
        <p:spPr/>
        <p:txBody>
          <a:bodyPr/>
          <a:lstStyle/>
          <a:p>
            <a:fld id="{69745302-D9D0-4C27-9C19-5F591F3DF1E4}"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a:t>
            </a:fld>
            <a:endParaRPr lang="en-US"/>
          </a:p>
        </p:txBody>
      </p:sp>
    </p:spTree>
    <p:extLst>
      <p:ext uri="{BB962C8B-B14F-4D97-AF65-F5344CB8AC3E}">
        <p14:creationId xmlns:p14="http://schemas.microsoft.com/office/powerpoint/2010/main" val="4083230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938011" y="2149699"/>
            <a:ext cx="8229600" cy="5135563"/>
          </a:xfrm>
        </p:spPr>
        <p:txBody>
          <a:bodyPr/>
          <a:lstStyle/>
          <a:p>
            <a:pPr>
              <a:buFont typeface="Wingdings" panose="05000000000000000000" pitchFamily="2" charset="2"/>
              <a:buChar char="Ø"/>
            </a:pPr>
            <a:r>
              <a:rPr lang="en-US" dirty="0"/>
              <a:t>Data and information is not static, it flows in a data collection and usage process</a:t>
            </a:r>
          </a:p>
          <a:p>
            <a:pPr lvl="1">
              <a:buFont typeface="Wingdings" panose="05000000000000000000" pitchFamily="2" charset="2"/>
              <a:buChar char="Ø"/>
            </a:pPr>
            <a:r>
              <a:rPr lang="en-US" dirty="0"/>
              <a:t>Data gathering</a:t>
            </a:r>
          </a:p>
          <a:p>
            <a:pPr lvl="1">
              <a:buFont typeface="Wingdings" panose="05000000000000000000" pitchFamily="2" charset="2"/>
              <a:buChar char="Ø"/>
            </a:pPr>
            <a:r>
              <a:rPr lang="en-US" dirty="0" smtClean="0"/>
              <a:t>Data </a:t>
            </a:r>
            <a:r>
              <a:rPr lang="en-US" dirty="0"/>
              <a:t>storage</a:t>
            </a:r>
          </a:p>
          <a:p>
            <a:pPr lvl="1">
              <a:buFont typeface="Wingdings" panose="05000000000000000000" pitchFamily="2" charset="2"/>
              <a:buChar char="Ø"/>
            </a:pPr>
            <a:r>
              <a:rPr lang="en-US" dirty="0"/>
              <a:t>Data integration</a:t>
            </a:r>
          </a:p>
          <a:p>
            <a:pPr lvl="1">
              <a:buFont typeface="Wingdings" panose="05000000000000000000" pitchFamily="2" charset="2"/>
              <a:buChar char="Ø"/>
            </a:pPr>
            <a:r>
              <a:rPr lang="en-US" dirty="0"/>
              <a:t>Data </a:t>
            </a:r>
            <a:r>
              <a:rPr lang="en-US" dirty="0" smtClean="0"/>
              <a:t>retrieval</a:t>
            </a:r>
          </a:p>
          <a:p>
            <a:pPr lvl="1">
              <a:buFont typeface="Wingdings" panose="05000000000000000000" pitchFamily="2" charset="2"/>
              <a:buChar char="Ø"/>
            </a:pPr>
            <a:r>
              <a:rPr lang="en-US" dirty="0"/>
              <a:t>Data </a:t>
            </a:r>
            <a:r>
              <a:rPr lang="en-US" dirty="0" smtClean="0"/>
              <a:t>delivery</a:t>
            </a:r>
            <a:endParaRPr lang="en-US" dirty="0"/>
          </a:p>
          <a:p>
            <a:pPr lvl="1">
              <a:buFont typeface="Wingdings" panose="05000000000000000000" pitchFamily="2" charset="2"/>
              <a:buChar char="Ø"/>
            </a:pPr>
            <a:r>
              <a:rPr lang="en-US" dirty="0"/>
              <a:t>Data mining/analysis</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The Data Quality Continuum</a:t>
            </a:r>
          </a:p>
        </p:txBody>
      </p:sp>
      <p:sp>
        <p:nvSpPr>
          <p:cNvPr id="2" name="Date Placeholder 1"/>
          <p:cNvSpPr>
            <a:spLocks noGrp="1"/>
          </p:cNvSpPr>
          <p:nvPr>
            <p:ph type="dt" sz="half" idx="10"/>
          </p:nvPr>
        </p:nvSpPr>
        <p:spPr/>
        <p:txBody>
          <a:bodyPr/>
          <a:lstStyle/>
          <a:p>
            <a:fld id="{CF28521A-CFF5-48E8-9AF5-33EB3886FF80}"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30</a:t>
            </a:fld>
            <a:endParaRPr lang="en-US"/>
          </a:p>
        </p:txBody>
      </p:sp>
    </p:spTree>
    <p:extLst>
      <p:ext uri="{BB962C8B-B14F-4D97-AF65-F5344CB8AC3E}">
        <p14:creationId xmlns:p14="http://schemas.microsoft.com/office/powerpoint/2010/main" val="1848245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464972" y="1828800"/>
            <a:ext cx="8229600" cy="5029200"/>
          </a:xfrm>
        </p:spPr>
        <p:txBody>
          <a:bodyPr/>
          <a:lstStyle/>
          <a:p>
            <a:pPr>
              <a:buFont typeface="Wingdings" panose="05000000000000000000" pitchFamily="2" charset="2"/>
              <a:buChar char="Ø"/>
            </a:pPr>
            <a:r>
              <a:rPr lang="en-US" dirty="0"/>
              <a:t>How does the data enter the system?</a:t>
            </a:r>
          </a:p>
          <a:p>
            <a:pPr>
              <a:buFont typeface="Wingdings" panose="05000000000000000000" pitchFamily="2" charset="2"/>
              <a:buChar char="Ø"/>
            </a:pPr>
            <a:r>
              <a:rPr lang="en-US" dirty="0"/>
              <a:t>Sources of problems: </a:t>
            </a:r>
          </a:p>
          <a:p>
            <a:pPr lvl="1">
              <a:buFont typeface="Wingdings" panose="05000000000000000000" pitchFamily="2" charset="2"/>
              <a:buChar char="Ø"/>
            </a:pPr>
            <a:r>
              <a:rPr lang="en-US" dirty="0"/>
              <a:t>Manual entry</a:t>
            </a:r>
          </a:p>
          <a:p>
            <a:pPr lvl="1">
              <a:buFont typeface="Wingdings" panose="05000000000000000000" pitchFamily="2" charset="2"/>
              <a:buChar char="Ø"/>
            </a:pPr>
            <a:r>
              <a:rPr lang="en-US" dirty="0"/>
              <a:t>No uniform standards for content and formats </a:t>
            </a:r>
          </a:p>
          <a:p>
            <a:pPr lvl="1">
              <a:buFont typeface="Wingdings" panose="05000000000000000000" pitchFamily="2" charset="2"/>
              <a:buChar char="Ø"/>
            </a:pPr>
            <a:r>
              <a:rPr lang="en-US" dirty="0"/>
              <a:t>Parallel data entry (duplicates)</a:t>
            </a:r>
          </a:p>
          <a:p>
            <a:pPr lvl="1">
              <a:buFont typeface="Wingdings" panose="05000000000000000000" pitchFamily="2" charset="2"/>
              <a:buChar char="Ø"/>
            </a:pPr>
            <a:r>
              <a:rPr lang="en-US" dirty="0"/>
              <a:t>Approximations, surrogates – SW/HW constraints</a:t>
            </a:r>
          </a:p>
          <a:p>
            <a:pPr lvl="1">
              <a:buFont typeface="Wingdings" panose="05000000000000000000" pitchFamily="2" charset="2"/>
              <a:buChar char="Ø"/>
            </a:pPr>
            <a:r>
              <a:rPr lang="en-US" dirty="0"/>
              <a:t>Measurement errors</a:t>
            </a:r>
            <a:r>
              <a:rPr lang="en-US" dirty="0" smtClean="0"/>
              <a:t>.</a:t>
            </a:r>
            <a:endParaRPr lang="en-US" dirty="0"/>
          </a:p>
        </p:txBody>
      </p:sp>
      <p:sp>
        <p:nvSpPr>
          <p:cNvPr id="4" name="TextBox 3"/>
          <p:cNvSpPr txBox="1"/>
          <p:nvPr/>
        </p:nvSpPr>
        <p:spPr>
          <a:xfrm>
            <a:off x="5205435" y="6340231"/>
            <a:ext cx="4939044" cy="369332"/>
          </a:xfrm>
          <a:prstGeom prst="rect">
            <a:avLst/>
          </a:prstGeom>
          <a:noFill/>
        </p:spPr>
        <p:txBody>
          <a:bodyPr wrap="none" rtlCol="0">
            <a:spAutoFit/>
          </a:bodyPr>
          <a:lstStyle/>
          <a:p>
            <a:r>
              <a:rPr lang="en-US" i="1" dirty="0"/>
              <a:t>Adapted from Ted Johnson’s SIGMOD 2003 Tutorial</a:t>
            </a:r>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Gathering</a:t>
            </a:r>
          </a:p>
        </p:txBody>
      </p:sp>
      <p:sp>
        <p:nvSpPr>
          <p:cNvPr id="2" name="Date Placeholder 1"/>
          <p:cNvSpPr>
            <a:spLocks noGrp="1"/>
          </p:cNvSpPr>
          <p:nvPr>
            <p:ph type="dt" sz="half" idx="10"/>
          </p:nvPr>
        </p:nvSpPr>
        <p:spPr/>
        <p:txBody>
          <a:bodyPr/>
          <a:lstStyle/>
          <a:p>
            <a:fld id="{A4739E51-CC6B-4CAF-AE9E-75FE921A87A4}"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31</a:t>
            </a:fld>
            <a:endParaRPr lang="en-US"/>
          </a:p>
        </p:txBody>
      </p:sp>
    </p:spTree>
    <p:extLst>
      <p:ext uri="{BB962C8B-B14F-4D97-AF65-F5344CB8AC3E}">
        <p14:creationId xmlns:p14="http://schemas.microsoft.com/office/powerpoint/2010/main" val="2451964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690688"/>
            <a:ext cx="10871916" cy="5211763"/>
          </a:xfrm>
        </p:spPr>
        <p:txBody>
          <a:bodyPr/>
          <a:lstStyle/>
          <a:p>
            <a:pPr>
              <a:buFont typeface="Wingdings" panose="05000000000000000000" pitchFamily="2" charset="2"/>
              <a:buChar char="Ø"/>
            </a:pPr>
            <a:r>
              <a:rPr lang="en-US" dirty="0"/>
              <a:t>Potential Solutions:</a:t>
            </a:r>
          </a:p>
          <a:p>
            <a:pPr lvl="1">
              <a:buFont typeface="Wingdings" panose="05000000000000000000" pitchFamily="2" charset="2"/>
              <a:buChar char="Ø"/>
            </a:pPr>
            <a:r>
              <a:rPr lang="en-US" dirty="0"/>
              <a:t>Preemptive: </a:t>
            </a:r>
          </a:p>
          <a:p>
            <a:pPr lvl="2">
              <a:buFont typeface="Wingdings" panose="05000000000000000000" pitchFamily="2" charset="2"/>
              <a:buChar char="Ø"/>
            </a:pPr>
            <a:r>
              <a:rPr lang="en-US" dirty="0"/>
              <a:t>Process architecture (build in integrity checks)</a:t>
            </a:r>
          </a:p>
          <a:p>
            <a:pPr lvl="2">
              <a:buFont typeface="Wingdings" panose="05000000000000000000" pitchFamily="2" charset="2"/>
              <a:buChar char="Ø"/>
            </a:pPr>
            <a:r>
              <a:rPr lang="en-US" dirty="0"/>
              <a:t>Process management (reward accurate data entry, data sharing, data stewards)</a:t>
            </a:r>
          </a:p>
          <a:p>
            <a:pPr lvl="1">
              <a:buFont typeface="Wingdings" panose="05000000000000000000" pitchFamily="2" charset="2"/>
              <a:buChar char="Ø"/>
            </a:pPr>
            <a:r>
              <a:rPr lang="en-US" dirty="0"/>
              <a:t>Retrospective: </a:t>
            </a:r>
          </a:p>
          <a:p>
            <a:pPr lvl="2">
              <a:buFont typeface="Wingdings" panose="05000000000000000000" pitchFamily="2" charset="2"/>
              <a:buChar char="Ø"/>
            </a:pPr>
            <a:r>
              <a:rPr lang="en-US" dirty="0"/>
              <a:t>Cleaning focus (duplicate removal, merge/purge, name &amp; address matching, field value standardization)</a:t>
            </a:r>
          </a:p>
          <a:p>
            <a:pPr lvl="2">
              <a:buFont typeface="Wingdings" panose="05000000000000000000" pitchFamily="2" charset="2"/>
              <a:buChar char="Ø"/>
            </a:pPr>
            <a:r>
              <a:rPr lang="en-US" dirty="0"/>
              <a:t>Diagnostic focus  (automated detection of glitches).</a:t>
            </a:r>
          </a:p>
          <a:p>
            <a:pPr>
              <a:buFont typeface="Wingdings" panose="05000000000000000000" pitchFamily="2" charset="2"/>
              <a:buChar char="Ø"/>
            </a:pPr>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Solutions</a:t>
            </a:r>
          </a:p>
        </p:txBody>
      </p:sp>
      <p:sp>
        <p:nvSpPr>
          <p:cNvPr id="2" name="Date Placeholder 1"/>
          <p:cNvSpPr>
            <a:spLocks noGrp="1"/>
          </p:cNvSpPr>
          <p:nvPr>
            <p:ph type="dt" sz="half" idx="10"/>
          </p:nvPr>
        </p:nvSpPr>
        <p:spPr/>
        <p:txBody>
          <a:bodyPr/>
          <a:lstStyle/>
          <a:p>
            <a:fld id="{91147516-8DA1-4481-994B-AE31029EC00E}"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32</a:t>
            </a:fld>
            <a:endParaRPr lang="en-US"/>
          </a:p>
        </p:txBody>
      </p:sp>
    </p:spTree>
    <p:extLst>
      <p:ext uri="{BB962C8B-B14F-4D97-AF65-F5344CB8AC3E}">
        <p14:creationId xmlns:p14="http://schemas.microsoft.com/office/powerpoint/2010/main" val="432624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Text Box 3"/>
          <p:cNvSpPr txBox="1">
            <a:spLocks noChangeArrowheads="1"/>
          </p:cNvSpPr>
          <p:nvPr/>
        </p:nvSpPr>
        <p:spPr bwMode="auto">
          <a:xfrm>
            <a:off x="5557838" y="5822950"/>
            <a:ext cx="14462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Time</a:t>
            </a:r>
          </a:p>
        </p:txBody>
      </p:sp>
      <p:sp>
        <p:nvSpPr>
          <p:cNvPr id="667652" name="Rectangle 4"/>
          <p:cNvSpPr>
            <a:spLocks noChangeArrowheads="1"/>
          </p:cNvSpPr>
          <p:nvPr/>
        </p:nvSpPr>
        <p:spPr bwMode="auto">
          <a:xfrm>
            <a:off x="3422650" y="3730625"/>
            <a:ext cx="5721350" cy="20653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7653" name="Line 5"/>
          <p:cNvSpPr>
            <a:spLocks noChangeShapeType="1"/>
          </p:cNvSpPr>
          <p:nvPr/>
        </p:nvSpPr>
        <p:spPr bwMode="auto">
          <a:xfrm>
            <a:off x="3806825" y="5611814"/>
            <a:ext cx="0" cy="325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54" name="Line 6"/>
          <p:cNvSpPr>
            <a:spLocks noChangeShapeType="1"/>
          </p:cNvSpPr>
          <p:nvPr/>
        </p:nvSpPr>
        <p:spPr bwMode="auto">
          <a:xfrm>
            <a:off x="4230688" y="5607050"/>
            <a:ext cx="0" cy="325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55" name="Line 7"/>
          <p:cNvSpPr>
            <a:spLocks noChangeShapeType="1"/>
          </p:cNvSpPr>
          <p:nvPr/>
        </p:nvSpPr>
        <p:spPr bwMode="auto">
          <a:xfrm>
            <a:off x="4630738" y="5621339"/>
            <a:ext cx="0" cy="325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56" name="Line 8"/>
          <p:cNvSpPr>
            <a:spLocks noChangeShapeType="1"/>
          </p:cNvSpPr>
          <p:nvPr/>
        </p:nvSpPr>
        <p:spPr bwMode="auto">
          <a:xfrm>
            <a:off x="5054600" y="5616575"/>
            <a:ext cx="0" cy="325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57" name="Line 9"/>
          <p:cNvSpPr>
            <a:spLocks noChangeShapeType="1"/>
          </p:cNvSpPr>
          <p:nvPr/>
        </p:nvSpPr>
        <p:spPr bwMode="auto">
          <a:xfrm>
            <a:off x="5462588" y="5602289"/>
            <a:ext cx="0" cy="352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58" name="Line 10"/>
          <p:cNvSpPr>
            <a:spLocks noChangeShapeType="1"/>
          </p:cNvSpPr>
          <p:nvPr/>
        </p:nvSpPr>
        <p:spPr bwMode="auto">
          <a:xfrm>
            <a:off x="5886450" y="5611814"/>
            <a:ext cx="0" cy="325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59" name="Line 11"/>
          <p:cNvSpPr>
            <a:spLocks noChangeShapeType="1"/>
          </p:cNvSpPr>
          <p:nvPr/>
        </p:nvSpPr>
        <p:spPr bwMode="auto">
          <a:xfrm>
            <a:off x="6286500" y="5626100"/>
            <a:ext cx="0" cy="325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0" name="Line 12"/>
          <p:cNvSpPr>
            <a:spLocks noChangeShapeType="1"/>
          </p:cNvSpPr>
          <p:nvPr/>
        </p:nvSpPr>
        <p:spPr bwMode="auto">
          <a:xfrm>
            <a:off x="6710363" y="5607050"/>
            <a:ext cx="0" cy="325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1" name="Line 13"/>
          <p:cNvSpPr>
            <a:spLocks noChangeShapeType="1"/>
          </p:cNvSpPr>
          <p:nvPr/>
        </p:nvSpPr>
        <p:spPr bwMode="auto">
          <a:xfrm>
            <a:off x="7129463" y="5616575"/>
            <a:ext cx="0" cy="325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2" name="Line 14"/>
          <p:cNvSpPr>
            <a:spLocks noChangeShapeType="1"/>
          </p:cNvSpPr>
          <p:nvPr/>
        </p:nvSpPr>
        <p:spPr bwMode="auto">
          <a:xfrm>
            <a:off x="7553325" y="5611814"/>
            <a:ext cx="0" cy="325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3" name="Line 15"/>
          <p:cNvSpPr>
            <a:spLocks noChangeShapeType="1"/>
          </p:cNvSpPr>
          <p:nvPr/>
        </p:nvSpPr>
        <p:spPr bwMode="auto">
          <a:xfrm>
            <a:off x="7953375" y="5626100"/>
            <a:ext cx="0" cy="325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4" name="Line 16"/>
          <p:cNvSpPr>
            <a:spLocks noChangeShapeType="1"/>
          </p:cNvSpPr>
          <p:nvPr/>
        </p:nvSpPr>
        <p:spPr bwMode="auto">
          <a:xfrm>
            <a:off x="8377238" y="5621339"/>
            <a:ext cx="0" cy="325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5" name="Line 17"/>
          <p:cNvSpPr>
            <a:spLocks noChangeShapeType="1"/>
          </p:cNvSpPr>
          <p:nvPr/>
        </p:nvSpPr>
        <p:spPr bwMode="auto">
          <a:xfrm>
            <a:off x="8785225" y="5621339"/>
            <a:ext cx="0" cy="325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nvGrpSpPr>
          <p:cNvPr id="667666" name="Group 18"/>
          <p:cNvGrpSpPr>
            <a:grpSpLocks/>
          </p:cNvGrpSpPr>
          <p:nvPr/>
        </p:nvGrpSpPr>
        <p:grpSpPr bwMode="auto">
          <a:xfrm>
            <a:off x="6583364" y="5032376"/>
            <a:ext cx="225425" cy="271463"/>
            <a:chOff x="2969" y="1502"/>
            <a:chExt cx="393" cy="319"/>
          </a:xfrm>
        </p:grpSpPr>
        <p:sp>
          <p:nvSpPr>
            <p:cNvPr id="667667" name="Line 19"/>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68" name="Line 20"/>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69" name="Group 21"/>
          <p:cNvGrpSpPr>
            <a:grpSpLocks/>
          </p:cNvGrpSpPr>
          <p:nvPr/>
        </p:nvGrpSpPr>
        <p:grpSpPr bwMode="auto">
          <a:xfrm>
            <a:off x="4913314" y="5032376"/>
            <a:ext cx="225425" cy="271463"/>
            <a:chOff x="2969" y="1502"/>
            <a:chExt cx="393" cy="319"/>
          </a:xfrm>
        </p:grpSpPr>
        <p:sp>
          <p:nvSpPr>
            <p:cNvPr id="667670" name="Line 22"/>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71" name="Line 23"/>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72" name="Group 24"/>
          <p:cNvGrpSpPr>
            <a:grpSpLocks/>
          </p:cNvGrpSpPr>
          <p:nvPr/>
        </p:nvGrpSpPr>
        <p:grpSpPr bwMode="auto">
          <a:xfrm>
            <a:off x="7839076" y="5032376"/>
            <a:ext cx="225425" cy="271463"/>
            <a:chOff x="2969" y="1502"/>
            <a:chExt cx="393" cy="319"/>
          </a:xfrm>
        </p:grpSpPr>
        <p:sp>
          <p:nvSpPr>
            <p:cNvPr id="667673" name="Line 25"/>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74" name="Line 26"/>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75" name="Group 27"/>
          <p:cNvGrpSpPr>
            <a:grpSpLocks/>
          </p:cNvGrpSpPr>
          <p:nvPr/>
        </p:nvGrpSpPr>
        <p:grpSpPr bwMode="auto">
          <a:xfrm>
            <a:off x="8667751" y="5032376"/>
            <a:ext cx="225425" cy="271463"/>
            <a:chOff x="2969" y="1502"/>
            <a:chExt cx="393" cy="319"/>
          </a:xfrm>
        </p:grpSpPr>
        <p:sp>
          <p:nvSpPr>
            <p:cNvPr id="667676" name="Line 28"/>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77" name="Line 29"/>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78" name="Group 30"/>
          <p:cNvGrpSpPr>
            <a:grpSpLocks/>
          </p:cNvGrpSpPr>
          <p:nvPr/>
        </p:nvGrpSpPr>
        <p:grpSpPr bwMode="auto">
          <a:xfrm>
            <a:off x="4914901" y="3976688"/>
            <a:ext cx="225425" cy="271462"/>
            <a:chOff x="2969" y="1502"/>
            <a:chExt cx="393" cy="319"/>
          </a:xfrm>
        </p:grpSpPr>
        <p:sp>
          <p:nvSpPr>
            <p:cNvPr id="667679" name="Line 31"/>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80" name="Line 32"/>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81" name="Group 33"/>
          <p:cNvGrpSpPr>
            <a:grpSpLocks/>
          </p:cNvGrpSpPr>
          <p:nvPr/>
        </p:nvGrpSpPr>
        <p:grpSpPr bwMode="auto">
          <a:xfrm>
            <a:off x="5307014" y="3976688"/>
            <a:ext cx="225425" cy="271462"/>
            <a:chOff x="2969" y="1502"/>
            <a:chExt cx="393" cy="319"/>
          </a:xfrm>
        </p:grpSpPr>
        <p:sp>
          <p:nvSpPr>
            <p:cNvPr id="667682" name="Line 34"/>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83" name="Line 35"/>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667684" name="Text Box 36"/>
          <p:cNvSpPr txBox="1">
            <a:spLocks noChangeArrowheads="1"/>
          </p:cNvSpPr>
          <p:nvPr/>
        </p:nvSpPr>
        <p:spPr bwMode="auto">
          <a:xfrm>
            <a:off x="1987550" y="4876800"/>
            <a:ext cx="12779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Raw readings</a:t>
            </a:r>
          </a:p>
        </p:txBody>
      </p:sp>
      <p:sp>
        <p:nvSpPr>
          <p:cNvPr id="667685" name="Text Box 37"/>
          <p:cNvSpPr txBox="1">
            <a:spLocks noChangeArrowheads="1"/>
          </p:cNvSpPr>
          <p:nvPr/>
        </p:nvSpPr>
        <p:spPr bwMode="auto">
          <a:xfrm>
            <a:off x="1865313" y="3838575"/>
            <a:ext cx="1554162"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Smoothed output</a:t>
            </a:r>
          </a:p>
        </p:txBody>
      </p:sp>
      <p:grpSp>
        <p:nvGrpSpPr>
          <p:cNvPr id="667686" name="Group 38"/>
          <p:cNvGrpSpPr>
            <a:grpSpLocks/>
          </p:cNvGrpSpPr>
          <p:nvPr/>
        </p:nvGrpSpPr>
        <p:grpSpPr bwMode="auto">
          <a:xfrm>
            <a:off x="6611939" y="3976688"/>
            <a:ext cx="225425" cy="271462"/>
            <a:chOff x="2969" y="1502"/>
            <a:chExt cx="393" cy="319"/>
          </a:xfrm>
        </p:grpSpPr>
        <p:sp>
          <p:nvSpPr>
            <p:cNvPr id="667687" name="Line 39"/>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88" name="Line 40"/>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89" name="Group 41"/>
          <p:cNvGrpSpPr>
            <a:grpSpLocks/>
          </p:cNvGrpSpPr>
          <p:nvPr/>
        </p:nvGrpSpPr>
        <p:grpSpPr bwMode="auto">
          <a:xfrm>
            <a:off x="6175376" y="3976688"/>
            <a:ext cx="225425" cy="271462"/>
            <a:chOff x="2969" y="1502"/>
            <a:chExt cx="393" cy="319"/>
          </a:xfrm>
        </p:grpSpPr>
        <p:sp>
          <p:nvSpPr>
            <p:cNvPr id="667690" name="Line 42"/>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91" name="Line 43"/>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92" name="Group 44"/>
          <p:cNvGrpSpPr>
            <a:grpSpLocks/>
          </p:cNvGrpSpPr>
          <p:nvPr/>
        </p:nvGrpSpPr>
        <p:grpSpPr bwMode="auto">
          <a:xfrm>
            <a:off x="7011989" y="3976688"/>
            <a:ext cx="225425" cy="271462"/>
            <a:chOff x="2969" y="1502"/>
            <a:chExt cx="393" cy="319"/>
          </a:xfrm>
        </p:grpSpPr>
        <p:sp>
          <p:nvSpPr>
            <p:cNvPr id="667693" name="Line 45"/>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94" name="Line 46"/>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95" name="Group 47"/>
          <p:cNvGrpSpPr>
            <a:grpSpLocks/>
          </p:cNvGrpSpPr>
          <p:nvPr/>
        </p:nvGrpSpPr>
        <p:grpSpPr bwMode="auto">
          <a:xfrm>
            <a:off x="5749926" y="3976688"/>
            <a:ext cx="225425" cy="271462"/>
            <a:chOff x="2969" y="1502"/>
            <a:chExt cx="393" cy="319"/>
          </a:xfrm>
        </p:grpSpPr>
        <p:sp>
          <p:nvSpPr>
            <p:cNvPr id="667696" name="Line 48"/>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697" name="Line 49"/>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698" name="Group 50"/>
          <p:cNvGrpSpPr>
            <a:grpSpLocks/>
          </p:cNvGrpSpPr>
          <p:nvPr/>
        </p:nvGrpSpPr>
        <p:grpSpPr bwMode="auto">
          <a:xfrm>
            <a:off x="7389814" y="3976688"/>
            <a:ext cx="225425" cy="271462"/>
            <a:chOff x="2969" y="1502"/>
            <a:chExt cx="393" cy="319"/>
          </a:xfrm>
        </p:grpSpPr>
        <p:sp>
          <p:nvSpPr>
            <p:cNvPr id="667699" name="Line 51"/>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700" name="Line 52"/>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701" name="Group 53"/>
          <p:cNvGrpSpPr>
            <a:grpSpLocks/>
          </p:cNvGrpSpPr>
          <p:nvPr/>
        </p:nvGrpSpPr>
        <p:grpSpPr bwMode="auto">
          <a:xfrm>
            <a:off x="8245476" y="3976688"/>
            <a:ext cx="225425" cy="271462"/>
            <a:chOff x="2969" y="1502"/>
            <a:chExt cx="393" cy="319"/>
          </a:xfrm>
        </p:grpSpPr>
        <p:sp>
          <p:nvSpPr>
            <p:cNvPr id="667702" name="Line 54"/>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703" name="Line 55"/>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704" name="Group 56"/>
          <p:cNvGrpSpPr>
            <a:grpSpLocks/>
          </p:cNvGrpSpPr>
          <p:nvPr/>
        </p:nvGrpSpPr>
        <p:grpSpPr bwMode="auto">
          <a:xfrm>
            <a:off x="7808914" y="3976688"/>
            <a:ext cx="225425" cy="271462"/>
            <a:chOff x="2969" y="1502"/>
            <a:chExt cx="393" cy="319"/>
          </a:xfrm>
        </p:grpSpPr>
        <p:sp>
          <p:nvSpPr>
            <p:cNvPr id="667705" name="Line 57"/>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706" name="Line 58"/>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707" name="Group 59"/>
          <p:cNvGrpSpPr>
            <a:grpSpLocks/>
          </p:cNvGrpSpPr>
          <p:nvPr/>
        </p:nvGrpSpPr>
        <p:grpSpPr bwMode="auto">
          <a:xfrm>
            <a:off x="8645526" y="3976688"/>
            <a:ext cx="225425" cy="271462"/>
            <a:chOff x="2969" y="1502"/>
            <a:chExt cx="393" cy="319"/>
          </a:xfrm>
        </p:grpSpPr>
        <p:sp>
          <p:nvSpPr>
            <p:cNvPr id="667708" name="Line 60"/>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709" name="Line 61"/>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667710" name="Rectangle 62"/>
          <p:cNvSpPr>
            <a:spLocks noGrp="1" noChangeArrowheads="1"/>
          </p:cNvSpPr>
          <p:nvPr>
            <p:ph type="body" sz="half" idx="1"/>
          </p:nvPr>
        </p:nvSpPr>
        <p:spPr>
          <a:xfrm>
            <a:off x="2133600" y="1464976"/>
            <a:ext cx="8337550" cy="4862513"/>
          </a:xfrm>
          <a:noFill/>
          <a:ln/>
        </p:spPr>
        <p:txBody>
          <a:bodyPr/>
          <a:lstStyle/>
          <a:p>
            <a:pPr>
              <a:buFont typeface="Wingdings" panose="05000000000000000000" pitchFamily="2" charset="2"/>
              <a:buChar char="Ø"/>
            </a:pPr>
            <a:r>
              <a:rPr lang="en-US" sz="2600" dirty="0"/>
              <a:t>RFID data has many dropped readings</a:t>
            </a:r>
          </a:p>
          <a:p>
            <a:pPr>
              <a:buFont typeface="Wingdings" panose="05000000000000000000" pitchFamily="2" charset="2"/>
              <a:buChar char="Ø"/>
            </a:pPr>
            <a:r>
              <a:rPr lang="en-US" sz="2600" dirty="0"/>
              <a:t>Typically, use a </a:t>
            </a:r>
            <a:r>
              <a:rPr lang="en-US" sz="2600" i="1" dirty="0"/>
              <a:t>smoothing filter </a:t>
            </a:r>
            <a:r>
              <a:rPr lang="en-US" sz="2600" dirty="0"/>
              <a:t>to</a:t>
            </a:r>
            <a:r>
              <a:rPr lang="en-US" sz="2600" i="1" dirty="0"/>
              <a:t> </a:t>
            </a:r>
            <a:r>
              <a:rPr lang="en-US" sz="2600" dirty="0"/>
              <a:t>interpolate</a:t>
            </a:r>
          </a:p>
          <a:p>
            <a:pPr>
              <a:buFont typeface="Wingdings" panose="05000000000000000000" pitchFamily="2" charset="2"/>
              <a:buChar char="Ø"/>
            </a:pPr>
            <a:endParaRPr lang="en-US" sz="2600" dirty="0"/>
          </a:p>
          <a:p>
            <a:pPr>
              <a:buFont typeface="Wingdings" panose="05000000000000000000" pitchFamily="2" charset="2"/>
              <a:buChar char="Ø"/>
            </a:pPr>
            <a:endParaRPr lang="en-US" sz="2600" dirty="0"/>
          </a:p>
        </p:txBody>
      </p:sp>
      <p:sp>
        <p:nvSpPr>
          <p:cNvPr id="667711" name="Rectangle 63"/>
          <p:cNvSpPr>
            <a:spLocks noChangeArrowheads="1"/>
          </p:cNvSpPr>
          <p:nvPr/>
        </p:nvSpPr>
        <p:spPr bwMode="auto">
          <a:xfrm>
            <a:off x="2741613" y="2382682"/>
            <a:ext cx="6678612" cy="1149350"/>
          </a:xfrm>
          <a:prstGeom prst="rect">
            <a:avLst/>
          </a:prstGeom>
          <a:solidFill>
            <a:schemeClr val="bg1"/>
          </a:solidFill>
          <a:ln w="9525">
            <a:solidFill>
              <a:schemeClr val="tx1"/>
            </a:solidFill>
            <a:miter lim="800000"/>
            <a:headEnd/>
            <a:tailEnd/>
          </a:ln>
          <a:effectLst>
            <a:outerShdw blurRad="63500" dist="89803" dir="2700000" algn="ctr" rotWithShape="0">
              <a:schemeClr val="tx1">
                <a:alpha val="74998"/>
              </a:schemeClr>
            </a:outerShdw>
          </a:effectLst>
        </p:spPr>
        <p:txBody>
          <a:bodyPr wrap="none" anchor="ctr"/>
          <a:lstStyle/>
          <a:p>
            <a:r>
              <a:rPr lang="en-US" b="1" dirty="0"/>
              <a:t>SELECT distinct </a:t>
            </a:r>
            <a:r>
              <a:rPr lang="en-US" b="1" dirty="0" err="1"/>
              <a:t>tag_id</a:t>
            </a:r>
            <a:endParaRPr lang="en-US" b="1" dirty="0"/>
          </a:p>
          <a:p>
            <a:r>
              <a:rPr lang="en-US" b="1" dirty="0"/>
              <a:t>FROM </a:t>
            </a:r>
            <a:r>
              <a:rPr lang="en-US" b="1" dirty="0" err="1"/>
              <a:t>RFID_stream</a:t>
            </a:r>
            <a:r>
              <a:rPr lang="en-US" b="1" dirty="0"/>
              <a:t> </a:t>
            </a:r>
            <a:r>
              <a:rPr lang="en-US" b="1" dirty="0">
                <a:solidFill>
                  <a:schemeClr val="accent2"/>
                </a:solidFill>
              </a:rPr>
              <a:t>[RANGE </a:t>
            </a:r>
            <a:r>
              <a:rPr lang="ja-JP" altLang="en-US" b="1" dirty="0">
                <a:solidFill>
                  <a:schemeClr val="accent2"/>
                </a:solidFill>
                <a:latin typeface="Arial"/>
              </a:rPr>
              <a:t>‘</a:t>
            </a:r>
            <a:r>
              <a:rPr lang="en-US" altLang="ja-JP" b="1" dirty="0">
                <a:solidFill>
                  <a:schemeClr val="accent2"/>
                </a:solidFill>
              </a:rPr>
              <a:t>7</a:t>
            </a:r>
            <a:r>
              <a:rPr lang="en-US" b="1" dirty="0">
                <a:solidFill>
                  <a:schemeClr val="accent2"/>
                </a:solidFill>
              </a:rPr>
              <a:t> sec</a:t>
            </a:r>
            <a:r>
              <a:rPr lang="ja-JP" altLang="en-US" b="1" dirty="0">
                <a:solidFill>
                  <a:schemeClr val="accent2"/>
                </a:solidFill>
                <a:latin typeface="Arial"/>
              </a:rPr>
              <a:t>’</a:t>
            </a:r>
            <a:r>
              <a:rPr lang="en-US" b="1" dirty="0">
                <a:solidFill>
                  <a:schemeClr val="accent2"/>
                </a:solidFill>
              </a:rPr>
              <a:t>]</a:t>
            </a:r>
          </a:p>
          <a:p>
            <a:r>
              <a:rPr lang="en-US" b="1" dirty="0"/>
              <a:t>GROUP BY </a:t>
            </a:r>
            <a:r>
              <a:rPr lang="en-US" b="1" dirty="0" err="1"/>
              <a:t>tag_id</a:t>
            </a:r>
            <a:endParaRPr lang="en-US" b="1" dirty="0"/>
          </a:p>
        </p:txBody>
      </p:sp>
      <p:grpSp>
        <p:nvGrpSpPr>
          <p:cNvPr id="667713" name="Group 65"/>
          <p:cNvGrpSpPr>
            <a:grpSpLocks/>
          </p:cNvGrpSpPr>
          <p:nvPr/>
        </p:nvGrpSpPr>
        <p:grpSpPr bwMode="auto">
          <a:xfrm>
            <a:off x="5734051" y="5032376"/>
            <a:ext cx="225425" cy="271463"/>
            <a:chOff x="2969" y="1502"/>
            <a:chExt cx="393" cy="319"/>
          </a:xfrm>
        </p:grpSpPr>
        <p:sp>
          <p:nvSpPr>
            <p:cNvPr id="667714" name="Line 66"/>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715" name="Line 67"/>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716" name="Group 68"/>
          <p:cNvGrpSpPr>
            <a:grpSpLocks/>
          </p:cNvGrpSpPr>
          <p:nvPr/>
        </p:nvGrpSpPr>
        <p:grpSpPr bwMode="auto">
          <a:xfrm>
            <a:off x="7402514" y="5032376"/>
            <a:ext cx="225425" cy="271463"/>
            <a:chOff x="2969" y="1502"/>
            <a:chExt cx="393" cy="319"/>
          </a:xfrm>
        </p:grpSpPr>
        <p:sp>
          <p:nvSpPr>
            <p:cNvPr id="667717" name="Line 69"/>
            <p:cNvSpPr>
              <a:spLocks noChangeShapeType="1"/>
            </p:cNvSpPr>
            <p:nvPr/>
          </p:nvSpPr>
          <p:spPr bwMode="auto">
            <a:xfrm>
              <a:off x="2972" y="1514"/>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67718" name="Line 70"/>
            <p:cNvSpPr>
              <a:spLocks noChangeShapeType="1"/>
            </p:cNvSpPr>
            <p:nvPr/>
          </p:nvSpPr>
          <p:spPr bwMode="auto">
            <a:xfrm flipH="1">
              <a:off x="2969" y="1502"/>
              <a:ext cx="390" cy="30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7719" name="Group 71"/>
          <p:cNvGrpSpPr>
            <a:grpSpLocks/>
          </p:cNvGrpSpPr>
          <p:nvPr/>
        </p:nvGrpSpPr>
        <p:grpSpPr bwMode="auto">
          <a:xfrm>
            <a:off x="3568700" y="4402138"/>
            <a:ext cx="2890838" cy="1363662"/>
            <a:chOff x="1170" y="1932"/>
            <a:chExt cx="1821" cy="859"/>
          </a:xfrm>
        </p:grpSpPr>
        <p:grpSp>
          <p:nvGrpSpPr>
            <p:cNvPr id="667720" name="Group 72"/>
            <p:cNvGrpSpPr>
              <a:grpSpLocks/>
            </p:cNvGrpSpPr>
            <p:nvPr/>
          </p:nvGrpSpPr>
          <p:grpSpPr bwMode="auto">
            <a:xfrm>
              <a:off x="1170" y="2067"/>
              <a:ext cx="1821" cy="724"/>
              <a:chOff x="1170" y="2067"/>
              <a:chExt cx="1821" cy="724"/>
            </a:xfrm>
          </p:grpSpPr>
          <p:sp>
            <p:nvSpPr>
              <p:cNvPr id="667721" name="AutoShape 73"/>
              <p:cNvSpPr>
                <a:spLocks noChangeArrowheads="1"/>
              </p:cNvSpPr>
              <p:nvPr/>
            </p:nvSpPr>
            <p:spPr bwMode="auto">
              <a:xfrm>
                <a:off x="1170" y="2073"/>
                <a:ext cx="1821" cy="718"/>
              </a:xfrm>
              <a:prstGeom prst="roundRect">
                <a:avLst>
                  <a:gd name="adj" fmla="val 16667"/>
                </a:avLst>
              </a:prstGeom>
              <a:solidFill>
                <a:schemeClr val="accent1">
                  <a:alpha val="17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7722" name="Text Box 74"/>
              <p:cNvSpPr txBox="1">
                <a:spLocks noChangeArrowheads="1"/>
              </p:cNvSpPr>
              <p:nvPr/>
            </p:nvSpPr>
            <p:spPr bwMode="auto">
              <a:xfrm>
                <a:off x="1416" y="2067"/>
                <a:ext cx="137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b="1" i="1"/>
                  <a:t>Smoothing Filter</a:t>
                </a:r>
              </a:p>
            </p:txBody>
          </p:sp>
        </p:grpSp>
        <p:sp>
          <p:nvSpPr>
            <p:cNvPr id="667723" name="AutoShape 75"/>
            <p:cNvSpPr>
              <a:spLocks/>
            </p:cNvSpPr>
            <p:nvPr/>
          </p:nvSpPr>
          <p:spPr bwMode="auto">
            <a:xfrm rot="5400000">
              <a:off x="2008" y="1108"/>
              <a:ext cx="139" cy="1788"/>
            </a:xfrm>
            <a:prstGeom prst="leftBrace">
              <a:avLst>
                <a:gd name="adj1" fmla="val 107194"/>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vert="eaVert" wrap="none" anchor="ctr"/>
            <a:lstStyle/>
            <a:p>
              <a:pPr algn="r"/>
              <a:endParaRPr lang="en-US" b="1"/>
            </a:p>
          </p:txBody>
        </p:sp>
      </p:grpSp>
      <p:sp>
        <p:nvSpPr>
          <p:cNvPr id="7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Internet of Things has Special Problems</a:t>
            </a:r>
          </a:p>
        </p:txBody>
      </p:sp>
      <p:sp>
        <p:nvSpPr>
          <p:cNvPr id="2" name="Date Placeholder 1"/>
          <p:cNvSpPr>
            <a:spLocks noGrp="1"/>
          </p:cNvSpPr>
          <p:nvPr>
            <p:ph type="dt" sz="half" idx="10"/>
          </p:nvPr>
        </p:nvSpPr>
        <p:spPr/>
        <p:txBody>
          <a:bodyPr/>
          <a:lstStyle/>
          <a:p>
            <a:fld id="{5491DB40-FB50-4E94-BBB0-C8EEC6F28B34}"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33</a:t>
            </a:fld>
            <a:endParaRPr lang="en-US"/>
          </a:p>
        </p:txBody>
      </p:sp>
    </p:spTree>
    <p:custDataLst>
      <p:tags r:id="rId1"/>
    </p:custDataLst>
    <p:extLst>
      <p:ext uri="{BB962C8B-B14F-4D97-AF65-F5344CB8AC3E}">
        <p14:creationId xmlns:p14="http://schemas.microsoft.com/office/powerpoint/2010/main" val="3229051936"/>
      </p:ext>
    </p:extLst>
  </p:cSld>
  <p:clrMapOvr>
    <a:masterClrMapping/>
  </p:clrMapOvr>
  <p:transition advTm="7357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76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77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77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76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76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76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76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76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76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76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76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76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76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76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76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76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76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76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76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76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768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6771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676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63" presetClass="path" presetSubtype="0" accel="50000" decel="50000" fill="hold" nodeType="clickEffect">
                                  <p:stCondLst>
                                    <p:cond delay="0"/>
                                  </p:stCondLst>
                                  <p:childTnLst>
                                    <p:animMotion origin="layout" path="M -3.61111E-6 4.04624E-6 L 0.04688 4.04624E-6 " pathEditMode="relative" rAng="0" ptsTypes="AA">
                                      <p:cBhvr>
                                        <p:cTn id="62" dur="500" fill="hold"/>
                                        <p:tgtEl>
                                          <p:spTgt spid="667719"/>
                                        </p:tgtEl>
                                        <p:attrNameLst>
                                          <p:attrName>ppt_x</p:attrName>
                                          <p:attrName>ppt_y</p:attrName>
                                        </p:attrNameLst>
                                      </p:cBhvr>
                                      <p:rCtr x="2344" y="0"/>
                                    </p:animMotion>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0"/>
                                          </p:stCondLst>
                                        </p:cTn>
                                        <p:tgtEl>
                                          <p:spTgt spid="667681"/>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63" presetClass="path" presetSubtype="0" accel="50000" decel="50000" fill="hold" nodeType="clickEffect">
                                  <p:stCondLst>
                                    <p:cond delay="0"/>
                                  </p:stCondLst>
                                  <p:childTnLst>
                                    <p:animMotion origin="layout" path="M 0.04687 3.17919E-6 L 0.41128 3.17919E-6 " pathEditMode="relative" rAng="0" ptsTypes="AA">
                                      <p:cBhvr>
                                        <p:cTn id="69" dur="2000" fill="hold"/>
                                        <p:tgtEl>
                                          <p:spTgt spid="667719"/>
                                        </p:tgtEl>
                                        <p:attrNameLst>
                                          <p:attrName>ppt_x</p:attrName>
                                          <p:attrName>ppt_y</p:attrName>
                                        </p:attrNameLst>
                                      </p:cBhvr>
                                      <p:rCtr x="18212" y="0"/>
                                    </p:animMotion>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0"/>
                                          </p:stCondLst>
                                        </p:cTn>
                                        <p:tgtEl>
                                          <p:spTgt spid="6676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6769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6769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6768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6769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6770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6770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7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1" grpId="0"/>
      <p:bldP spid="667652" grpId="0" animBg="1"/>
      <p:bldP spid="667653" grpId="0" animBg="1"/>
      <p:bldP spid="667654" grpId="0" animBg="1"/>
      <p:bldP spid="667655" grpId="0" animBg="1"/>
      <p:bldP spid="667656" grpId="0" animBg="1"/>
      <p:bldP spid="667657" grpId="0" animBg="1"/>
      <p:bldP spid="667658" grpId="0" animBg="1"/>
      <p:bldP spid="667659" grpId="0" animBg="1"/>
      <p:bldP spid="667660" grpId="0" animBg="1"/>
      <p:bldP spid="667661" grpId="0" animBg="1"/>
      <p:bldP spid="667662" grpId="0" animBg="1"/>
      <p:bldP spid="667663" grpId="0" animBg="1"/>
      <p:bldP spid="667664" grpId="0" animBg="1"/>
      <p:bldP spid="667665" grpId="0" animBg="1"/>
      <p:bldP spid="667684" grpId="0"/>
      <p:bldP spid="6676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0611" name="Picture 3" descr="clean_for_mike"/>
          <p:cNvPicPr>
            <a:picLocks noGrp="1" noChangeAspect="1" noChangeArrowheads="1"/>
          </p:cNvPicPr>
          <p:nvPr>
            <p:ph/>
          </p:nvPr>
        </p:nvPicPr>
        <p:blipFill>
          <a:blip r:embed="rId3">
            <a:extLst>
              <a:ext uri="{28A0092B-C50C-407E-A947-70E740481C1C}">
                <a14:useLocalDpi xmlns:a14="http://schemas.microsoft.com/office/drawing/2010/main" val="0"/>
              </a:ext>
            </a:extLst>
          </a:blip>
          <a:srcRect r="30484" b="23415"/>
          <a:stretch>
            <a:fillRect/>
          </a:stretch>
        </p:blipFill>
        <p:spPr>
          <a:xfrm>
            <a:off x="3352800" y="1918106"/>
            <a:ext cx="5411788" cy="4435475"/>
          </a:xfrm>
          <a:ln/>
        </p:spPr>
      </p:pic>
      <p:sp>
        <p:nvSpPr>
          <p:cNvPr id="580612" name="Rectangle 4"/>
          <p:cNvSpPr>
            <a:spLocks noChangeArrowheads="1"/>
          </p:cNvSpPr>
          <p:nvPr/>
        </p:nvSpPr>
        <p:spPr bwMode="auto">
          <a:xfrm>
            <a:off x="6096000" y="4620030"/>
            <a:ext cx="304800" cy="1752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0615" name="Text Box 7"/>
          <p:cNvSpPr txBox="1">
            <a:spLocks noChangeArrowheads="1"/>
          </p:cNvSpPr>
          <p:nvPr/>
        </p:nvSpPr>
        <p:spPr bwMode="auto">
          <a:xfrm>
            <a:off x="1905001" y="2619780"/>
            <a:ext cx="1730375" cy="133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He walks through walls;</a:t>
            </a:r>
          </a:p>
          <a:p>
            <a:pPr>
              <a:spcBef>
                <a:spcPct val="50000"/>
              </a:spcBef>
            </a:pPr>
            <a:r>
              <a:rPr lang="en-US"/>
              <a:t>He flies across the room…</a:t>
            </a:r>
          </a:p>
        </p:txBody>
      </p:sp>
      <p:sp>
        <p:nvSpPr>
          <p:cNvPr id="580616" name="Text Box 8"/>
          <p:cNvSpPr txBox="1">
            <a:spLocks noChangeArrowheads="1"/>
          </p:cNvSpPr>
          <p:nvPr/>
        </p:nvSpPr>
        <p:spPr bwMode="auto">
          <a:xfrm>
            <a:off x="8763001" y="2619781"/>
            <a:ext cx="120173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Too much</a:t>
            </a:r>
          </a:p>
          <a:p>
            <a:r>
              <a:rPr lang="en-US"/>
              <a:t>cleaning</a:t>
            </a:r>
          </a:p>
          <a:p>
            <a:r>
              <a:rPr lang="en-US"/>
              <a:t>and you</a:t>
            </a:r>
          </a:p>
          <a:p>
            <a:r>
              <a:rPr lang="en-US"/>
              <a:t>lose detail.</a:t>
            </a:r>
          </a:p>
        </p:txBody>
      </p:sp>
      <p:sp>
        <p:nvSpPr>
          <p:cNvPr id="580617" name="Text Box 9"/>
          <p:cNvSpPr txBox="1">
            <a:spLocks noChangeArrowheads="1"/>
          </p:cNvSpPr>
          <p:nvPr/>
        </p:nvSpPr>
        <p:spPr bwMode="auto">
          <a:xfrm>
            <a:off x="4724401" y="1629180"/>
            <a:ext cx="230858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err="1"/>
              <a:t>Ubisense</a:t>
            </a:r>
            <a:r>
              <a:rPr lang="en-US" dirty="0"/>
              <a:t> tracking </a:t>
            </a:r>
            <a:r>
              <a:rPr lang="en-US" dirty="0" smtClean="0"/>
              <a:t>data</a:t>
            </a:r>
            <a:endParaRPr lang="en-US" dirty="0"/>
          </a:p>
        </p:txBody>
      </p:sp>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Tracking Superman @ home?</a:t>
            </a:r>
          </a:p>
        </p:txBody>
      </p:sp>
      <p:sp>
        <p:nvSpPr>
          <p:cNvPr id="2" name="Date Placeholder 1"/>
          <p:cNvSpPr>
            <a:spLocks noGrp="1"/>
          </p:cNvSpPr>
          <p:nvPr>
            <p:ph type="dt" sz="half" idx="10"/>
          </p:nvPr>
        </p:nvSpPr>
        <p:spPr/>
        <p:txBody>
          <a:bodyPr/>
          <a:lstStyle/>
          <a:p>
            <a:fld id="{AF99C882-74ED-49CC-8D6E-D0DBB34E6E09}" type="datetime1">
              <a:rPr lang="en-US" smtClean="0"/>
              <a:t>1/16/2024</a:t>
            </a:fld>
            <a:endParaRPr lang="en-US"/>
          </a:p>
        </p:txBody>
      </p:sp>
    </p:spTree>
    <p:extLst>
      <p:ext uri="{BB962C8B-B14F-4D97-AF65-F5344CB8AC3E}">
        <p14:creationId xmlns:p14="http://schemas.microsoft.com/office/powerpoint/2010/main" val="2014834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7" name="Picture 3" descr="pipeline-withquality"/>
          <p:cNvPicPr>
            <a:picLocks noChangeAspect="1" noChangeArrowheads="1"/>
          </p:cNvPicPr>
          <p:nvPr/>
        </p:nvPicPr>
        <p:blipFill>
          <a:blip r:embed="rId3">
            <a:extLst>
              <a:ext uri="{28A0092B-C50C-407E-A947-70E740481C1C}">
                <a14:useLocalDpi xmlns:a14="http://schemas.microsoft.com/office/drawing/2010/main" val="0"/>
              </a:ext>
            </a:extLst>
          </a:blip>
          <a:srcRect t="2841" b="33144"/>
          <a:stretch>
            <a:fillRect/>
          </a:stretch>
        </p:blipFill>
        <p:spPr bwMode="auto">
          <a:xfrm>
            <a:off x="2648755" y="1513268"/>
            <a:ext cx="6108700" cy="483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7188" name="Oval 4"/>
          <p:cNvSpPr>
            <a:spLocks noChangeArrowheads="1"/>
          </p:cNvSpPr>
          <p:nvPr/>
        </p:nvSpPr>
        <p:spPr bwMode="auto">
          <a:xfrm>
            <a:off x="5544355" y="1970468"/>
            <a:ext cx="2133600" cy="4419600"/>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Adding Quality Assessment</a:t>
            </a:r>
          </a:p>
        </p:txBody>
      </p:sp>
      <p:sp>
        <p:nvSpPr>
          <p:cNvPr id="2" name="Date Placeholder 1"/>
          <p:cNvSpPr>
            <a:spLocks noGrp="1"/>
          </p:cNvSpPr>
          <p:nvPr>
            <p:ph type="dt" sz="half" idx="10"/>
          </p:nvPr>
        </p:nvSpPr>
        <p:spPr/>
        <p:txBody>
          <a:bodyPr/>
          <a:lstStyle/>
          <a:p>
            <a:fld id="{36ACF516-34CC-40DF-BC69-528A86DD5E26}" type="datetime1">
              <a:rPr lang="en-US" smtClean="0"/>
              <a:t>1/16/2024</a:t>
            </a:fld>
            <a:endParaRPr lang="en-US"/>
          </a:p>
        </p:txBody>
      </p:sp>
      <p:sp>
        <p:nvSpPr>
          <p:cNvPr id="3" name="Slide Number Placeholder 2"/>
          <p:cNvSpPr>
            <a:spLocks noGrp="1"/>
          </p:cNvSpPr>
          <p:nvPr>
            <p:ph type="sldNum" sz="quarter" idx="12"/>
          </p:nvPr>
        </p:nvSpPr>
        <p:spPr/>
        <p:txBody>
          <a:bodyPr/>
          <a:lstStyle/>
          <a:p>
            <a:fld id="{4F2CE3ED-DAB9-4BB8-B569-8CB80401C8BA}" type="slidenum">
              <a:rPr lang="en-US" smtClean="0"/>
              <a:t>35</a:t>
            </a:fld>
            <a:endParaRPr lang="en-US"/>
          </a:p>
        </p:txBody>
      </p:sp>
    </p:spTree>
    <p:extLst>
      <p:ext uri="{BB962C8B-B14F-4D97-AF65-F5344CB8AC3E}">
        <p14:creationId xmlns:p14="http://schemas.microsoft.com/office/powerpoint/2010/main" val="388276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 calcmode="lin" valueType="num">
                                      <p:cBhvr>
                                        <p:cTn id="7" dur="1000" fill="hold"/>
                                        <p:tgtEl>
                                          <p:spTgt spid="477188"/>
                                        </p:tgtEl>
                                        <p:attrNameLst>
                                          <p:attrName>ppt_w</p:attrName>
                                        </p:attrNameLst>
                                      </p:cBhvr>
                                      <p:tavLst>
                                        <p:tav tm="0">
                                          <p:val>
                                            <p:strVal val="#ppt_w*0.70"/>
                                          </p:val>
                                        </p:tav>
                                        <p:tav tm="100000">
                                          <p:val>
                                            <p:strVal val="#ppt_w"/>
                                          </p:val>
                                        </p:tav>
                                      </p:tavLst>
                                    </p:anim>
                                    <p:anim calcmode="lin" valueType="num">
                                      <p:cBhvr>
                                        <p:cTn id="8" dur="1000" fill="hold"/>
                                        <p:tgtEl>
                                          <p:spTgt spid="477188"/>
                                        </p:tgtEl>
                                        <p:attrNameLst>
                                          <p:attrName>ppt_h</p:attrName>
                                        </p:attrNameLst>
                                      </p:cBhvr>
                                      <p:tavLst>
                                        <p:tav tm="0">
                                          <p:val>
                                            <p:strVal val="#ppt_h"/>
                                          </p:val>
                                        </p:tav>
                                        <p:tav tm="100000">
                                          <p:val>
                                            <p:strVal val="#ppt_h"/>
                                          </p:val>
                                        </p:tav>
                                      </p:tavLst>
                                    </p:anim>
                                    <p:animEffect transition="in" filter="fade">
                                      <p:cBhvr>
                                        <p:cTn id="9" dur="1000"/>
                                        <p:tgtEl>
                                          <p:spTgt spid="47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4" name="Slide Number Placeholder 3"/>
          <p:cNvSpPr>
            <a:spLocks noGrp="1"/>
          </p:cNvSpPr>
          <p:nvPr>
            <p:ph type="sldNum" sz="quarter" idx="12"/>
          </p:nvPr>
        </p:nvSpPr>
        <p:spPr/>
        <p:txBody>
          <a:bodyPr/>
          <a:lstStyle/>
          <a:p>
            <a:pPr>
              <a:defRPr/>
            </a:pPr>
            <a:fld id="{A6D5DD5E-239E-364C-85A2-697002DBB00B}" type="slidenum">
              <a:rPr lang="en-US" smtClean="0">
                <a:solidFill>
                  <a:prstClr val="black">
                    <a:tint val="75000"/>
                  </a:prstClr>
                </a:solidFill>
              </a:rPr>
              <a:pPr>
                <a:defRPr/>
              </a:pPr>
              <a:t>36</a:t>
            </a:fld>
            <a:endParaRPr lang="en-US">
              <a:solidFill>
                <a:prstClr val="black">
                  <a:tint val="75000"/>
                </a:prstClr>
              </a:solidFill>
            </a:endParaRPr>
          </a:p>
        </p:txBody>
      </p:sp>
      <p:sp>
        <p:nvSpPr>
          <p:cNvPr id="6" name="Text Placeholder 5"/>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34140661-5AB2-411E-B265-244ECE00062B}" type="datetime1">
              <a:rPr lang="en-US" smtClean="0"/>
              <a:t>1/16/2024</a:t>
            </a:fld>
            <a:endParaRPr lang="en-US"/>
          </a:p>
        </p:txBody>
      </p:sp>
    </p:spTree>
    <p:extLst>
      <p:ext uri="{BB962C8B-B14F-4D97-AF65-F5344CB8AC3E}">
        <p14:creationId xmlns:p14="http://schemas.microsoft.com/office/powerpoint/2010/main" val="4113377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smtClean="0"/>
              <a:t>WHAT IS EDA (Exploratory Data Analytics)?</a:t>
            </a:r>
          </a:p>
        </p:txBody>
      </p:sp>
      <p:sp>
        <p:nvSpPr>
          <p:cNvPr id="4099" name="Content Placeholder 2"/>
          <p:cNvSpPr>
            <a:spLocks noGrp="1"/>
          </p:cNvSpPr>
          <p:nvPr>
            <p:ph idx="1"/>
          </p:nvPr>
        </p:nvSpPr>
        <p:spPr/>
        <p:txBody>
          <a:bodyPr/>
          <a:lstStyle/>
          <a:p>
            <a:pPr eaLnBrk="1" hangingPunct="1">
              <a:buFont typeface="Wingdings" panose="05000000000000000000" pitchFamily="2" charset="2"/>
              <a:buChar char="Ø"/>
            </a:pPr>
            <a:r>
              <a:rPr lang="en-US" altLang="en-US" dirty="0" smtClean="0"/>
              <a:t>The analysis of datasets based on various numerical methods and graphical tools.</a:t>
            </a:r>
          </a:p>
          <a:p>
            <a:pPr eaLnBrk="1" hangingPunct="1">
              <a:buFont typeface="Wingdings" panose="05000000000000000000" pitchFamily="2" charset="2"/>
              <a:buChar char="Ø"/>
            </a:pPr>
            <a:r>
              <a:rPr lang="en-US" altLang="en-US" dirty="0" smtClean="0"/>
              <a:t>Exploring data for patterns, trends, underlying structure, deviations from the trend, anomalies and strange structures.</a:t>
            </a:r>
          </a:p>
          <a:p>
            <a:pPr eaLnBrk="1" hangingPunct="1">
              <a:buFont typeface="Wingdings" panose="05000000000000000000" pitchFamily="2" charset="2"/>
              <a:buChar char="Ø"/>
            </a:pPr>
            <a:r>
              <a:rPr lang="en-US" altLang="en-US" dirty="0" smtClean="0"/>
              <a:t>It facilitates discovering unexpected as well as conforming the expected.</a:t>
            </a:r>
          </a:p>
          <a:p>
            <a:pPr eaLnBrk="1" hangingPunct="1">
              <a:buFont typeface="Wingdings" panose="05000000000000000000" pitchFamily="2" charset="2"/>
              <a:buChar char="Ø"/>
            </a:pPr>
            <a:r>
              <a:rPr lang="en-US" altLang="en-US" dirty="0" smtClean="0"/>
              <a:t>Another definition: An approach/philosophy for data analysis that employs a variety of techniques (mostly graphical).</a:t>
            </a:r>
          </a:p>
        </p:txBody>
      </p:sp>
      <p:sp>
        <p:nvSpPr>
          <p:cNvPr id="5" name="Slide Number Placeholder 4">
            <a:extLst>
              <a:ext uri="{FF2B5EF4-FFF2-40B4-BE49-F238E27FC236}">
                <a16:creationId xmlns:a16="http://schemas.microsoft.com/office/drawing/2014/main" xmlns="" id="{F2836349-2E0A-4DC6-9595-0D67E75A8831}"/>
              </a:ext>
            </a:extLst>
          </p:cNvPr>
          <p:cNvSpPr>
            <a:spLocks noGrp="1"/>
          </p:cNvSpPr>
          <p:nvPr>
            <p:ph type="sldNum" sz="quarter" idx="12"/>
          </p:nvPr>
        </p:nvSpPr>
        <p:spPr/>
        <p:txBody>
          <a:bodyPr/>
          <a:lstStyle/>
          <a:p>
            <a:pPr>
              <a:defRPr/>
            </a:pPr>
            <a:fld id="{3A435EF2-31C7-4440-B641-EB07C5E8B38F}" type="slidenum">
              <a:rPr lang="en-US"/>
              <a:pPr>
                <a:defRPr/>
              </a:pPr>
              <a:t>37</a:t>
            </a:fld>
            <a:endParaRPr lang="en-US"/>
          </a:p>
        </p:txBody>
      </p:sp>
      <p:sp>
        <p:nvSpPr>
          <p:cNvPr id="2" name="Date Placeholder 1"/>
          <p:cNvSpPr>
            <a:spLocks noGrp="1"/>
          </p:cNvSpPr>
          <p:nvPr>
            <p:ph type="dt" sz="half" idx="10"/>
          </p:nvPr>
        </p:nvSpPr>
        <p:spPr/>
        <p:txBody>
          <a:bodyPr/>
          <a:lstStyle/>
          <a:p>
            <a:fld id="{A859624A-1D3D-49C0-B453-0EFF96784A04}" type="datetime1">
              <a:rPr lang="en-US" smtClean="0"/>
              <a:t>1/16/2024</a:t>
            </a:fld>
            <a:endParaRPr lang="en-US"/>
          </a:p>
        </p:txBody>
      </p:sp>
    </p:spTree>
    <p:extLst>
      <p:ext uri="{BB962C8B-B14F-4D97-AF65-F5344CB8AC3E}">
        <p14:creationId xmlns:p14="http://schemas.microsoft.com/office/powerpoint/2010/main" val="1767267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AIM OF THE EDA</a:t>
            </a:r>
          </a:p>
        </p:txBody>
      </p:sp>
      <p:sp>
        <p:nvSpPr>
          <p:cNvPr id="6147" name="Content Placeholder 2"/>
          <p:cNvSpPr>
            <a:spLocks noGrp="1"/>
          </p:cNvSpPr>
          <p:nvPr>
            <p:ph idx="1"/>
          </p:nvPr>
        </p:nvSpPr>
        <p:spPr/>
        <p:txBody>
          <a:bodyPr/>
          <a:lstStyle/>
          <a:p>
            <a:pPr eaLnBrk="1" hangingPunct="1">
              <a:buFont typeface="Wingdings" panose="05000000000000000000" pitchFamily="2" charset="2"/>
              <a:buChar char="Ø"/>
            </a:pPr>
            <a:r>
              <a:rPr lang="en-US" altLang="en-US" dirty="0" smtClean="0"/>
              <a:t>Maximize insight into a dataset</a:t>
            </a:r>
          </a:p>
          <a:p>
            <a:pPr eaLnBrk="1" hangingPunct="1">
              <a:buFont typeface="Wingdings" panose="05000000000000000000" pitchFamily="2" charset="2"/>
              <a:buChar char="Ø"/>
            </a:pPr>
            <a:r>
              <a:rPr lang="en-US" altLang="en-US" dirty="0" smtClean="0"/>
              <a:t>Uncover underlying structure</a:t>
            </a:r>
          </a:p>
          <a:p>
            <a:pPr eaLnBrk="1" hangingPunct="1">
              <a:buFont typeface="Wingdings" panose="05000000000000000000" pitchFamily="2" charset="2"/>
              <a:buChar char="Ø"/>
            </a:pPr>
            <a:r>
              <a:rPr lang="en-US" altLang="en-US" dirty="0" smtClean="0"/>
              <a:t>Extract important variables</a:t>
            </a:r>
          </a:p>
          <a:p>
            <a:pPr eaLnBrk="1" hangingPunct="1">
              <a:buFont typeface="Wingdings" panose="05000000000000000000" pitchFamily="2" charset="2"/>
              <a:buChar char="Ø"/>
            </a:pPr>
            <a:r>
              <a:rPr lang="en-US" altLang="en-US" dirty="0" smtClean="0"/>
              <a:t>Detect outliers and anomalies</a:t>
            </a:r>
          </a:p>
          <a:p>
            <a:pPr eaLnBrk="1" hangingPunct="1">
              <a:buFont typeface="Wingdings" panose="05000000000000000000" pitchFamily="2" charset="2"/>
              <a:buChar char="Ø"/>
            </a:pPr>
            <a:r>
              <a:rPr lang="en-US" altLang="en-US" dirty="0" smtClean="0"/>
              <a:t>Test underlying assumptions</a:t>
            </a:r>
          </a:p>
          <a:p>
            <a:pPr eaLnBrk="1" hangingPunct="1">
              <a:buFont typeface="Wingdings" panose="05000000000000000000" pitchFamily="2" charset="2"/>
              <a:buChar char="Ø"/>
            </a:pPr>
            <a:r>
              <a:rPr lang="en-US" altLang="en-US" dirty="0" smtClean="0"/>
              <a:t>Develop valid models</a:t>
            </a:r>
          </a:p>
          <a:p>
            <a:pPr eaLnBrk="1" hangingPunct="1">
              <a:buFont typeface="Wingdings" panose="05000000000000000000" pitchFamily="2" charset="2"/>
              <a:buChar char="Ø"/>
            </a:pPr>
            <a:r>
              <a:rPr lang="en-US" altLang="en-US" dirty="0" smtClean="0"/>
              <a:t>Determine optimal factor settings </a:t>
            </a:r>
          </a:p>
        </p:txBody>
      </p:sp>
      <p:sp>
        <p:nvSpPr>
          <p:cNvPr id="4" name="Slide Number Placeholder 3">
            <a:extLst>
              <a:ext uri="{FF2B5EF4-FFF2-40B4-BE49-F238E27FC236}">
                <a16:creationId xmlns:a16="http://schemas.microsoft.com/office/drawing/2014/main" xmlns="" id="{E4BF76C4-C842-40B3-B853-922AF7C87263}"/>
              </a:ext>
            </a:extLst>
          </p:cNvPr>
          <p:cNvSpPr>
            <a:spLocks noGrp="1"/>
          </p:cNvSpPr>
          <p:nvPr>
            <p:ph type="sldNum" sz="quarter" idx="12"/>
          </p:nvPr>
        </p:nvSpPr>
        <p:spPr/>
        <p:txBody>
          <a:bodyPr/>
          <a:lstStyle/>
          <a:p>
            <a:pPr>
              <a:defRPr/>
            </a:pPr>
            <a:fld id="{6D39BB82-996F-4518-92D7-ACDB22BB8634}" type="slidenum">
              <a:rPr lang="en-US"/>
              <a:pPr>
                <a:defRPr/>
              </a:pPr>
              <a:t>38</a:t>
            </a:fld>
            <a:endParaRPr lang="en-US"/>
          </a:p>
        </p:txBody>
      </p:sp>
      <p:sp>
        <p:nvSpPr>
          <p:cNvPr id="2" name="Date Placeholder 1"/>
          <p:cNvSpPr>
            <a:spLocks noGrp="1"/>
          </p:cNvSpPr>
          <p:nvPr>
            <p:ph type="dt" sz="half" idx="10"/>
          </p:nvPr>
        </p:nvSpPr>
        <p:spPr/>
        <p:txBody>
          <a:bodyPr/>
          <a:lstStyle/>
          <a:p>
            <a:fld id="{EE2079CC-509C-46C7-8D7D-D2ED7083682E}" type="datetime1">
              <a:rPr lang="en-US" smtClean="0"/>
              <a:t>1/16/2024</a:t>
            </a:fld>
            <a:endParaRPr lang="en-US"/>
          </a:p>
        </p:txBody>
      </p:sp>
    </p:spTree>
    <p:extLst>
      <p:ext uri="{BB962C8B-B14F-4D97-AF65-F5344CB8AC3E}">
        <p14:creationId xmlns:p14="http://schemas.microsoft.com/office/powerpoint/2010/main" val="2351752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3663" y="100013"/>
            <a:ext cx="8913812" cy="675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Content Placeholder 4"/>
          <p:cNvSpPr>
            <a:spLocks noGrp="1"/>
          </p:cNvSpPr>
          <p:nvPr>
            <p:ph idx="1"/>
          </p:nvPr>
        </p:nvSpPr>
        <p:spPr>
          <a:xfrm>
            <a:off x="838200" y="2366540"/>
            <a:ext cx="10515600" cy="4351338"/>
          </a:xfrm>
        </p:spPr>
        <p:txBody>
          <a:bodyPr/>
          <a:lstStyle/>
          <a:p>
            <a:pPr marL="0" indent="0" eaLnBrk="1" hangingPunct="1">
              <a:buFont typeface="Arial" panose="020B0604020202020204" pitchFamily="34" charset="0"/>
              <a:buNone/>
            </a:pPr>
            <a:r>
              <a:rPr lang="en-US" altLang="en-US" smtClean="0"/>
              <a:t> </a:t>
            </a:r>
          </a:p>
        </p:txBody>
      </p:sp>
      <p:sp>
        <p:nvSpPr>
          <p:cNvPr id="6" name="Slide Number Placeholder 5">
            <a:extLst>
              <a:ext uri="{FF2B5EF4-FFF2-40B4-BE49-F238E27FC236}">
                <a16:creationId xmlns:a16="http://schemas.microsoft.com/office/drawing/2014/main" xmlns="" id="{B4EAFFFB-1D4D-484C-8EFE-49971768ADEE}"/>
              </a:ext>
            </a:extLst>
          </p:cNvPr>
          <p:cNvSpPr>
            <a:spLocks noGrp="1"/>
          </p:cNvSpPr>
          <p:nvPr>
            <p:ph type="sldNum" sz="quarter" idx="12"/>
          </p:nvPr>
        </p:nvSpPr>
        <p:spPr/>
        <p:txBody>
          <a:bodyPr/>
          <a:lstStyle/>
          <a:p>
            <a:pPr>
              <a:defRPr/>
            </a:pPr>
            <a:fld id="{8B8EFE00-183E-446A-8679-F9D154A71148}" type="slidenum">
              <a:rPr lang="en-US"/>
              <a:pPr>
                <a:defRPr/>
              </a:pPr>
              <a:t>39</a:t>
            </a:fld>
            <a:endParaRPr lang="en-US"/>
          </a:p>
        </p:txBody>
      </p:sp>
      <p:sp>
        <p:nvSpPr>
          <p:cNvPr id="2" name="Date Placeholder 1"/>
          <p:cNvSpPr>
            <a:spLocks noGrp="1"/>
          </p:cNvSpPr>
          <p:nvPr>
            <p:ph type="dt" sz="half" idx="10"/>
          </p:nvPr>
        </p:nvSpPr>
        <p:spPr/>
        <p:txBody>
          <a:bodyPr/>
          <a:lstStyle/>
          <a:p>
            <a:fld id="{C301BAD9-B4FD-43A3-B1C0-AD1926C61AAE}" type="datetime1">
              <a:rPr lang="en-US" smtClean="0"/>
              <a:t>1/16/2024</a:t>
            </a:fld>
            <a:endParaRPr lang="en-US"/>
          </a:p>
        </p:txBody>
      </p:sp>
    </p:spTree>
    <p:extLst>
      <p:ext uri="{BB962C8B-B14F-4D97-AF65-F5344CB8AC3E}">
        <p14:creationId xmlns:p14="http://schemas.microsoft.com/office/powerpoint/2010/main" val="3983830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 Module-1 (Introduction to Data Analytics)</a:t>
            </a:r>
            <a:endParaRPr lang="en-US" b="1" dirty="0"/>
          </a:p>
        </p:txBody>
      </p:sp>
      <p:sp>
        <p:nvSpPr>
          <p:cNvPr id="3" name="Content Placeholder 2"/>
          <p:cNvSpPr>
            <a:spLocks noGrp="1"/>
          </p:cNvSpPr>
          <p:nvPr>
            <p:ph idx="1"/>
          </p:nvPr>
        </p:nvSpPr>
        <p:spPr/>
        <p:txBody>
          <a:bodyPr/>
          <a:lstStyle/>
          <a:p>
            <a:pPr marL="0" indent="0">
              <a:buNone/>
            </a:pPr>
            <a:r>
              <a:rPr lang="en-US" dirty="0" smtClean="0"/>
              <a:t>Data science workflow, Automated methods for data collection, Data and Visualization Models, Data wrangling and cleaning, Exploratory data analysis, Dimensionality Reduction. Building and evaluation of models for: Association Analysis, Recommendation Systems, Time-series data, Text Analysis, Data Mining.</a:t>
            </a:r>
            <a:endParaRPr lang="en-US" dirty="0"/>
          </a:p>
        </p:txBody>
      </p:sp>
      <p:sp>
        <p:nvSpPr>
          <p:cNvPr id="4" name="Date Placeholder 3"/>
          <p:cNvSpPr>
            <a:spLocks noGrp="1"/>
          </p:cNvSpPr>
          <p:nvPr>
            <p:ph type="dt" sz="half" idx="10"/>
          </p:nvPr>
        </p:nvSpPr>
        <p:spPr/>
        <p:txBody>
          <a:bodyPr/>
          <a:lstStyle/>
          <a:p>
            <a:fld id="{F944C268-4507-4359-B378-5EF2A7DE1B1E}" type="datetime1">
              <a:rPr lang="en-US" smtClean="0"/>
              <a:t>1/16/2024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4</a:t>
            </a:fld>
            <a:endParaRPr lang="en-US"/>
          </a:p>
        </p:txBody>
      </p:sp>
    </p:spTree>
    <p:extLst>
      <p:ext uri="{BB962C8B-B14F-4D97-AF65-F5344CB8AC3E}">
        <p14:creationId xmlns:p14="http://schemas.microsoft.com/office/powerpoint/2010/main" val="860552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AIM OF THE EDA</a:t>
            </a:r>
          </a:p>
        </p:txBody>
      </p:sp>
      <p:sp>
        <p:nvSpPr>
          <p:cNvPr id="3" name="Content Placeholder 2">
            <a:extLst>
              <a:ext uri="{FF2B5EF4-FFF2-40B4-BE49-F238E27FC236}">
                <a16:creationId xmlns:a16="http://schemas.microsoft.com/office/drawing/2014/main" xmlns="" id="{E79F3EDA-1EDA-4819-8B44-AC9A8A1DC1CA}"/>
              </a:ext>
            </a:extLst>
          </p:cNvPr>
          <p:cNvSpPr>
            <a:spLocks noGrp="1"/>
          </p:cNvSpPr>
          <p:nvPr>
            <p:ph idx="1"/>
          </p:nvPr>
        </p:nvSpPr>
        <p:spPr/>
        <p:txBody>
          <a:bodyPr rtlCol="0">
            <a:normAutofit/>
          </a:bodyPr>
          <a:lstStyle/>
          <a:p>
            <a:pPr eaLnBrk="1" fontAlgn="auto" hangingPunct="1">
              <a:spcAft>
                <a:spcPts val="0"/>
              </a:spcAft>
              <a:buFont typeface="Wingdings" panose="05000000000000000000" pitchFamily="2" charset="2"/>
              <a:buChar char="Ø"/>
              <a:defRPr/>
            </a:pPr>
            <a:r>
              <a:rPr lang="en-US" dirty="0"/>
              <a:t>The goal of EDA is to open-mindedly explore data.</a:t>
            </a:r>
          </a:p>
          <a:p>
            <a:pPr eaLnBrk="1" fontAlgn="auto" hangingPunct="1">
              <a:spcAft>
                <a:spcPts val="0"/>
              </a:spcAft>
              <a:buFont typeface="Wingdings" panose="05000000000000000000" pitchFamily="2" charset="2"/>
              <a:buChar char="Ø"/>
              <a:defRPr/>
            </a:pPr>
            <a:r>
              <a:rPr lang="en-US" dirty="0">
                <a:solidFill>
                  <a:schemeClr val="accent6">
                    <a:lumMod val="75000"/>
                  </a:schemeClr>
                </a:solidFill>
              </a:rPr>
              <a:t>Tukey: </a:t>
            </a:r>
            <a:r>
              <a:rPr lang="en-US" i="1" dirty="0"/>
              <a:t>EDA is detective work… Unless detective finds the clues, judge or jury has nothing to consider. </a:t>
            </a:r>
          </a:p>
          <a:p>
            <a:pPr eaLnBrk="1" fontAlgn="auto" hangingPunct="1">
              <a:spcAft>
                <a:spcPts val="0"/>
              </a:spcAft>
              <a:buFont typeface="Wingdings" panose="05000000000000000000" pitchFamily="2" charset="2"/>
              <a:buChar char="Ø"/>
              <a:defRPr/>
            </a:pPr>
            <a:r>
              <a:rPr lang="en-US" dirty="0"/>
              <a:t>Here, judge or jury is a confirmatory data analysis</a:t>
            </a:r>
          </a:p>
          <a:p>
            <a:pPr eaLnBrk="1" fontAlgn="auto" hangingPunct="1">
              <a:spcAft>
                <a:spcPts val="0"/>
              </a:spcAft>
              <a:buFont typeface="Wingdings" panose="05000000000000000000" pitchFamily="2" charset="2"/>
              <a:buChar char="Ø"/>
              <a:defRPr/>
            </a:pPr>
            <a:r>
              <a:rPr lang="en-US" dirty="0">
                <a:solidFill>
                  <a:schemeClr val="accent6">
                    <a:lumMod val="75000"/>
                  </a:schemeClr>
                </a:solidFill>
              </a:rPr>
              <a:t>Tukey: </a:t>
            </a:r>
            <a:r>
              <a:rPr lang="en-US" i="1" dirty="0"/>
              <a:t>Confirmatory data analysis goes further, assessing the strengths of the evidence.</a:t>
            </a:r>
          </a:p>
          <a:p>
            <a:pPr eaLnBrk="1" fontAlgn="auto" hangingPunct="1">
              <a:spcAft>
                <a:spcPts val="0"/>
              </a:spcAft>
              <a:buFont typeface="Wingdings" panose="05000000000000000000" pitchFamily="2" charset="2"/>
              <a:buChar char="Ø"/>
              <a:defRPr/>
            </a:pPr>
            <a:r>
              <a:rPr lang="en-US" dirty="0"/>
              <a:t>With EDA, we can examine data and try to understand the meaning of variables. What are the abbreviations stand for.</a:t>
            </a:r>
          </a:p>
        </p:txBody>
      </p:sp>
      <p:sp>
        <p:nvSpPr>
          <p:cNvPr id="4" name="Slide Number Placeholder 3">
            <a:extLst>
              <a:ext uri="{FF2B5EF4-FFF2-40B4-BE49-F238E27FC236}">
                <a16:creationId xmlns:a16="http://schemas.microsoft.com/office/drawing/2014/main" xmlns="" id="{C7F7D590-0AD5-44A6-9ED2-48E7469EC3A6}"/>
              </a:ext>
            </a:extLst>
          </p:cNvPr>
          <p:cNvSpPr>
            <a:spLocks noGrp="1"/>
          </p:cNvSpPr>
          <p:nvPr>
            <p:ph type="sldNum" sz="quarter" idx="12"/>
          </p:nvPr>
        </p:nvSpPr>
        <p:spPr/>
        <p:txBody>
          <a:bodyPr/>
          <a:lstStyle/>
          <a:p>
            <a:pPr>
              <a:defRPr/>
            </a:pPr>
            <a:fld id="{7E8F1570-2F6F-4DC4-A3F5-3C5AF961ECE8}" type="slidenum">
              <a:rPr lang="en-US"/>
              <a:pPr>
                <a:defRPr/>
              </a:pPr>
              <a:t>40</a:t>
            </a:fld>
            <a:endParaRPr lang="en-US"/>
          </a:p>
        </p:txBody>
      </p:sp>
      <p:sp>
        <p:nvSpPr>
          <p:cNvPr id="2" name="Date Placeholder 1"/>
          <p:cNvSpPr>
            <a:spLocks noGrp="1"/>
          </p:cNvSpPr>
          <p:nvPr>
            <p:ph type="dt" sz="half" idx="10"/>
          </p:nvPr>
        </p:nvSpPr>
        <p:spPr/>
        <p:txBody>
          <a:bodyPr/>
          <a:lstStyle/>
          <a:p>
            <a:fld id="{5F6FC9F4-065F-478B-8959-9CE9B5975F72}" type="datetime1">
              <a:rPr lang="en-US" smtClean="0"/>
              <a:t>1/16/2024</a:t>
            </a:fld>
            <a:endParaRPr lang="en-US"/>
          </a:p>
        </p:txBody>
      </p:sp>
    </p:spTree>
    <p:extLst>
      <p:ext uri="{BB962C8B-B14F-4D97-AF65-F5344CB8AC3E}">
        <p14:creationId xmlns:p14="http://schemas.microsoft.com/office/powerpoint/2010/main" val="1075047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Exploratory vs Confirmatory Data Analysis</a:t>
            </a:r>
          </a:p>
        </p:txBody>
      </p:sp>
      <p:graphicFrame>
        <p:nvGraphicFramePr>
          <p:cNvPr id="4" name="Content Placeholder 3">
            <a:extLst>
              <a:ext uri="{FF2B5EF4-FFF2-40B4-BE49-F238E27FC236}">
                <a16:creationId xmlns:a16="http://schemas.microsoft.com/office/drawing/2014/main" xmlns="" id="{117735CC-9184-4D42-8A00-27E1880BC8AD}"/>
              </a:ext>
            </a:extLst>
          </p:cNvPr>
          <p:cNvGraphicFramePr>
            <a:graphicFrameLocks noGrp="1"/>
          </p:cNvGraphicFramePr>
          <p:nvPr>
            <p:ph idx="1"/>
          </p:nvPr>
        </p:nvGraphicFramePr>
        <p:xfrm>
          <a:off x="838200" y="1825625"/>
          <a:ext cx="10515600" cy="317023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864702111"/>
                    </a:ext>
                  </a:extLst>
                </a:gridCol>
                <a:gridCol w="5257800">
                  <a:extLst>
                    <a:ext uri="{9D8B030D-6E8A-4147-A177-3AD203B41FA5}">
                      <a16:colId xmlns:a16="http://schemas.microsoft.com/office/drawing/2014/main" xmlns="" val="3764880150"/>
                    </a:ext>
                  </a:extLst>
                </a:gridCol>
              </a:tblGrid>
              <a:tr h="518212">
                <a:tc>
                  <a:txBody>
                    <a:bodyPr/>
                    <a:lstStyle/>
                    <a:p>
                      <a:pPr algn="ctr"/>
                      <a:r>
                        <a:rPr lang="en-US" sz="2800" dirty="0"/>
                        <a:t>EDA</a:t>
                      </a:r>
                    </a:p>
                  </a:txBody>
                  <a:tcPr marT="45725" marB="45725"/>
                </a:tc>
                <a:tc>
                  <a:txBody>
                    <a:bodyPr/>
                    <a:lstStyle/>
                    <a:p>
                      <a:pPr algn="ctr"/>
                      <a:r>
                        <a:rPr lang="en-US" sz="2800" dirty="0"/>
                        <a:t>CDA</a:t>
                      </a:r>
                    </a:p>
                  </a:txBody>
                  <a:tcPr marT="45725" marB="45725"/>
                </a:tc>
                <a:extLst>
                  <a:ext uri="{0D108BD9-81ED-4DB2-BD59-A6C34878D82A}">
                    <a16:rowId xmlns:a16="http://schemas.microsoft.com/office/drawing/2014/main" xmlns="" val="4068498657"/>
                  </a:ext>
                </a:extLst>
              </a:tr>
              <a:tr h="2652026">
                <a:tc>
                  <a:txBody>
                    <a:bodyPr/>
                    <a:lstStyle/>
                    <a:p>
                      <a:pPr marL="285750" indent="-285750">
                        <a:buFont typeface="Arial" panose="020B0604020202020204" pitchFamily="34" charset="0"/>
                        <a:buChar char="•"/>
                      </a:pPr>
                      <a:r>
                        <a:rPr lang="en-US" sz="2800" dirty="0"/>
                        <a:t>No hypothesis</a:t>
                      </a:r>
                      <a:r>
                        <a:rPr lang="en-US" sz="2800" baseline="0" dirty="0"/>
                        <a:t> at first</a:t>
                      </a:r>
                    </a:p>
                    <a:p>
                      <a:pPr marL="285750" indent="-285750">
                        <a:buFont typeface="Arial" panose="020B0604020202020204" pitchFamily="34" charset="0"/>
                        <a:buChar char="•"/>
                      </a:pPr>
                      <a:endParaRPr lang="en-US" sz="2800" baseline="0" dirty="0"/>
                    </a:p>
                    <a:p>
                      <a:pPr marL="285750" indent="-285750">
                        <a:buFont typeface="Arial" panose="020B0604020202020204" pitchFamily="34" charset="0"/>
                        <a:buChar char="•"/>
                      </a:pPr>
                      <a:r>
                        <a:rPr lang="en-US" sz="2800" baseline="0" dirty="0"/>
                        <a:t>Generate hypothesis</a:t>
                      </a:r>
                    </a:p>
                    <a:p>
                      <a:pPr marL="285750" indent="-285750">
                        <a:buFont typeface="Arial" panose="020B0604020202020204" pitchFamily="34" charset="0"/>
                        <a:buChar char="•"/>
                      </a:pPr>
                      <a:endParaRPr lang="en-US" sz="2800" baseline="0" dirty="0"/>
                    </a:p>
                    <a:p>
                      <a:pPr marL="285750" indent="-285750">
                        <a:buFont typeface="Arial" panose="020B0604020202020204" pitchFamily="34" charset="0"/>
                        <a:buChar char="•"/>
                      </a:pPr>
                      <a:r>
                        <a:rPr lang="en-US" sz="2800" baseline="0" dirty="0"/>
                        <a:t>Uses graphical methods (mostly)</a:t>
                      </a:r>
                    </a:p>
                    <a:p>
                      <a:endParaRPr lang="en-US" sz="2800" dirty="0"/>
                    </a:p>
                  </a:txBody>
                  <a:tcPr marT="45725" marB="45725"/>
                </a:tc>
                <a:tc>
                  <a:txBody>
                    <a:bodyPr/>
                    <a:lstStyle/>
                    <a:p>
                      <a:pPr marL="285750" indent="-285750">
                        <a:buFont typeface="Arial" panose="020B0604020202020204" pitchFamily="34" charset="0"/>
                        <a:buChar char="•"/>
                      </a:pPr>
                      <a:r>
                        <a:rPr lang="en-US" sz="2800" dirty="0"/>
                        <a:t>Start with hypothesis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Test</a:t>
                      </a:r>
                      <a:r>
                        <a:rPr lang="en-US" sz="2800" baseline="0" dirty="0"/>
                        <a:t> the null hypothesis</a:t>
                      </a:r>
                    </a:p>
                    <a:p>
                      <a:pPr marL="285750" indent="-285750">
                        <a:buFont typeface="Arial" panose="020B0604020202020204" pitchFamily="34" charset="0"/>
                        <a:buChar char="•"/>
                      </a:pPr>
                      <a:endParaRPr lang="en-US" sz="2800" baseline="0" dirty="0"/>
                    </a:p>
                    <a:p>
                      <a:pPr marL="285750" indent="-285750">
                        <a:buFont typeface="Arial" panose="020B0604020202020204" pitchFamily="34" charset="0"/>
                        <a:buChar char="•"/>
                      </a:pPr>
                      <a:r>
                        <a:rPr lang="en-US" sz="2800" dirty="0"/>
                        <a:t>Uses statistical models</a:t>
                      </a:r>
                    </a:p>
                  </a:txBody>
                  <a:tcPr marT="45725" marB="45725"/>
                </a:tc>
                <a:extLst>
                  <a:ext uri="{0D108BD9-81ED-4DB2-BD59-A6C34878D82A}">
                    <a16:rowId xmlns:a16="http://schemas.microsoft.com/office/drawing/2014/main" xmlns="" val="1196351176"/>
                  </a:ext>
                </a:extLst>
              </a:tr>
            </a:tbl>
          </a:graphicData>
        </a:graphic>
      </p:graphicFrame>
      <p:sp>
        <p:nvSpPr>
          <p:cNvPr id="3" name="Slide Number Placeholder 2">
            <a:extLst>
              <a:ext uri="{FF2B5EF4-FFF2-40B4-BE49-F238E27FC236}">
                <a16:creationId xmlns:a16="http://schemas.microsoft.com/office/drawing/2014/main" xmlns="" id="{17F480B6-57D9-4FF3-904E-19D2F16670B9}"/>
              </a:ext>
            </a:extLst>
          </p:cNvPr>
          <p:cNvSpPr>
            <a:spLocks noGrp="1"/>
          </p:cNvSpPr>
          <p:nvPr>
            <p:ph type="sldNum" sz="quarter" idx="12"/>
          </p:nvPr>
        </p:nvSpPr>
        <p:spPr/>
        <p:txBody>
          <a:bodyPr/>
          <a:lstStyle/>
          <a:p>
            <a:pPr>
              <a:defRPr/>
            </a:pPr>
            <a:fld id="{638EA4C3-DFA8-4CBF-A510-02CFFC18F0E8}" type="slidenum">
              <a:rPr lang="en-US"/>
              <a:pPr>
                <a:defRPr/>
              </a:pPr>
              <a:t>41</a:t>
            </a:fld>
            <a:endParaRPr lang="en-US"/>
          </a:p>
        </p:txBody>
      </p:sp>
      <p:sp>
        <p:nvSpPr>
          <p:cNvPr id="2" name="Date Placeholder 1"/>
          <p:cNvSpPr>
            <a:spLocks noGrp="1"/>
          </p:cNvSpPr>
          <p:nvPr>
            <p:ph type="dt" sz="half" idx="10"/>
          </p:nvPr>
        </p:nvSpPr>
        <p:spPr/>
        <p:txBody>
          <a:bodyPr/>
          <a:lstStyle/>
          <a:p>
            <a:fld id="{0C001075-20EC-4A9F-9944-1974DBE79ED7}" type="datetime1">
              <a:rPr lang="en-US" smtClean="0"/>
              <a:t>1/16/2024</a:t>
            </a:fld>
            <a:endParaRPr lang="en-US"/>
          </a:p>
        </p:txBody>
      </p:sp>
    </p:spTree>
    <p:extLst>
      <p:ext uri="{BB962C8B-B14F-4D97-AF65-F5344CB8AC3E}">
        <p14:creationId xmlns:p14="http://schemas.microsoft.com/office/powerpoint/2010/main" val="2927370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STEPS OF EDA</a:t>
            </a:r>
          </a:p>
        </p:txBody>
      </p:sp>
      <p:sp>
        <p:nvSpPr>
          <p:cNvPr id="3" name="Content Placeholder 2">
            <a:extLst>
              <a:ext uri="{FF2B5EF4-FFF2-40B4-BE49-F238E27FC236}">
                <a16:creationId xmlns:a16="http://schemas.microsoft.com/office/drawing/2014/main" xmlns="" id="{A58E9E64-9460-4909-AB20-B651060CB70D}"/>
              </a:ext>
            </a:extLst>
          </p:cNvPr>
          <p:cNvSpPr>
            <a:spLocks noGrp="1"/>
          </p:cNvSpPr>
          <p:nvPr>
            <p:ph idx="1"/>
          </p:nvPr>
        </p:nvSpPr>
        <p:spPr>
          <a:xfrm>
            <a:off x="838200" y="1825625"/>
            <a:ext cx="11039475" cy="4351338"/>
          </a:xfrm>
        </p:spPr>
        <p:txBody>
          <a:bodyPr rtlCol="0">
            <a:normAutofit fontScale="85000" lnSpcReduction="10000"/>
          </a:bodyPr>
          <a:lstStyle/>
          <a:p>
            <a:pPr algn="just" eaLnBrk="1" fontAlgn="auto" hangingPunct="1">
              <a:spcAft>
                <a:spcPts val="0"/>
              </a:spcAft>
              <a:buFont typeface="Wingdings" panose="05000000000000000000" pitchFamily="2" charset="2"/>
              <a:buChar char="Ø"/>
              <a:defRPr/>
            </a:pPr>
            <a:r>
              <a:rPr lang="en-US" dirty="0"/>
              <a:t>Generate good research questions</a:t>
            </a:r>
          </a:p>
          <a:p>
            <a:pPr algn="just" eaLnBrk="1" fontAlgn="auto" hangingPunct="1">
              <a:spcAft>
                <a:spcPts val="0"/>
              </a:spcAft>
              <a:buFont typeface="Wingdings" panose="05000000000000000000" pitchFamily="2" charset="2"/>
              <a:buChar char="Ø"/>
              <a:defRPr/>
            </a:pPr>
            <a:r>
              <a:rPr lang="en-US" dirty="0"/>
              <a:t>Data restructuring: You may need to make new variables from the existing ones.</a:t>
            </a:r>
          </a:p>
          <a:p>
            <a:pPr lvl="1" algn="just" eaLnBrk="1" fontAlgn="auto" hangingPunct="1">
              <a:spcAft>
                <a:spcPts val="0"/>
              </a:spcAft>
              <a:buFont typeface="Wingdings" panose="05000000000000000000" pitchFamily="2" charset="2"/>
              <a:buChar char="Ø"/>
              <a:defRPr/>
            </a:pPr>
            <a:r>
              <a:rPr lang="en-US" dirty="0"/>
              <a:t>Instead of using two variables, obtaining rates or percentages of them</a:t>
            </a:r>
          </a:p>
          <a:p>
            <a:pPr lvl="1" algn="just" eaLnBrk="1" fontAlgn="auto" hangingPunct="1">
              <a:spcAft>
                <a:spcPts val="0"/>
              </a:spcAft>
              <a:buFont typeface="Wingdings" panose="05000000000000000000" pitchFamily="2" charset="2"/>
              <a:buChar char="Ø"/>
              <a:defRPr/>
            </a:pPr>
            <a:r>
              <a:rPr lang="en-US" dirty="0"/>
              <a:t>Creating dummy variables for categorical variables</a:t>
            </a:r>
          </a:p>
          <a:p>
            <a:pPr algn="just" eaLnBrk="1" fontAlgn="auto" hangingPunct="1">
              <a:spcAft>
                <a:spcPts val="0"/>
              </a:spcAft>
              <a:buFont typeface="Wingdings" panose="05000000000000000000" pitchFamily="2" charset="2"/>
              <a:buChar char="Ø"/>
              <a:defRPr/>
            </a:pPr>
            <a:r>
              <a:rPr lang="en-US" dirty="0"/>
              <a:t>Based on the research questions, use appropriate graphical tools and obtain descriptive statistics. Try to understand the data structure, relationships, anomalies, unexpected behaviors.</a:t>
            </a:r>
          </a:p>
          <a:p>
            <a:pPr algn="just" eaLnBrk="1" fontAlgn="auto" hangingPunct="1">
              <a:spcAft>
                <a:spcPts val="0"/>
              </a:spcAft>
              <a:buFont typeface="Wingdings" panose="05000000000000000000" pitchFamily="2" charset="2"/>
              <a:buChar char="Ø"/>
              <a:defRPr/>
            </a:pPr>
            <a:r>
              <a:rPr lang="en-US" dirty="0"/>
              <a:t>Try to identify confounding variables, interaction relations and </a:t>
            </a:r>
            <a:r>
              <a:rPr lang="en-US" dirty="0" err="1"/>
              <a:t>multicollinearity</a:t>
            </a:r>
            <a:r>
              <a:rPr lang="en-US" dirty="0"/>
              <a:t>, if any.</a:t>
            </a:r>
          </a:p>
          <a:p>
            <a:pPr algn="just" eaLnBrk="1" fontAlgn="auto" hangingPunct="1">
              <a:spcAft>
                <a:spcPts val="0"/>
              </a:spcAft>
              <a:buFont typeface="Wingdings" panose="05000000000000000000" pitchFamily="2" charset="2"/>
              <a:buChar char="Ø"/>
              <a:defRPr/>
            </a:pPr>
            <a:r>
              <a:rPr lang="en-US" dirty="0"/>
              <a:t>Handle missing observations</a:t>
            </a:r>
          </a:p>
          <a:p>
            <a:pPr algn="just" eaLnBrk="1" fontAlgn="auto" hangingPunct="1">
              <a:spcAft>
                <a:spcPts val="0"/>
              </a:spcAft>
              <a:buFont typeface="Wingdings" panose="05000000000000000000" pitchFamily="2" charset="2"/>
              <a:buChar char="Ø"/>
              <a:defRPr/>
            </a:pPr>
            <a:r>
              <a:rPr lang="en-US" dirty="0"/>
              <a:t>Decide on the need of transformation (on response and/or explanatory variables).</a:t>
            </a:r>
          </a:p>
          <a:p>
            <a:pPr algn="just" eaLnBrk="1" fontAlgn="auto" hangingPunct="1">
              <a:spcAft>
                <a:spcPts val="0"/>
              </a:spcAft>
              <a:buFont typeface="Wingdings" panose="05000000000000000000" pitchFamily="2" charset="2"/>
              <a:buChar char="Ø"/>
              <a:defRPr/>
            </a:pPr>
            <a:r>
              <a:rPr lang="en-US" dirty="0"/>
              <a:t>Decide on the hypothesis based on your research questions</a:t>
            </a:r>
          </a:p>
          <a:p>
            <a:pPr algn="just" eaLnBrk="1" fontAlgn="auto" hangingPunct="1">
              <a:spcAft>
                <a:spcPts val="0"/>
              </a:spcAft>
              <a:buFont typeface="Wingdings" panose="05000000000000000000" pitchFamily="2" charset="2"/>
              <a:buChar char="Ø"/>
              <a:defRPr/>
            </a:pPr>
            <a:endParaRPr lang="en-US" dirty="0"/>
          </a:p>
          <a:p>
            <a:pPr algn="just" eaLnBrk="1" fontAlgn="auto" hangingPunct="1">
              <a:spcAft>
                <a:spcPts val="0"/>
              </a:spcAft>
              <a:buFont typeface="Wingdings" panose="05000000000000000000" pitchFamily="2" charset="2"/>
              <a:buChar char="Ø"/>
              <a:defRPr/>
            </a:pPr>
            <a:endParaRPr lang="en-US" dirty="0"/>
          </a:p>
        </p:txBody>
      </p:sp>
      <p:sp>
        <p:nvSpPr>
          <p:cNvPr id="4" name="Slide Number Placeholder 3">
            <a:extLst>
              <a:ext uri="{FF2B5EF4-FFF2-40B4-BE49-F238E27FC236}">
                <a16:creationId xmlns:a16="http://schemas.microsoft.com/office/drawing/2014/main" xmlns="" id="{E8333DD7-99A3-4F82-B4CA-366EF9C175F3}"/>
              </a:ext>
            </a:extLst>
          </p:cNvPr>
          <p:cNvSpPr>
            <a:spLocks noGrp="1"/>
          </p:cNvSpPr>
          <p:nvPr>
            <p:ph type="sldNum" sz="quarter" idx="12"/>
          </p:nvPr>
        </p:nvSpPr>
        <p:spPr/>
        <p:txBody>
          <a:bodyPr/>
          <a:lstStyle/>
          <a:p>
            <a:pPr>
              <a:defRPr/>
            </a:pPr>
            <a:fld id="{41A4122B-AA70-4523-B46E-88C262B00652}" type="slidenum">
              <a:rPr lang="en-US"/>
              <a:pPr>
                <a:defRPr/>
              </a:pPr>
              <a:t>42</a:t>
            </a:fld>
            <a:endParaRPr lang="en-US"/>
          </a:p>
        </p:txBody>
      </p:sp>
      <p:sp>
        <p:nvSpPr>
          <p:cNvPr id="2" name="Date Placeholder 1"/>
          <p:cNvSpPr>
            <a:spLocks noGrp="1"/>
          </p:cNvSpPr>
          <p:nvPr>
            <p:ph type="dt" sz="half" idx="10"/>
          </p:nvPr>
        </p:nvSpPr>
        <p:spPr/>
        <p:txBody>
          <a:bodyPr/>
          <a:lstStyle/>
          <a:p>
            <a:fld id="{336C1D4B-60FB-4CDA-BB60-F6B0A01467A1}" type="datetime1">
              <a:rPr lang="en-US" smtClean="0"/>
              <a:t>1/16/2024</a:t>
            </a:fld>
            <a:endParaRPr lang="en-US"/>
          </a:p>
        </p:txBody>
      </p:sp>
    </p:spTree>
    <p:extLst>
      <p:ext uri="{BB962C8B-B14F-4D97-AF65-F5344CB8AC3E}">
        <p14:creationId xmlns:p14="http://schemas.microsoft.com/office/powerpoint/2010/main" val="1606625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AFTER EDA</a:t>
            </a:r>
          </a:p>
        </p:txBody>
      </p:sp>
      <p:sp>
        <p:nvSpPr>
          <p:cNvPr id="10243" name="Content Placeholder 2"/>
          <p:cNvSpPr>
            <a:spLocks noGrp="1"/>
          </p:cNvSpPr>
          <p:nvPr>
            <p:ph idx="1"/>
          </p:nvPr>
        </p:nvSpPr>
        <p:spPr/>
        <p:txBody>
          <a:bodyPr/>
          <a:lstStyle/>
          <a:p>
            <a:pPr eaLnBrk="1" hangingPunct="1">
              <a:buFont typeface="Wingdings" panose="05000000000000000000" pitchFamily="2" charset="2"/>
              <a:buChar char="Ø"/>
            </a:pPr>
            <a:r>
              <a:rPr lang="en-US" altLang="en-US" dirty="0" smtClean="0"/>
              <a:t>Confirmatory Data Analysis: Verify the hypothesis by statistical analysis</a:t>
            </a:r>
          </a:p>
          <a:p>
            <a:pPr eaLnBrk="1" hangingPunct="1">
              <a:buFont typeface="Wingdings" panose="05000000000000000000" pitchFamily="2" charset="2"/>
              <a:buChar char="Ø"/>
            </a:pPr>
            <a:r>
              <a:rPr lang="en-US" altLang="en-US" dirty="0" smtClean="0"/>
              <a:t>Get conclusions and present your results nicely.</a:t>
            </a:r>
          </a:p>
        </p:txBody>
      </p:sp>
      <p:sp>
        <p:nvSpPr>
          <p:cNvPr id="4" name="Slide Number Placeholder 3">
            <a:extLst>
              <a:ext uri="{FF2B5EF4-FFF2-40B4-BE49-F238E27FC236}">
                <a16:creationId xmlns:a16="http://schemas.microsoft.com/office/drawing/2014/main" xmlns="" id="{F4424B25-1D49-4F78-AB9B-817628D27707}"/>
              </a:ext>
            </a:extLst>
          </p:cNvPr>
          <p:cNvSpPr>
            <a:spLocks noGrp="1"/>
          </p:cNvSpPr>
          <p:nvPr>
            <p:ph type="sldNum" sz="quarter" idx="12"/>
          </p:nvPr>
        </p:nvSpPr>
        <p:spPr/>
        <p:txBody>
          <a:bodyPr/>
          <a:lstStyle/>
          <a:p>
            <a:pPr>
              <a:defRPr/>
            </a:pPr>
            <a:fld id="{BE1DDA49-B76C-4CEB-BA5C-82E8EAA54589}" type="slidenum">
              <a:rPr lang="en-US"/>
              <a:pPr>
                <a:defRPr/>
              </a:pPr>
              <a:t>43</a:t>
            </a:fld>
            <a:endParaRPr lang="en-US"/>
          </a:p>
        </p:txBody>
      </p:sp>
      <p:sp>
        <p:nvSpPr>
          <p:cNvPr id="2" name="Date Placeholder 1"/>
          <p:cNvSpPr>
            <a:spLocks noGrp="1"/>
          </p:cNvSpPr>
          <p:nvPr>
            <p:ph type="dt" sz="half" idx="10"/>
          </p:nvPr>
        </p:nvSpPr>
        <p:spPr/>
        <p:txBody>
          <a:bodyPr/>
          <a:lstStyle/>
          <a:p>
            <a:fld id="{56768BAA-DA1B-44DD-8A0A-F645EEB3BD16}" type="datetime1">
              <a:rPr lang="en-US" smtClean="0"/>
              <a:t>1/16/2024</a:t>
            </a:fld>
            <a:endParaRPr lang="en-US"/>
          </a:p>
        </p:txBody>
      </p:sp>
    </p:spTree>
    <p:extLst>
      <p:ext uri="{BB962C8B-B14F-4D97-AF65-F5344CB8AC3E}">
        <p14:creationId xmlns:p14="http://schemas.microsoft.com/office/powerpoint/2010/main" val="3883467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Classification of EDA</a:t>
            </a:r>
            <a:r>
              <a:rPr lang="en-US" altLang="en-US" smtClean="0">
                <a:solidFill>
                  <a:srgbClr val="0070C0"/>
                </a:solidFill>
              </a:rPr>
              <a:t>*</a:t>
            </a:r>
          </a:p>
        </p:txBody>
      </p:sp>
      <p:sp>
        <p:nvSpPr>
          <p:cNvPr id="3" name="Content Placeholder 2">
            <a:extLst>
              <a:ext uri="{FF2B5EF4-FFF2-40B4-BE49-F238E27FC236}">
                <a16:creationId xmlns:a16="http://schemas.microsoft.com/office/drawing/2014/main" xmlns="" id="{907DF8EB-3181-40BC-81C4-EB4B2113B025}"/>
              </a:ext>
            </a:extLst>
          </p:cNvPr>
          <p:cNvSpPr>
            <a:spLocks noGrp="1"/>
          </p:cNvSpPr>
          <p:nvPr>
            <p:ph idx="1"/>
          </p:nvPr>
        </p:nvSpPr>
        <p:spPr/>
        <p:txBody>
          <a:bodyPr rtlCol="0">
            <a:normAutofit fontScale="92500" lnSpcReduction="20000"/>
          </a:bodyPr>
          <a:lstStyle/>
          <a:p>
            <a:pPr eaLnBrk="1" fontAlgn="auto" hangingPunct="1">
              <a:spcAft>
                <a:spcPts val="0"/>
              </a:spcAft>
              <a:buFont typeface="Wingdings" panose="05000000000000000000" pitchFamily="2" charset="2"/>
              <a:buChar char="Ø"/>
              <a:defRPr/>
            </a:pPr>
            <a:r>
              <a:rPr lang="en-US" dirty="0"/>
              <a:t>Exploratory data analysis is generally cross-classified in two ways. First, each method is either non-graphical or graphical. And second, each method is either univariate or multivariate (usually just bivariate).</a:t>
            </a:r>
          </a:p>
          <a:p>
            <a:pPr eaLnBrk="1" fontAlgn="auto" hangingPunct="1">
              <a:spcAft>
                <a:spcPts val="0"/>
              </a:spcAft>
              <a:buFont typeface="Wingdings" panose="05000000000000000000" pitchFamily="2" charset="2"/>
              <a:buChar char="Ø"/>
              <a:defRPr/>
            </a:pPr>
            <a:r>
              <a:rPr lang="en-US" dirty="0"/>
              <a:t>Non-graphical methods generally involve calculation of summary statistics, while graphical methods obviously summarize the data in a diagrammatic or pictorial way. </a:t>
            </a:r>
          </a:p>
          <a:p>
            <a:pPr eaLnBrk="1" fontAlgn="auto" hangingPunct="1">
              <a:spcAft>
                <a:spcPts val="0"/>
              </a:spcAft>
              <a:buFont typeface="Wingdings" panose="05000000000000000000" pitchFamily="2" charset="2"/>
              <a:buChar char="Ø"/>
              <a:defRPr/>
            </a:pPr>
            <a:r>
              <a:rPr lang="en-US" dirty="0"/>
              <a:t>Univariate methods look at one variable (data column) at a </a:t>
            </a:r>
            <a:r>
              <a:rPr lang="en-US" dirty="0" smtClean="0"/>
              <a:t>time</a:t>
            </a:r>
          </a:p>
          <a:p>
            <a:pPr eaLnBrk="1" fontAlgn="auto" hangingPunct="1">
              <a:spcAft>
                <a:spcPts val="0"/>
              </a:spcAft>
              <a:buFont typeface="Wingdings" panose="05000000000000000000" pitchFamily="2" charset="2"/>
              <a:buChar char="Ø"/>
              <a:defRPr/>
            </a:pPr>
            <a:r>
              <a:rPr lang="en-US" dirty="0" smtClean="0"/>
              <a:t>Bivariate EDA look </a:t>
            </a:r>
            <a:r>
              <a:rPr lang="en-US" dirty="0"/>
              <a:t>at exactly two </a:t>
            </a:r>
            <a:r>
              <a:rPr lang="en-US" dirty="0" smtClean="0"/>
              <a:t>variables.</a:t>
            </a:r>
          </a:p>
          <a:p>
            <a:pPr>
              <a:buFont typeface="Wingdings" panose="05000000000000000000" pitchFamily="2" charset="2"/>
              <a:buChar char="Ø"/>
              <a:defRPr/>
            </a:pPr>
            <a:r>
              <a:rPr lang="en-US" dirty="0"/>
              <a:t>Multivariate methods look at more than two variables at a time to explore relationships. </a:t>
            </a:r>
          </a:p>
          <a:p>
            <a:pPr eaLnBrk="1" fontAlgn="auto" hangingPunct="1">
              <a:spcAft>
                <a:spcPts val="0"/>
              </a:spcAft>
              <a:buFont typeface="Wingdings" panose="05000000000000000000" pitchFamily="2" charset="2"/>
              <a:buChar char="Ø"/>
              <a:defRPr/>
            </a:pPr>
            <a:r>
              <a:rPr lang="en-US" b="1" i="1" dirty="0"/>
              <a:t>It is almost always a good idea to perform univariate EDA on each of the components </a:t>
            </a:r>
            <a:r>
              <a:rPr lang="en-US" b="1" i="1" dirty="0" smtClean="0"/>
              <a:t>before </a:t>
            </a:r>
            <a:r>
              <a:rPr lang="en-US" b="1" i="1" dirty="0"/>
              <a:t>performing the multivariate EDA.</a:t>
            </a:r>
          </a:p>
        </p:txBody>
      </p:sp>
      <p:sp>
        <p:nvSpPr>
          <p:cNvPr id="11268" name="TextBox 3"/>
          <p:cNvSpPr txBox="1">
            <a:spLocks noChangeArrowheads="1"/>
          </p:cNvSpPr>
          <p:nvPr/>
        </p:nvSpPr>
        <p:spPr bwMode="auto">
          <a:xfrm>
            <a:off x="593725" y="6176963"/>
            <a:ext cx="10948988"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i="1">
                <a:solidFill>
                  <a:srgbClr val="0070C0"/>
                </a:solidFill>
              </a:rPr>
              <a:t>*Seltman, H.J. (2015). Experimental Design and Analysis. http://www.stat.cmu.edu/~hseltman/309/Book/Book.pdf</a:t>
            </a:r>
          </a:p>
        </p:txBody>
      </p:sp>
      <p:sp>
        <p:nvSpPr>
          <p:cNvPr id="6" name="Slide Number Placeholder 5">
            <a:extLst>
              <a:ext uri="{FF2B5EF4-FFF2-40B4-BE49-F238E27FC236}">
                <a16:creationId xmlns:a16="http://schemas.microsoft.com/office/drawing/2014/main" xmlns="" id="{EAFF9CF1-8889-486F-963D-31B6707298D8}"/>
              </a:ext>
            </a:extLst>
          </p:cNvPr>
          <p:cNvSpPr>
            <a:spLocks noGrp="1"/>
          </p:cNvSpPr>
          <p:nvPr>
            <p:ph type="sldNum" sz="quarter" idx="12"/>
          </p:nvPr>
        </p:nvSpPr>
        <p:spPr/>
        <p:txBody>
          <a:bodyPr/>
          <a:lstStyle/>
          <a:p>
            <a:pPr>
              <a:defRPr/>
            </a:pPr>
            <a:fld id="{75FB888A-BAE3-4120-B481-F326946F6519}" type="slidenum">
              <a:rPr lang="en-US"/>
              <a:pPr>
                <a:defRPr/>
              </a:pPr>
              <a:t>44</a:t>
            </a:fld>
            <a:endParaRPr lang="en-US"/>
          </a:p>
        </p:txBody>
      </p:sp>
      <p:sp>
        <p:nvSpPr>
          <p:cNvPr id="2" name="Date Placeholder 1"/>
          <p:cNvSpPr>
            <a:spLocks noGrp="1"/>
          </p:cNvSpPr>
          <p:nvPr>
            <p:ph type="dt" sz="half" idx="10"/>
          </p:nvPr>
        </p:nvSpPr>
        <p:spPr/>
        <p:txBody>
          <a:bodyPr/>
          <a:lstStyle/>
          <a:p>
            <a:fld id="{6C990972-8288-4D82-875F-A9AF5CFBDADA}" type="datetime1">
              <a:rPr lang="en-US" smtClean="0"/>
              <a:t>1/16/2024</a:t>
            </a:fld>
            <a:endParaRPr lang="en-US"/>
          </a:p>
        </p:txBody>
      </p:sp>
    </p:spTree>
    <p:extLst>
      <p:ext uri="{BB962C8B-B14F-4D97-AF65-F5344CB8AC3E}">
        <p14:creationId xmlns:p14="http://schemas.microsoft.com/office/powerpoint/2010/main" val="687845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A9B98-3B27-0B4D-B704-A84DD2F0C9BE}"/>
              </a:ext>
            </a:extLst>
          </p:cNvPr>
          <p:cNvSpPr>
            <a:spLocks noGrp="1"/>
          </p:cNvSpPr>
          <p:nvPr>
            <p:ph type="title"/>
          </p:nvPr>
        </p:nvSpPr>
        <p:spPr/>
        <p:txBody>
          <a:bodyPr/>
          <a:lstStyle/>
          <a:p>
            <a:r>
              <a:rPr lang="en-US" dirty="0" smtClean="0"/>
              <a:t>Graphical Methods</a:t>
            </a:r>
            <a:endParaRPr lang="en-US" dirty="0"/>
          </a:p>
        </p:txBody>
      </p:sp>
      <p:sp>
        <p:nvSpPr>
          <p:cNvPr id="3" name="Content Placeholder 2">
            <a:extLst>
              <a:ext uri="{FF2B5EF4-FFF2-40B4-BE49-F238E27FC236}">
                <a16:creationId xmlns:a16="http://schemas.microsoft.com/office/drawing/2014/main" xmlns="" id="{7FC800BB-0C4B-BE4C-B0A3-CCE60878FDA1}"/>
              </a:ext>
            </a:extLst>
          </p:cNvPr>
          <p:cNvSpPr>
            <a:spLocks noGrp="1"/>
          </p:cNvSpPr>
          <p:nvPr>
            <p:ph idx="1"/>
          </p:nvPr>
        </p:nvSpPr>
        <p:spPr/>
        <p:txBody>
          <a:bodyPr/>
          <a:lstStyle/>
          <a:p>
            <a:pPr>
              <a:buFont typeface="Wingdings" panose="05000000000000000000" pitchFamily="2" charset="2"/>
              <a:buChar char="Ø"/>
            </a:pPr>
            <a:r>
              <a:rPr lang="en-US" dirty="0"/>
              <a:t>Univariate: Looking at one variable/column at a time</a:t>
            </a:r>
          </a:p>
          <a:p>
            <a:pPr lvl="1">
              <a:buFont typeface="Wingdings" panose="05000000000000000000" pitchFamily="2" charset="2"/>
              <a:buChar char="Ø"/>
            </a:pPr>
            <a:r>
              <a:rPr lang="en-US" dirty="0"/>
              <a:t>Bar-graph</a:t>
            </a:r>
          </a:p>
          <a:p>
            <a:pPr lvl="1">
              <a:buFont typeface="Wingdings" panose="05000000000000000000" pitchFamily="2" charset="2"/>
              <a:buChar char="Ø"/>
            </a:pPr>
            <a:r>
              <a:rPr lang="en-US" dirty="0"/>
              <a:t>Histograms</a:t>
            </a:r>
          </a:p>
          <a:p>
            <a:pPr lvl="1">
              <a:buFont typeface="Wingdings" panose="05000000000000000000" pitchFamily="2" charset="2"/>
              <a:buChar char="Ø"/>
            </a:pPr>
            <a:r>
              <a:rPr lang="en-US" dirty="0"/>
              <a:t>Boxplot 	</a:t>
            </a:r>
          </a:p>
          <a:p>
            <a:pPr>
              <a:buFont typeface="Wingdings" panose="05000000000000000000" pitchFamily="2" charset="2"/>
              <a:buChar char="Ø"/>
            </a:pPr>
            <a:r>
              <a:rPr lang="en-US" dirty="0"/>
              <a:t>Multivariate : Looking at relationship between two or more variables</a:t>
            </a:r>
          </a:p>
          <a:p>
            <a:pPr lvl="1">
              <a:buFont typeface="Wingdings" panose="05000000000000000000" pitchFamily="2" charset="2"/>
              <a:buChar char="Ø"/>
            </a:pPr>
            <a:r>
              <a:rPr lang="en-US" dirty="0"/>
              <a:t>Scatter plots </a:t>
            </a:r>
          </a:p>
          <a:p>
            <a:pPr lvl="1">
              <a:buFont typeface="Wingdings" panose="05000000000000000000" pitchFamily="2" charset="2"/>
              <a:buChar char="Ø"/>
            </a:pPr>
            <a:r>
              <a:rPr lang="en-US" dirty="0"/>
              <a:t>Pie plots</a:t>
            </a:r>
          </a:p>
          <a:p>
            <a:pPr lvl="1">
              <a:buFont typeface="Wingdings" panose="05000000000000000000" pitchFamily="2" charset="2"/>
              <a:buChar char="Ø"/>
            </a:pPr>
            <a:r>
              <a:rPr lang="en-US" dirty="0"/>
              <a:t>Heatmaps(seaborn)</a:t>
            </a:r>
          </a:p>
          <a:p>
            <a:pPr>
              <a:buFont typeface="Wingdings" panose="05000000000000000000" pitchFamily="2" charset="2"/>
              <a:buChar char="Ø"/>
            </a:pPr>
            <a:endParaRPr lang="en-US" dirty="0"/>
          </a:p>
        </p:txBody>
      </p:sp>
      <p:sp>
        <p:nvSpPr>
          <p:cNvPr id="6" name="Slide Number Placeholder 5">
            <a:extLst>
              <a:ext uri="{FF2B5EF4-FFF2-40B4-BE49-F238E27FC236}">
                <a16:creationId xmlns:a16="http://schemas.microsoft.com/office/drawing/2014/main" xmlns="" id="{D32F3247-F182-8B40-AA47-BDA67B099BB6}"/>
              </a:ext>
            </a:extLst>
          </p:cNvPr>
          <p:cNvSpPr>
            <a:spLocks noGrp="1"/>
          </p:cNvSpPr>
          <p:nvPr>
            <p:ph type="sldNum" sz="quarter" idx="12"/>
          </p:nvPr>
        </p:nvSpPr>
        <p:spPr/>
        <p:txBody>
          <a:bodyPr/>
          <a:lstStyle/>
          <a:p>
            <a:fld id="{32623F8A-0364-714E-9508-CF0D7223CC77}" type="slidenum">
              <a:rPr lang="en-US" smtClean="0"/>
              <a:t>45</a:t>
            </a:fld>
            <a:endParaRPr lang="en-US" dirty="0"/>
          </a:p>
        </p:txBody>
      </p:sp>
      <p:sp>
        <p:nvSpPr>
          <p:cNvPr id="4" name="Date Placeholder 3"/>
          <p:cNvSpPr>
            <a:spLocks noGrp="1"/>
          </p:cNvSpPr>
          <p:nvPr>
            <p:ph type="dt" sz="half" idx="10"/>
          </p:nvPr>
        </p:nvSpPr>
        <p:spPr/>
        <p:txBody>
          <a:bodyPr/>
          <a:lstStyle/>
          <a:p>
            <a:fld id="{3B8E9C7B-D9CC-4F41-B8FF-A736824C346F}" type="datetime1">
              <a:rPr lang="en-US" smtClean="0"/>
              <a:t>1/16/2024</a:t>
            </a:fld>
            <a:endParaRPr lang="en-US"/>
          </a:p>
        </p:txBody>
      </p:sp>
    </p:spTree>
    <p:extLst>
      <p:ext uri="{BB962C8B-B14F-4D97-AF65-F5344CB8AC3E}">
        <p14:creationId xmlns:p14="http://schemas.microsoft.com/office/powerpoint/2010/main" val="1916889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EXAMPLE 1</a:t>
            </a:r>
          </a:p>
        </p:txBody>
      </p:sp>
      <p:sp>
        <p:nvSpPr>
          <p:cNvPr id="13315" name="Content Placeholder 2"/>
          <p:cNvSpPr>
            <a:spLocks noGrp="1"/>
          </p:cNvSpPr>
          <p:nvPr>
            <p:ph idx="1"/>
          </p:nvPr>
        </p:nvSpPr>
        <p:spPr/>
        <p:txBody>
          <a:bodyPr/>
          <a:lstStyle/>
          <a:p>
            <a:pPr algn="just" eaLnBrk="1" hangingPunct="1">
              <a:buFont typeface="Wingdings" panose="05000000000000000000" pitchFamily="2" charset="2"/>
              <a:buChar char="Ø"/>
            </a:pPr>
            <a:r>
              <a:rPr lang="en-US" altLang="en-US" dirty="0" smtClean="0"/>
              <a:t>In a breast cancer research, main questions of interest might be</a:t>
            </a:r>
          </a:p>
          <a:p>
            <a:pPr algn="just" eaLnBrk="1" hangingPunct="1">
              <a:buFont typeface="Wingdings" panose="05000000000000000000" pitchFamily="2" charset="2"/>
              <a:buChar char="Ø"/>
            </a:pPr>
            <a:r>
              <a:rPr lang="en-US" altLang="en-US" dirty="0" smtClean="0"/>
              <a:t>Does any treatment method result in a higher survival rate? Can a particular treatment be suggested to a woman with specific characteristic?</a:t>
            </a:r>
          </a:p>
          <a:p>
            <a:pPr algn="just" eaLnBrk="1" hangingPunct="1">
              <a:buFont typeface="Wingdings" panose="05000000000000000000" pitchFamily="2" charset="2"/>
              <a:buChar char="Ø"/>
            </a:pPr>
            <a:r>
              <a:rPr lang="en-US" altLang="en-US" dirty="0" smtClean="0"/>
              <a:t>Is there any difference between patients in terms of survival rates (e.g. Are white woman more likely to survive compare the black woman if they are both at the same stage of disease?)</a:t>
            </a:r>
          </a:p>
          <a:p>
            <a:pPr algn="just" eaLnBrk="1" hangingPunct="1">
              <a:buFont typeface="Wingdings" panose="05000000000000000000" pitchFamily="2" charset="2"/>
              <a:buChar char="Ø"/>
            </a:pPr>
            <a:endParaRPr lang="en-US" altLang="en-US" dirty="0" smtClean="0"/>
          </a:p>
        </p:txBody>
      </p:sp>
      <p:sp>
        <p:nvSpPr>
          <p:cNvPr id="4" name="Slide Number Placeholder 3">
            <a:extLst>
              <a:ext uri="{FF2B5EF4-FFF2-40B4-BE49-F238E27FC236}">
                <a16:creationId xmlns:a16="http://schemas.microsoft.com/office/drawing/2014/main" xmlns="" id="{E380F373-13BC-4866-847A-3F99726D37BE}"/>
              </a:ext>
            </a:extLst>
          </p:cNvPr>
          <p:cNvSpPr>
            <a:spLocks noGrp="1"/>
          </p:cNvSpPr>
          <p:nvPr>
            <p:ph type="sldNum" sz="quarter" idx="12"/>
          </p:nvPr>
        </p:nvSpPr>
        <p:spPr/>
        <p:txBody>
          <a:bodyPr/>
          <a:lstStyle/>
          <a:p>
            <a:pPr>
              <a:defRPr/>
            </a:pPr>
            <a:fld id="{085C8BBA-86EB-49B9-BD59-5CA4D0ED41DF}" type="slidenum">
              <a:rPr lang="en-US"/>
              <a:pPr>
                <a:defRPr/>
              </a:pPr>
              <a:t>46</a:t>
            </a:fld>
            <a:endParaRPr lang="en-US"/>
          </a:p>
        </p:txBody>
      </p:sp>
      <p:sp>
        <p:nvSpPr>
          <p:cNvPr id="2" name="Date Placeholder 1"/>
          <p:cNvSpPr>
            <a:spLocks noGrp="1"/>
          </p:cNvSpPr>
          <p:nvPr>
            <p:ph type="dt" sz="half" idx="10"/>
          </p:nvPr>
        </p:nvSpPr>
        <p:spPr/>
        <p:txBody>
          <a:bodyPr/>
          <a:lstStyle/>
          <a:p>
            <a:fld id="{1C6B1D2A-2480-4498-9A29-FBC9D8C601EB}" type="datetime1">
              <a:rPr lang="en-US" smtClean="0"/>
              <a:t>1/16/2024</a:t>
            </a:fld>
            <a:endParaRPr lang="en-US"/>
          </a:p>
        </p:txBody>
      </p:sp>
    </p:spTree>
    <p:extLst>
      <p:ext uri="{BB962C8B-B14F-4D97-AF65-F5344CB8AC3E}">
        <p14:creationId xmlns:p14="http://schemas.microsoft.com/office/powerpoint/2010/main" val="1831626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smtClean="0"/>
              <a:t>EXAMPLE 2</a:t>
            </a:r>
            <a:r>
              <a:rPr lang="en-US" altLang="en-US" dirty="0" smtClean="0">
                <a:solidFill>
                  <a:srgbClr val="0070C0"/>
                </a:solidFill>
              </a:rPr>
              <a:t>*</a:t>
            </a:r>
          </a:p>
        </p:txBody>
      </p:sp>
      <p:sp>
        <p:nvSpPr>
          <p:cNvPr id="15363" name="Content Placeholder 2"/>
          <p:cNvSpPr>
            <a:spLocks noGrp="1"/>
          </p:cNvSpPr>
          <p:nvPr>
            <p:ph idx="1"/>
          </p:nvPr>
        </p:nvSpPr>
        <p:spPr>
          <a:xfrm>
            <a:off x="838200" y="1316038"/>
            <a:ext cx="10515600" cy="4860925"/>
          </a:xfrm>
        </p:spPr>
        <p:txBody>
          <a:bodyPr/>
          <a:lstStyle/>
          <a:p>
            <a:pPr marL="0" indent="0" eaLnBrk="1" hangingPunct="1">
              <a:buFont typeface="Arial" panose="020B0604020202020204" pitchFamily="34" charset="0"/>
              <a:buNone/>
            </a:pPr>
            <a:r>
              <a:rPr lang="en-US" altLang="en-US" smtClean="0"/>
              <a:t>New cancer cases in the U.S. based on a cancer registry </a:t>
            </a:r>
          </a:p>
          <a:p>
            <a:pPr marL="0" indent="0" eaLnBrk="1" hangingPunct="1">
              <a:buFont typeface="Arial" panose="020B0604020202020204" pitchFamily="34" charset="0"/>
              <a:buNone/>
            </a:pPr>
            <a:r>
              <a:rPr lang="en-US" altLang="en-US" smtClean="0"/>
              <a:t>• The rows in the registry are called observations they correspond to individuals </a:t>
            </a:r>
          </a:p>
          <a:p>
            <a:pPr marL="0" indent="0" eaLnBrk="1" hangingPunct="1">
              <a:buFont typeface="Arial" panose="020B0604020202020204" pitchFamily="34" charset="0"/>
              <a:buNone/>
            </a:pPr>
            <a:r>
              <a:rPr lang="en-US" altLang="en-US" smtClean="0"/>
              <a:t>• The columns are variables or data fields they correspond to attributes of the individuals</a:t>
            </a:r>
          </a:p>
        </p:txBody>
      </p:sp>
      <p:pic>
        <p:nvPicPr>
          <p:cNvPr id="153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8725" y="3397250"/>
            <a:ext cx="5167313"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1027113" y="6326188"/>
            <a:ext cx="5368925" cy="368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https://www.biostat.wisc.edu/~lindstro/2.EDA.9.10.pdf</a:t>
            </a:r>
          </a:p>
        </p:txBody>
      </p:sp>
      <p:sp>
        <p:nvSpPr>
          <p:cNvPr id="6" name="Slide Number Placeholder 5">
            <a:extLst>
              <a:ext uri="{FF2B5EF4-FFF2-40B4-BE49-F238E27FC236}">
                <a16:creationId xmlns:a16="http://schemas.microsoft.com/office/drawing/2014/main" xmlns="" id="{0FBDE64D-FEFC-4201-A955-98C467DF9779}"/>
              </a:ext>
            </a:extLst>
          </p:cNvPr>
          <p:cNvSpPr>
            <a:spLocks noGrp="1"/>
          </p:cNvSpPr>
          <p:nvPr>
            <p:ph type="sldNum" sz="quarter" idx="12"/>
          </p:nvPr>
        </p:nvSpPr>
        <p:spPr/>
        <p:txBody>
          <a:bodyPr/>
          <a:lstStyle/>
          <a:p>
            <a:pPr>
              <a:defRPr/>
            </a:pPr>
            <a:fld id="{6912DCAD-DD88-48D0-8B50-94A3900E791B}" type="slidenum">
              <a:rPr lang="en-US"/>
              <a:pPr>
                <a:defRPr/>
              </a:pPr>
              <a:t>47</a:t>
            </a:fld>
            <a:endParaRPr lang="en-US"/>
          </a:p>
        </p:txBody>
      </p:sp>
      <p:sp>
        <p:nvSpPr>
          <p:cNvPr id="2" name="Date Placeholder 1"/>
          <p:cNvSpPr>
            <a:spLocks noGrp="1"/>
          </p:cNvSpPr>
          <p:nvPr>
            <p:ph type="dt" sz="half" idx="10"/>
          </p:nvPr>
        </p:nvSpPr>
        <p:spPr/>
        <p:txBody>
          <a:bodyPr/>
          <a:lstStyle/>
          <a:p>
            <a:fld id="{B937FEFC-4608-4DEA-9993-4F2B3F0C8896}" type="datetime1">
              <a:rPr lang="en-US" smtClean="0"/>
              <a:t>1/16/2024</a:t>
            </a:fld>
            <a:endParaRPr lang="en-US"/>
          </a:p>
        </p:txBody>
      </p:sp>
    </p:spTree>
    <p:extLst>
      <p:ext uri="{BB962C8B-B14F-4D97-AF65-F5344CB8AC3E}">
        <p14:creationId xmlns:p14="http://schemas.microsoft.com/office/powerpoint/2010/main" val="3554395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EDA Part 2: Summarizing Data With Tables and Plots</a:t>
            </a:r>
          </a:p>
        </p:txBody>
      </p:sp>
      <p:sp>
        <p:nvSpPr>
          <p:cNvPr id="3" name="Content Placeholder 2">
            <a:extLst>
              <a:ext uri="{FF2B5EF4-FFF2-40B4-BE49-F238E27FC236}">
                <a16:creationId xmlns:a16="http://schemas.microsoft.com/office/drawing/2014/main" xmlns="" id="{1B05BBAA-2738-4AE9-9D01-CC5843F32FB4}"/>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a:t>Examine the entire data set using basic techniques before starting a formal statistical analysis.</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 Familiarizing yourself with the data.</a:t>
            </a:r>
          </a:p>
          <a:p>
            <a:pPr eaLnBrk="1" fontAlgn="auto" hangingPunct="1">
              <a:spcAft>
                <a:spcPts val="0"/>
              </a:spcAft>
              <a:defRPr/>
            </a:pPr>
            <a:r>
              <a:rPr lang="en-US" dirty="0"/>
              <a:t> Find possible errors and anomalies.</a:t>
            </a:r>
          </a:p>
          <a:p>
            <a:pPr eaLnBrk="1" fontAlgn="auto" hangingPunct="1">
              <a:spcAft>
                <a:spcPts val="0"/>
              </a:spcAft>
              <a:defRPr/>
            </a:pPr>
            <a:r>
              <a:rPr lang="en-US" dirty="0"/>
              <a:t> Examine the distribution of values for each variable.</a:t>
            </a:r>
          </a:p>
        </p:txBody>
      </p:sp>
      <p:sp>
        <p:nvSpPr>
          <p:cNvPr id="4" name="Slide Number Placeholder 3">
            <a:extLst>
              <a:ext uri="{FF2B5EF4-FFF2-40B4-BE49-F238E27FC236}">
                <a16:creationId xmlns:a16="http://schemas.microsoft.com/office/drawing/2014/main" xmlns="" id="{E3875FAA-6C6D-4001-8722-D11CF08AB523}"/>
              </a:ext>
            </a:extLst>
          </p:cNvPr>
          <p:cNvSpPr>
            <a:spLocks noGrp="1"/>
          </p:cNvSpPr>
          <p:nvPr>
            <p:ph type="sldNum" sz="quarter" idx="12"/>
          </p:nvPr>
        </p:nvSpPr>
        <p:spPr/>
        <p:txBody>
          <a:bodyPr/>
          <a:lstStyle/>
          <a:p>
            <a:pPr>
              <a:defRPr/>
            </a:pPr>
            <a:fld id="{0099F39C-413B-4CD4-A909-C0B58EA51EF9}" type="slidenum">
              <a:rPr lang="en-US"/>
              <a:pPr>
                <a:defRPr/>
              </a:pPr>
              <a:t>48</a:t>
            </a:fld>
            <a:endParaRPr lang="en-US"/>
          </a:p>
        </p:txBody>
      </p:sp>
      <p:sp>
        <p:nvSpPr>
          <p:cNvPr id="2" name="Date Placeholder 1"/>
          <p:cNvSpPr>
            <a:spLocks noGrp="1"/>
          </p:cNvSpPr>
          <p:nvPr>
            <p:ph type="dt" sz="half" idx="10"/>
          </p:nvPr>
        </p:nvSpPr>
        <p:spPr/>
        <p:txBody>
          <a:bodyPr/>
          <a:lstStyle/>
          <a:p>
            <a:fld id="{52469568-4965-435A-A17F-89CD261C6FF4}" type="datetime1">
              <a:rPr lang="en-US" smtClean="0"/>
              <a:t>1/16/2024</a:t>
            </a:fld>
            <a:endParaRPr lang="en-US"/>
          </a:p>
        </p:txBody>
      </p:sp>
    </p:spTree>
    <p:extLst>
      <p:ext uri="{BB962C8B-B14F-4D97-AF65-F5344CB8AC3E}">
        <p14:creationId xmlns:p14="http://schemas.microsoft.com/office/powerpoint/2010/main" val="4211522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Examples of Variables</a:t>
            </a:r>
          </a:p>
        </p:txBody>
      </p:sp>
      <p:sp>
        <p:nvSpPr>
          <p:cNvPr id="3" name="Content Placeholder 2">
            <a:extLst>
              <a:ext uri="{FF2B5EF4-FFF2-40B4-BE49-F238E27FC236}">
                <a16:creationId xmlns:a16="http://schemas.microsoft.com/office/drawing/2014/main" xmlns="" id="{AB30AFB1-5001-4A1F-9A58-40A3DB21415D}"/>
              </a:ext>
            </a:extLst>
          </p:cNvPr>
          <p:cNvSpPr>
            <a:spLocks noGrp="1"/>
          </p:cNvSpPr>
          <p:nvPr>
            <p:ph idx="1"/>
          </p:nvPr>
        </p:nvSpPr>
        <p:spPr>
          <a:xfrm>
            <a:off x="838200" y="1690688"/>
            <a:ext cx="10515600" cy="4637087"/>
          </a:xfrm>
        </p:spPr>
        <p:txBody>
          <a:bodyPr rtlCol="0">
            <a:normAutofit fontScale="92500" lnSpcReduction="10000"/>
          </a:bodyPr>
          <a:lstStyle/>
          <a:p>
            <a:pPr eaLnBrk="1" fontAlgn="auto" hangingPunct="1">
              <a:spcAft>
                <a:spcPts val="0"/>
              </a:spcAft>
              <a:defRPr/>
            </a:pPr>
            <a:r>
              <a:rPr lang="en-US" dirty="0"/>
              <a:t> Identifier(s):</a:t>
            </a:r>
          </a:p>
          <a:p>
            <a:pPr marL="457200" lvl="1" indent="0" eaLnBrk="1" fontAlgn="auto" hangingPunct="1">
              <a:spcAft>
                <a:spcPts val="0"/>
              </a:spcAft>
              <a:buFont typeface="Arial" panose="020B0604020202020204" pitchFamily="34" charset="0"/>
              <a:buNone/>
              <a:defRPr/>
            </a:pPr>
            <a:r>
              <a:rPr lang="en-US" dirty="0"/>
              <a:t>- patient number,</a:t>
            </a:r>
          </a:p>
          <a:p>
            <a:pPr marL="457200" lvl="1" indent="0" eaLnBrk="1" fontAlgn="auto" hangingPunct="1">
              <a:spcAft>
                <a:spcPts val="0"/>
              </a:spcAft>
              <a:buFont typeface="Arial" panose="020B0604020202020204" pitchFamily="34" charset="0"/>
              <a:buNone/>
              <a:defRPr/>
            </a:pPr>
            <a:r>
              <a:rPr lang="en-US" dirty="0"/>
              <a:t>- visit # or measurement date (if measured more than once)</a:t>
            </a:r>
          </a:p>
          <a:p>
            <a:pPr eaLnBrk="1" fontAlgn="auto" hangingPunct="1">
              <a:spcAft>
                <a:spcPts val="0"/>
              </a:spcAft>
              <a:defRPr/>
            </a:pPr>
            <a:r>
              <a:rPr lang="en-US" dirty="0"/>
              <a:t> Attributes at study start (baseline):</a:t>
            </a:r>
          </a:p>
          <a:p>
            <a:pPr marL="457200" lvl="1" indent="0" eaLnBrk="1" fontAlgn="auto" hangingPunct="1">
              <a:spcAft>
                <a:spcPts val="0"/>
              </a:spcAft>
              <a:buFont typeface="Arial" panose="020B0604020202020204" pitchFamily="34" charset="0"/>
              <a:buNone/>
              <a:defRPr/>
            </a:pPr>
            <a:r>
              <a:rPr lang="en-US" dirty="0"/>
              <a:t>- enrollment date,</a:t>
            </a:r>
          </a:p>
          <a:p>
            <a:pPr marL="457200" lvl="1" indent="0" eaLnBrk="1" fontAlgn="auto" hangingPunct="1">
              <a:spcAft>
                <a:spcPts val="0"/>
              </a:spcAft>
              <a:buFont typeface="Arial" panose="020B0604020202020204" pitchFamily="34" charset="0"/>
              <a:buNone/>
              <a:defRPr/>
            </a:pPr>
            <a:r>
              <a:rPr lang="en-US" dirty="0"/>
              <a:t>- demographics (age, BMI, etc.)</a:t>
            </a:r>
          </a:p>
          <a:p>
            <a:pPr marL="457200" lvl="1" indent="0" eaLnBrk="1" fontAlgn="auto" hangingPunct="1">
              <a:spcAft>
                <a:spcPts val="0"/>
              </a:spcAft>
              <a:buFont typeface="Arial" panose="020B0604020202020204" pitchFamily="34" charset="0"/>
              <a:buNone/>
              <a:defRPr/>
            </a:pPr>
            <a:r>
              <a:rPr lang="en-US" dirty="0"/>
              <a:t>- prior disease history, labs, etc.</a:t>
            </a:r>
          </a:p>
          <a:p>
            <a:pPr marL="457200" lvl="1" indent="0" eaLnBrk="1" fontAlgn="auto" hangingPunct="1">
              <a:spcAft>
                <a:spcPts val="0"/>
              </a:spcAft>
              <a:buFont typeface="Arial" panose="020B0604020202020204" pitchFamily="34" charset="0"/>
              <a:buNone/>
              <a:defRPr/>
            </a:pPr>
            <a:r>
              <a:rPr lang="en-US" dirty="0"/>
              <a:t>- assigned treatment or intervention group</a:t>
            </a:r>
          </a:p>
          <a:p>
            <a:pPr marL="457200" lvl="1" indent="0" eaLnBrk="1" fontAlgn="auto" hangingPunct="1">
              <a:spcAft>
                <a:spcPts val="0"/>
              </a:spcAft>
              <a:buFont typeface="Arial" panose="020B0604020202020204" pitchFamily="34" charset="0"/>
              <a:buNone/>
              <a:defRPr/>
            </a:pPr>
            <a:r>
              <a:rPr lang="en-US" dirty="0"/>
              <a:t>- outcome variable</a:t>
            </a:r>
          </a:p>
          <a:p>
            <a:pPr eaLnBrk="1" fontAlgn="auto" hangingPunct="1">
              <a:spcAft>
                <a:spcPts val="0"/>
              </a:spcAft>
              <a:defRPr/>
            </a:pPr>
            <a:r>
              <a:rPr lang="en-US" dirty="0"/>
              <a:t> Attributes measured at subsequent times</a:t>
            </a:r>
          </a:p>
          <a:p>
            <a:pPr marL="457200" lvl="1" indent="0" eaLnBrk="1" fontAlgn="auto" hangingPunct="1">
              <a:spcAft>
                <a:spcPts val="0"/>
              </a:spcAft>
              <a:buFont typeface="Arial" panose="020B0604020202020204" pitchFamily="34" charset="0"/>
              <a:buNone/>
              <a:defRPr/>
            </a:pPr>
            <a:r>
              <a:rPr lang="en-US" dirty="0"/>
              <a:t>- any variables that may change over time</a:t>
            </a:r>
          </a:p>
          <a:p>
            <a:pPr marL="457200" lvl="1" indent="0" eaLnBrk="1" fontAlgn="auto" hangingPunct="1">
              <a:spcAft>
                <a:spcPts val="0"/>
              </a:spcAft>
              <a:buFont typeface="Arial" panose="020B0604020202020204" pitchFamily="34" charset="0"/>
              <a:buNone/>
              <a:defRPr/>
            </a:pPr>
            <a:r>
              <a:rPr lang="en-US" dirty="0"/>
              <a:t>- outcome variable</a:t>
            </a:r>
          </a:p>
          <a:p>
            <a:pPr marL="0" indent="0" eaLnBrk="1" fontAlgn="auto" hangingPunct="1">
              <a:spcAft>
                <a:spcPts val="0"/>
              </a:spcAft>
              <a:buFont typeface="Arial" panose="020B0604020202020204" pitchFamily="34" charset="0"/>
              <a:buNone/>
              <a:defRPr/>
            </a:pPr>
            <a:endParaRPr lang="en-US" dirty="0"/>
          </a:p>
        </p:txBody>
      </p:sp>
      <p:sp>
        <p:nvSpPr>
          <p:cNvPr id="4" name="Slide Number Placeholder 3">
            <a:extLst>
              <a:ext uri="{FF2B5EF4-FFF2-40B4-BE49-F238E27FC236}">
                <a16:creationId xmlns:a16="http://schemas.microsoft.com/office/drawing/2014/main" xmlns="" id="{10DE4AA8-CBE3-4EB3-8D9C-B5D3CC03FA0E}"/>
              </a:ext>
            </a:extLst>
          </p:cNvPr>
          <p:cNvSpPr>
            <a:spLocks noGrp="1"/>
          </p:cNvSpPr>
          <p:nvPr>
            <p:ph type="sldNum" sz="quarter" idx="12"/>
          </p:nvPr>
        </p:nvSpPr>
        <p:spPr/>
        <p:txBody>
          <a:bodyPr/>
          <a:lstStyle/>
          <a:p>
            <a:pPr>
              <a:defRPr/>
            </a:pPr>
            <a:fld id="{F0EF56A7-28F1-436E-87B3-566D3B94EB68}" type="slidenum">
              <a:rPr lang="en-US"/>
              <a:pPr>
                <a:defRPr/>
              </a:pPr>
              <a:t>49</a:t>
            </a:fld>
            <a:endParaRPr lang="en-US"/>
          </a:p>
        </p:txBody>
      </p:sp>
      <p:sp>
        <p:nvSpPr>
          <p:cNvPr id="2" name="Date Placeholder 1"/>
          <p:cNvSpPr>
            <a:spLocks noGrp="1"/>
          </p:cNvSpPr>
          <p:nvPr>
            <p:ph type="dt" sz="half" idx="10"/>
          </p:nvPr>
        </p:nvSpPr>
        <p:spPr/>
        <p:txBody>
          <a:bodyPr/>
          <a:lstStyle/>
          <a:p>
            <a:fld id="{EC0332C5-20CC-44D5-BD41-6F18085BC6DC}" type="datetime1">
              <a:rPr lang="en-US" smtClean="0"/>
              <a:t>1/16/2024</a:t>
            </a:fld>
            <a:endParaRPr lang="en-US"/>
          </a:p>
        </p:txBody>
      </p:sp>
    </p:spTree>
    <p:extLst>
      <p:ext uri="{BB962C8B-B14F-4D97-AF65-F5344CB8AC3E}">
        <p14:creationId xmlns:p14="http://schemas.microsoft.com/office/powerpoint/2010/main" val="269814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 One Definition</a:t>
            </a:r>
            <a:endParaRPr lang="en-US" b="1" dirty="0"/>
          </a:p>
        </p:txBody>
      </p:sp>
      <p:pic>
        <p:nvPicPr>
          <p:cNvPr id="4" name="Picture 3"/>
          <p:cNvPicPr>
            <a:picLocks noChangeAspect="1"/>
          </p:cNvPicPr>
          <p:nvPr/>
        </p:nvPicPr>
        <p:blipFill>
          <a:blip r:embed="rId2"/>
          <a:stretch>
            <a:fillRect/>
          </a:stretch>
        </p:blipFill>
        <p:spPr>
          <a:xfrm>
            <a:off x="3935028" y="1429120"/>
            <a:ext cx="4978400" cy="5143500"/>
          </a:xfrm>
          <a:prstGeom prst="rect">
            <a:avLst/>
          </a:prstGeom>
        </p:spPr>
      </p:pic>
      <p:sp>
        <p:nvSpPr>
          <p:cNvPr id="5" name="Right Arrow 4"/>
          <p:cNvSpPr/>
          <p:nvPr/>
        </p:nvSpPr>
        <p:spPr>
          <a:xfrm>
            <a:off x="2178664" y="2710466"/>
            <a:ext cx="2081827" cy="1086805"/>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flipH="1">
            <a:off x="8586174" y="3253868"/>
            <a:ext cx="2081827" cy="1086805"/>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06CD8DA-93EC-44BB-A8F4-2EB53FA6DECB}" type="datetime1">
              <a:rPr lang="en-US" smtClean="0"/>
              <a:t>1/16/2024</a:t>
            </a:fld>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5</a:t>
            </a:fld>
            <a:endParaRPr lang="en-US"/>
          </a:p>
        </p:txBody>
      </p:sp>
    </p:spTree>
    <p:extLst>
      <p:ext uri="{BB962C8B-B14F-4D97-AF65-F5344CB8AC3E}">
        <p14:creationId xmlns:p14="http://schemas.microsoft.com/office/powerpoint/2010/main" val="4894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Categorical Data Summaries</a:t>
            </a:r>
          </a:p>
        </p:txBody>
      </p:sp>
      <p:sp>
        <p:nvSpPr>
          <p:cNvPr id="3" name="Content Placeholder 2">
            <a:extLst>
              <a:ext uri="{FF2B5EF4-FFF2-40B4-BE49-F238E27FC236}">
                <a16:creationId xmlns:a16="http://schemas.microsoft.com/office/drawing/2014/main" xmlns="" id="{6263D840-88C6-4CDC-8DB9-BF8782DBA8E0}"/>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a:t>Tables</a:t>
            </a: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r>
              <a:rPr lang="en-US" dirty="0"/>
              <a:t>Cancer site is a variable taking 5 values</a:t>
            </a:r>
          </a:p>
          <a:p>
            <a:pPr lvl="1" eaLnBrk="1" fontAlgn="auto" hangingPunct="1">
              <a:spcAft>
                <a:spcPts val="0"/>
              </a:spcAft>
              <a:defRPr/>
            </a:pPr>
            <a:r>
              <a:rPr lang="en-US" dirty="0"/>
              <a:t>categorical or continuous?</a:t>
            </a:r>
          </a:p>
          <a:p>
            <a:pPr lvl="1" eaLnBrk="1" fontAlgn="auto" hangingPunct="1">
              <a:spcAft>
                <a:spcPts val="0"/>
              </a:spcAft>
              <a:defRPr/>
            </a:pPr>
            <a:r>
              <a:rPr lang="en-US" dirty="0"/>
              <a:t>ordered or unordered?</a:t>
            </a:r>
          </a:p>
          <a:p>
            <a:pPr eaLnBrk="1" fontAlgn="auto" hangingPunct="1">
              <a:spcAft>
                <a:spcPts val="0"/>
              </a:spcAft>
              <a:defRPr/>
            </a:pPr>
            <a:endParaRPr lang="en-US" dirty="0"/>
          </a:p>
        </p:txBody>
      </p:sp>
      <p:pic>
        <p:nvPicPr>
          <p:cNvPr id="215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368550"/>
            <a:ext cx="78803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xmlns="" id="{304E89EE-0F56-4D02-9E85-BD9056284AF1}"/>
              </a:ext>
            </a:extLst>
          </p:cNvPr>
          <p:cNvSpPr>
            <a:spLocks noGrp="1"/>
          </p:cNvSpPr>
          <p:nvPr>
            <p:ph type="sldNum" sz="quarter" idx="12"/>
          </p:nvPr>
        </p:nvSpPr>
        <p:spPr/>
        <p:txBody>
          <a:bodyPr/>
          <a:lstStyle/>
          <a:p>
            <a:pPr>
              <a:defRPr/>
            </a:pPr>
            <a:fld id="{DD28472E-F98F-4848-81B8-5137D27E836D}" type="slidenum">
              <a:rPr lang="en-US"/>
              <a:pPr>
                <a:defRPr/>
              </a:pPr>
              <a:t>50</a:t>
            </a:fld>
            <a:endParaRPr lang="en-US"/>
          </a:p>
        </p:txBody>
      </p:sp>
      <p:sp>
        <p:nvSpPr>
          <p:cNvPr id="2" name="Date Placeholder 1"/>
          <p:cNvSpPr>
            <a:spLocks noGrp="1"/>
          </p:cNvSpPr>
          <p:nvPr>
            <p:ph type="dt" sz="half" idx="10"/>
          </p:nvPr>
        </p:nvSpPr>
        <p:spPr/>
        <p:txBody>
          <a:bodyPr/>
          <a:lstStyle/>
          <a:p>
            <a:fld id="{9030DFD9-5A74-4827-9413-2FE6E2EFC996}" type="datetime1">
              <a:rPr lang="en-US" smtClean="0"/>
              <a:t>1/16/2024</a:t>
            </a:fld>
            <a:endParaRPr lang="en-US"/>
          </a:p>
        </p:txBody>
      </p:sp>
    </p:spTree>
    <p:extLst>
      <p:ext uri="{BB962C8B-B14F-4D97-AF65-F5344CB8AC3E}">
        <p14:creationId xmlns:p14="http://schemas.microsoft.com/office/powerpoint/2010/main" val="4154831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Frequency Table</a:t>
            </a:r>
          </a:p>
        </p:txBody>
      </p:sp>
      <p:sp>
        <p:nvSpPr>
          <p:cNvPr id="3" name="Content Placeholder 2">
            <a:extLst>
              <a:ext uri="{FF2B5EF4-FFF2-40B4-BE49-F238E27FC236}">
                <a16:creationId xmlns:a16="http://schemas.microsoft.com/office/drawing/2014/main" xmlns="" id="{87C72336-C945-464D-B3E9-B2BFCC8BFA14}"/>
              </a:ext>
            </a:extLst>
          </p:cNvPr>
          <p:cNvSpPr>
            <a:spLocks noGrp="1"/>
          </p:cNvSpPr>
          <p:nvPr>
            <p:ph idx="1"/>
          </p:nvPr>
        </p:nvSpPr>
        <p:spPr/>
        <p:txBody>
          <a:bodyPr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Frequency Table: Categories with counts</a:t>
            </a:r>
          </a:p>
          <a:p>
            <a:pPr eaLnBrk="1" fontAlgn="auto" hangingPunct="1">
              <a:spcAft>
                <a:spcPts val="0"/>
              </a:spcAft>
              <a:defRPr/>
            </a:pPr>
            <a:r>
              <a:rPr lang="en-US" dirty="0"/>
              <a:t>Relative Frequency Table: Percentage in each category</a:t>
            </a:r>
          </a:p>
        </p:txBody>
      </p:sp>
      <p:pic>
        <p:nvPicPr>
          <p:cNvPr id="225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6038" y="1690688"/>
            <a:ext cx="10009187"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xmlns="" id="{93571ECE-E008-46B5-AED8-865F91312119}"/>
              </a:ext>
            </a:extLst>
          </p:cNvPr>
          <p:cNvSpPr>
            <a:spLocks noGrp="1"/>
          </p:cNvSpPr>
          <p:nvPr>
            <p:ph type="sldNum" sz="quarter" idx="12"/>
          </p:nvPr>
        </p:nvSpPr>
        <p:spPr/>
        <p:txBody>
          <a:bodyPr/>
          <a:lstStyle/>
          <a:p>
            <a:pPr>
              <a:defRPr/>
            </a:pPr>
            <a:fld id="{C74184FE-7594-4143-9EE1-6C7D9BACBDCB}" type="slidenum">
              <a:rPr lang="en-US"/>
              <a:pPr>
                <a:defRPr/>
              </a:pPr>
              <a:t>51</a:t>
            </a:fld>
            <a:endParaRPr lang="en-US"/>
          </a:p>
        </p:txBody>
      </p:sp>
      <p:sp>
        <p:nvSpPr>
          <p:cNvPr id="2" name="Date Placeholder 1"/>
          <p:cNvSpPr>
            <a:spLocks noGrp="1"/>
          </p:cNvSpPr>
          <p:nvPr>
            <p:ph type="dt" sz="half" idx="10"/>
          </p:nvPr>
        </p:nvSpPr>
        <p:spPr/>
        <p:txBody>
          <a:bodyPr/>
          <a:lstStyle/>
          <a:p>
            <a:fld id="{14EA85EF-6F35-4CE6-A3B3-D4237C1359ED}" type="datetime1">
              <a:rPr lang="en-US" smtClean="0"/>
              <a:t>1/16/2024</a:t>
            </a:fld>
            <a:endParaRPr lang="en-US"/>
          </a:p>
        </p:txBody>
      </p:sp>
    </p:spTree>
    <p:extLst>
      <p:ext uri="{BB962C8B-B14F-4D97-AF65-F5344CB8AC3E}">
        <p14:creationId xmlns:p14="http://schemas.microsoft.com/office/powerpoint/2010/main" val="3026014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Graphing a Frequency Table - Bar Chart:</a:t>
            </a:r>
          </a:p>
        </p:txBody>
      </p:sp>
      <p:sp>
        <p:nvSpPr>
          <p:cNvPr id="23555" name="Content Placeholder 2"/>
          <p:cNvSpPr>
            <a:spLocks noGrp="1"/>
          </p:cNvSpPr>
          <p:nvPr>
            <p:ph idx="1"/>
          </p:nvPr>
        </p:nvSpPr>
        <p:spPr/>
        <p:txBody>
          <a:bodyPr/>
          <a:lstStyle/>
          <a:p>
            <a:pPr marL="0" indent="0" eaLnBrk="1" hangingPunct="1">
              <a:buFont typeface="Arial" panose="020B0604020202020204" pitchFamily="34" charset="0"/>
              <a:buNone/>
            </a:pPr>
            <a:r>
              <a:rPr lang="en-US" altLang="en-US" smtClean="0"/>
              <a:t>Plot the number of observations in each category:</a:t>
            </a:r>
          </a:p>
        </p:txBody>
      </p:sp>
      <p:pic>
        <p:nvPicPr>
          <p:cNvPr id="235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2581275"/>
            <a:ext cx="3978275"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xmlns="" id="{A5643A88-FB88-442A-ADB7-6C0BC8F9B2DA}"/>
              </a:ext>
            </a:extLst>
          </p:cNvPr>
          <p:cNvSpPr>
            <a:spLocks noGrp="1"/>
          </p:cNvSpPr>
          <p:nvPr>
            <p:ph type="sldNum" sz="quarter" idx="12"/>
          </p:nvPr>
        </p:nvSpPr>
        <p:spPr/>
        <p:txBody>
          <a:bodyPr/>
          <a:lstStyle/>
          <a:p>
            <a:pPr>
              <a:defRPr/>
            </a:pPr>
            <a:fld id="{E4612AC9-E5E5-41C2-A99A-39EC3FFAAE62}" type="slidenum">
              <a:rPr lang="en-US"/>
              <a:pPr>
                <a:defRPr/>
              </a:pPr>
              <a:t>52</a:t>
            </a:fld>
            <a:endParaRPr lang="en-US"/>
          </a:p>
        </p:txBody>
      </p:sp>
      <p:sp>
        <p:nvSpPr>
          <p:cNvPr id="2" name="Date Placeholder 1"/>
          <p:cNvSpPr>
            <a:spLocks noGrp="1"/>
          </p:cNvSpPr>
          <p:nvPr>
            <p:ph type="dt" sz="half" idx="10"/>
          </p:nvPr>
        </p:nvSpPr>
        <p:spPr/>
        <p:txBody>
          <a:bodyPr/>
          <a:lstStyle/>
          <a:p>
            <a:fld id="{55ADBA1E-EBA3-45C8-9DC3-0A4DC5D1FDCB}" type="datetime1">
              <a:rPr lang="en-US" smtClean="0"/>
              <a:t>1/16/2024</a:t>
            </a:fld>
            <a:endParaRPr lang="en-US"/>
          </a:p>
        </p:txBody>
      </p:sp>
    </p:spTree>
    <p:extLst>
      <p:ext uri="{BB962C8B-B14F-4D97-AF65-F5344CB8AC3E}">
        <p14:creationId xmlns:p14="http://schemas.microsoft.com/office/powerpoint/2010/main" val="1495675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Continuous Data - Tables</a:t>
            </a:r>
          </a:p>
        </p:txBody>
      </p:sp>
      <p:sp>
        <p:nvSpPr>
          <p:cNvPr id="24579" name="Content Placeholder 2"/>
          <p:cNvSpPr>
            <a:spLocks noGrp="1"/>
          </p:cNvSpPr>
          <p:nvPr>
            <p:ph idx="1"/>
          </p:nvPr>
        </p:nvSpPr>
        <p:spPr/>
        <p:txBody>
          <a:bodyPr/>
          <a:lstStyle/>
          <a:p>
            <a:pPr marL="0" indent="0" eaLnBrk="1" hangingPunct="1">
              <a:buFont typeface="Arial" panose="020B0604020202020204" pitchFamily="34" charset="0"/>
              <a:buNone/>
            </a:pPr>
            <a:r>
              <a:rPr lang="en-US" altLang="en-US" smtClean="0"/>
              <a:t>Example: Ages of 10 adult leukemia patients:</a:t>
            </a:r>
          </a:p>
          <a:p>
            <a:pPr marL="0" indent="0" algn="ctr" eaLnBrk="1" hangingPunct="1">
              <a:buFont typeface="Arial" panose="020B0604020202020204" pitchFamily="34" charset="0"/>
              <a:buNone/>
            </a:pPr>
            <a:r>
              <a:rPr lang="en-US" altLang="en-US" smtClean="0"/>
              <a:t>35; 40; 52; 27; 31; 42; 43; 28; 50; 35</a:t>
            </a:r>
          </a:p>
          <a:p>
            <a:pPr marL="0" indent="0" eaLnBrk="1" hangingPunct="1">
              <a:buFont typeface="Arial" panose="020B0604020202020204" pitchFamily="34" charset="0"/>
              <a:buNone/>
            </a:pPr>
            <a:r>
              <a:rPr lang="en-US" altLang="en-US" smtClean="0"/>
              <a:t>One option is to group these ages into decades and create a categorical age variable:</a:t>
            </a:r>
          </a:p>
        </p:txBody>
      </p:sp>
      <p:pic>
        <p:nvPicPr>
          <p:cNvPr id="245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8163" y="3490913"/>
            <a:ext cx="193357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xmlns="" id="{86E2DB6F-B811-4A1B-9AE1-DE4B92185EF9}"/>
              </a:ext>
            </a:extLst>
          </p:cNvPr>
          <p:cNvSpPr>
            <a:spLocks noGrp="1"/>
          </p:cNvSpPr>
          <p:nvPr>
            <p:ph type="sldNum" sz="quarter" idx="12"/>
          </p:nvPr>
        </p:nvSpPr>
        <p:spPr/>
        <p:txBody>
          <a:bodyPr/>
          <a:lstStyle/>
          <a:p>
            <a:pPr>
              <a:defRPr/>
            </a:pPr>
            <a:fld id="{2162B413-CEFE-43EB-B399-418200E4C1E2}" type="slidenum">
              <a:rPr lang="en-US"/>
              <a:pPr>
                <a:defRPr/>
              </a:pPr>
              <a:t>53</a:t>
            </a:fld>
            <a:endParaRPr lang="en-US"/>
          </a:p>
        </p:txBody>
      </p:sp>
      <p:sp>
        <p:nvSpPr>
          <p:cNvPr id="2" name="Date Placeholder 1"/>
          <p:cNvSpPr>
            <a:spLocks noGrp="1"/>
          </p:cNvSpPr>
          <p:nvPr>
            <p:ph type="dt" sz="half" idx="10"/>
          </p:nvPr>
        </p:nvSpPr>
        <p:spPr/>
        <p:txBody>
          <a:bodyPr/>
          <a:lstStyle/>
          <a:p>
            <a:fld id="{817C4A97-BB36-4FEE-83C0-33975908E8CC}" type="datetime1">
              <a:rPr lang="en-US" smtClean="0"/>
              <a:t>1/16/2024</a:t>
            </a:fld>
            <a:endParaRPr lang="en-US"/>
          </a:p>
        </p:txBody>
      </p:sp>
    </p:spTree>
    <p:extLst>
      <p:ext uri="{BB962C8B-B14F-4D97-AF65-F5344CB8AC3E}">
        <p14:creationId xmlns:p14="http://schemas.microsoft.com/office/powerpoint/2010/main" val="1392182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smtClean="0"/>
              <a:t> </a:t>
            </a:r>
          </a:p>
        </p:txBody>
      </p:sp>
      <p:sp>
        <p:nvSpPr>
          <p:cNvPr id="25603" name="Content Placeholder 2"/>
          <p:cNvSpPr>
            <a:spLocks noGrp="1"/>
          </p:cNvSpPr>
          <p:nvPr>
            <p:ph idx="1"/>
          </p:nvPr>
        </p:nvSpPr>
        <p:spPr>
          <a:xfrm>
            <a:off x="838200" y="1823521"/>
            <a:ext cx="10515600" cy="5345113"/>
          </a:xfrm>
        </p:spPr>
        <p:txBody>
          <a:bodyPr/>
          <a:lstStyle/>
          <a:p>
            <a:pPr marL="0" indent="0" eaLnBrk="1" hangingPunct="1">
              <a:buFont typeface="Arial" panose="020B0604020202020204" pitchFamily="34" charset="0"/>
              <a:buNone/>
            </a:pPr>
            <a:r>
              <a:rPr lang="en-US" altLang="en-US" dirty="0" smtClean="0"/>
              <a:t>We can then create a frequency table for this new categorical age</a:t>
            </a:r>
          </a:p>
          <a:p>
            <a:pPr marL="0" indent="0" eaLnBrk="1" hangingPunct="1">
              <a:buFont typeface="Arial" panose="020B0604020202020204" pitchFamily="34" charset="0"/>
              <a:buNone/>
            </a:pPr>
            <a:r>
              <a:rPr lang="en-US" altLang="en-US" dirty="0" smtClean="0"/>
              <a:t>variable.</a:t>
            </a:r>
          </a:p>
        </p:txBody>
      </p:sp>
      <p:pic>
        <p:nvPicPr>
          <p:cNvPr id="256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2829440"/>
            <a:ext cx="699928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xmlns="" id="{24419150-9760-4785-A2CF-390888D1EF3E}"/>
              </a:ext>
            </a:extLst>
          </p:cNvPr>
          <p:cNvSpPr>
            <a:spLocks noGrp="1"/>
          </p:cNvSpPr>
          <p:nvPr>
            <p:ph type="sldNum" sz="quarter" idx="12"/>
          </p:nvPr>
        </p:nvSpPr>
        <p:spPr/>
        <p:txBody>
          <a:bodyPr/>
          <a:lstStyle/>
          <a:p>
            <a:pPr>
              <a:defRPr/>
            </a:pPr>
            <a:fld id="{C37ADAF9-5F36-4C76-B8C7-8C6B408CF888}" type="slidenum">
              <a:rPr lang="en-US"/>
              <a:pPr>
                <a:defRPr/>
              </a:pPr>
              <a:t>54</a:t>
            </a:fld>
            <a:endParaRPr lang="en-US"/>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mtClean="0"/>
              <a:t>Continuous Data - Tables</a:t>
            </a:r>
            <a:endParaRPr lang="en-US" altLang="en-US" dirty="0" smtClean="0"/>
          </a:p>
        </p:txBody>
      </p:sp>
      <p:sp>
        <p:nvSpPr>
          <p:cNvPr id="2" name="Date Placeholder 1"/>
          <p:cNvSpPr>
            <a:spLocks noGrp="1"/>
          </p:cNvSpPr>
          <p:nvPr>
            <p:ph type="dt" sz="half" idx="10"/>
          </p:nvPr>
        </p:nvSpPr>
        <p:spPr/>
        <p:txBody>
          <a:bodyPr/>
          <a:lstStyle/>
          <a:p>
            <a:fld id="{0F35FB86-5A10-4124-92C4-31D789BBE60A}" type="datetime1">
              <a:rPr lang="en-US" smtClean="0"/>
              <a:t>1/16/2024</a:t>
            </a:fld>
            <a:endParaRPr lang="en-US"/>
          </a:p>
        </p:txBody>
      </p:sp>
    </p:spTree>
    <p:extLst>
      <p:ext uri="{BB962C8B-B14F-4D97-AF65-F5344CB8AC3E}">
        <p14:creationId xmlns:p14="http://schemas.microsoft.com/office/powerpoint/2010/main" val="1560864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4" name="Slide Number Placeholder 3"/>
          <p:cNvSpPr>
            <a:spLocks noGrp="1"/>
          </p:cNvSpPr>
          <p:nvPr>
            <p:ph type="sldNum" sz="quarter" idx="12"/>
          </p:nvPr>
        </p:nvSpPr>
        <p:spPr/>
        <p:txBody>
          <a:bodyPr/>
          <a:lstStyle/>
          <a:p>
            <a:pPr>
              <a:defRPr/>
            </a:pPr>
            <a:fld id="{A6D5DD5E-239E-364C-85A2-697002DBB00B}" type="slidenum">
              <a:rPr lang="en-US" smtClean="0">
                <a:solidFill>
                  <a:prstClr val="black">
                    <a:tint val="75000"/>
                  </a:prstClr>
                </a:solidFill>
              </a:rPr>
              <a:pPr>
                <a:defRPr/>
              </a:pPr>
              <a:t>55</a:t>
            </a:fld>
            <a:endParaRPr lang="en-US">
              <a:solidFill>
                <a:prstClr val="black">
                  <a:tint val="75000"/>
                </a:prstClr>
              </a:solidFill>
            </a:endParaRPr>
          </a:p>
        </p:txBody>
      </p:sp>
      <p:sp>
        <p:nvSpPr>
          <p:cNvPr id="6" name="Text Placeholder 5"/>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34140661-5AB2-411E-B265-244ECE00062B}" type="datetime1">
              <a:rPr lang="en-US" smtClean="0"/>
              <a:t>1/17/2024</a:t>
            </a:fld>
            <a:endParaRPr lang="en-US"/>
          </a:p>
        </p:txBody>
      </p:sp>
    </p:spTree>
    <p:extLst>
      <p:ext uri="{BB962C8B-B14F-4D97-AF65-F5344CB8AC3E}">
        <p14:creationId xmlns:p14="http://schemas.microsoft.com/office/powerpoint/2010/main" val="577674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F1B168B-89B1-DC47-90F1-28CE2F9126F7}" type="slidenum">
              <a:rPr lang="en-US" smtClean="0"/>
              <a:pPr>
                <a:defRPr/>
              </a:pPr>
              <a:t>6</a:t>
            </a:fld>
            <a:endParaRPr lang="en-US"/>
          </a:p>
        </p:txBody>
      </p:sp>
      <p:pic>
        <p:nvPicPr>
          <p:cNvPr id="7" name="Picture 6" descr="Server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28801" y="3178939"/>
            <a:ext cx="4462507" cy="3351817"/>
          </a:xfrm>
          <a:prstGeom prst="rect">
            <a:avLst/>
          </a:prstGeom>
        </p:spPr>
      </p:pic>
      <p:sp>
        <p:nvSpPr>
          <p:cNvPr id="6" name="TextBox 5"/>
          <p:cNvSpPr txBox="1"/>
          <p:nvPr/>
        </p:nvSpPr>
        <p:spPr>
          <a:xfrm>
            <a:off x="5334001" y="3197810"/>
            <a:ext cx="5572031" cy="923330"/>
          </a:xfrm>
          <a:prstGeom prst="rect">
            <a:avLst/>
          </a:prstGeom>
          <a:noFill/>
        </p:spPr>
        <p:txBody>
          <a:bodyPr wrap="square" rtlCol="0">
            <a:spAutoFit/>
          </a:bodyPr>
          <a:lstStyle/>
          <a:p>
            <a:r>
              <a:rPr lang="en-US" dirty="0">
                <a:latin typeface="Lucida Console"/>
              </a:rPr>
              <a:t>SELECT </a:t>
            </a:r>
            <a:r>
              <a:rPr lang="en-US" dirty="0" err="1">
                <a:latin typeface="Lucida Console"/>
              </a:rPr>
              <a:t>Market_Cap</a:t>
            </a:r>
            <a:endParaRPr lang="en-US" dirty="0">
              <a:latin typeface="Lucida Console"/>
            </a:endParaRPr>
          </a:p>
          <a:p>
            <a:r>
              <a:rPr lang="en-US" dirty="0">
                <a:latin typeface="Lucida Console"/>
              </a:rPr>
              <a:t>From Companies</a:t>
            </a:r>
          </a:p>
          <a:p>
            <a:r>
              <a:rPr lang="en-US" dirty="0">
                <a:latin typeface="Lucida Console"/>
              </a:rPr>
              <a:t>Where </a:t>
            </a:r>
            <a:r>
              <a:rPr lang="en-US" dirty="0" err="1">
                <a:latin typeface="Lucida Console"/>
              </a:rPr>
              <a:t>Company_Name</a:t>
            </a:r>
            <a:r>
              <a:rPr lang="en-US" dirty="0">
                <a:latin typeface="Lucida Console"/>
              </a:rPr>
              <a:t> = “Apple”</a:t>
            </a:r>
          </a:p>
        </p:txBody>
      </p:sp>
      <p:sp>
        <p:nvSpPr>
          <p:cNvPr id="8" name="TextBox 7"/>
          <p:cNvSpPr txBox="1"/>
          <p:nvPr/>
        </p:nvSpPr>
        <p:spPr>
          <a:xfrm>
            <a:off x="5791200" y="4855338"/>
            <a:ext cx="2555508" cy="369332"/>
          </a:xfrm>
          <a:prstGeom prst="rect">
            <a:avLst/>
          </a:prstGeom>
          <a:noFill/>
        </p:spPr>
        <p:txBody>
          <a:bodyPr wrap="none" rtlCol="0">
            <a:spAutoFit/>
          </a:bodyPr>
          <a:lstStyle/>
          <a:p>
            <a:r>
              <a:rPr lang="en-US" dirty="0">
                <a:latin typeface="Lucida Console"/>
              </a:rPr>
              <a:t>Number of Rows: 0</a:t>
            </a:r>
          </a:p>
        </p:txBody>
      </p:sp>
      <p:sp>
        <p:nvSpPr>
          <p:cNvPr id="9" name="TextBox 8"/>
          <p:cNvSpPr txBox="1"/>
          <p:nvPr/>
        </p:nvSpPr>
        <p:spPr>
          <a:xfrm>
            <a:off x="5791201" y="5464939"/>
            <a:ext cx="1864613" cy="646331"/>
          </a:xfrm>
          <a:prstGeom prst="rect">
            <a:avLst/>
          </a:prstGeom>
          <a:noFill/>
        </p:spPr>
        <p:txBody>
          <a:bodyPr wrap="none" rtlCol="0">
            <a:spAutoFit/>
          </a:bodyPr>
          <a:lstStyle/>
          <a:p>
            <a:r>
              <a:rPr lang="en-US" dirty="0">
                <a:latin typeface="Lucida Console"/>
              </a:rPr>
              <a:t>Problem: </a:t>
            </a:r>
          </a:p>
          <a:p>
            <a:r>
              <a:rPr lang="en-US" b="1" dirty="0">
                <a:solidFill>
                  <a:srgbClr val="FF0000"/>
                </a:solidFill>
                <a:latin typeface="Lucida Console"/>
              </a:rPr>
              <a:t>Missing Data</a:t>
            </a:r>
          </a:p>
        </p:txBody>
      </p:sp>
      <p:graphicFrame>
        <p:nvGraphicFramePr>
          <p:cNvPr id="10" name="Content Placeholder 4"/>
          <p:cNvGraphicFramePr>
            <a:graphicFrameLocks/>
          </p:cNvGraphicFramePr>
          <p:nvPr>
            <p:extLst>
              <p:ext uri="{D42A27DB-BD31-4B8C-83A1-F6EECF244321}">
                <p14:modId xmlns:p14="http://schemas.microsoft.com/office/powerpoint/2010/main" val="2678985"/>
              </p:ext>
            </p:extLst>
          </p:nvPr>
        </p:nvGraphicFramePr>
        <p:xfrm>
          <a:off x="1852410" y="1553774"/>
          <a:ext cx="8539068" cy="1483360"/>
        </p:xfrm>
        <a:graphic>
          <a:graphicData uri="http://schemas.openxmlformats.org/drawingml/2006/table">
            <a:tbl>
              <a:tblPr firstRow="1" bandRow="1">
                <a:tableStyleId>{5C22544A-7EE6-4342-B048-85BDC9FD1C3A}</a:tableStyleId>
              </a:tblPr>
              <a:tblGrid>
                <a:gridCol w="2846356"/>
                <a:gridCol w="2976193"/>
                <a:gridCol w="2716519"/>
              </a:tblGrid>
              <a:tr h="370840">
                <a:tc>
                  <a:txBody>
                    <a:bodyPr/>
                    <a:lstStyle/>
                    <a:p>
                      <a:r>
                        <a:rPr lang="en-US" dirty="0" err="1" smtClean="0"/>
                        <a:t>Company_Name</a:t>
                      </a:r>
                      <a:endParaRPr lang="en-US" dirty="0"/>
                    </a:p>
                  </a:txBody>
                  <a:tcPr>
                    <a:solidFill>
                      <a:schemeClr val="accent1">
                        <a:lumMod val="50000"/>
                      </a:schemeClr>
                    </a:solidFill>
                  </a:tcPr>
                </a:tc>
                <a:tc>
                  <a:txBody>
                    <a:bodyPr/>
                    <a:lstStyle/>
                    <a:p>
                      <a:r>
                        <a:rPr lang="en-US" dirty="0" smtClean="0"/>
                        <a:t>Address</a:t>
                      </a:r>
                      <a:endParaRPr lang="en-US" dirty="0"/>
                    </a:p>
                  </a:txBody>
                  <a:tcPr>
                    <a:solidFill>
                      <a:schemeClr val="accent1">
                        <a:lumMod val="50000"/>
                      </a:schemeClr>
                    </a:solidFill>
                  </a:tcPr>
                </a:tc>
                <a:tc>
                  <a:txBody>
                    <a:bodyPr/>
                    <a:lstStyle/>
                    <a:p>
                      <a:r>
                        <a:rPr lang="en-US" dirty="0" smtClean="0"/>
                        <a:t>Market Cap</a:t>
                      </a:r>
                      <a:endParaRPr lang="en-US" dirty="0"/>
                    </a:p>
                  </a:txBody>
                  <a:tcPr>
                    <a:solidFill>
                      <a:schemeClr val="accent1">
                        <a:lumMod val="50000"/>
                      </a:schemeClr>
                    </a:solidFill>
                  </a:tcPr>
                </a:tc>
              </a:tr>
              <a:tr h="370840">
                <a:tc>
                  <a:txBody>
                    <a:bodyPr/>
                    <a:lstStyle/>
                    <a:p>
                      <a:r>
                        <a:rPr lang="en-US" dirty="0" smtClean="0"/>
                        <a:t>Google</a:t>
                      </a:r>
                      <a:endParaRPr lang="en-US" dirty="0"/>
                    </a:p>
                  </a:txBody>
                  <a:tcPr/>
                </a:tc>
                <a:tc>
                  <a:txBody>
                    <a:bodyPr/>
                    <a:lstStyle/>
                    <a:p>
                      <a:r>
                        <a:rPr lang="en-US" dirty="0" err="1" smtClean="0"/>
                        <a:t>Googleplex</a:t>
                      </a:r>
                      <a:r>
                        <a:rPr lang="en-US" dirty="0" smtClean="0"/>
                        <a:t>, Mtn. View, CA</a:t>
                      </a:r>
                      <a:endParaRPr lang="en-US" dirty="0"/>
                    </a:p>
                  </a:txBody>
                  <a:tcPr/>
                </a:tc>
                <a:tc>
                  <a:txBody>
                    <a:bodyPr/>
                    <a:lstStyle/>
                    <a:p>
                      <a:r>
                        <a:rPr lang="en-US" dirty="0" smtClean="0"/>
                        <a:t>$210Bn</a:t>
                      </a:r>
                      <a:endParaRPr lang="en-US" dirty="0"/>
                    </a:p>
                  </a:txBody>
                  <a:tcPr/>
                </a:tc>
              </a:tr>
              <a:tr h="370840">
                <a:tc>
                  <a:txBody>
                    <a:bodyPr/>
                    <a:lstStyle/>
                    <a:p>
                      <a:r>
                        <a:rPr lang="en-US" dirty="0" smtClean="0"/>
                        <a:t>Intl. Business</a:t>
                      </a:r>
                      <a:r>
                        <a:rPr lang="en-US" baseline="0" dirty="0" smtClean="0"/>
                        <a:t> Machines</a:t>
                      </a:r>
                      <a:endParaRPr lang="en-US" dirty="0"/>
                    </a:p>
                  </a:txBody>
                  <a:tcPr/>
                </a:tc>
                <a:tc>
                  <a:txBody>
                    <a:bodyPr/>
                    <a:lstStyle/>
                    <a:p>
                      <a:r>
                        <a:rPr lang="en-US" dirty="0" smtClean="0"/>
                        <a:t>Armonk,</a:t>
                      </a:r>
                      <a:r>
                        <a:rPr lang="en-US" baseline="0" dirty="0" smtClean="0"/>
                        <a:t> NY</a:t>
                      </a:r>
                      <a:endParaRPr lang="en-US" dirty="0"/>
                    </a:p>
                  </a:txBody>
                  <a:tcPr/>
                </a:tc>
                <a:tc>
                  <a:txBody>
                    <a:bodyPr/>
                    <a:lstStyle/>
                    <a:p>
                      <a:r>
                        <a:rPr lang="en-US" dirty="0" smtClean="0"/>
                        <a:t>$200Bn</a:t>
                      </a:r>
                      <a:endParaRPr lang="en-US" dirty="0"/>
                    </a:p>
                  </a:txBody>
                  <a:tcPr/>
                </a:tc>
              </a:tr>
              <a:tr h="370840">
                <a:tc>
                  <a:txBody>
                    <a:bodyPr/>
                    <a:lstStyle/>
                    <a:p>
                      <a:r>
                        <a:rPr lang="en-US" dirty="0" smtClean="0"/>
                        <a:t>Microsoft</a:t>
                      </a:r>
                      <a:endParaRPr lang="en-US" dirty="0"/>
                    </a:p>
                  </a:txBody>
                  <a:tcPr/>
                </a:tc>
                <a:tc>
                  <a:txBody>
                    <a:bodyPr/>
                    <a:lstStyle/>
                    <a:p>
                      <a:r>
                        <a:rPr lang="en-US" dirty="0" smtClean="0"/>
                        <a:t>Redmond, WA</a:t>
                      </a:r>
                      <a:endParaRPr lang="en-US" dirty="0"/>
                    </a:p>
                  </a:txBody>
                  <a:tcPr/>
                </a:tc>
                <a:tc>
                  <a:txBody>
                    <a:bodyPr/>
                    <a:lstStyle/>
                    <a:p>
                      <a:r>
                        <a:rPr lang="en-US" dirty="0" smtClean="0"/>
                        <a:t>$250Bn</a:t>
                      </a:r>
                      <a:endParaRPr lang="en-US" dirty="0"/>
                    </a:p>
                  </a:txBody>
                  <a:tcPr/>
                </a:tc>
              </a:tr>
            </a:tbl>
          </a:graphicData>
        </a:graphic>
      </p:graphicFrame>
      <p:sp>
        <p:nvSpPr>
          <p:cNvPr id="11"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DB-hard Queries</a:t>
            </a:r>
          </a:p>
        </p:txBody>
      </p:sp>
      <p:sp>
        <p:nvSpPr>
          <p:cNvPr id="2" name="Date Placeholder 1"/>
          <p:cNvSpPr>
            <a:spLocks noGrp="1"/>
          </p:cNvSpPr>
          <p:nvPr>
            <p:ph type="dt" sz="half" idx="10"/>
          </p:nvPr>
        </p:nvSpPr>
        <p:spPr/>
        <p:txBody>
          <a:bodyPr/>
          <a:lstStyle/>
          <a:p>
            <a:fld id="{68858849-D683-4D5A-8DCE-2BDFD1C97ED3}" type="datetime1">
              <a:rPr lang="en-US" smtClean="0"/>
              <a:t>1/16/2024</a:t>
            </a:fld>
            <a:endParaRPr lang="en-US"/>
          </a:p>
        </p:txBody>
      </p:sp>
    </p:spTree>
    <p:extLst>
      <p:ext uri="{BB962C8B-B14F-4D97-AF65-F5344CB8AC3E}">
        <p14:creationId xmlns:p14="http://schemas.microsoft.com/office/powerpoint/2010/main" val="3878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60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p:tgtEl>
                                          <p:spTgt spid="8"/>
                                        </p:tgtEl>
                                        <p:attrNameLst>
                                          <p:attrName>ppt_x</p:attrName>
                                        </p:attrNameLst>
                                      </p:cBhvr>
                                      <p:tavLst>
                                        <p:tav tm="0">
                                          <p:val>
                                            <p:strVal val="#ppt_x-#ppt_w*1.125000"/>
                                          </p:val>
                                        </p:tav>
                                        <p:tav tm="100000">
                                          <p:val>
                                            <p:strVal val="#ppt_x"/>
                                          </p:val>
                                        </p:tav>
                                      </p:tavLst>
                                    </p:anim>
                                    <p:animEffect transition="in" filter="wipe(right)">
                                      <p:cBhvr>
                                        <p:cTn id="12" dur="1000"/>
                                        <p:tgtEl>
                                          <p:spTgt spid="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p:tgtEl>
                                          <p:spTgt spid="9"/>
                                        </p:tgtEl>
                                        <p:attrNameLst>
                                          <p:attrName>ppt_x</p:attrName>
                                        </p:attrNameLst>
                                      </p:cBhvr>
                                      <p:tavLst>
                                        <p:tav tm="0">
                                          <p:val>
                                            <p:strVal val="#ppt_x-#ppt_w*1.125000"/>
                                          </p:val>
                                        </p:tav>
                                        <p:tav tm="100000">
                                          <p:val>
                                            <p:strVal val="#ppt_x"/>
                                          </p:val>
                                        </p:tav>
                                      </p:tavLst>
                                    </p:anim>
                                    <p:animEffect transition="in" filter="wipe(right)">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F1B168B-89B1-DC47-90F1-28CE2F9126F7}" type="slidenum">
              <a:rPr lang="en-US" smtClean="0"/>
              <a:pPr>
                <a:defRPr/>
              </a:pPr>
              <a:t>7</a:t>
            </a:fld>
            <a:endParaRPr lang="en-US"/>
          </a:p>
        </p:txBody>
      </p:sp>
      <p:pic>
        <p:nvPicPr>
          <p:cNvPr id="7" name="Picture 6" descr="Server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80317" y="3204697"/>
            <a:ext cx="4462507" cy="3351817"/>
          </a:xfrm>
          <a:prstGeom prst="rect">
            <a:avLst/>
          </a:prstGeom>
        </p:spPr>
      </p:pic>
      <p:sp>
        <p:nvSpPr>
          <p:cNvPr id="6" name="TextBox 5"/>
          <p:cNvSpPr txBox="1"/>
          <p:nvPr/>
        </p:nvSpPr>
        <p:spPr>
          <a:xfrm>
            <a:off x="5385516" y="3223568"/>
            <a:ext cx="5181600" cy="923330"/>
          </a:xfrm>
          <a:prstGeom prst="rect">
            <a:avLst/>
          </a:prstGeom>
          <a:noFill/>
        </p:spPr>
        <p:txBody>
          <a:bodyPr wrap="square" rtlCol="0">
            <a:spAutoFit/>
          </a:bodyPr>
          <a:lstStyle/>
          <a:p>
            <a:r>
              <a:rPr lang="en-US" dirty="0">
                <a:latin typeface="Lucida Console"/>
              </a:rPr>
              <a:t>SELECT </a:t>
            </a:r>
            <a:r>
              <a:rPr lang="en-US" dirty="0" err="1">
                <a:latin typeface="Lucida Console"/>
              </a:rPr>
              <a:t>Market_Cap</a:t>
            </a:r>
            <a:endParaRPr lang="en-US" dirty="0">
              <a:latin typeface="Lucida Console"/>
            </a:endParaRPr>
          </a:p>
          <a:p>
            <a:r>
              <a:rPr lang="en-US" dirty="0">
                <a:latin typeface="Lucida Console"/>
              </a:rPr>
              <a:t>From Companies</a:t>
            </a:r>
          </a:p>
          <a:p>
            <a:r>
              <a:rPr lang="en-US" dirty="0">
                <a:latin typeface="Lucida Console"/>
              </a:rPr>
              <a:t>Where </a:t>
            </a:r>
            <a:r>
              <a:rPr lang="en-US" dirty="0" err="1">
                <a:latin typeface="Lucida Console"/>
              </a:rPr>
              <a:t>Company_Name</a:t>
            </a:r>
            <a:r>
              <a:rPr lang="en-US" dirty="0">
                <a:latin typeface="Lucida Console"/>
              </a:rPr>
              <a:t> = “IBM”</a:t>
            </a:r>
          </a:p>
        </p:txBody>
      </p:sp>
      <p:sp>
        <p:nvSpPr>
          <p:cNvPr id="9" name="TextBox 8"/>
          <p:cNvSpPr txBox="1"/>
          <p:nvPr/>
        </p:nvSpPr>
        <p:spPr>
          <a:xfrm>
            <a:off x="5842716" y="4881096"/>
            <a:ext cx="2555508" cy="369332"/>
          </a:xfrm>
          <a:prstGeom prst="rect">
            <a:avLst/>
          </a:prstGeom>
          <a:noFill/>
        </p:spPr>
        <p:txBody>
          <a:bodyPr wrap="none" rtlCol="0">
            <a:spAutoFit/>
          </a:bodyPr>
          <a:lstStyle/>
          <a:p>
            <a:r>
              <a:rPr lang="en-US" dirty="0">
                <a:latin typeface="Lucida Console"/>
              </a:rPr>
              <a:t>Number of Rows: 0</a:t>
            </a:r>
          </a:p>
        </p:txBody>
      </p:sp>
      <p:sp>
        <p:nvSpPr>
          <p:cNvPr id="10" name="TextBox 9"/>
          <p:cNvSpPr txBox="1"/>
          <p:nvPr/>
        </p:nvSpPr>
        <p:spPr>
          <a:xfrm>
            <a:off x="5842716" y="5490697"/>
            <a:ext cx="2555508" cy="646331"/>
          </a:xfrm>
          <a:prstGeom prst="rect">
            <a:avLst/>
          </a:prstGeom>
          <a:noFill/>
        </p:spPr>
        <p:txBody>
          <a:bodyPr wrap="none" rtlCol="0">
            <a:spAutoFit/>
          </a:bodyPr>
          <a:lstStyle/>
          <a:p>
            <a:r>
              <a:rPr lang="en-US" dirty="0">
                <a:latin typeface="Lucida Console"/>
              </a:rPr>
              <a:t>Problem: </a:t>
            </a:r>
          </a:p>
          <a:p>
            <a:r>
              <a:rPr lang="en-US" b="1" dirty="0">
                <a:solidFill>
                  <a:srgbClr val="FF0000"/>
                </a:solidFill>
                <a:latin typeface="Lucida Console"/>
              </a:rPr>
              <a:t>Entity Resolution</a:t>
            </a:r>
          </a:p>
        </p:txBody>
      </p:sp>
      <p:graphicFrame>
        <p:nvGraphicFramePr>
          <p:cNvPr id="11" name="Content Placeholder 4"/>
          <p:cNvGraphicFramePr>
            <a:graphicFrameLocks/>
          </p:cNvGraphicFramePr>
          <p:nvPr>
            <p:extLst>
              <p:ext uri="{D42A27DB-BD31-4B8C-83A1-F6EECF244321}">
                <p14:modId xmlns:p14="http://schemas.microsoft.com/office/powerpoint/2010/main" val="2277636069"/>
              </p:ext>
            </p:extLst>
          </p:nvPr>
        </p:nvGraphicFramePr>
        <p:xfrm>
          <a:off x="1884881" y="1489378"/>
          <a:ext cx="8539068" cy="1483360"/>
        </p:xfrm>
        <a:graphic>
          <a:graphicData uri="http://schemas.openxmlformats.org/drawingml/2006/table">
            <a:tbl>
              <a:tblPr firstRow="1" bandRow="1">
                <a:tableStyleId>{5C22544A-7EE6-4342-B048-85BDC9FD1C3A}</a:tableStyleId>
              </a:tblPr>
              <a:tblGrid>
                <a:gridCol w="2846356"/>
                <a:gridCol w="2976193"/>
                <a:gridCol w="2716519"/>
              </a:tblGrid>
              <a:tr h="370840">
                <a:tc>
                  <a:txBody>
                    <a:bodyPr/>
                    <a:lstStyle/>
                    <a:p>
                      <a:r>
                        <a:rPr lang="en-US" dirty="0" err="1" smtClean="0"/>
                        <a:t>Company_Name</a:t>
                      </a:r>
                      <a:endParaRPr lang="en-US" dirty="0"/>
                    </a:p>
                  </a:txBody>
                  <a:tcPr>
                    <a:solidFill>
                      <a:schemeClr val="accent1">
                        <a:lumMod val="50000"/>
                      </a:schemeClr>
                    </a:solidFill>
                  </a:tcPr>
                </a:tc>
                <a:tc>
                  <a:txBody>
                    <a:bodyPr/>
                    <a:lstStyle/>
                    <a:p>
                      <a:r>
                        <a:rPr lang="en-US" dirty="0" smtClean="0"/>
                        <a:t>Address</a:t>
                      </a:r>
                      <a:endParaRPr lang="en-US" dirty="0"/>
                    </a:p>
                  </a:txBody>
                  <a:tcPr>
                    <a:solidFill>
                      <a:schemeClr val="accent1">
                        <a:lumMod val="50000"/>
                      </a:schemeClr>
                    </a:solidFill>
                  </a:tcPr>
                </a:tc>
                <a:tc>
                  <a:txBody>
                    <a:bodyPr/>
                    <a:lstStyle/>
                    <a:p>
                      <a:r>
                        <a:rPr lang="en-US" dirty="0" smtClean="0"/>
                        <a:t>Market Cap</a:t>
                      </a:r>
                      <a:endParaRPr lang="en-US" dirty="0"/>
                    </a:p>
                  </a:txBody>
                  <a:tcPr>
                    <a:solidFill>
                      <a:schemeClr val="accent1">
                        <a:lumMod val="50000"/>
                      </a:schemeClr>
                    </a:solidFill>
                  </a:tcPr>
                </a:tc>
              </a:tr>
              <a:tr h="370840">
                <a:tc>
                  <a:txBody>
                    <a:bodyPr/>
                    <a:lstStyle/>
                    <a:p>
                      <a:r>
                        <a:rPr lang="en-US" dirty="0" smtClean="0"/>
                        <a:t>Google</a:t>
                      </a:r>
                      <a:endParaRPr lang="en-US" dirty="0"/>
                    </a:p>
                  </a:txBody>
                  <a:tcPr/>
                </a:tc>
                <a:tc>
                  <a:txBody>
                    <a:bodyPr/>
                    <a:lstStyle/>
                    <a:p>
                      <a:r>
                        <a:rPr lang="en-US" dirty="0" err="1" smtClean="0"/>
                        <a:t>Googleplex</a:t>
                      </a:r>
                      <a:r>
                        <a:rPr lang="en-US" dirty="0" smtClean="0"/>
                        <a:t>, Mtn. View, CA</a:t>
                      </a:r>
                      <a:endParaRPr lang="en-US" dirty="0"/>
                    </a:p>
                  </a:txBody>
                  <a:tcPr/>
                </a:tc>
                <a:tc>
                  <a:txBody>
                    <a:bodyPr/>
                    <a:lstStyle/>
                    <a:p>
                      <a:r>
                        <a:rPr lang="en-US" dirty="0" smtClean="0"/>
                        <a:t>$210Bn</a:t>
                      </a:r>
                      <a:endParaRPr lang="en-US" dirty="0"/>
                    </a:p>
                  </a:txBody>
                  <a:tcPr/>
                </a:tc>
              </a:tr>
              <a:tr h="370840">
                <a:tc>
                  <a:txBody>
                    <a:bodyPr/>
                    <a:lstStyle/>
                    <a:p>
                      <a:r>
                        <a:rPr lang="en-US" dirty="0" smtClean="0"/>
                        <a:t>Intl. Business</a:t>
                      </a:r>
                      <a:r>
                        <a:rPr lang="en-US" baseline="0" dirty="0" smtClean="0"/>
                        <a:t> Machines</a:t>
                      </a:r>
                      <a:endParaRPr lang="en-US" dirty="0"/>
                    </a:p>
                  </a:txBody>
                  <a:tcPr/>
                </a:tc>
                <a:tc>
                  <a:txBody>
                    <a:bodyPr/>
                    <a:lstStyle/>
                    <a:p>
                      <a:r>
                        <a:rPr lang="en-US" dirty="0" smtClean="0"/>
                        <a:t>Armonk,</a:t>
                      </a:r>
                      <a:r>
                        <a:rPr lang="en-US" baseline="0" dirty="0" smtClean="0"/>
                        <a:t> NY</a:t>
                      </a:r>
                      <a:endParaRPr lang="en-US" dirty="0"/>
                    </a:p>
                  </a:txBody>
                  <a:tcPr/>
                </a:tc>
                <a:tc>
                  <a:txBody>
                    <a:bodyPr/>
                    <a:lstStyle/>
                    <a:p>
                      <a:r>
                        <a:rPr lang="en-US" dirty="0" smtClean="0"/>
                        <a:t>$200Bn</a:t>
                      </a:r>
                      <a:endParaRPr lang="en-US" dirty="0"/>
                    </a:p>
                  </a:txBody>
                  <a:tcPr/>
                </a:tc>
              </a:tr>
              <a:tr h="370840">
                <a:tc>
                  <a:txBody>
                    <a:bodyPr/>
                    <a:lstStyle/>
                    <a:p>
                      <a:r>
                        <a:rPr lang="en-US" dirty="0" smtClean="0"/>
                        <a:t>Microsoft</a:t>
                      </a:r>
                      <a:endParaRPr lang="en-US" dirty="0"/>
                    </a:p>
                  </a:txBody>
                  <a:tcPr/>
                </a:tc>
                <a:tc>
                  <a:txBody>
                    <a:bodyPr/>
                    <a:lstStyle/>
                    <a:p>
                      <a:r>
                        <a:rPr lang="en-US" dirty="0" smtClean="0"/>
                        <a:t>Redmond, WA</a:t>
                      </a:r>
                      <a:endParaRPr lang="en-US" dirty="0"/>
                    </a:p>
                  </a:txBody>
                  <a:tcPr/>
                </a:tc>
                <a:tc>
                  <a:txBody>
                    <a:bodyPr/>
                    <a:lstStyle/>
                    <a:p>
                      <a:r>
                        <a:rPr lang="en-US" dirty="0" smtClean="0"/>
                        <a:t>$250Bn</a:t>
                      </a:r>
                      <a:endParaRPr lang="en-US" dirty="0"/>
                    </a:p>
                  </a:txBody>
                  <a:tcPr/>
                </a:tc>
              </a:tr>
            </a:tbl>
          </a:graphicData>
        </a:graphic>
      </p:graphicFrame>
      <p:sp>
        <p:nvSpPr>
          <p:cNvPr id="12"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DB-hard Queries</a:t>
            </a:r>
          </a:p>
        </p:txBody>
      </p:sp>
      <p:sp>
        <p:nvSpPr>
          <p:cNvPr id="2" name="Date Placeholder 1"/>
          <p:cNvSpPr>
            <a:spLocks noGrp="1"/>
          </p:cNvSpPr>
          <p:nvPr>
            <p:ph type="dt" sz="half" idx="10"/>
          </p:nvPr>
        </p:nvSpPr>
        <p:spPr/>
        <p:txBody>
          <a:bodyPr/>
          <a:lstStyle/>
          <a:p>
            <a:fld id="{34C7FABB-7DE9-4CAA-8315-EF44C62AB73F}" type="datetime1">
              <a:rPr lang="en-US" smtClean="0"/>
              <a:t>1/16/2024</a:t>
            </a:fld>
            <a:endParaRPr lang="en-US"/>
          </a:p>
        </p:txBody>
      </p:sp>
    </p:spTree>
    <p:extLst>
      <p:ext uri="{BB962C8B-B14F-4D97-AF65-F5344CB8AC3E}">
        <p14:creationId xmlns:p14="http://schemas.microsoft.com/office/powerpoint/2010/main" val="220936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60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p:tgtEl>
                                          <p:spTgt spid="9"/>
                                        </p:tgtEl>
                                        <p:attrNameLst>
                                          <p:attrName>ppt_x</p:attrName>
                                        </p:attrNameLst>
                                      </p:cBhvr>
                                      <p:tavLst>
                                        <p:tav tm="0">
                                          <p:val>
                                            <p:strVal val="#ppt_x-#ppt_w*1.125000"/>
                                          </p:val>
                                        </p:tav>
                                        <p:tav tm="100000">
                                          <p:val>
                                            <p:strVal val="#ppt_x"/>
                                          </p:val>
                                        </p:tav>
                                      </p:tavLst>
                                    </p:anim>
                                    <p:animEffect transition="in" filter="wipe(righ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p:tgtEl>
                                          <p:spTgt spid="10"/>
                                        </p:tgtEl>
                                        <p:attrNameLst>
                                          <p:attrName>ppt_x</p:attrName>
                                        </p:attrNameLst>
                                      </p:cBhvr>
                                      <p:tavLst>
                                        <p:tav tm="0">
                                          <p:val>
                                            <p:strVal val="#ppt_x-#ppt_w*1.125000"/>
                                          </p:val>
                                        </p:tav>
                                        <p:tav tm="100000">
                                          <p:val>
                                            <p:strVal val="#ppt_x"/>
                                          </p:val>
                                        </p:tav>
                                      </p:tavLst>
                                    </p:anim>
                                    <p:animEffect transition="in" filter="wipe(right)">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F1B168B-89B1-DC47-90F1-28CE2F9126F7}" type="slidenum">
              <a:rPr lang="en-US" smtClean="0"/>
              <a:pPr>
                <a:defRPr/>
              </a:pPr>
              <a:t>8</a:t>
            </a:fld>
            <a:endParaRPr lang="en-US"/>
          </a:p>
        </p:txBody>
      </p:sp>
      <p:pic>
        <p:nvPicPr>
          <p:cNvPr id="7" name="Picture 6" descr="Server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28801" y="3269092"/>
            <a:ext cx="4462507" cy="3351817"/>
          </a:xfrm>
          <a:prstGeom prst="rect">
            <a:avLst/>
          </a:prstGeom>
        </p:spPr>
      </p:pic>
      <p:sp>
        <p:nvSpPr>
          <p:cNvPr id="6" name="TextBox 5"/>
          <p:cNvSpPr txBox="1"/>
          <p:nvPr/>
        </p:nvSpPr>
        <p:spPr>
          <a:xfrm>
            <a:off x="5334000" y="3609937"/>
            <a:ext cx="5181600" cy="646331"/>
          </a:xfrm>
          <a:prstGeom prst="rect">
            <a:avLst/>
          </a:prstGeom>
          <a:noFill/>
        </p:spPr>
        <p:txBody>
          <a:bodyPr wrap="square" rtlCol="0">
            <a:spAutoFit/>
          </a:bodyPr>
          <a:lstStyle/>
          <a:p>
            <a:r>
              <a:rPr lang="en-US" dirty="0">
                <a:latin typeface="Lucida Console"/>
              </a:rPr>
              <a:t>SELECT MAX(</a:t>
            </a:r>
            <a:r>
              <a:rPr lang="en-US" dirty="0" err="1">
                <a:latin typeface="Lucida Console"/>
              </a:rPr>
              <a:t>Market_Cap</a:t>
            </a:r>
            <a:r>
              <a:rPr lang="en-US" dirty="0">
                <a:latin typeface="Lucida Console"/>
              </a:rPr>
              <a:t>)</a:t>
            </a:r>
          </a:p>
          <a:p>
            <a:r>
              <a:rPr lang="en-US" dirty="0">
                <a:latin typeface="Lucida Console"/>
              </a:rPr>
              <a:t>From Companies</a:t>
            </a:r>
          </a:p>
        </p:txBody>
      </p:sp>
      <p:sp>
        <p:nvSpPr>
          <p:cNvPr id="9" name="TextBox 8"/>
          <p:cNvSpPr txBox="1"/>
          <p:nvPr/>
        </p:nvSpPr>
        <p:spPr>
          <a:xfrm>
            <a:off x="5791200" y="4945491"/>
            <a:ext cx="2555508" cy="369332"/>
          </a:xfrm>
          <a:prstGeom prst="rect">
            <a:avLst/>
          </a:prstGeom>
          <a:noFill/>
        </p:spPr>
        <p:txBody>
          <a:bodyPr wrap="none" rtlCol="0">
            <a:spAutoFit/>
          </a:bodyPr>
          <a:lstStyle/>
          <a:p>
            <a:r>
              <a:rPr lang="en-US" dirty="0">
                <a:latin typeface="Lucida Console"/>
              </a:rPr>
              <a:t>Number of Rows: 0</a:t>
            </a:r>
          </a:p>
        </p:txBody>
      </p:sp>
      <p:sp>
        <p:nvSpPr>
          <p:cNvPr id="10" name="TextBox 9"/>
          <p:cNvSpPr txBox="1"/>
          <p:nvPr/>
        </p:nvSpPr>
        <p:spPr>
          <a:xfrm>
            <a:off x="5791200" y="5555092"/>
            <a:ext cx="1992778" cy="646331"/>
          </a:xfrm>
          <a:prstGeom prst="rect">
            <a:avLst/>
          </a:prstGeom>
          <a:noFill/>
        </p:spPr>
        <p:txBody>
          <a:bodyPr wrap="none" rtlCol="0">
            <a:spAutoFit/>
          </a:bodyPr>
          <a:lstStyle/>
          <a:p>
            <a:r>
              <a:rPr lang="en-US" dirty="0">
                <a:latin typeface="Lucida Console"/>
              </a:rPr>
              <a:t>Problem: </a:t>
            </a:r>
          </a:p>
          <a:p>
            <a:r>
              <a:rPr lang="en-US" b="1" dirty="0">
                <a:solidFill>
                  <a:srgbClr val="FF0000"/>
                </a:solidFill>
                <a:latin typeface="Lucida Console"/>
              </a:rPr>
              <a:t>Unit Mismatch</a:t>
            </a:r>
          </a:p>
        </p:txBody>
      </p:sp>
      <p:graphicFrame>
        <p:nvGraphicFramePr>
          <p:cNvPr id="11" name="Content Placeholder 4"/>
          <p:cNvGraphicFramePr>
            <a:graphicFrameLocks/>
          </p:cNvGraphicFramePr>
          <p:nvPr>
            <p:extLst>
              <p:ext uri="{D42A27DB-BD31-4B8C-83A1-F6EECF244321}">
                <p14:modId xmlns:p14="http://schemas.microsoft.com/office/powerpoint/2010/main" val="4016646378"/>
              </p:ext>
            </p:extLst>
          </p:nvPr>
        </p:nvGraphicFramePr>
        <p:xfrm>
          <a:off x="1872004" y="1334837"/>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err="1" smtClean="0"/>
                        <a:t>Company_Name</a:t>
                      </a:r>
                      <a:endParaRPr lang="en-US" dirty="0"/>
                    </a:p>
                  </a:txBody>
                  <a:tcPr>
                    <a:solidFill>
                      <a:schemeClr val="accent1">
                        <a:lumMod val="50000"/>
                      </a:schemeClr>
                    </a:solidFill>
                  </a:tcPr>
                </a:tc>
                <a:tc>
                  <a:txBody>
                    <a:bodyPr/>
                    <a:lstStyle/>
                    <a:p>
                      <a:r>
                        <a:rPr lang="en-US" dirty="0" smtClean="0"/>
                        <a:t>Address</a:t>
                      </a:r>
                      <a:endParaRPr lang="en-US" dirty="0"/>
                    </a:p>
                  </a:txBody>
                  <a:tcPr>
                    <a:solidFill>
                      <a:schemeClr val="accent1">
                        <a:lumMod val="50000"/>
                      </a:schemeClr>
                    </a:solidFill>
                  </a:tcPr>
                </a:tc>
                <a:tc>
                  <a:txBody>
                    <a:bodyPr/>
                    <a:lstStyle/>
                    <a:p>
                      <a:r>
                        <a:rPr lang="en-US" dirty="0" smtClean="0"/>
                        <a:t>Market Cap</a:t>
                      </a:r>
                      <a:endParaRPr lang="en-US" dirty="0"/>
                    </a:p>
                  </a:txBody>
                  <a:tcPr>
                    <a:solidFill>
                      <a:schemeClr val="accent1">
                        <a:lumMod val="50000"/>
                      </a:schemeClr>
                    </a:solidFill>
                  </a:tcPr>
                </a:tc>
              </a:tr>
              <a:tr h="370840">
                <a:tc>
                  <a:txBody>
                    <a:bodyPr/>
                    <a:lstStyle/>
                    <a:p>
                      <a:r>
                        <a:rPr lang="en-US" dirty="0" smtClean="0"/>
                        <a:t>Google</a:t>
                      </a:r>
                      <a:endParaRPr lang="en-US" dirty="0"/>
                    </a:p>
                  </a:txBody>
                  <a:tcPr/>
                </a:tc>
                <a:tc>
                  <a:txBody>
                    <a:bodyPr/>
                    <a:lstStyle/>
                    <a:p>
                      <a:r>
                        <a:rPr lang="en-US" dirty="0" err="1" smtClean="0"/>
                        <a:t>Googleplex</a:t>
                      </a:r>
                      <a:r>
                        <a:rPr lang="en-US" dirty="0" smtClean="0"/>
                        <a:t>, Mtn. View </a:t>
                      </a:r>
                      <a:endParaRPr lang="en-US" dirty="0"/>
                    </a:p>
                  </a:txBody>
                  <a:tcPr/>
                </a:tc>
                <a:tc>
                  <a:txBody>
                    <a:bodyPr/>
                    <a:lstStyle/>
                    <a:p>
                      <a:r>
                        <a:rPr lang="en-US" dirty="0" smtClean="0"/>
                        <a:t>$210</a:t>
                      </a:r>
                      <a:endParaRPr lang="en-US" dirty="0"/>
                    </a:p>
                  </a:txBody>
                  <a:tcPr/>
                </a:tc>
              </a:tr>
              <a:tr h="370840">
                <a:tc>
                  <a:txBody>
                    <a:bodyPr/>
                    <a:lstStyle/>
                    <a:p>
                      <a:r>
                        <a:rPr lang="en-US" dirty="0" smtClean="0"/>
                        <a:t>Intl. Business</a:t>
                      </a:r>
                      <a:r>
                        <a:rPr lang="en-US" baseline="0" dirty="0" smtClean="0"/>
                        <a:t> Machines</a:t>
                      </a:r>
                      <a:endParaRPr lang="en-US" dirty="0"/>
                    </a:p>
                  </a:txBody>
                  <a:tcPr/>
                </a:tc>
                <a:tc>
                  <a:txBody>
                    <a:bodyPr/>
                    <a:lstStyle/>
                    <a:p>
                      <a:r>
                        <a:rPr lang="en-US" dirty="0" smtClean="0"/>
                        <a:t>Armonk,</a:t>
                      </a:r>
                      <a:r>
                        <a:rPr lang="en-US" baseline="0" dirty="0" smtClean="0"/>
                        <a:t> NY</a:t>
                      </a:r>
                      <a:endParaRPr lang="en-US" dirty="0"/>
                    </a:p>
                  </a:txBody>
                  <a:tcPr/>
                </a:tc>
                <a:tc>
                  <a:txBody>
                    <a:bodyPr/>
                    <a:lstStyle/>
                    <a:p>
                      <a:r>
                        <a:rPr lang="en-US" dirty="0" smtClean="0"/>
                        <a:t>$200</a:t>
                      </a:r>
                      <a:endParaRPr lang="en-US" dirty="0"/>
                    </a:p>
                  </a:txBody>
                  <a:tcPr/>
                </a:tc>
              </a:tr>
              <a:tr h="370840">
                <a:tc>
                  <a:txBody>
                    <a:bodyPr/>
                    <a:lstStyle/>
                    <a:p>
                      <a:r>
                        <a:rPr lang="en-US" dirty="0" smtClean="0"/>
                        <a:t>Microsoft</a:t>
                      </a:r>
                      <a:endParaRPr lang="en-US" dirty="0"/>
                    </a:p>
                  </a:txBody>
                  <a:tcPr/>
                </a:tc>
                <a:tc>
                  <a:txBody>
                    <a:bodyPr/>
                    <a:lstStyle/>
                    <a:p>
                      <a:r>
                        <a:rPr lang="en-US" dirty="0" smtClean="0"/>
                        <a:t>Redmond, WA</a:t>
                      </a:r>
                      <a:endParaRPr lang="en-US" dirty="0"/>
                    </a:p>
                  </a:txBody>
                  <a:tcPr/>
                </a:tc>
                <a:tc>
                  <a:txBody>
                    <a:bodyPr/>
                    <a:lstStyle/>
                    <a:p>
                      <a:r>
                        <a:rPr lang="en-US" dirty="0" smtClean="0"/>
                        <a:t>$250</a:t>
                      </a:r>
                      <a:endParaRPr lang="en-US" dirty="0"/>
                    </a:p>
                  </a:txBody>
                  <a:tcPr/>
                </a:tc>
              </a:tr>
              <a:tr h="370840">
                <a:tc>
                  <a:txBody>
                    <a:bodyPr/>
                    <a:lstStyle/>
                    <a:p>
                      <a:r>
                        <a:rPr lang="en-US" dirty="0" smtClean="0"/>
                        <a:t>Sally’s Lemonade</a:t>
                      </a:r>
                      <a:r>
                        <a:rPr lang="en-US" baseline="0" dirty="0" smtClean="0"/>
                        <a:t> Stand</a:t>
                      </a:r>
                      <a:endParaRPr lang="en-US" dirty="0"/>
                    </a:p>
                  </a:txBody>
                  <a:tcPr/>
                </a:tc>
                <a:tc>
                  <a:txBody>
                    <a:bodyPr/>
                    <a:lstStyle/>
                    <a:p>
                      <a:r>
                        <a:rPr lang="en-US" dirty="0" err="1" smtClean="0"/>
                        <a:t>Alameda,CA</a:t>
                      </a:r>
                      <a:endParaRPr lang="en-US" dirty="0"/>
                    </a:p>
                  </a:txBody>
                  <a:tcPr/>
                </a:tc>
                <a:tc>
                  <a:txBody>
                    <a:bodyPr/>
                    <a:lstStyle/>
                    <a:p>
                      <a:r>
                        <a:rPr lang="en-US" dirty="0" smtClean="0"/>
                        <a:t>$260</a:t>
                      </a:r>
                      <a:endParaRPr lang="en-US" dirty="0"/>
                    </a:p>
                  </a:txBody>
                  <a:tcPr/>
                </a:tc>
              </a:tr>
            </a:tbl>
          </a:graphicData>
        </a:graphic>
      </p:graphicFrame>
      <p:sp>
        <p:nvSpPr>
          <p:cNvPr id="12"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DB-hard Queries</a:t>
            </a:r>
          </a:p>
        </p:txBody>
      </p:sp>
      <p:sp>
        <p:nvSpPr>
          <p:cNvPr id="2" name="Date Placeholder 1"/>
          <p:cNvSpPr>
            <a:spLocks noGrp="1"/>
          </p:cNvSpPr>
          <p:nvPr>
            <p:ph type="dt" sz="half" idx="10"/>
          </p:nvPr>
        </p:nvSpPr>
        <p:spPr/>
        <p:txBody>
          <a:bodyPr/>
          <a:lstStyle/>
          <a:p>
            <a:fld id="{E5C3D32E-EEF6-4168-8EA2-CEBB093D297A}" type="datetime1">
              <a:rPr lang="en-US" smtClean="0"/>
              <a:t>1/16/2024</a:t>
            </a:fld>
            <a:endParaRPr lang="en-US"/>
          </a:p>
        </p:txBody>
      </p:sp>
    </p:spTree>
    <p:extLst>
      <p:ext uri="{BB962C8B-B14F-4D97-AF65-F5344CB8AC3E}">
        <p14:creationId xmlns:p14="http://schemas.microsoft.com/office/powerpoint/2010/main" val="3840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60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p:tgtEl>
                                          <p:spTgt spid="9"/>
                                        </p:tgtEl>
                                        <p:attrNameLst>
                                          <p:attrName>ppt_x</p:attrName>
                                        </p:attrNameLst>
                                      </p:cBhvr>
                                      <p:tavLst>
                                        <p:tav tm="0">
                                          <p:val>
                                            <p:strVal val="#ppt_x-#ppt_w*1.125000"/>
                                          </p:val>
                                        </p:tav>
                                        <p:tav tm="100000">
                                          <p:val>
                                            <p:strVal val="#ppt_x"/>
                                          </p:val>
                                        </p:tav>
                                      </p:tavLst>
                                    </p:anim>
                                    <p:animEffect transition="in" filter="wipe(righ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p:tgtEl>
                                          <p:spTgt spid="10"/>
                                        </p:tgtEl>
                                        <p:attrNameLst>
                                          <p:attrName>ppt_x</p:attrName>
                                        </p:attrNameLst>
                                      </p:cBhvr>
                                      <p:tavLst>
                                        <p:tav tm="0">
                                          <p:val>
                                            <p:strVal val="#ppt_x-#ppt_w*1.125000"/>
                                          </p:val>
                                        </p:tav>
                                        <p:tav tm="100000">
                                          <p:val>
                                            <p:strVal val="#ppt_x"/>
                                          </p:val>
                                        </p:tav>
                                      </p:tavLst>
                                    </p:anim>
                                    <p:animEffect transition="in" filter="wipe(right)">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Calling </a:t>
            </a:r>
            <a:r>
              <a:rPr lang="en-US" dirty="0" err="1" smtClean="0"/>
              <a:t>Who’S</a:t>
            </a:r>
            <a:r>
              <a:rPr lang="en-US" dirty="0" smtClean="0"/>
              <a:t> Data Dirty?</a:t>
            </a:r>
            <a:endParaRPr lang="en-US" dirty="0"/>
          </a:p>
        </p:txBody>
      </p:sp>
      <p:sp>
        <p:nvSpPr>
          <p:cNvPr id="4" name="Slide Number Placeholder 3"/>
          <p:cNvSpPr>
            <a:spLocks noGrp="1"/>
          </p:cNvSpPr>
          <p:nvPr>
            <p:ph type="sldNum" sz="quarter" idx="12"/>
          </p:nvPr>
        </p:nvSpPr>
        <p:spPr/>
        <p:txBody>
          <a:bodyPr/>
          <a:lstStyle/>
          <a:p>
            <a:pPr>
              <a:defRPr/>
            </a:pPr>
            <a:fld id="{A6D5DD5E-239E-364C-85A2-697002DBB00B}" type="slidenum">
              <a:rPr lang="en-US" smtClean="0">
                <a:solidFill>
                  <a:prstClr val="black">
                    <a:tint val="75000"/>
                  </a:prstClr>
                </a:solidFill>
              </a:rPr>
              <a:pPr>
                <a:defRPr/>
              </a:pPr>
              <a:t>9</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4803254" y="322952"/>
            <a:ext cx="4855901" cy="3225705"/>
          </a:xfrm>
          <a:prstGeom prst="rect">
            <a:avLst/>
          </a:prstGeom>
        </p:spPr>
      </p:pic>
      <p:sp>
        <p:nvSpPr>
          <p:cNvPr id="3" name="Date Placeholder 2"/>
          <p:cNvSpPr>
            <a:spLocks noGrp="1"/>
          </p:cNvSpPr>
          <p:nvPr>
            <p:ph type="dt" sz="half" idx="10"/>
          </p:nvPr>
        </p:nvSpPr>
        <p:spPr/>
        <p:txBody>
          <a:bodyPr/>
          <a:lstStyle/>
          <a:p>
            <a:fld id="{590E4AE4-BC46-4C69-BFC2-85110DB762B2}" type="datetime1">
              <a:rPr lang="en-US" smtClean="0"/>
              <a:t>1/16/2024</a:t>
            </a:fld>
            <a:endParaRPr lang="en-US"/>
          </a:p>
        </p:txBody>
      </p:sp>
    </p:spTree>
    <p:extLst>
      <p:ext uri="{BB962C8B-B14F-4D97-AF65-F5344CB8AC3E}">
        <p14:creationId xmlns:p14="http://schemas.microsoft.com/office/powerpoint/2010/main" val="3752646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9.7|6.1|2.3|0.6|0.8|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4998</TotalTime>
  <Words>2520</Words>
  <Application>Microsoft Office PowerPoint</Application>
  <PresentationFormat>Widescreen</PresentationFormat>
  <Paragraphs>515</Paragraphs>
  <Slides>55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ＭＳ Ｐゴシック</vt:lpstr>
      <vt:lpstr>Arial</vt:lpstr>
      <vt:lpstr>Calibri</vt:lpstr>
      <vt:lpstr>Calibri Light</vt:lpstr>
      <vt:lpstr>Lucida Console</vt:lpstr>
      <vt:lpstr>Trebuchet MS</vt:lpstr>
      <vt:lpstr>Wingdings</vt:lpstr>
      <vt:lpstr>Office Theme</vt:lpstr>
      <vt:lpstr>Data Analytics: Module-1</vt:lpstr>
      <vt:lpstr>Course Details</vt:lpstr>
      <vt:lpstr>Course Outcome</vt:lpstr>
      <vt:lpstr>Syllabus: Module-1 (Introduction to Data Analytics)</vt:lpstr>
      <vt:lpstr>Data Science – One Definition</vt:lpstr>
      <vt:lpstr>PowerPoint Presentation</vt:lpstr>
      <vt:lpstr>PowerPoint Presentation</vt:lpstr>
      <vt:lpstr>PowerPoint Presentation</vt:lpstr>
      <vt:lpstr>Who’s Calling Who’S Data Dirty?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Dirty Data Problems</vt:lpstr>
      <vt:lpstr>Numeric Outliers</vt:lpstr>
      <vt:lpstr>PowerPoint Presentation</vt:lpstr>
      <vt:lpstr>PowerPoint Presentation</vt:lpstr>
      <vt:lpstr>PowerPoint Presentation</vt:lpstr>
      <vt:lpstr>Data Quality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vt:lpstr>
      <vt:lpstr>WHAT IS EDA (Exploratory Data Analytics)?</vt:lpstr>
      <vt:lpstr>AIM OF THE EDA</vt:lpstr>
      <vt:lpstr>PowerPoint Presentation</vt:lpstr>
      <vt:lpstr>AIM OF THE EDA</vt:lpstr>
      <vt:lpstr>Exploratory vs Confirmatory Data Analysis</vt:lpstr>
      <vt:lpstr>STEPS OF EDA</vt:lpstr>
      <vt:lpstr>AFTER EDA</vt:lpstr>
      <vt:lpstr>Classification of EDA*</vt:lpstr>
      <vt:lpstr>Graphical Methods</vt:lpstr>
      <vt:lpstr>EXAMPLE 1</vt:lpstr>
      <vt:lpstr>EXAMPLE 2*</vt:lpstr>
      <vt:lpstr>EDA Part 2: Summarizing Data With Tables and Plots</vt:lpstr>
      <vt:lpstr>Examples of Variables</vt:lpstr>
      <vt:lpstr>Categorical Data Summaries</vt:lpstr>
      <vt:lpstr>Frequency Table</vt:lpstr>
      <vt:lpstr>Graphing a Frequency Table - Bar Chart:</vt:lpstr>
      <vt:lpstr>Continuous Data - Tables</vt:lpstr>
      <vt:lpstr> </vt:lpstr>
      <vt:lpstr>EDA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47</cp:revision>
  <dcterms:created xsi:type="dcterms:W3CDTF">2024-01-07T13:51:00Z</dcterms:created>
  <dcterms:modified xsi:type="dcterms:W3CDTF">2024-01-17T16:12:41Z</dcterms:modified>
</cp:coreProperties>
</file>