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85" r:id="rId3"/>
    <p:sldId id="299" r:id="rId4"/>
    <p:sldId id="300" r:id="rId5"/>
    <p:sldId id="298" r:id="rId6"/>
    <p:sldId id="274" r:id="rId7"/>
    <p:sldId id="276" r:id="rId8"/>
    <p:sldId id="277" r:id="rId9"/>
    <p:sldId id="275" r:id="rId10"/>
    <p:sldId id="279" r:id="rId11"/>
    <p:sldId id="280" r:id="rId12"/>
    <p:sldId id="278" r:id="rId13"/>
    <p:sldId id="273" r:id="rId14"/>
    <p:sldId id="258" r:id="rId15"/>
    <p:sldId id="282" r:id="rId16"/>
    <p:sldId id="283" r:id="rId17"/>
    <p:sldId id="284" r:id="rId18"/>
    <p:sldId id="287" r:id="rId19"/>
    <p:sldId id="288" r:id="rId20"/>
    <p:sldId id="289" r:id="rId21"/>
    <p:sldId id="291" r:id="rId22"/>
    <p:sldId id="292" r:id="rId23"/>
    <p:sldId id="293" r:id="rId24"/>
    <p:sldId id="294" r:id="rId25"/>
    <p:sldId id="295" r:id="rId26"/>
    <p:sldId id="296" r:id="rId27"/>
    <p:sldId id="297" r:id="rId28"/>
    <p:sldId id="286" r:id="rId29"/>
    <p:sldId id="259"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30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03756E-DF37-4807-B8F9-EF1ED5E1545F}"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C984AC97-14E4-4625-B5CA-F0AE9536B04A}">
      <dgm:prSet phldrT="[Text]"/>
      <dgm:spPr/>
      <dgm:t>
        <a:bodyPr/>
        <a:lstStyle/>
        <a:p>
          <a:r>
            <a:rPr lang="en-US" dirty="0"/>
            <a:t>Discrete</a:t>
          </a:r>
        </a:p>
      </dgm:t>
    </dgm:pt>
    <dgm:pt modelId="{AF3F8512-4F6D-4362-8E20-0B1FD3A4F583}" type="parTrans" cxnId="{1510018C-315A-4782-9530-51F2E2E97C75}">
      <dgm:prSet/>
      <dgm:spPr/>
      <dgm:t>
        <a:bodyPr/>
        <a:lstStyle/>
        <a:p>
          <a:endParaRPr lang="en-US"/>
        </a:p>
      </dgm:t>
    </dgm:pt>
    <dgm:pt modelId="{E36D7BFA-6085-434A-8CB0-2C982E12D051}" type="sibTrans" cxnId="{1510018C-315A-4782-9530-51F2E2E97C75}">
      <dgm:prSet/>
      <dgm:spPr/>
      <dgm:t>
        <a:bodyPr/>
        <a:lstStyle/>
        <a:p>
          <a:endParaRPr lang="en-US"/>
        </a:p>
      </dgm:t>
    </dgm:pt>
    <dgm:pt modelId="{DE51A0B3-269C-4D24-9C8B-886C82F92434}">
      <dgm:prSet phldrT="[Text]"/>
      <dgm:spPr/>
      <dgm:t>
        <a:bodyPr/>
        <a:lstStyle/>
        <a:p>
          <a:pPr>
            <a:lnSpc>
              <a:spcPct val="100000"/>
            </a:lnSpc>
          </a:pPr>
          <a:r>
            <a:rPr lang="en-US" dirty="0"/>
            <a:t>Can be expressed as a specific value.</a:t>
          </a:r>
        </a:p>
      </dgm:t>
    </dgm:pt>
    <dgm:pt modelId="{5943751C-638D-4D6E-9793-FB47D850A67D}" type="parTrans" cxnId="{95CBC4A1-365E-4C14-A6B7-062680775763}">
      <dgm:prSet/>
      <dgm:spPr/>
      <dgm:t>
        <a:bodyPr/>
        <a:lstStyle/>
        <a:p>
          <a:endParaRPr lang="en-US"/>
        </a:p>
      </dgm:t>
    </dgm:pt>
    <dgm:pt modelId="{343398A4-0E36-43F5-BA11-C67F5BFEE2C8}" type="sibTrans" cxnId="{95CBC4A1-365E-4C14-A6B7-062680775763}">
      <dgm:prSet/>
      <dgm:spPr/>
      <dgm:t>
        <a:bodyPr/>
        <a:lstStyle/>
        <a:p>
          <a:endParaRPr lang="en-US"/>
        </a:p>
      </dgm:t>
    </dgm:pt>
    <dgm:pt modelId="{B6F7DA0C-A0C0-4FE1-97B4-6814A65EDFB8}">
      <dgm:prSet phldrT="[Text]"/>
      <dgm:spPr/>
      <dgm:t>
        <a:bodyPr/>
        <a:lstStyle/>
        <a:p>
          <a:pPr>
            <a:lnSpc>
              <a:spcPct val="100000"/>
            </a:lnSpc>
          </a:pPr>
          <a:r>
            <a:rPr lang="en-US" dirty="0"/>
            <a:t>For example, “Number of months in a year“, “Number of members in a family” etc.</a:t>
          </a:r>
        </a:p>
      </dgm:t>
    </dgm:pt>
    <dgm:pt modelId="{2273C958-C915-4E0B-A262-7EE8F23605BE}" type="parTrans" cxnId="{F5474EE0-0D8F-486D-B139-050E43CBBA9E}">
      <dgm:prSet/>
      <dgm:spPr/>
      <dgm:t>
        <a:bodyPr/>
        <a:lstStyle/>
        <a:p>
          <a:endParaRPr lang="en-US"/>
        </a:p>
      </dgm:t>
    </dgm:pt>
    <dgm:pt modelId="{87692AF3-C627-4B83-8C8D-83A7AAD6B50C}" type="sibTrans" cxnId="{F5474EE0-0D8F-486D-B139-050E43CBBA9E}">
      <dgm:prSet/>
      <dgm:spPr/>
      <dgm:t>
        <a:bodyPr/>
        <a:lstStyle/>
        <a:p>
          <a:endParaRPr lang="en-US"/>
        </a:p>
      </dgm:t>
    </dgm:pt>
    <dgm:pt modelId="{A8C367AD-65C2-4C34-937F-6FECB46E8CB0}">
      <dgm:prSet phldrT="[Text]"/>
      <dgm:spPr/>
      <dgm:t>
        <a:bodyPr/>
        <a:lstStyle/>
        <a:p>
          <a:r>
            <a:rPr lang="en-US" dirty="0"/>
            <a:t>Continuous</a:t>
          </a:r>
        </a:p>
      </dgm:t>
    </dgm:pt>
    <dgm:pt modelId="{60AE6CEC-61D5-4B6B-A264-04129C60738F}" type="parTrans" cxnId="{C079B02B-AEE2-4210-8615-C38405143353}">
      <dgm:prSet/>
      <dgm:spPr/>
      <dgm:t>
        <a:bodyPr/>
        <a:lstStyle/>
        <a:p>
          <a:endParaRPr lang="en-US"/>
        </a:p>
      </dgm:t>
    </dgm:pt>
    <dgm:pt modelId="{59887282-55E9-41C7-B61F-490A3443EED8}" type="sibTrans" cxnId="{C079B02B-AEE2-4210-8615-C38405143353}">
      <dgm:prSet/>
      <dgm:spPr/>
      <dgm:t>
        <a:bodyPr/>
        <a:lstStyle/>
        <a:p>
          <a:endParaRPr lang="en-US"/>
        </a:p>
      </dgm:t>
    </dgm:pt>
    <dgm:pt modelId="{4A9DD5C5-2DEC-4462-8F30-9AEB49D81398}">
      <dgm:prSet phldrT="[Text]"/>
      <dgm:spPr/>
      <dgm:t>
        <a:bodyPr/>
        <a:lstStyle/>
        <a:p>
          <a:pPr>
            <a:lnSpc>
              <a:spcPct val="100000"/>
            </a:lnSpc>
          </a:pPr>
          <a:r>
            <a:rPr lang="en-US" dirty="0"/>
            <a:t>Can be any value in an interval</a:t>
          </a:r>
        </a:p>
      </dgm:t>
    </dgm:pt>
    <dgm:pt modelId="{CC5FAEF8-7260-4E39-84DA-863B50FFA999}" type="parTrans" cxnId="{E6699E98-5FE1-4F0F-B68F-EB9D0D2C90B7}">
      <dgm:prSet/>
      <dgm:spPr/>
      <dgm:t>
        <a:bodyPr/>
        <a:lstStyle/>
        <a:p>
          <a:endParaRPr lang="en-US"/>
        </a:p>
      </dgm:t>
    </dgm:pt>
    <dgm:pt modelId="{C0A52E3C-A847-4562-8BEA-7EBFD36E337D}" type="sibTrans" cxnId="{E6699E98-5FE1-4F0F-B68F-EB9D0D2C90B7}">
      <dgm:prSet/>
      <dgm:spPr/>
      <dgm:t>
        <a:bodyPr/>
        <a:lstStyle/>
        <a:p>
          <a:endParaRPr lang="en-US"/>
        </a:p>
      </dgm:t>
    </dgm:pt>
    <dgm:pt modelId="{C66731CA-3FC7-4636-B5EB-5382042ED7DA}">
      <dgm:prSet phldrT="[Text]"/>
      <dgm:spPr/>
      <dgm:t>
        <a:bodyPr/>
        <a:lstStyle/>
        <a:p>
          <a:pPr>
            <a:lnSpc>
              <a:spcPct val="100000"/>
            </a:lnSpc>
          </a:pPr>
          <a:r>
            <a:rPr lang="en-US" dirty="0"/>
            <a:t>For example, “The amount of oxygen in the atmosphere”, “Age of members in a family”</a:t>
          </a:r>
        </a:p>
      </dgm:t>
    </dgm:pt>
    <dgm:pt modelId="{20706315-68FE-4E70-A13F-440F22B63EF4}" type="parTrans" cxnId="{9FBBC1AC-B744-4654-AB7D-3A324076203F}">
      <dgm:prSet/>
      <dgm:spPr/>
      <dgm:t>
        <a:bodyPr/>
        <a:lstStyle/>
        <a:p>
          <a:endParaRPr lang="en-US"/>
        </a:p>
      </dgm:t>
    </dgm:pt>
    <dgm:pt modelId="{8B6850D1-0702-40D2-98D1-4C6E89ABBF6E}" type="sibTrans" cxnId="{9FBBC1AC-B744-4654-AB7D-3A324076203F}">
      <dgm:prSet/>
      <dgm:spPr/>
      <dgm:t>
        <a:bodyPr/>
        <a:lstStyle/>
        <a:p>
          <a:endParaRPr lang="en-US"/>
        </a:p>
      </dgm:t>
    </dgm:pt>
    <dgm:pt modelId="{3C5C1316-CE74-4FEB-B3A0-F304BC1E9618}" type="pres">
      <dgm:prSet presAssocID="{F303756E-DF37-4807-B8F9-EF1ED5E1545F}" presName="Name0" presStyleCnt="0">
        <dgm:presLayoutVars>
          <dgm:dir/>
          <dgm:animLvl val="lvl"/>
          <dgm:resizeHandles val="exact"/>
        </dgm:presLayoutVars>
      </dgm:prSet>
      <dgm:spPr/>
      <dgm:t>
        <a:bodyPr/>
        <a:lstStyle/>
        <a:p>
          <a:endParaRPr lang="en-US"/>
        </a:p>
      </dgm:t>
    </dgm:pt>
    <dgm:pt modelId="{E33B7112-F968-4360-B051-81DCC07C1FF2}" type="pres">
      <dgm:prSet presAssocID="{C984AC97-14E4-4625-B5CA-F0AE9536B04A}" presName="composite" presStyleCnt="0"/>
      <dgm:spPr/>
    </dgm:pt>
    <dgm:pt modelId="{E46EC437-7447-4670-A634-D0EF3627EC23}" type="pres">
      <dgm:prSet presAssocID="{C984AC97-14E4-4625-B5CA-F0AE9536B04A}" presName="parTx" presStyleLbl="alignNode1" presStyleIdx="0" presStyleCnt="2">
        <dgm:presLayoutVars>
          <dgm:chMax val="0"/>
          <dgm:chPref val="0"/>
          <dgm:bulletEnabled val="1"/>
        </dgm:presLayoutVars>
      </dgm:prSet>
      <dgm:spPr/>
      <dgm:t>
        <a:bodyPr/>
        <a:lstStyle/>
        <a:p>
          <a:endParaRPr lang="en-US"/>
        </a:p>
      </dgm:t>
    </dgm:pt>
    <dgm:pt modelId="{9D776021-3F2E-47CA-A9C4-AB4FBE7523B7}" type="pres">
      <dgm:prSet presAssocID="{C984AC97-14E4-4625-B5CA-F0AE9536B04A}" presName="desTx" presStyleLbl="alignAccFollowNode1" presStyleIdx="0" presStyleCnt="2">
        <dgm:presLayoutVars>
          <dgm:bulletEnabled val="1"/>
        </dgm:presLayoutVars>
      </dgm:prSet>
      <dgm:spPr/>
      <dgm:t>
        <a:bodyPr/>
        <a:lstStyle/>
        <a:p>
          <a:endParaRPr lang="en-US"/>
        </a:p>
      </dgm:t>
    </dgm:pt>
    <dgm:pt modelId="{59878F2D-F6B7-4551-91E9-4D1248B5B73B}" type="pres">
      <dgm:prSet presAssocID="{E36D7BFA-6085-434A-8CB0-2C982E12D051}" presName="space" presStyleCnt="0"/>
      <dgm:spPr/>
    </dgm:pt>
    <dgm:pt modelId="{719527DA-5D4C-425A-BBB3-2B9212F9A2BD}" type="pres">
      <dgm:prSet presAssocID="{A8C367AD-65C2-4C34-937F-6FECB46E8CB0}" presName="composite" presStyleCnt="0"/>
      <dgm:spPr/>
    </dgm:pt>
    <dgm:pt modelId="{B14E1726-7900-4910-9FB3-C389A26BDDF1}" type="pres">
      <dgm:prSet presAssocID="{A8C367AD-65C2-4C34-937F-6FECB46E8CB0}" presName="parTx" presStyleLbl="alignNode1" presStyleIdx="1" presStyleCnt="2">
        <dgm:presLayoutVars>
          <dgm:chMax val="0"/>
          <dgm:chPref val="0"/>
          <dgm:bulletEnabled val="1"/>
        </dgm:presLayoutVars>
      </dgm:prSet>
      <dgm:spPr/>
      <dgm:t>
        <a:bodyPr/>
        <a:lstStyle/>
        <a:p>
          <a:endParaRPr lang="en-US"/>
        </a:p>
      </dgm:t>
    </dgm:pt>
    <dgm:pt modelId="{A55DEBA0-D2E1-4834-9047-1BDB545190F7}" type="pres">
      <dgm:prSet presAssocID="{A8C367AD-65C2-4C34-937F-6FECB46E8CB0}" presName="desTx" presStyleLbl="alignAccFollowNode1" presStyleIdx="1" presStyleCnt="2">
        <dgm:presLayoutVars>
          <dgm:bulletEnabled val="1"/>
        </dgm:presLayoutVars>
      </dgm:prSet>
      <dgm:spPr/>
      <dgm:t>
        <a:bodyPr/>
        <a:lstStyle/>
        <a:p>
          <a:endParaRPr lang="en-US"/>
        </a:p>
      </dgm:t>
    </dgm:pt>
  </dgm:ptLst>
  <dgm:cxnLst>
    <dgm:cxn modelId="{E6699E98-5FE1-4F0F-B68F-EB9D0D2C90B7}" srcId="{A8C367AD-65C2-4C34-937F-6FECB46E8CB0}" destId="{4A9DD5C5-2DEC-4462-8F30-9AEB49D81398}" srcOrd="0" destOrd="0" parTransId="{CC5FAEF8-7260-4E39-84DA-863B50FFA999}" sibTransId="{C0A52E3C-A847-4562-8BEA-7EBFD36E337D}"/>
    <dgm:cxn modelId="{BD8C048B-206F-46C9-A309-B384DDB7DA66}" type="presOf" srcId="{C66731CA-3FC7-4636-B5EB-5382042ED7DA}" destId="{A55DEBA0-D2E1-4834-9047-1BDB545190F7}" srcOrd="0" destOrd="1" presId="urn:microsoft.com/office/officeart/2005/8/layout/hList1"/>
    <dgm:cxn modelId="{19AAF651-74C9-4F65-A8C9-D2D42792AB3B}" type="presOf" srcId="{C984AC97-14E4-4625-B5CA-F0AE9536B04A}" destId="{E46EC437-7447-4670-A634-D0EF3627EC23}" srcOrd="0" destOrd="0" presId="urn:microsoft.com/office/officeart/2005/8/layout/hList1"/>
    <dgm:cxn modelId="{F5474EE0-0D8F-486D-B139-050E43CBBA9E}" srcId="{C984AC97-14E4-4625-B5CA-F0AE9536B04A}" destId="{B6F7DA0C-A0C0-4FE1-97B4-6814A65EDFB8}" srcOrd="1" destOrd="0" parTransId="{2273C958-C915-4E0B-A262-7EE8F23605BE}" sibTransId="{87692AF3-C627-4B83-8C8D-83A7AAD6B50C}"/>
    <dgm:cxn modelId="{9FBBC1AC-B744-4654-AB7D-3A324076203F}" srcId="{A8C367AD-65C2-4C34-937F-6FECB46E8CB0}" destId="{C66731CA-3FC7-4636-B5EB-5382042ED7DA}" srcOrd="1" destOrd="0" parTransId="{20706315-68FE-4E70-A13F-440F22B63EF4}" sibTransId="{8B6850D1-0702-40D2-98D1-4C6E89ABBF6E}"/>
    <dgm:cxn modelId="{95CBC4A1-365E-4C14-A6B7-062680775763}" srcId="{C984AC97-14E4-4625-B5CA-F0AE9536B04A}" destId="{DE51A0B3-269C-4D24-9C8B-886C82F92434}" srcOrd="0" destOrd="0" parTransId="{5943751C-638D-4D6E-9793-FB47D850A67D}" sibTransId="{343398A4-0E36-43F5-BA11-C67F5BFEE2C8}"/>
    <dgm:cxn modelId="{391CECCC-4DD3-4982-8B91-4645484E7F66}" type="presOf" srcId="{F303756E-DF37-4807-B8F9-EF1ED5E1545F}" destId="{3C5C1316-CE74-4FEB-B3A0-F304BC1E9618}" srcOrd="0" destOrd="0" presId="urn:microsoft.com/office/officeart/2005/8/layout/hList1"/>
    <dgm:cxn modelId="{02B06B7A-F96D-4CAA-A24F-3645A9B7395E}" type="presOf" srcId="{DE51A0B3-269C-4D24-9C8B-886C82F92434}" destId="{9D776021-3F2E-47CA-A9C4-AB4FBE7523B7}" srcOrd="0" destOrd="0" presId="urn:microsoft.com/office/officeart/2005/8/layout/hList1"/>
    <dgm:cxn modelId="{C079B02B-AEE2-4210-8615-C38405143353}" srcId="{F303756E-DF37-4807-B8F9-EF1ED5E1545F}" destId="{A8C367AD-65C2-4C34-937F-6FECB46E8CB0}" srcOrd="1" destOrd="0" parTransId="{60AE6CEC-61D5-4B6B-A264-04129C60738F}" sibTransId="{59887282-55E9-41C7-B61F-490A3443EED8}"/>
    <dgm:cxn modelId="{D8B5D1E6-F535-4C4C-9B0D-5A8B15DCC24B}" type="presOf" srcId="{A8C367AD-65C2-4C34-937F-6FECB46E8CB0}" destId="{B14E1726-7900-4910-9FB3-C389A26BDDF1}" srcOrd="0" destOrd="0" presId="urn:microsoft.com/office/officeart/2005/8/layout/hList1"/>
    <dgm:cxn modelId="{1510018C-315A-4782-9530-51F2E2E97C75}" srcId="{F303756E-DF37-4807-B8F9-EF1ED5E1545F}" destId="{C984AC97-14E4-4625-B5CA-F0AE9536B04A}" srcOrd="0" destOrd="0" parTransId="{AF3F8512-4F6D-4362-8E20-0B1FD3A4F583}" sibTransId="{E36D7BFA-6085-434A-8CB0-2C982E12D051}"/>
    <dgm:cxn modelId="{67678CD2-E182-4F59-B28C-5D3303253DC1}" type="presOf" srcId="{4A9DD5C5-2DEC-4462-8F30-9AEB49D81398}" destId="{A55DEBA0-D2E1-4834-9047-1BDB545190F7}" srcOrd="0" destOrd="0" presId="urn:microsoft.com/office/officeart/2005/8/layout/hList1"/>
    <dgm:cxn modelId="{0064873B-C23B-4579-B6DF-E838CFEF3AE8}" type="presOf" srcId="{B6F7DA0C-A0C0-4FE1-97B4-6814A65EDFB8}" destId="{9D776021-3F2E-47CA-A9C4-AB4FBE7523B7}" srcOrd="0" destOrd="1" presId="urn:microsoft.com/office/officeart/2005/8/layout/hList1"/>
    <dgm:cxn modelId="{4270D8AE-1E9C-48CB-8382-74EBEE6150CB}" type="presParOf" srcId="{3C5C1316-CE74-4FEB-B3A0-F304BC1E9618}" destId="{E33B7112-F968-4360-B051-81DCC07C1FF2}" srcOrd="0" destOrd="0" presId="urn:microsoft.com/office/officeart/2005/8/layout/hList1"/>
    <dgm:cxn modelId="{EE84E541-24A9-4D9F-A785-6DB872909477}" type="presParOf" srcId="{E33B7112-F968-4360-B051-81DCC07C1FF2}" destId="{E46EC437-7447-4670-A634-D0EF3627EC23}" srcOrd="0" destOrd="0" presId="urn:microsoft.com/office/officeart/2005/8/layout/hList1"/>
    <dgm:cxn modelId="{E473D6B4-E34E-41DC-A99C-72E1534DB1BD}" type="presParOf" srcId="{E33B7112-F968-4360-B051-81DCC07C1FF2}" destId="{9D776021-3F2E-47CA-A9C4-AB4FBE7523B7}" srcOrd="1" destOrd="0" presId="urn:microsoft.com/office/officeart/2005/8/layout/hList1"/>
    <dgm:cxn modelId="{431A8AB1-2651-4B5D-8754-424490EA969E}" type="presParOf" srcId="{3C5C1316-CE74-4FEB-B3A0-F304BC1E9618}" destId="{59878F2D-F6B7-4551-91E9-4D1248B5B73B}" srcOrd="1" destOrd="0" presId="urn:microsoft.com/office/officeart/2005/8/layout/hList1"/>
    <dgm:cxn modelId="{41FDC1F7-E9FD-43F3-8512-0153BB046521}" type="presParOf" srcId="{3C5C1316-CE74-4FEB-B3A0-F304BC1E9618}" destId="{719527DA-5D4C-425A-BBB3-2B9212F9A2BD}" srcOrd="2" destOrd="0" presId="urn:microsoft.com/office/officeart/2005/8/layout/hList1"/>
    <dgm:cxn modelId="{ACBCFFF6-B3C6-435F-B574-B187179BCC88}" type="presParOf" srcId="{719527DA-5D4C-425A-BBB3-2B9212F9A2BD}" destId="{B14E1726-7900-4910-9FB3-C389A26BDDF1}" srcOrd="0" destOrd="0" presId="urn:microsoft.com/office/officeart/2005/8/layout/hList1"/>
    <dgm:cxn modelId="{8CD67DE3-D707-43BA-B5E6-DB1722999B53}" type="presParOf" srcId="{719527DA-5D4C-425A-BBB3-2B9212F9A2BD}" destId="{A55DEBA0-D2E1-4834-9047-1BDB545190F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011D89-E689-40BA-951F-2634FFC1E6A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53BBCC9D-9667-4381-9684-4144FA0B03DF}">
      <dgm:prSet/>
      <dgm:spPr/>
      <dgm:t>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Predicting interests of the audience on different online video streaming platforms</a:t>
          </a:r>
        </a:p>
      </dgm:t>
    </dgm:pt>
    <dgm:pt modelId="{A7794D51-4DB9-4F74-9B2A-831446D32FA1}" type="parTrans" cxnId="{9C64DCCE-A7A2-42A3-AAE7-EC583C094231}">
      <dgm:prSet/>
      <dgm:spPr/>
      <dgm:t>
        <a:bodyPr/>
        <a:lstStyle/>
        <a:p>
          <a:endParaRPr lang="en-US"/>
        </a:p>
      </dgm:t>
    </dgm:pt>
    <dgm:pt modelId="{D81999F8-72AA-4843-816F-FE311D750355}" type="sibTrans" cxnId="{9C64DCCE-A7A2-42A3-AAE7-EC583C094231}">
      <dgm:prSet/>
      <dgm:spPr/>
      <dgm:t>
        <a:bodyPr/>
        <a:lstStyle/>
        <a:p>
          <a:endParaRPr lang="en-US"/>
        </a:p>
      </dgm:t>
    </dgm:pt>
    <dgm:pt modelId="{B77A04D8-975C-4347-8B47-0963F5DDB5CC}">
      <dgm:prSet/>
      <dgm:spPr/>
      <dgm:t>
        <a:bodyPr/>
        <a:lstStyle/>
        <a:p>
          <a:r>
            <a:rPr lang="en-US">
              <a:latin typeface="Arial Unicode MS" panose="020B0604020202020204" pitchFamily="34" charset="-128"/>
              <a:ea typeface="Arial Unicode MS" panose="020B0604020202020204" pitchFamily="34" charset="-128"/>
              <a:cs typeface="Arial Unicode MS" panose="020B0604020202020204" pitchFamily="34" charset="-128"/>
            </a:rPr>
            <a:t>Getting insights from customer reviews in online stores, food delivery apps etc.</a:t>
          </a:r>
        </a:p>
      </dgm:t>
    </dgm:pt>
    <dgm:pt modelId="{D5877B9E-9B0B-43FF-9A24-27CCB36DB0A4}" type="parTrans" cxnId="{B2595889-987E-445B-9C3E-8A1A26BCF75B}">
      <dgm:prSet/>
      <dgm:spPr/>
      <dgm:t>
        <a:bodyPr/>
        <a:lstStyle/>
        <a:p>
          <a:endParaRPr lang="en-US"/>
        </a:p>
      </dgm:t>
    </dgm:pt>
    <dgm:pt modelId="{D9B9BD8A-2D15-4A51-B830-CD63FCEF17AB}" type="sibTrans" cxnId="{B2595889-987E-445B-9C3E-8A1A26BCF75B}">
      <dgm:prSet/>
      <dgm:spPr/>
      <dgm:t>
        <a:bodyPr/>
        <a:lstStyle/>
        <a:p>
          <a:endParaRPr lang="en-US"/>
        </a:p>
      </dgm:t>
    </dgm:pt>
    <dgm:pt modelId="{5CB5F371-B3D5-4396-A50D-D3BB9D2B700F}">
      <dgm:prSet/>
      <dgm:spPr/>
      <dgm:t>
        <a:bodyPr/>
        <a:lstStyle/>
        <a:p>
          <a:r>
            <a:rPr lang="en-US">
              <a:latin typeface="Arial Unicode MS" panose="020B0604020202020204" pitchFamily="34" charset="-128"/>
              <a:ea typeface="Arial Unicode MS" panose="020B0604020202020204" pitchFamily="34" charset="-128"/>
              <a:cs typeface="Arial Unicode MS" panose="020B0604020202020204" pitchFamily="34" charset="-128"/>
            </a:rPr>
            <a:t>Effective targeting of the advertisements</a:t>
          </a:r>
        </a:p>
      </dgm:t>
    </dgm:pt>
    <dgm:pt modelId="{B255B05D-B1C9-4CB2-ADB2-9EE8DEFAD167}" type="parTrans" cxnId="{B7837848-B4EE-4950-81B5-0603525D92A8}">
      <dgm:prSet/>
      <dgm:spPr/>
      <dgm:t>
        <a:bodyPr/>
        <a:lstStyle/>
        <a:p>
          <a:endParaRPr lang="en-US"/>
        </a:p>
      </dgm:t>
    </dgm:pt>
    <dgm:pt modelId="{42CB6217-4466-4D34-9150-5915BC1D4AEF}" type="sibTrans" cxnId="{B7837848-B4EE-4950-81B5-0603525D92A8}">
      <dgm:prSet/>
      <dgm:spPr/>
      <dgm:t>
        <a:bodyPr/>
        <a:lstStyle/>
        <a:p>
          <a:endParaRPr lang="en-US"/>
        </a:p>
      </dgm:t>
    </dgm:pt>
    <dgm:pt modelId="{3D5DE75E-4E3C-4362-99EE-EBE2A97594FD}" type="pres">
      <dgm:prSet presAssocID="{AD011D89-E689-40BA-951F-2634FFC1E6A2}" presName="hierChild1" presStyleCnt="0">
        <dgm:presLayoutVars>
          <dgm:chPref val="1"/>
          <dgm:dir/>
          <dgm:animOne val="branch"/>
          <dgm:animLvl val="lvl"/>
          <dgm:resizeHandles/>
        </dgm:presLayoutVars>
      </dgm:prSet>
      <dgm:spPr/>
      <dgm:t>
        <a:bodyPr/>
        <a:lstStyle/>
        <a:p>
          <a:endParaRPr lang="en-US"/>
        </a:p>
      </dgm:t>
    </dgm:pt>
    <dgm:pt modelId="{28BA968C-8D41-49DE-B338-67E47DCE99BD}" type="pres">
      <dgm:prSet presAssocID="{53BBCC9D-9667-4381-9684-4144FA0B03DF}" presName="hierRoot1" presStyleCnt="0"/>
      <dgm:spPr/>
    </dgm:pt>
    <dgm:pt modelId="{2D99360D-0034-4198-B250-BED059D67F4E}" type="pres">
      <dgm:prSet presAssocID="{53BBCC9D-9667-4381-9684-4144FA0B03DF}" presName="composite" presStyleCnt="0"/>
      <dgm:spPr/>
    </dgm:pt>
    <dgm:pt modelId="{24ED9AA6-7510-495E-95D1-4C3478056C7A}" type="pres">
      <dgm:prSet presAssocID="{53BBCC9D-9667-4381-9684-4144FA0B03DF}" presName="background" presStyleLbl="node0" presStyleIdx="0" presStyleCnt="3"/>
      <dgm:spPr/>
    </dgm:pt>
    <dgm:pt modelId="{00A62F60-5498-4445-AF4A-8A3459BE10C7}" type="pres">
      <dgm:prSet presAssocID="{53BBCC9D-9667-4381-9684-4144FA0B03DF}" presName="text" presStyleLbl="fgAcc0" presStyleIdx="0" presStyleCnt="3">
        <dgm:presLayoutVars>
          <dgm:chPref val="3"/>
        </dgm:presLayoutVars>
      </dgm:prSet>
      <dgm:spPr/>
      <dgm:t>
        <a:bodyPr/>
        <a:lstStyle/>
        <a:p>
          <a:endParaRPr lang="en-US"/>
        </a:p>
      </dgm:t>
    </dgm:pt>
    <dgm:pt modelId="{2F7A68C1-F430-4AAB-A467-14B52D97267B}" type="pres">
      <dgm:prSet presAssocID="{53BBCC9D-9667-4381-9684-4144FA0B03DF}" presName="hierChild2" presStyleCnt="0"/>
      <dgm:spPr/>
    </dgm:pt>
    <dgm:pt modelId="{37307F1B-E5FC-4229-AD87-F8FA1B038FAA}" type="pres">
      <dgm:prSet presAssocID="{B77A04D8-975C-4347-8B47-0963F5DDB5CC}" presName="hierRoot1" presStyleCnt="0"/>
      <dgm:spPr/>
    </dgm:pt>
    <dgm:pt modelId="{A0DD0F26-10D0-4DA6-B5F2-1623AEF4E226}" type="pres">
      <dgm:prSet presAssocID="{B77A04D8-975C-4347-8B47-0963F5DDB5CC}" presName="composite" presStyleCnt="0"/>
      <dgm:spPr/>
    </dgm:pt>
    <dgm:pt modelId="{A0C96967-1BE1-4AFF-A1CE-96B1143057CA}" type="pres">
      <dgm:prSet presAssocID="{B77A04D8-975C-4347-8B47-0963F5DDB5CC}" presName="background" presStyleLbl="node0" presStyleIdx="1" presStyleCnt="3"/>
      <dgm:spPr/>
    </dgm:pt>
    <dgm:pt modelId="{7FE1BE18-026C-4EA6-8D91-433F4799C82B}" type="pres">
      <dgm:prSet presAssocID="{B77A04D8-975C-4347-8B47-0963F5DDB5CC}" presName="text" presStyleLbl="fgAcc0" presStyleIdx="1" presStyleCnt="3">
        <dgm:presLayoutVars>
          <dgm:chPref val="3"/>
        </dgm:presLayoutVars>
      </dgm:prSet>
      <dgm:spPr/>
      <dgm:t>
        <a:bodyPr/>
        <a:lstStyle/>
        <a:p>
          <a:endParaRPr lang="en-US"/>
        </a:p>
      </dgm:t>
    </dgm:pt>
    <dgm:pt modelId="{FBFA4448-4090-4D50-A0B7-DACB4CCA6F10}" type="pres">
      <dgm:prSet presAssocID="{B77A04D8-975C-4347-8B47-0963F5DDB5CC}" presName="hierChild2" presStyleCnt="0"/>
      <dgm:spPr/>
    </dgm:pt>
    <dgm:pt modelId="{D0B80791-882F-4248-BB5F-F769B1363880}" type="pres">
      <dgm:prSet presAssocID="{5CB5F371-B3D5-4396-A50D-D3BB9D2B700F}" presName="hierRoot1" presStyleCnt="0"/>
      <dgm:spPr/>
    </dgm:pt>
    <dgm:pt modelId="{7A16B236-E819-4A99-8393-BC388EEAF0CC}" type="pres">
      <dgm:prSet presAssocID="{5CB5F371-B3D5-4396-A50D-D3BB9D2B700F}" presName="composite" presStyleCnt="0"/>
      <dgm:spPr/>
    </dgm:pt>
    <dgm:pt modelId="{BDF8D145-F2C3-4CFF-B271-BAC234F432DB}" type="pres">
      <dgm:prSet presAssocID="{5CB5F371-B3D5-4396-A50D-D3BB9D2B700F}" presName="background" presStyleLbl="node0" presStyleIdx="2" presStyleCnt="3"/>
      <dgm:spPr/>
    </dgm:pt>
    <dgm:pt modelId="{D337BDB5-CF00-4333-8E56-BAB00F856F13}" type="pres">
      <dgm:prSet presAssocID="{5CB5F371-B3D5-4396-A50D-D3BB9D2B700F}" presName="text" presStyleLbl="fgAcc0" presStyleIdx="2" presStyleCnt="3">
        <dgm:presLayoutVars>
          <dgm:chPref val="3"/>
        </dgm:presLayoutVars>
      </dgm:prSet>
      <dgm:spPr/>
      <dgm:t>
        <a:bodyPr/>
        <a:lstStyle/>
        <a:p>
          <a:endParaRPr lang="en-US"/>
        </a:p>
      </dgm:t>
    </dgm:pt>
    <dgm:pt modelId="{C168446B-D392-4A0A-BB21-B55BDB80372E}" type="pres">
      <dgm:prSet presAssocID="{5CB5F371-B3D5-4396-A50D-D3BB9D2B700F}" presName="hierChild2" presStyleCnt="0"/>
      <dgm:spPr/>
    </dgm:pt>
  </dgm:ptLst>
  <dgm:cxnLst>
    <dgm:cxn modelId="{B7837848-B4EE-4950-81B5-0603525D92A8}" srcId="{AD011D89-E689-40BA-951F-2634FFC1E6A2}" destId="{5CB5F371-B3D5-4396-A50D-D3BB9D2B700F}" srcOrd="2" destOrd="0" parTransId="{B255B05D-B1C9-4CB2-ADB2-9EE8DEFAD167}" sibTransId="{42CB6217-4466-4D34-9150-5915BC1D4AEF}"/>
    <dgm:cxn modelId="{B2595889-987E-445B-9C3E-8A1A26BCF75B}" srcId="{AD011D89-E689-40BA-951F-2634FFC1E6A2}" destId="{B77A04D8-975C-4347-8B47-0963F5DDB5CC}" srcOrd="1" destOrd="0" parTransId="{D5877B9E-9B0B-43FF-9A24-27CCB36DB0A4}" sibTransId="{D9B9BD8A-2D15-4A51-B830-CD63FCEF17AB}"/>
    <dgm:cxn modelId="{E7C1C845-6CE5-4ADD-B58A-315D481FC14D}" type="presOf" srcId="{53BBCC9D-9667-4381-9684-4144FA0B03DF}" destId="{00A62F60-5498-4445-AF4A-8A3459BE10C7}" srcOrd="0" destOrd="0" presId="urn:microsoft.com/office/officeart/2005/8/layout/hierarchy1"/>
    <dgm:cxn modelId="{D7FBD1F3-8272-44AA-83A5-07CDBA06E7FB}" type="presOf" srcId="{AD011D89-E689-40BA-951F-2634FFC1E6A2}" destId="{3D5DE75E-4E3C-4362-99EE-EBE2A97594FD}" srcOrd="0" destOrd="0" presId="urn:microsoft.com/office/officeart/2005/8/layout/hierarchy1"/>
    <dgm:cxn modelId="{B2D2A828-B7C1-4380-A83E-1F294E750D5D}" type="presOf" srcId="{5CB5F371-B3D5-4396-A50D-D3BB9D2B700F}" destId="{D337BDB5-CF00-4333-8E56-BAB00F856F13}" srcOrd="0" destOrd="0" presId="urn:microsoft.com/office/officeart/2005/8/layout/hierarchy1"/>
    <dgm:cxn modelId="{9C64DCCE-A7A2-42A3-AAE7-EC583C094231}" srcId="{AD011D89-E689-40BA-951F-2634FFC1E6A2}" destId="{53BBCC9D-9667-4381-9684-4144FA0B03DF}" srcOrd="0" destOrd="0" parTransId="{A7794D51-4DB9-4F74-9B2A-831446D32FA1}" sibTransId="{D81999F8-72AA-4843-816F-FE311D750355}"/>
    <dgm:cxn modelId="{D70A7B21-132B-4F06-A7BC-0C5827057D65}" type="presOf" srcId="{B77A04D8-975C-4347-8B47-0963F5DDB5CC}" destId="{7FE1BE18-026C-4EA6-8D91-433F4799C82B}" srcOrd="0" destOrd="0" presId="urn:microsoft.com/office/officeart/2005/8/layout/hierarchy1"/>
    <dgm:cxn modelId="{A34863CB-48BF-435F-9231-2F284A533CAC}" type="presParOf" srcId="{3D5DE75E-4E3C-4362-99EE-EBE2A97594FD}" destId="{28BA968C-8D41-49DE-B338-67E47DCE99BD}" srcOrd="0" destOrd="0" presId="urn:microsoft.com/office/officeart/2005/8/layout/hierarchy1"/>
    <dgm:cxn modelId="{B56A89D3-0809-4B70-9CA0-EEC41FB22A16}" type="presParOf" srcId="{28BA968C-8D41-49DE-B338-67E47DCE99BD}" destId="{2D99360D-0034-4198-B250-BED059D67F4E}" srcOrd="0" destOrd="0" presId="urn:microsoft.com/office/officeart/2005/8/layout/hierarchy1"/>
    <dgm:cxn modelId="{9A5E44BC-96AA-4F87-B27B-D54E40DD5879}" type="presParOf" srcId="{2D99360D-0034-4198-B250-BED059D67F4E}" destId="{24ED9AA6-7510-495E-95D1-4C3478056C7A}" srcOrd="0" destOrd="0" presId="urn:microsoft.com/office/officeart/2005/8/layout/hierarchy1"/>
    <dgm:cxn modelId="{67805315-09AD-44E0-A21F-A4ADB2E1B3FB}" type="presParOf" srcId="{2D99360D-0034-4198-B250-BED059D67F4E}" destId="{00A62F60-5498-4445-AF4A-8A3459BE10C7}" srcOrd="1" destOrd="0" presId="urn:microsoft.com/office/officeart/2005/8/layout/hierarchy1"/>
    <dgm:cxn modelId="{A9B6DCA1-324F-4654-B02D-22A91EB4433E}" type="presParOf" srcId="{28BA968C-8D41-49DE-B338-67E47DCE99BD}" destId="{2F7A68C1-F430-4AAB-A467-14B52D97267B}" srcOrd="1" destOrd="0" presId="urn:microsoft.com/office/officeart/2005/8/layout/hierarchy1"/>
    <dgm:cxn modelId="{609FCB5B-C087-49BC-8E1A-097A2DDBF0A0}" type="presParOf" srcId="{3D5DE75E-4E3C-4362-99EE-EBE2A97594FD}" destId="{37307F1B-E5FC-4229-AD87-F8FA1B038FAA}" srcOrd="1" destOrd="0" presId="urn:microsoft.com/office/officeart/2005/8/layout/hierarchy1"/>
    <dgm:cxn modelId="{C31E0992-80B6-4D14-9092-835B02C1D3CE}" type="presParOf" srcId="{37307F1B-E5FC-4229-AD87-F8FA1B038FAA}" destId="{A0DD0F26-10D0-4DA6-B5F2-1623AEF4E226}" srcOrd="0" destOrd="0" presId="urn:microsoft.com/office/officeart/2005/8/layout/hierarchy1"/>
    <dgm:cxn modelId="{03E22884-8E73-4872-8D1D-D20EE970173F}" type="presParOf" srcId="{A0DD0F26-10D0-4DA6-B5F2-1623AEF4E226}" destId="{A0C96967-1BE1-4AFF-A1CE-96B1143057CA}" srcOrd="0" destOrd="0" presId="urn:microsoft.com/office/officeart/2005/8/layout/hierarchy1"/>
    <dgm:cxn modelId="{DF9395F0-59A4-4410-BCF9-39EF84406E08}" type="presParOf" srcId="{A0DD0F26-10D0-4DA6-B5F2-1623AEF4E226}" destId="{7FE1BE18-026C-4EA6-8D91-433F4799C82B}" srcOrd="1" destOrd="0" presId="urn:microsoft.com/office/officeart/2005/8/layout/hierarchy1"/>
    <dgm:cxn modelId="{B681523B-5B49-4F5F-B4FB-8204DD2D3D44}" type="presParOf" srcId="{37307F1B-E5FC-4229-AD87-F8FA1B038FAA}" destId="{FBFA4448-4090-4D50-A0B7-DACB4CCA6F10}" srcOrd="1" destOrd="0" presId="urn:microsoft.com/office/officeart/2005/8/layout/hierarchy1"/>
    <dgm:cxn modelId="{BF2C41FF-3920-4754-8066-01D4F6F17461}" type="presParOf" srcId="{3D5DE75E-4E3C-4362-99EE-EBE2A97594FD}" destId="{D0B80791-882F-4248-BB5F-F769B1363880}" srcOrd="2" destOrd="0" presId="urn:microsoft.com/office/officeart/2005/8/layout/hierarchy1"/>
    <dgm:cxn modelId="{A1E5EC36-BCF4-4E41-8942-B1D69A9EDC73}" type="presParOf" srcId="{D0B80791-882F-4248-BB5F-F769B1363880}" destId="{7A16B236-E819-4A99-8393-BC388EEAF0CC}" srcOrd="0" destOrd="0" presId="urn:microsoft.com/office/officeart/2005/8/layout/hierarchy1"/>
    <dgm:cxn modelId="{39657E56-7C51-492B-8CBE-C65D7876D244}" type="presParOf" srcId="{7A16B236-E819-4A99-8393-BC388EEAF0CC}" destId="{BDF8D145-F2C3-4CFF-B271-BAC234F432DB}" srcOrd="0" destOrd="0" presId="urn:microsoft.com/office/officeart/2005/8/layout/hierarchy1"/>
    <dgm:cxn modelId="{F1FCF037-2F18-4D80-8514-7E0922C528D9}" type="presParOf" srcId="{7A16B236-E819-4A99-8393-BC388EEAF0CC}" destId="{D337BDB5-CF00-4333-8E56-BAB00F856F13}" srcOrd="1" destOrd="0" presId="urn:microsoft.com/office/officeart/2005/8/layout/hierarchy1"/>
    <dgm:cxn modelId="{EDAA6880-1C28-4733-B49A-9109B5F70CE7}" type="presParOf" srcId="{D0B80791-882F-4248-BB5F-F769B1363880}" destId="{C168446B-D392-4A0A-BB21-B55BDB80372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A4A245-D8D3-4C92-8D45-42C01529179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A2F08B4-A250-4C1A-9054-4CCAEF604ABE}">
      <dgm:prSet/>
      <dgm:spPr/>
      <dgm:t>
        <a:bodyPr/>
        <a:lstStyle/>
        <a:p>
          <a:r>
            <a:rPr lang="en-US" dirty="0"/>
            <a:t>Data visualization is the representation of data or information in a graph, chart, or other visual formats</a:t>
          </a:r>
        </a:p>
      </dgm:t>
    </dgm:pt>
    <dgm:pt modelId="{EE74571F-5A2D-4638-A728-E5B7110CFF3F}" type="parTrans" cxnId="{A92AE220-5581-42DA-9643-4A4997542E8A}">
      <dgm:prSet/>
      <dgm:spPr/>
      <dgm:t>
        <a:bodyPr/>
        <a:lstStyle/>
        <a:p>
          <a:endParaRPr lang="en-US"/>
        </a:p>
      </dgm:t>
    </dgm:pt>
    <dgm:pt modelId="{9A83E77C-E65D-48AA-ADDC-58C0343F8645}" type="sibTrans" cxnId="{A92AE220-5581-42DA-9643-4A4997542E8A}">
      <dgm:prSet/>
      <dgm:spPr/>
      <dgm:t>
        <a:bodyPr/>
        <a:lstStyle/>
        <a:p>
          <a:endParaRPr lang="en-US"/>
        </a:p>
      </dgm:t>
    </dgm:pt>
    <dgm:pt modelId="{EAFC43B4-1DA5-4DE1-87BA-FD93F679BA92}">
      <dgm:prSet/>
      <dgm:spPr/>
      <dgm:t>
        <a:bodyPr/>
        <a:lstStyle/>
        <a:p>
          <a:r>
            <a:rPr lang="en-US" dirty="0"/>
            <a:t>The goal of data visualization is to communicate information clearly and efficiently to users.</a:t>
          </a:r>
        </a:p>
      </dgm:t>
    </dgm:pt>
    <dgm:pt modelId="{B0D800B1-D289-4AC0-A6A4-FFF8DCC09563}" type="parTrans" cxnId="{B5B9D87E-944A-4375-8708-33F044415D97}">
      <dgm:prSet/>
      <dgm:spPr/>
      <dgm:t>
        <a:bodyPr/>
        <a:lstStyle/>
        <a:p>
          <a:endParaRPr lang="en-US"/>
        </a:p>
      </dgm:t>
    </dgm:pt>
    <dgm:pt modelId="{9265203D-E4BB-43DD-974C-D3C409544922}" type="sibTrans" cxnId="{B5B9D87E-944A-4375-8708-33F044415D97}">
      <dgm:prSet/>
      <dgm:spPr/>
      <dgm:t>
        <a:bodyPr/>
        <a:lstStyle/>
        <a:p>
          <a:endParaRPr lang="en-US"/>
        </a:p>
      </dgm:t>
    </dgm:pt>
    <dgm:pt modelId="{F682CD1F-2931-4310-9ACD-03F7A67F0C18}">
      <dgm:prSet/>
      <dgm:spPr/>
      <dgm:t>
        <a:bodyPr/>
        <a:lstStyle/>
        <a:p>
          <a:r>
            <a:rPr lang="en-US" dirty="0"/>
            <a:t>Provides a way to see and understand trends, outliers, and patterns in data. </a:t>
          </a:r>
        </a:p>
      </dgm:t>
    </dgm:pt>
    <dgm:pt modelId="{539C2BEC-5C6A-4EFE-9B53-B2841AB3335E}" type="parTrans" cxnId="{9F86C4E5-F3A4-4F84-A10A-D1A592F11E0E}">
      <dgm:prSet/>
      <dgm:spPr/>
      <dgm:t>
        <a:bodyPr/>
        <a:lstStyle/>
        <a:p>
          <a:endParaRPr lang="en-US"/>
        </a:p>
      </dgm:t>
    </dgm:pt>
    <dgm:pt modelId="{4464F1FC-66CD-432A-8E41-28810784D82B}" type="sibTrans" cxnId="{9F86C4E5-F3A4-4F84-A10A-D1A592F11E0E}">
      <dgm:prSet/>
      <dgm:spPr/>
      <dgm:t>
        <a:bodyPr/>
        <a:lstStyle/>
        <a:p>
          <a:endParaRPr lang="en-US"/>
        </a:p>
      </dgm:t>
    </dgm:pt>
    <dgm:pt modelId="{EFA9943B-0EC8-40B0-9766-EAD36724DE2A}" type="pres">
      <dgm:prSet presAssocID="{5DA4A245-D8D3-4C92-8D45-42C01529179C}" presName="hierChild1" presStyleCnt="0">
        <dgm:presLayoutVars>
          <dgm:chPref val="1"/>
          <dgm:dir/>
          <dgm:animOne val="branch"/>
          <dgm:animLvl val="lvl"/>
          <dgm:resizeHandles/>
        </dgm:presLayoutVars>
      </dgm:prSet>
      <dgm:spPr/>
      <dgm:t>
        <a:bodyPr/>
        <a:lstStyle/>
        <a:p>
          <a:endParaRPr lang="en-US"/>
        </a:p>
      </dgm:t>
    </dgm:pt>
    <dgm:pt modelId="{AF65FEA5-E920-4A54-B862-EA844CEBF531}" type="pres">
      <dgm:prSet presAssocID="{8A2F08B4-A250-4C1A-9054-4CCAEF604ABE}" presName="hierRoot1" presStyleCnt="0"/>
      <dgm:spPr/>
    </dgm:pt>
    <dgm:pt modelId="{750B5103-73AE-420A-B125-E44D84592367}" type="pres">
      <dgm:prSet presAssocID="{8A2F08B4-A250-4C1A-9054-4CCAEF604ABE}" presName="composite" presStyleCnt="0"/>
      <dgm:spPr/>
    </dgm:pt>
    <dgm:pt modelId="{31109C3B-C687-40D0-98D3-20E376902822}" type="pres">
      <dgm:prSet presAssocID="{8A2F08B4-A250-4C1A-9054-4CCAEF604ABE}" presName="background" presStyleLbl="node0" presStyleIdx="0" presStyleCnt="3"/>
      <dgm:spPr/>
    </dgm:pt>
    <dgm:pt modelId="{661A18F5-D025-41CF-A96F-2F8F8907560E}" type="pres">
      <dgm:prSet presAssocID="{8A2F08B4-A250-4C1A-9054-4CCAEF604ABE}" presName="text" presStyleLbl="fgAcc0" presStyleIdx="0" presStyleCnt="3">
        <dgm:presLayoutVars>
          <dgm:chPref val="3"/>
        </dgm:presLayoutVars>
      </dgm:prSet>
      <dgm:spPr/>
      <dgm:t>
        <a:bodyPr/>
        <a:lstStyle/>
        <a:p>
          <a:endParaRPr lang="en-US"/>
        </a:p>
      </dgm:t>
    </dgm:pt>
    <dgm:pt modelId="{128EF4C5-B8A8-492D-A040-2C8D24D12471}" type="pres">
      <dgm:prSet presAssocID="{8A2F08B4-A250-4C1A-9054-4CCAEF604ABE}" presName="hierChild2" presStyleCnt="0"/>
      <dgm:spPr/>
    </dgm:pt>
    <dgm:pt modelId="{D40EDDF4-DF00-46E6-8159-8922C14BADB2}" type="pres">
      <dgm:prSet presAssocID="{EAFC43B4-1DA5-4DE1-87BA-FD93F679BA92}" presName="hierRoot1" presStyleCnt="0"/>
      <dgm:spPr/>
    </dgm:pt>
    <dgm:pt modelId="{4C4E0352-CBBC-42AF-9BD3-897AC172517F}" type="pres">
      <dgm:prSet presAssocID="{EAFC43B4-1DA5-4DE1-87BA-FD93F679BA92}" presName="composite" presStyleCnt="0"/>
      <dgm:spPr/>
    </dgm:pt>
    <dgm:pt modelId="{3FFEB365-99AE-4909-8E3F-3F158B6862E1}" type="pres">
      <dgm:prSet presAssocID="{EAFC43B4-1DA5-4DE1-87BA-FD93F679BA92}" presName="background" presStyleLbl="node0" presStyleIdx="1" presStyleCnt="3"/>
      <dgm:spPr/>
    </dgm:pt>
    <dgm:pt modelId="{290031F4-D7EF-45AD-B37B-517BA5E13C10}" type="pres">
      <dgm:prSet presAssocID="{EAFC43B4-1DA5-4DE1-87BA-FD93F679BA92}" presName="text" presStyleLbl="fgAcc0" presStyleIdx="1" presStyleCnt="3">
        <dgm:presLayoutVars>
          <dgm:chPref val="3"/>
        </dgm:presLayoutVars>
      </dgm:prSet>
      <dgm:spPr/>
      <dgm:t>
        <a:bodyPr/>
        <a:lstStyle/>
        <a:p>
          <a:endParaRPr lang="en-US"/>
        </a:p>
      </dgm:t>
    </dgm:pt>
    <dgm:pt modelId="{FC0F2BF7-90D6-4A6F-B351-C10777E85446}" type="pres">
      <dgm:prSet presAssocID="{EAFC43B4-1DA5-4DE1-87BA-FD93F679BA92}" presName="hierChild2" presStyleCnt="0"/>
      <dgm:spPr/>
    </dgm:pt>
    <dgm:pt modelId="{D5A71DC3-88AF-4452-BD2D-921B6866F1A0}" type="pres">
      <dgm:prSet presAssocID="{F682CD1F-2931-4310-9ACD-03F7A67F0C18}" presName="hierRoot1" presStyleCnt="0"/>
      <dgm:spPr/>
    </dgm:pt>
    <dgm:pt modelId="{AD16D936-8E7D-49DE-A94A-5A0A1FA41E9F}" type="pres">
      <dgm:prSet presAssocID="{F682CD1F-2931-4310-9ACD-03F7A67F0C18}" presName="composite" presStyleCnt="0"/>
      <dgm:spPr/>
    </dgm:pt>
    <dgm:pt modelId="{088A73C2-6C87-49E0-B2B2-3EA53357B0B9}" type="pres">
      <dgm:prSet presAssocID="{F682CD1F-2931-4310-9ACD-03F7A67F0C18}" presName="background" presStyleLbl="node0" presStyleIdx="2" presStyleCnt="3"/>
      <dgm:spPr/>
    </dgm:pt>
    <dgm:pt modelId="{76801621-AAD1-42A7-A440-970B564E6B64}" type="pres">
      <dgm:prSet presAssocID="{F682CD1F-2931-4310-9ACD-03F7A67F0C18}" presName="text" presStyleLbl="fgAcc0" presStyleIdx="2" presStyleCnt="3">
        <dgm:presLayoutVars>
          <dgm:chPref val="3"/>
        </dgm:presLayoutVars>
      </dgm:prSet>
      <dgm:spPr/>
      <dgm:t>
        <a:bodyPr/>
        <a:lstStyle/>
        <a:p>
          <a:endParaRPr lang="en-US"/>
        </a:p>
      </dgm:t>
    </dgm:pt>
    <dgm:pt modelId="{7A49122F-92F3-4837-915D-E898DB424F10}" type="pres">
      <dgm:prSet presAssocID="{F682CD1F-2931-4310-9ACD-03F7A67F0C18}" presName="hierChild2" presStyleCnt="0"/>
      <dgm:spPr/>
    </dgm:pt>
  </dgm:ptLst>
  <dgm:cxnLst>
    <dgm:cxn modelId="{5BEF5762-ACB4-4F5E-A6E6-EC38EE8ECD95}" type="presOf" srcId="{5DA4A245-D8D3-4C92-8D45-42C01529179C}" destId="{EFA9943B-0EC8-40B0-9766-EAD36724DE2A}" srcOrd="0" destOrd="0" presId="urn:microsoft.com/office/officeart/2005/8/layout/hierarchy1"/>
    <dgm:cxn modelId="{97790F9C-4D7E-4F7B-AA5B-5AE962D70817}" type="presOf" srcId="{8A2F08B4-A250-4C1A-9054-4CCAEF604ABE}" destId="{661A18F5-D025-41CF-A96F-2F8F8907560E}" srcOrd="0" destOrd="0" presId="urn:microsoft.com/office/officeart/2005/8/layout/hierarchy1"/>
    <dgm:cxn modelId="{9F86C4E5-F3A4-4F84-A10A-D1A592F11E0E}" srcId="{5DA4A245-D8D3-4C92-8D45-42C01529179C}" destId="{F682CD1F-2931-4310-9ACD-03F7A67F0C18}" srcOrd="2" destOrd="0" parTransId="{539C2BEC-5C6A-4EFE-9B53-B2841AB3335E}" sibTransId="{4464F1FC-66CD-432A-8E41-28810784D82B}"/>
    <dgm:cxn modelId="{B5B9D87E-944A-4375-8708-33F044415D97}" srcId="{5DA4A245-D8D3-4C92-8D45-42C01529179C}" destId="{EAFC43B4-1DA5-4DE1-87BA-FD93F679BA92}" srcOrd="1" destOrd="0" parTransId="{B0D800B1-D289-4AC0-A6A4-FFF8DCC09563}" sibTransId="{9265203D-E4BB-43DD-974C-D3C409544922}"/>
    <dgm:cxn modelId="{A92AE220-5581-42DA-9643-4A4997542E8A}" srcId="{5DA4A245-D8D3-4C92-8D45-42C01529179C}" destId="{8A2F08B4-A250-4C1A-9054-4CCAEF604ABE}" srcOrd="0" destOrd="0" parTransId="{EE74571F-5A2D-4638-A728-E5B7110CFF3F}" sibTransId="{9A83E77C-E65D-48AA-ADDC-58C0343F8645}"/>
    <dgm:cxn modelId="{B5351D29-3DC7-4F09-B74E-E3C3B348D57B}" type="presOf" srcId="{EAFC43B4-1DA5-4DE1-87BA-FD93F679BA92}" destId="{290031F4-D7EF-45AD-B37B-517BA5E13C10}" srcOrd="0" destOrd="0" presId="urn:microsoft.com/office/officeart/2005/8/layout/hierarchy1"/>
    <dgm:cxn modelId="{A79157FF-AF3C-44E6-A169-A2185496E238}" type="presOf" srcId="{F682CD1F-2931-4310-9ACD-03F7A67F0C18}" destId="{76801621-AAD1-42A7-A440-970B564E6B64}" srcOrd="0" destOrd="0" presId="urn:microsoft.com/office/officeart/2005/8/layout/hierarchy1"/>
    <dgm:cxn modelId="{F30586A4-5A68-4281-989B-E7B006D387B9}" type="presParOf" srcId="{EFA9943B-0EC8-40B0-9766-EAD36724DE2A}" destId="{AF65FEA5-E920-4A54-B862-EA844CEBF531}" srcOrd="0" destOrd="0" presId="urn:microsoft.com/office/officeart/2005/8/layout/hierarchy1"/>
    <dgm:cxn modelId="{F0C107D8-7AD1-4400-B7D7-8B800EC49A16}" type="presParOf" srcId="{AF65FEA5-E920-4A54-B862-EA844CEBF531}" destId="{750B5103-73AE-420A-B125-E44D84592367}" srcOrd="0" destOrd="0" presId="urn:microsoft.com/office/officeart/2005/8/layout/hierarchy1"/>
    <dgm:cxn modelId="{A3ADF6E8-0EC6-4520-B583-3189CCFE6AC3}" type="presParOf" srcId="{750B5103-73AE-420A-B125-E44D84592367}" destId="{31109C3B-C687-40D0-98D3-20E376902822}" srcOrd="0" destOrd="0" presId="urn:microsoft.com/office/officeart/2005/8/layout/hierarchy1"/>
    <dgm:cxn modelId="{E131E9CA-3543-4F13-8C5A-2188287DDB28}" type="presParOf" srcId="{750B5103-73AE-420A-B125-E44D84592367}" destId="{661A18F5-D025-41CF-A96F-2F8F8907560E}" srcOrd="1" destOrd="0" presId="urn:microsoft.com/office/officeart/2005/8/layout/hierarchy1"/>
    <dgm:cxn modelId="{60378C83-EF0E-4F30-823C-96F82D4ED92D}" type="presParOf" srcId="{AF65FEA5-E920-4A54-B862-EA844CEBF531}" destId="{128EF4C5-B8A8-492D-A040-2C8D24D12471}" srcOrd="1" destOrd="0" presId="urn:microsoft.com/office/officeart/2005/8/layout/hierarchy1"/>
    <dgm:cxn modelId="{A80579D1-2221-408A-9842-3635E814FE81}" type="presParOf" srcId="{EFA9943B-0EC8-40B0-9766-EAD36724DE2A}" destId="{D40EDDF4-DF00-46E6-8159-8922C14BADB2}" srcOrd="1" destOrd="0" presId="urn:microsoft.com/office/officeart/2005/8/layout/hierarchy1"/>
    <dgm:cxn modelId="{C959F309-454E-4258-8FA3-4B1CC27510CD}" type="presParOf" srcId="{D40EDDF4-DF00-46E6-8159-8922C14BADB2}" destId="{4C4E0352-CBBC-42AF-9BD3-897AC172517F}" srcOrd="0" destOrd="0" presId="urn:microsoft.com/office/officeart/2005/8/layout/hierarchy1"/>
    <dgm:cxn modelId="{D1067541-1F2D-4971-B111-9B8227DC66D2}" type="presParOf" srcId="{4C4E0352-CBBC-42AF-9BD3-897AC172517F}" destId="{3FFEB365-99AE-4909-8E3F-3F158B6862E1}" srcOrd="0" destOrd="0" presId="urn:microsoft.com/office/officeart/2005/8/layout/hierarchy1"/>
    <dgm:cxn modelId="{CF54AF29-D90C-4208-85AA-F13166D187E8}" type="presParOf" srcId="{4C4E0352-CBBC-42AF-9BD3-897AC172517F}" destId="{290031F4-D7EF-45AD-B37B-517BA5E13C10}" srcOrd="1" destOrd="0" presId="urn:microsoft.com/office/officeart/2005/8/layout/hierarchy1"/>
    <dgm:cxn modelId="{C5804736-C3F5-4F6E-847E-4D1CF12301C6}" type="presParOf" srcId="{D40EDDF4-DF00-46E6-8159-8922C14BADB2}" destId="{FC0F2BF7-90D6-4A6F-B351-C10777E85446}" srcOrd="1" destOrd="0" presId="urn:microsoft.com/office/officeart/2005/8/layout/hierarchy1"/>
    <dgm:cxn modelId="{A3DC0485-0A8C-4B11-864E-B831D81A39DB}" type="presParOf" srcId="{EFA9943B-0EC8-40B0-9766-EAD36724DE2A}" destId="{D5A71DC3-88AF-4452-BD2D-921B6866F1A0}" srcOrd="2" destOrd="0" presId="urn:microsoft.com/office/officeart/2005/8/layout/hierarchy1"/>
    <dgm:cxn modelId="{E54E1B97-D38E-4DBE-83D6-25453A46DA54}" type="presParOf" srcId="{D5A71DC3-88AF-4452-BD2D-921B6866F1A0}" destId="{AD16D936-8E7D-49DE-A94A-5A0A1FA41E9F}" srcOrd="0" destOrd="0" presId="urn:microsoft.com/office/officeart/2005/8/layout/hierarchy1"/>
    <dgm:cxn modelId="{9FF387BC-6D0F-453B-961D-E348C226EE59}" type="presParOf" srcId="{AD16D936-8E7D-49DE-A94A-5A0A1FA41E9F}" destId="{088A73C2-6C87-49E0-B2B2-3EA53357B0B9}" srcOrd="0" destOrd="0" presId="urn:microsoft.com/office/officeart/2005/8/layout/hierarchy1"/>
    <dgm:cxn modelId="{6226AE6D-C169-4925-9DD2-58A00BD1EEA9}" type="presParOf" srcId="{AD16D936-8E7D-49DE-A94A-5A0A1FA41E9F}" destId="{76801621-AAD1-42A7-A440-970B564E6B64}" srcOrd="1" destOrd="0" presId="urn:microsoft.com/office/officeart/2005/8/layout/hierarchy1"/>
    <dgm:cxn modelId="{41C71057-995C-4E88-BEF3-8972839C7B9A}" type="presParOf" srcId="{D5A71DC3-88AF-4452-BD2D-921B6866F1A0}" destId="{7A49122F-92F3-4837-915D-E898DB424F1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A4A245-D8D3-4C92-8D45-42C01529179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A2F08B4-A250-4C1A-9054-4CCAEF604ABE}">
      <dgm:prSet/>
      <dgm:spPr/>
      <dgm:t>
        <a:bodyPr/>
        <a:lstStyle/>
        <a:p>
          <a:r>
            <a:rPr lang="en-US" dirty="0"/>
            <a:t>Extracting meaningful insights from data is known as data science. </a:t>
          </a:r>
        </a:p>
      </dgm:t>
    </dgm:pt>
    <dgm:pt modelId="{EE74571F-5A2D-4638-A728-E5B7110CFF3F}" type="parTrans" cxnId="{A92AE220-5581-42DA-9643-4A4997542E8A}">
      <dgm:prSet/>
      <dgm:spPr/>
      <dgm:t>
        <a:bodyPr/>
        <a:lstStyle/>
        <a:p>
          <a:endParaRPr lang="en-US"/>
        </a:p>
      </dgm:t>
    </dgm:pt>
    <dgm:pt modelId="{9A83E77C-E65D-48AA-ADDC-58C0343F8645}" type="sibTrans" cxnId="{A92AE220-5581-42DA-9643-4A4997542E8A}">
      <dgm:prSet/>
      <dgm:spPr/>
      <dgm:t>
        <a:bodyPr/>
        <a:lstStyle/>
        <a:p>
          <a:endParaRPr lang="en-US"/>
        </a:p>
      </dgm:t>
    </dgm:pt>
    <dgm:pt modelId="{EAFC43B4-1DA5-4DE1-87BA-FD93F679BA92}">
      <dgm:prSet/>
      <dgm:spPr/>
      <dgm:t>
        <a:bodyPr/>
        <a:lstStyle/>
        <a:p>
          <a:r>
            <a:rPr lang="en-US"/>
            <a:t>Data when investigated and carefully analyzed, provides insights which enriches our daily lives</a:t>
          </a:r>
        </a:p>
      </dgm:t>
    </dgm:pt>
    <dgm:pt modelId="{B0D800B1-D289-4AC0-A6A4-FFF8DCC09563}" type="parTrans" cxnId="{B5B9D87E-944A-4375-8708-33F044415D97}">
      <dgm:prSet/>
      <dgm:spPr/>
      <dgm:t>
        <a:bodyPr/>
        <a:lstStyle/>
        <a:p>
          <a:endParaRPr lang="en-US"/>
        </a:p>
      </dgm:t>
    </dgm:pt>
    <dgm:pt modelId="{9265203D-E4BB-43DD-974C-D3C409544922}" type="sibTrans" cxnId="{B5B9D87E-944A-4375-8708-33F044415D97}">
      <dgm:prSet/>
      <dgm:spPr/>
      <dgm:t>
        <a:bodyPr/>
        <a:lstStyle/>
        <a:p>
          <a:endParaRPr lang="en-US"/>
        </a:p>
      </dgm:t>
    </dgm:pt>
    <dgm:pt modelId="{93971A91-F0EC-48F8-ABF7-25301EEA8170}" type="pres">
      <dgm:prSet presAssocID="{5DA4A245-D8D3-4C92-8D45-42C01529179C}" presName="diagram" presStyleCnt="0">
        <dgm:presLayoutVars>
          <dgm:dir/>
          <dgm:resizeHandles val="exact"/>
        </dgm:presLayoutVars>
      </dgm:prSet>
      <dgm:spPr/>
      <dgm:t>
        <a:bodyPr/>
        <a:lstStyle/>
        <a:p>
          <a:endParaRPr lang="en-US"/>
        </a:p>
      </dgm:t>
    </dgm:pt>
    <dgm:pt modelId="{03915F16-B5C2-4CEF-AA0C-6E38E8BA4E7A}" type="pres">
      <dgm:prSet presAssocID="{8A2F08B4-A250-4C1A-9054-4CCAEF604ABE}" presName="node" presStyleLbl="node1" presStyleIdx="0" presStyleCnt="2">
        <dgm:presLayoutVars>
          <dgm:bulletEnabled val="1"/>
        </dgm:presLayoutVars>
      </dgm:prSet>
      <dgm:spPr/>
      <dgm:t>
        <a:bodyPr/>
        <a:lstStyle/>
        <a:p>
          <a:endParaRPr lang="en-US"/>
        </a:p>
      </dgm:t>
    </dgm:pt>
    <dgm:pt modelId="{73812F34-280A-42FF-B032-3CEFF7578328}" type="pres">
      <dgm:prSet presAssocID="{9A83E77C-E65D-48AA-ADDC-58C0343F8645}" presName="sibTrans" presStyleCnt="0"/>
      <dgm:spPr/>
    </dgm:pt>
    <dgm:pt modelId="{96BB25A7-5186-493C-8AE1-35913710A131}" type="pres">
      <dgm:prSet presAssocID="{EAFC43B4-1DA5-4DE1-87BA-FD93F679BA92}" presName="node" presStyleLbl="node1" presStyleIdx="1" presStyleCnt="2">
        <dgm:presLayoutVars>
          <dgm:bulletEnabled val="1"/>
        </dgm:presLayoutVars>
      </dgm:prSet>
      <dgm:spPr/>
      <dgm:t>
        <a:bodyPr/>
        <a:lstStyle/>
        <a:p>
          <a:endParaRPr lang="en-US"/>
        </a:p>
      </dgm:t>
    </dgm:pt>
  </dgm:ptLst>
  <dgm:cxnLst>
    <dgm:cxn modelId="{CA50AF79-85A8-40BA-AEAE-785A52EEA904}" type="presOf" srcId="{5DA4A245-D8D3-4C92-8D45-42C01529179C}" destId="{93971A91-F0EC-48F8-ABF7-25301EEA8170}" srcOrd="0" destOrd="0" presId="urn:microsoft.com/office/officeart/2005/8/layout/default"/>
    <dgm:cxn modelId="{B5B9D87E-944A-4375-8708-33F044415D97}" srcId="{5DA4A245-D8D3-4C92-8D45-42C01529179C}" destId="{EAFC43B4-1DA5-4DE1-87BA-FD93F679BA92}" srcOrd="1" destOrd="0" parTransId="{B0D800B1-D289-4AC0-A6A4-FFF8DCC09563}" sibTransId="{9265203D-E4BB-43DD-974C-D3C409544922}"/>
    <dgm:cxn modelId="{1DEA9612-3BA1-48FB-B0F3-1BC86A1FC07D}" type="presOf" srcId="{8A2F08B4-A250-4C1A-9054-4CCAEF604ABE}" destId="{03915F16-B5C2-4CEF-AA0C-6E38E8BA4E7A}" srcOrd="0" destOrd="0" presId="urn:microsoft.com/office/officeart/2005/8/layout/default"/>
    <dgm:cxn modelId="{5625A7CB-9DDE-4231-B06C-822794108C52}" type="presOf" srcId="{EAFC43B4-1DA5-4DE1-87BA-FD93F679BA92}" destId="{96BB25A7-5186-493C-8AE1-35913710A131}" srcOrd="0" destOrd="0" presId="urn:microsoft.com/office/officeart/2005/8/layout/default"/>
    <dgm:cxn modelId="{A92AE220-5581-42DA-9643-4A4997542E8A}" srcId="{5DA4A245-D8D3-4C92-8D45-42C01529179C}" destId="{8A2F08B4-A250-4C1A-9054-4CCAEF604ABE}" srcOrd="0" destOrd="0" parTransId="{EE74571F-5A2D-4638-A728-E5B7110CFF3F}" sibTransId="{9A83E77C-E65D-48AA-ADDC-58C0343F8645}"/>
    <dgm:cxn modelId="{C959DA08-00C6-44D2-84DD-A8150BAC325B}" type="presParOf" srcId="{93971A91-F0EC-48F8-ABF7-25301EEA8170}" destId="{03915F16-B5C2-4CEF-AA0C-6E38E8BA4E7A}" srcOrd="0" destOrd="0" presId="urn:microsoft.com/office/officeart/2005/8/layout/default"/>
    <dgm:cxn modelId="{D2E18F48-078F-4CF2-9686-919B5E576EE3}" type="presParOf" srcId="{93971A91-F0EC-48F8-ABF7-25301EEA8170}" destId="{73812F34-280A-42FF-B032-3CEFF7578328}" srcOrd="1" destOrd="0" presId="urn:microsoft.com/office/officeart/2005/8/layout/default"/>
    <dgm:cxn modelId="{D14E2947-B851-42CD-95A0-FEB21987E404}" type="presParOf" srcId="{93971A91-F0EC-48F8-ABF7-25301EEA8170}" destId="{96BB25A7-5186-493C-8AE1-35913710A131}"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EC437-7447-4670-A634-D0EF3627EC23}">
      <dsp:nvSpPr>
        <dsp:cNvPr id="0" name=""/>
        <dsp:cNvSpPr/>
      </dsp:nvSpPr>
      <dsp:spPr>
        <a:xfrm>
          <a:off x="48" y="26334"/>
          <a:ext cx="4641526" cy="806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a:t>Discrete</a:t>
          </a:r>
        </a:p>
      </dsp:txBody>
      <dsp:txXfrm>
        <a:off x="48" y="26334"/>
        <a:ext cx="4641526" cy="806400"/>
      </dsp:txXfrm>
    </dsp:sp>
    <dsp:sp modelId="{9D776021-3F2E-47CA-A9C4-AB4FBE7523B7}">
      <dsp:nvSpPr>
        <dsp:cNvPr id="0" name=""/>
        <dsp:cNvSpPr/>
      </dsp:nvSpPr>
      <dsp:spPr>
        <a:xfrm>
          <a:off x="48" y="832734"/>
          <a:ext cx="4641526" cy="307439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100000"/>
            </a:lnSpc>
            <a:spcBef>
              <a:spcPct val="0"/>
            </a:spcBef>
            <a:spcAft>
              <a:spcPct val="15000"/>
            </a:spcAft>
            <a:buChar char="••"/>
          </a:pPr>
          <a:r>
            <a:rPr lang="en-US" sz="2800" kern="1200" dirty="0"/>
            <a:t>Can be expressed as a specific value.</a:t>
          </a:r>
        </a:p>
        <a:p>
          <a:pPr marL="285750" lvl="1" indent="-285750" algn="l" defTabSz="1244600">
            <a:lnSpc>
              <a:spcPct val="100000"/>
            </a:lnSpc>
            <a:spcBef>
              <a:spcPct val="0"/>
            </a:spcBef>
            <a:spcAft>
              <a:spcPct val="15000"/>
            </a:spcAft>
            <a:buChar char="••"/>
          </a:pPr>
          <a:r>
            <a:rPr lang="en-US" sz="2800" kern="1200" dirty="0"/>
            <a:t>For example, “Number of months in a year“, “Number of members in a family” etc.</a:t>
          </a:r>
        </a:p>
      </dsp:txBody>
      <dsp:txXfrm>
        <a:off x="48" y="832734"/>
        <a:ext cx="4641526" cy="3074399"/>
      </dsp:txXfrm>
    </dsp:sp>
    <dsp:sp modelId="{B14E1726-7900-4910-9FB3-C389A26BDDF1}">
      <dsp:nvSpPr>
        <dsp:cNvPr id="0" name=""/>
        <dsp:cNvSpPr/>
      </dsp:nvSpPr>
      <dsp:spPr>
        <a:xfrm>
          <a:off x="5291388" y="26334"/>
          <a:ext cx="4641526" cy="806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a:t>Continuous</a:t>
          </a:r>
        </a:p>
      </dsp:txBody>
      <dsp:txXfrm>
        <a:off x="5291388" y="26334"/>
        <a:ext cx="4641526" cy="806400"/>
      </dsp:txXfrm>
    </dsp:sp>
    <dsp:sp modelId="{A55DEBA0-D2E1-4834-9047-1BDB545190F7}">
      <dsp:nvSpPr>
        <dsp:cNvPr id="0" name=""/>
        <dsp:cNvSpPr/>
      </dsp:nvSpPr>
      <dsp:spPr>
        <a:xfrm>
          <a:off x="5291388" y="832734"/>
          <a:ext cx="4641526" cy="307439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100000"/>
            </a:lnSpc>
            <a:spcBef>
              <a:spcPct val="0"/>
            </a:spcBef>
            <a:spcAft>
              <a:spcPct val="15000"/>
            </a:spcAft>
            <a:buChar char="••"/>
          </a:pPr>
          <a:r>
            <a:rPr lang="en-US" sz="2800" kern="1200" dirty="0"/>
            <a:t>Can be any value in an interval</a:t>
          </a:r>
        </a:p>
        <a:p>
          <a:pPr marL="285750" lvl="1" indent="-285750" algn="l" defTabSz="1244600">
            <a:lnSpc>
              <a:spcPct val="100000"/>
            </a:lnSpc>
            <a:spcBef>
              <a:spcPct val="0"/>
            </a:spcBef>
            <a:spcAft>
              <a:spcPct val="15000"/>
            </a:spcAft>
            <a:buChar char="••"/>
          </a:pPr>
          <a:r>
            <a:rPr lang="en-US" sz="2800" kern="1200" dirty="0"/>
            <a:t>For example, “The amount of oxygen in the atmosphere”, “Age of members in a family”</a:t>
          </a:r>
        </a:p>
      </dsp:txBody>
      <dsp:txXfrm>
        <a:off x="5291388" y="832734"/>
        <a:ext cx="4641526" cy="3074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D9AA6-7510-495E-95D1-4C3478056C7A}">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A62F60-5498-4445-AF4A-8A3459BE10C7}">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latin typeface="Arial Unicode MS" panose="020B0604020202020204" pitchFamily="34" charset="-128"/>
              <a:ea typeface="Arial Unicode MS" panose="020B0604020202020204" pitchFamily="34" charset="-128"/>
              <a:cs typeface="Arial Unicode MS" panose="020B0604020202020204" pitchFamily="34" charset="-128"/>
            </a:rPr>
            <a:t>Predicting interests of the audience on different online video streaming platforms</a:t>
          </a:r>
        </a:p>
      </dsp:txBody>
      <dsp:txXfrm>
        <a:off x="378614" y="886531"/>
        <a:ext cx="2810360" cy="1744948"/>
      </dsp:txXfrm>
    </dsp:sp>
    <dsp:sp modelId="{A0C96967-1BE1-4AFF-A1CE-96B1143057CA}">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E1BE18-026C-4EA6-8D91-433F4799C82B}">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latin typeface="Arial Unicode MS" panose="020B0604020202020204" pitchFamily="34" charset="-128"/>
              <a:ea typeface="Arial Unicode MS" panose="020B0604020202020204" pitchFamily="34" charset="-128"/>
              <a:cs typeface="Arial Unicode MS" panose="020B0604020202020204" pitchFamily="34" charset="-128"/>
            </a:rPr>
            <a:t>Getting insights from customer reviews in online stores, food delivery apps etc.</a:t>
          </a:r>
        </a:p>
      </dsp:txBody>
      <dsp:txXfrm>
        <a:off x="3946203" y="886531"/>
        <a:ext cx="2810360" cy="1744948"/>
      </dsp:txXfrm>
    </dsp:sp>
    <dsp:sp modelId="{BDF8D145-F2C3-4CFF-B271-BAC234F432DB}">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37BDB5-CF00-4333-8E56-BAB00F856F13}">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latin typeface="Arial Unicode MS" panose="020B0604020202020204" pitchFamily="34" charset="-128"/>
              <a:ea typeface="Arial Unicode MS" panose="020B0604020202020204" pitchFamily="34" charset="-128"/>
              <a:cs typeface="Arial Unicode MS" panose="020B0604020202020204" pitchFamily="34" charset="-128"/>
            </a:rPr>
            <a:t>Effective targeting of the advertisements</a:t>
          </a:r>
        </a:p>
      </dsp:txBody>
      <dsp:txXfrm>
        <a:off x="7513791" y="886531"/>
        <a:ext cx="2810360" cy="1744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109C3B-C687-40D0-98D3-20E376902822}">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A18F5-D025-41CF-A96F-2F8F8907560E}">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Data visualization is the representation of data or information in a graph, chart, or other visual formats</a:t>
          </a:r>
        </a:p>
      </dsp:txBody>
      <dsp:txXfrm>
        <a:off x="378614" y="886531"/>
        <a:ext cx="2810360" cy="1744948"/>
      </dsp:txXfrm>
    </dsp:sp>
    <dsp:sp modelId="{3FFEB365-99AE-4909-8E3F-3F158B6862E1}">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0031F4-D7EF-45AD-B37B-517BA5E13C10}">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The goal of data visualization is to communicate information clearly and efficiently to users.</a:t>
          </a:r>
        </a:p>
      </dsp:txBody>
      <dsp:txXfrm>
        <a:off x="3946203" y="886531"/>
        <a:ext cx="2810360" cy="1744948"/>
      </dsp:txXfrm>
    </dsp:sp>
    <dsp:sp modelId="{088A73C2-6C87-49E0-B2B2-3EA53357B0B9}">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801621-AAD1-42A7-A440-970B564E6B64}">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Provides a way to see and understand trends, outliers, and patterns in data. </a:t>
          </a:r>
        </a:p>
      </dsp:txBody>
      <dsp:txXfrm>
        <a:off x="7513791" y="886531"/>
        <a:ext cx="2810360" cy="1744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15F16-B5C2-4CEF-AA0C-6E38E8BA4E7A}">
      <dsp:nvSpPr>
        <dsp:cNvPr id="0" name=""/>
        <dsp:cNvSpPr/>
      </dsp:nvSpPr>
      <dsp:spPr>
        <a:xfrm>
          <a:off x="1266" y="122678"/>
          <a:ext cx="4940907" cy="29645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a:t>Extracting meaningful insights from data is known as data science. </a:t>
          </a:r>
        </a:p>
      </dsp:txBody>
      <dsp:txXfrm>
        <a:off x="1266" y="122678"/>
        <a:ext cx="4940907" cy="2964544"/>
      </dsp:txXfrm>
    </dsp:sp>
    <dsp:sp modelId="{96BB25A7-5186-493C-8AE1-35913710A131}">
      <dsp:nvSpPr>
        <dsp:cNvPr id="0" name=""/>
        <dsp:cNvSpPr/>
      </dsp:nvSpPr>
      <dsp:spPr>
        <a:xfrm>
          <a:off x="5436265" y="122678"/>
          <a:ext cx="4940907" cy="296454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a:t>Data when investigated and carefully analyzed, provides insights which enriches our daily lives</a:t>
          </a:r>
        </a:p>
      </dsp:txBody>
      <dsp:txXfrm>
        <a:off x="5436265" y="122678"/>
        <a:ext cx="4940907" cy="296454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5E07C8-FB69-4C5C-BE8E-EA138AF55D3C}" type="datetimeFigureOut">
              <a:rPr lang="en-US" smtClean="0"/>
              <a:t>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CB17A-2FD7-4C68-AFCB-A3225922A52A}" type="slidenum">
              <a:rPr lang="en-US" smtClean="0"/>
              <a:t>‹#›</a:t>
            </a:fld>
            <a:endParaRPr lang="en-US"/>
          </a:p>
        </p:txBody>
      </p:sp>
    </p:spTree>
    <p:extLst>
      <p:ext uri="{BB962C8B-B14F-4D97-AF65-F5344CB8AC3E}">
        <p14:creationId xmlns:p14="http://schemas.microsoft.com/office/powerpoint/2010/main" val="3926923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5CB17A-2FD7-4C68-AFCB-A3225922A52A}" type="slidenum">
              <a:rPr lang="en-US" smtClean="0"/>
              <a:t>1</a:t>
            </a:fld>
            <a:endParaRPr lang="en-US"/>
          </a:p>
        </p:txBody>
      </p:sp>
    </p:spTree>
    <p:extLst>
      <p:ext uri="{BB962C8B-B14F-4D97-AF65-F5344CB8AC3E}">
        <p14:creationId xmlns:p14="http://schemas.microsoft.com/office/powerpoint/2010/main" val="1726539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83EB06-97EF-44B4-BEF1-73FF8A6C30D4}" type="datetime1">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318073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1711B0-9EBE-4036-A5F5-4C20BD6CAA6B}" type="datetime1">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420980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0F25D2-B762-415C-975A-28B60F958A84}" type="datetime1">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164523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BB6DEA-E216-4179-9F7D-D8FDA1693D6A}" type="datetime1">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2512771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7E23A-17BF-4B21-BE9B-9242DBD2B7B9}" type="datetime1">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1772577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76FC29-2EC5-4A94-A0A1-D2AD8E80B65B}" type="datetime1">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173340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0603EA-6EFA-4AF2-8548-D8C4522A1398}" type="datetime1">
              <a:rPr lang="en-US" smtClean="0"/>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2605448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0AF596-4037-43CA-AA53-47AF75EF0962}" type="datetime1">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2310047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5BEA3-F322-4A07-8770-1850B8FC2725}" type="datetime1">
              <a:rPr lang="en-US" smtClean="0"/>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151032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B52BEE-FC56-450C-B267-F24084BCDF4D}" type="datetime1">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46761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5BAAB-3A47-469D-9024-AEAFC0F3AF3A}" type="datetime1">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CE3ED-DAB9-4BB8-B569-8CB80401C8BA}" type="slidenum">
              <a:rPr lang="en-US" smtClean="0"/>
              <a:t>‹#›</a:t>
            </a:fld>
            <a:endParaRPr lang="en-US"/>
          </a:p>
        </p:txBody>
      </p:sp>
    </p:spTree>
    <p:extLst>
      <p:ext uri="{BB962C8B-B14F-4D97-AF65-F5344CB8AC3E}">
        <p14:creationId xmlns:p14="http://schemas.microsoft.com/office/powerpoint/2010/main" val="1552056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D3716-A252-40CA-AE95-1396264F2ECA}" type="datetime1">
              <a:rPr lang="en-US" smtClean="0"/>
              <a:t>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CE3ED-DAB9-4BB8-B569-8CB80401C8BA}" type="slidenum">
              <a:rPr lang="en-US" smtClean="0"/>
              <a:t>‹#›</a:t>
            </a:fld>
            <a:endParaRPr lang="en-US"/>
          </a:p>
        </p:txBody>
      </p:sp>
    </p:spTree>
    <p:extLst>
      <p:ext uri="{BB962C8B-B14F-4D97-AF65-F5344CB8AC3E}">
        <p14:creationId xmlns:p14="http://schemas.microsoft.com/office/powerpoint/2010/main" val="202622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Data Analytics: Module-1</a:t>
            </a:r>
            <a:endParaRPr lang="en-US" b="1" dirty="0"/>
          </a:p>
        </p:txBody>
      </p:sp>
      <p:sp>
        <p:nvSpPr>
          <p:cNvPr id="3" name="Subtitle 2"/>
          <p:cNvSpPr>
            <a:spLocks noGrp="1"/>
          </p:cNvSpPr>
          <p:nvPr>
            <p:ph type="subTitle" idx="1"/>
          </p:nvPr>
        </p:nvSpPr>
        <p:spPr/>
        <p:txBody>
          <a:bodyPr>
            <a:normAutofit fontScale="92500" lnSpcReduction="10000"/>
          </a:bodyPr>
          <a:lstStyle/>
          <a:p>
            <a:r>
              <a:rPr lang="en-US" dirty="0" smtClean="0"/>
              <a:t>Dr. Ramen Pal</a:t>
            </a:r>
            <a:br>
              <a:rPr lang="en-US" dirty="0" smtClean="0"/>
            </a:br>
            <a:r>
              <a:rPr lang="en-US" dirty="0" smtClean="0"/>
              <a:t>Associate Professor</a:t>
            </a:r>
            <a:br>
              <a:rPr lang="en-US" dirty="0" smtClean="0"/>
            </a:br>
            <a:r>
              <a:rPr lang="en-US" dirty="0" smtClean="0"/>
              <a:t>Department of CSE (AI &amp; ML), UEMK</a:t>
            </a:r>
          </a:p>
          <a:p>
            <a:r>
              <a:rPr lang="en-US" dirty="0" smtClean="0"/>
              <a:t>Contact: ramen.pal@uem.edu.in </a:t>
            </a:r>
            <a:br>
              <a:rPr lang="en-US" dirty="0" smtClean="0"/>
            </a:br>
            <a:r>
              <a:rPr lang="en-US" dirty="0" err="1" smtClean="0"/>
              <a:t>WhatsApp</a:t>
            </a:r>
            <a:r>
              <a:rPr lang="en-US" dirty="0" smtClean="0"/>
              <a:t>: 7501038078</a:t>
            </a:r>
            <a:endParaRPr lang="en-US" dirty="0"/>
          </a:p>
        </p:txBody>
      </p:sp>
      <p:sp>
        <p:nvSpPr>
          <p:cNvPr id="4" name="Date Placeholder 3"/>
          <p:cNvSpPr>
            <a:spLocks noGrp="1"/>
          </p:cNvSpPr>
          <p:nvPr>
            <p:ph type="dt" sz="half" idx="10"/>
          </p:nvPr>
        </p:nvSpPr>
        <p:spPr/>
        <p:txBody>
          <a:bodyPr/>
          <a:lstStyle/>
          <a:p>
            <a:fld id="{384AA885-108A-48D0-B73B-37D720330C59}"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1</a:t>
            </a:fld>
            <a:endParaRPr lang="en-US"/>
          </a:p>
        </p:txBody>
      </p:sp>
    </p:spTree>
    <p:extLst>
      <p:ext uri="{BB962C8B-B14F-4D97-AF65-F5344CB8AC3E}">
        <p14:creationId xmlns:p14="http://schemas.microsoft.com/office/powerpoint/2010/main" val="2125594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Visualization</a:t>
            </a:r>
            <a:endParaRPr lang="en-US" b="1" dirty="0"/>
          </a:p>
        </p:txBody>
      </p:sp>
      <p:graphicFrame>
        <p:nvGraphicFramePr>
          <p:cNvPr id="5" name="TextBox 8">
            <a:extLst>
              <a:ext uri="{FF2B5EF4-FFF2-40B4-BE49-F238E27FC236}">
                <a16:creationId xmlns:a16="http://schemas.microsoft.com/office/drawing/2014/main" xmlns="" id="{247D8FC3-3E7A-4306-A67C-05EA94C0E27A}"/>
              </a:ext>
            </a:extLst>
          </p:cNvPr>
          <p:cNvGraphicFramePr/>
          <p:nvPr>
            <p:extLst>
              <p:ext uri="{D42A27DB-BD31-4B8C-83A1-F6EECF244321}">
                <p14:modId xmlns:p14="http://schemas.microsoft.com/office/powerpoint/2010/main" val="3680468432"/>
              </p:ext>
            </p:extLst>
          </p:nvPr>
        </p:nvGraphicFramePr>
        <p:xfrm>
          <a:off x="975360" y="2127292"/>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p:cNvSpPr>
            <a:spLocks noGrp="1"/>
          </p:cNvSpPr>
          <p:nvPr>
            <p:ph type="dt" sz="half" idx="10"/>
          </p:nvPr>
        </p:nvSpPr>
        <p:spPr/>
        <p:txBody>
          <a:bodyPr/>
          <a:lstStyle/>
          <a:p>
            <a:fld id="{8A4C1212-E702-4E16-8F85-E765A6BC9B67}" type="datetime1">
              <a:rPr lang="en-US" smtClean="0"/>
              <a:t>1/8/2024</a:t>
            </a:fld>
            <a:endParaRPr lang="en-US"/>
          </a:p>
        </p:txBody>
      </p:sp>
      <p:sp>
        <p:nvSpPr>
          <p:cNvPr id="7" name="Slide Number Placeholder 6"/>
          <p:cNvSpPr>
            <a:spLocks noGrp="1"/>
          </p:cNvSpPr>
          <p:nvPr>
            <p:ph type="sldNum" sz="quarter" idx="12"/>
          </p:nvPr>
        </p:nvSpPr>
        <p:spPr/>
        <p:txBody>
          <a:bodyPr/>
          <a:lstStyle/>
          <a:p>
            <a:fld id="{4F2CE3ED-DAB9-4BB8-B569-8CB80401C8BA}" type="slidenum">
              <a:rPr lang="en-US" smtClean="0"/>
              <a:t>10</a:t>
            </a:fld>
            <a:endParaRPr lang="en-US"/>
          </a:p>
        </p:txBody>
      </p:sp>
    </p:spTree>
    <p:extLst>
      <p:ext uri="{BB962C8B-B14F-4D97-AF65-F5344CB8AC3E}">
        <p14:creationId xmlns:p14="http://schemas.microsoft.com/office/powerpoint/2010/main" val="1600685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Visualization: Charts</a:t>
            </a:r>
            <a:endParaRPr lang="en-US" b="1" dirty="0"/>
          </a:p>
        </p:txBody>
      </p:sp>
      <p:grpSp>
        <p:nvGrpSpPr>
          <p:cNvPr id="6" name="Group 18"/>
          <p:cNvGrpSpPr/>
          <p:nvPr/>
        </p:nvGrpSpPr>
        <p:grpSpPr>
          <a:xfrm>
            <a:off x="605307" y="1027906"/>
            <a:ext cx="10371785" cy="5911427"/>
            <a:chOff x="0" y="0"/>
            <a:chExt cx="9661349" cy="7566432"/>
          </a:xfrm>
        </p:grpSpPr>
        <p:pic>
          <p:nvPicPr>
            <p:cNvPr id="7" name="Picture 19"/>
            <p:cNvPicPr>
              <a:picLocks noChangeAspect="1"/>
            </p:cNvPicPr>
            <p:nvPr/>
          </p:nvPicPr>
          <p:blipFill>
            <a:blip r:embed="rId2"/>
            <a:srcRect/>
            <a:stretch>
              <a:fillRect/>
            </a:stretch>
          </p:blipFill>
          <p:spPr>
            <a:xfrm>
              <a:off x="1622249" y="981809"/>
              <a:ext cx="1687263" cy="1280880"/>
            </a:xfrm>
            <a:prstGeom prst="rect">
              <a:avLst/>
            </a:prstGeom>
          </p:spPr>
        </p:pic>
        <p:pic>
          <p:nvPicPr>
            <p:cNvPr id="8" name="Picture 20"/>
            <p:cNvPicPr>
              <a:picLocks noChangeAspect="1"/>
            </p:cNvPicPr>
            <p:nvPr/>
          </p:nvPicPr>
          <p:blipFill>
            <a:blip r:embed="rId3"/>
            <a:srcRect/>
            <a:stretch>
              <a:fillRect/>
            </a:stretch>
          </p:blipFill>
          <p:spPr>
            <a:xfrm>
              <a:off x="3952362" y="941418"/>
              <a:ext cx="1706423" cy="1448758"/>
            </a:xfrm>
            <a:prstGeom prst="rect">
              <a:avLst/>
            </a:prstGeom>
          </p:spPr>
        </p:pic>
        <p:pic>
          <p:nvPicPr>
            <p:cNvPr id="9" name="Picture 21"/>
            <p:cNvPicPr>
              <a:picLocks noChangeAspect="1"/>
            </p:cNvPicPr>
            <p:nvPr/>
          </p:nvPicPr>
          <p:blipFill>
            <a:blip r:embed="rId4"/>
            <a:srcRect/>
            <a:stretch>
              <a:fillRect/>
            </a:stretch>
          </p:blipFill>
          <p:spPr>
            <a:xfrm>
              <a:off x="6226279" y="1129936"/>
              <a:ext cx="1697202" cy="1052265"/>
            </a:xfrm>
            <a:prstGeom prst="rect">
              <a:avLst/>
            </a:prstGeom>
          </p:spPr>
        </p:pic>
        <p:pic>
          <p:nvPicPr>
            <p:cNvPr id="10" name="Picture 22"/>
            <p:cNvPicPr>
              <a:picLocks noChangeAspect="1"/>
            </p:cNvPicPr>
            <p:nvPr/>
          </p:nvPicPr>
          <p:blipFill>
            <a:blip r:embed="rId5"/>
            <a:srcRect/>
            <a:stretch>
              <a:fillRect/>
            </a:stretch>
          </p:blipFill>
          <p:spPr>
            <a:xfrm>
              <a:off x="1602633" y="2963634"/>
              <a:ext cx="1706880" cy="1706880"/>
            </a:xfrm>
            <a:prstGeom prst="rect">
              <a:avLst/>
            </a:prstGeom>
          </p:spPr>
        </p:pic>
        <p:pic>
          <p:nvPicPr>
            <p:cNvPr id="11" name="Picture 23"/>
            <p:cNvPicPr>
              <a:picLocks noChangeAspect="1"/>
            </p:cNvPicPr>
            <p:nvPr/>
          </p:nvPicPr>
          <p:blipFill>
            <a:blip r:embed="rId6"/>
            <a:srcRect/>
            <a:stretch>
              <a:fillRect/>
            </a:stretch>
          </p:blipFill>
          <p:spPr>
            <a:xfrm>
              <a:off x="3761622" y="3096719"/>
              <a:ext cx="2464657" cy="1565057"/>
            </a:xfrm>
            <a:prstGeom prst="rect">
              <a:avLst/>
            </a:prstGeom>
          </p:spPr>
        </p:pic>
        <p:pic>
          <p:nvPicPr>
            <p:cNvPr id="12" name="Picture 24"/>
            <p:cNvPicPr>
              <a:picLocks noChangeAspect="1"/>
            </p:cNvPicPr>
            <p:nvPr/>
          </p:nvPicPr>
          <p:blipFill>
            <a:blip r:embed="rId7"/>
            <a:srcRect/>
            <a:stretch>
              <a:fillRect/>
            </a:stretch>
          </p:blipFill>
          <p:spPr>
            <a:xfrm>
              <a:off x="6514146" y="3137124"/>
              <a:ext cx="1698941" cy="1690447"/>
            </a:xfrm>
            <a:prstGeom prst="rect">
              <a:avLst/>
            </a:prstGeom>
          </p:spPr>
        </p:pic>
        <p:pic>
          <p:nvPicPr>
            <p:cNvPr id="13" name="Picture 25"/>
            <p:cNvPicPr>
              <a:picLocks noChangeAspect="1"/>
            </p:cNvPicPr>
            <p:nvPr/>
          </p:nvPicPr>
          <p:blipFill>
            <a:blip r:embed="rId8"/>
            <a:srcRect/>
            <a:stretch>
              <a:fillRect/>
            </a:stretch>
          </p:blipFill>
          <p:spPr>
            <a:xfrm>
              <a:off x="3952362" y="4984627"/>
              <a:ext cx="2159367" cy="1770681"/>
            </a:xfrm>
            <a:prstGeom prst="rect">
              <a:avLst/>
            </a:prstGeom>
          </p:spPr>
        </p:pic>
        <p:grpSp>
          <p:nvGrpSpPr>
            <p:cNvPr id="14" name="Group 26"/>
            <p:cNvGrpSpPr/>
            <p:nvPr/>
          </p:nvGrpSpPr>
          <p:grpSpPr>
            <a:xfrm>
              <a:off x="463867" y="5944183"/>
              <a:ext cx="8683413" cy="1622249"/>
              <a:chOff x="0" y="0"/>
              <a:chExt cx="2823306" cy="571500"/>
            </a:xfrm>
          </p:grpSpPr>
          <p:sp>
            <p:nvSpPr>
              <p:cNvPr id="22" name="Freeform 27"/>
              <p:cNvSpPr/>
              <p:nvPr/>
            </p:nvSpPr>
            <p:spPr>
              <a:xfrm>
                <a:off x="0" y="255270"/>
                <a:ext cx="2823307" cy="25805"/>
              </a:xfrm>
              <a:custGeom>
                <a:avLst/>
                <a:gdLst/>
                <a:ahLst/>
                <a:cxnLst/>
                <a:rect l="l" t="t" r="r" b="b"/>
                <a:pathLst>
                  <a:path w="2823307" h="25805">
                    <a:moveTo>
                      <a:pt x="2532477" y="0"/>
                    </a:moveTo>
                    <a:lnTo>
                      <a:pt x="0" y="0"/>
                    </a:lnTo>
                    <a:lnTo>
                      <a:pt x="0" y="25805"/>
                    </a:lnTo>
                    <a:lnTo>
                      <a:pt x="2823307" y="25805"/>
                    </a:lnTo>
                    <a:lnTo>
                      <a:pt x="2823307" y="0"/>
                    </a:lnTo>
                    <a:close/>
                  </a:path>
                </a:pathLst>
              </a:custGeom>
              <a:solidFill>
                <a:srgbClr val="EFF0F2"/>
              </a:solidFill>
            </p:spPr>
          </p:sp>
        </p:grpSp>
        <p:grpSp>
          <p:nvGrpSpPr>
            <p:cNvPr id="15" name="Group 28"/>
            <p:cNvGrpSpPr/>
            <p:nvPr/>
          </p:nvGrpSpPr>
          <p:grpSpPr>
            <a:xfrm>
              <a:off x="435926" y="0"/>
              <a:ext cx="8683413" cy="1622249"/>
              <a:chOff x="0" y="0"/>
              <a:chExt cx="2823306" cy="571500"/>
            </a:xfrm>
          </p:grpSpPr>
          <p:sp>
            <p:nvSpPr>
              <p:cNvPr id="21" name="Freeform 29"/>
              <p:cNvSpPr/>
              <p:nvPr/>
            </p:nvSpPr>
            <p:spPr>
              <a:xfrm>
                <a:off x="0" y="255270"/>
                <a:ext cx="2823307" cy="25805"/>
              </a:xfrm>
              <a:custGeom>
                <a:avLst/>
                <a:gdLst/>
                <a:ahLst/>
                <a:cxnLst/>
                <a:rect l="l" t="t" r="r" b="b"/>
                <a:pathLst>
                  <a:path w="2823307" h="25805">
                    <a:moveTo>
                      <a:pt x="2532477" y="0"/>
                    </a:moveTo>
                    <a:lnTo>
                      <a:pt x="0" y="0"/>
                    </a:lnTo>
                    <a:lnTo>
                      <a:pt x="0" y="25805"/>
                    </a:lnTo>
                    <a:lnTo>
                      <a:pt x="2823307" y="25805"/>
                    </a:lnTo>
                    <a:lnTo>
                      <a:pt x="2823307" y="0"/>
                    </a:lnTo>
                    <a:close/>
                  </a:path>
                </a:pathLst>
              </a:custGeom>
              <a:solidFill>
                <a:srgbClr val="EFF0F2"/>
              </a:solidFill>
            </p:spPr>
          </p:sp>
        </p:grpSp>
        <p:grpSp>
          <p:nvGrpSpPr>
            <p:cNvPr id="16" name="Group 30"/>
            <p:cNvGrpSpPr/>
            <p:nvPr/>
          </p:nvGrpSpPr>
          <p:grpSpPr>
            <a:xfrm rot="-5400000">
              <a:off x="-2438382" y="2913239"/>
              <a:ext cx="6499013" cy="1622249"/>
              <a:chOff x="0" y="0"/>
              <a:chExt cx="2113075" cy="571500"/>
            </a:xfrm>
          </p:grpSpPr>
          <p:sp>
            <p:nvSpPr>
              <p:cNvPr id="20" name="Freeform 31"/>
              <p:cNvSpPr/>
              <p:nvPr/>
            </p:nvSpPr>
            <p:spPr>
              <a:xfrm>
                <a:off x="0" y="255270"/>
                <a:ext cx="2113075" cy="25805"/>
              </a:xfrm>
              <a:custGeom>
                <a:avLst/>
                <a:gdLst/>
                <a:ahLst/>
                <a:cxnLst/>
                <a:rect l="l" t="t" r="r" b="b"/>
                <a:pathLst>
                  <a:path w="2113075" h="25805">
                    <a:moveTo>
                      <a:pt x="1822245" y="0"/>
                    </a:moveTo>
                    <a:lnTo>
                      <a:pt x="0" y="0"/>
                    </a:lnTo>
                    <a:lnTo>
                      <a:pt x="0" y="25805"/>
                    </a:lnTo>
                    <a:lnTo>
                      <a:pt x="2113075" y="25805"/>
                    </a:lnTo>
                    <a:lnTo>
                      <a:pt x="2113075" y="0"/>
                    </a:lnTo>
                    <a:close/>
                  </a:path>
                </a:pathLst>
              </a:custGeom>
              <a:solidFill>
                <a:srgbClr val="EFF0F2"/>
              </a:solidFill>
            </p:spPr>
          </p:sp>
        </p:grpSp>
        <p:grpSp>
          <p:nvGrpSpPr>
            <p:cNvPr id="17" name="Group 32"/>
            <p:cNvGrpSpPr/>
            <p:nvPr/>
          </p:nvGrpSpPr>
          <p:grpSpPr>
            <a:xfrm rot="-5400000">
              <a:off x="5600718" y="2913239"/>
              <a:ext cx="6499013" cy="1622249"/>
              <a:chOff x="0" y="0"/>
              <a:chExt cx="2113075" cy="571500"/>
            </a:xfrm>
          </p:grpSpPr>
          <p:sp>
            <p:nvSpPr>
              <p:cNvPr id="19" name="Freeform 33"/>
              <p:cNvSpPr/>
              <p:nvPr/>
            </p:nvSpPr>
            <p:spPr>
              <a:xfrm>
                <a:off x="0" y="255270"/>
                <a:ext cx="2113075" cy="25805"/>
              </a:xfrm>
              <a:custGeom>
                <a:avLst/>
                <a:gdLst/>
                <a:ahLst/>
                <a:cxnLst/>
                <a:rect l="l" t="t" r="r" b="b"/>
                <a:pathLst>
                  <a:path w="2113075" h="25805">
                    <a:moveTo>
                      <a:pt x="1822245" y="0"/>
                    </a:moveTo>
                    <a:lnTo>
                      <a:pt x="0" y="0"/>
                    </a:lnTo>
                    <a:lnTo>
                      <a:pt x="0" y="25805"/>
                    </a:lnTo>
                    <a:lnTo>
                      <a:pt x="2113075" y="25805"/>
                    </a:lnTo>
                    <a:lnTo>
                      <a:pt x="2113075" y="0"/>
                    </a:lnTo>
                    <a:close/>
                  </a:path>
                </a:pathLst>
              </a:custGeom>
              <a:solidFill>
                <a:srgbClr val="EFF0F2"/>
              </a:solidFill>
            </p:spPr>
          </p:sp>
        </p:grpSp>
        <p:sp>
          <p:nvSpPr>
            <p:cNvPr id="18" name="TextBox 34"/>
            <p:cNvSpPr txBox="1"/>
            <p:nvPr/>
          </p:nvSpPr>
          <p:spPr>
            <a:xfrm>
              <a:off x="2684464" y="6815094"/>
              <a:ext cx="4970661" cy="330585"/>
            </a:xfrm>
            <a:prstGeom prst="rect">
              <a:avLst/>
            </a:prstGeom>
          </p:spPr>
          <p:txBody>
            <a:bodyPr lIns="0" tIns="0" rIns="0" bIns="0" rtlCol="0" anchor="t">
              <a:spAutoFit/>
            </a:bodyPr>
            <a:lstStyle/>
            <a:p>
              <a:pPr algn="ctr">
                <a:lnSpc>
                  <a:spcPts val="2240"/>
                </a:lnSpc>
              </a:pPr>
              <a:r>
                <a:rPr lang="en-US" sz="1600" b="1" dirty="0" smtClean="0">
                  <a:solidFill>
                    <a:srgbClr val="000000"/>
                  </a:solidFill>
                  <a:latin typeface="Libre Baskerville"/>
                </a:rPr>
                <a:t>Fig: </a:t>
              </a:r>
              <a:r>
                <a:rPr lang="en-US" sz="1600" b="1" dirty="0">
                  <a:solidFill>
                    <a:srgbClr val="000000"/>
                  </a:solidFill>
                  <a:latin typeface="Libre Baskerville"/>
                </a:rPr>
                <a:t>Different types of charts</a:t>
              </a:r>
            </a:p>
          </p:txBody>
        </p:sp>
      </p:grpSp>
      <p:sp>
        <p:nvSpPr>
          <p:cNvPr id="23" name="TextBox 5"/>
          <p:cNvSpPr txBox="1"/>
          <p:nvPr/>
        </p:nvSpPr>
        <p:spPr>
          <a:xfrm>
            <a:off x="2714350" y="2869027"/>
            <a:ext cx="1076325" cy="282129"/>
          </a:xfrm>
          <a:prstGeom prst="rect">
            <a:avLst/>
          </a:prstGeom>
        </p:spPr>
        <p:txBody>
          <a:bodyPr lIns="0" tIns="0" rIns="0" bIns="0" rtlCol="0" anchor="t">
            <a:spAutoFit/>
          </a:bodyPr>
          <a:lstStyle/>
          <a:p>
            <a:pPr algn="ctr">
              <a:lnSpc>
                <a:spcPts val="2240"/>
              </a:lnSpc>
            </a:pPr>
            <a:r>
              <a:rPr lang="en-US" sz="1600" b="1" dirty="0">
                <a:solidFill>
                  <a:srgbClr val="000000"/>
                </a:solidFill>
                <a:latin typeface="ABeeZee"/>
              </a:rPr>
              <a:t>Bar chart</a:t>
            </a:r>
          </a:p>
        </p:txBody>
      </p:sp>
      <p:sp>
        <p:nvSpPr>
          <p:cNvPr id="24" name="TextBox 7"/>
          <p:cNvSpPr txBox="1"/>
          <p:nvPr/>
        </p:nvSpPr>
        <p:spPr>
          <a:xfrm>
            <a:off x="5196095" y="2896596"/>
            <a:ext cx="1076325" cy="258276"/>
          </a:xfrm>
          <a:prstGeom prst="rect">
            <a:avLst/>
          </a:prstGeom>
        </p:spPr>
        <p:txBody>
          <a:bodyPr lIns="0" tIns="0" rIns="0" bIns="0" rtlCol="0" anchor="t">
            <a:spAutoFit/>
          </a:bodyPr>
          <a:lstStyle/>
          <a:p>
            <a:pPr algn="ctr">
              <a:lnSpc>
                <a:spcPts val="2240"/>
              </a:lnSpc>
            </a:pPr>
            <a:r>
              <a:rPr lang="en-US" sz="1600" b="1" dirty="0">
                <a:solidFill>
                  <a:srgbClr val="000000"/>
                </a:solidFill>
                <a:latin typeface="ABeeZee"/>
              </a:rPr>
              <a:t>Pie Chart</a:t>
            </a:r>
          </a:p>
        </p:txBody>
      </p:sp>
      <p:sp>
        <p:nvSpPr>
          <p:cNvPr id="25" name="TextBox 9"/>
          <p:cNvSpPr txBox="1"/>
          <p:nvPr/>
        </p:nvSpPr>
        <p:spPr>
          <a:xfrm>
            <a:off x="7662267" y="2839974"/>
            <a:ext cx="1076325" cy="258276"/>
          </a:xfrm>
          <a:prstGeom prst="rect">
            <a:avLst/>
          </a:prstGeom>
        </p:spPr>
        <p:txBody>
          <a:bodyPr lIns="0" tIns="0" rIns="0" bIns="0" rtlCol="0" anchor="t">
            <a:spAutoFit/>
          </a:bodyPr>
          <a:lstStyle/>
          <a:p>
            <a:pPr algn="ctr">
              <a:lnSpc>
                <a:spcPts val="2240"/>
              </a:lnSpc>
            </a:pPr>
            <a:r>
              <a:rPr lang="en-US" sz="1600" b="1" dirty="0">
                <a:solidFill>
                  <a:srgbClr val="000000"/>
                </a:solidFill>
                <a:latin typeface="ABeeZee"/>
              </a:rPr>
              <a:t>Histogram</a:t>
            </a:r>
          </a:p>
        </p:txBody>
      </p:sp>
      <p:sp>
        <p:nvSpPr>
          <p:cNvPr id="26" name="TextBox 17"/>
          <p:cNvSpPr txBox="1"/>
          <p:nvPr/>
        </p:nvSpPr>
        <p:spPr>
          <a:xfrm>
            <a:off x="2363839" y="4728937"/>
            <a:ext cx="1825625" cy="540404"/>
          </a:xfrm>
          <a:prstGeom prst="rect">
            <a:avLst/>
          </a:prstGeom>
        </p:spPr>
        <p:txBody>
          <a:bodyPr lIns="0" tIns="0" rIns="0" bIns="0" rtlCol="0" anchor="t">
            <a:spAutoFit/>
          </a:bodyPr>
          <a:lstStyle/>
          <a:p>
            <a:pPr algn="ctr">
              <a:lnSpc>
                <a:spcPts val="2240"/>
              </a:lnSpc>
            </a:pPr>
            <a:r>
              <a:rPr lang="en-US" sz="1600" b="1">
                <a:solidFill>
                  <a:srgbClr val="000000"/>
                </a:solidFill>
                <a:latin typeface="ABeeZee"/>
              </a:rPr>
              <a:t>Kernel density plot</a:t>
            </a:r>
          </a:p>
        </p:txBody>
      </p:sp>
      <p:sp>
        <p:nvSpPr>
          <p:cNvPr id="27" name="TextBox 12"/>
          <p:cNvSpPr txBox="1"/>
          <p:nvPr/>
        </p:nvSpPr>
        <p:spPr>
          <a:xfrm>
            <a:off x="5557837" y="4638193"/>
            <a:ext cx="1076325" cy="258276"/>
          </a:xfrm>
          <a:prstGeom prst="rect">
            <a:avLst/>
          </a:prstGeom>
        </p:spPr>
        <p:txBody>
          <a:bodyPr lIns="0" tIns="0" rIns="0" bIns="0" rtlCol="0" anchor="t">
            <a:spAutoFit/>
          </a:bodyPr>
          <a:lstStyle/>
          <a:p>
            <a:pPr algn="ctr">
              <a:lnSpc>
                <a:spcPts val="2240"/>
              </a:lnSpc>
            </a:pPr>
            <a:r>
              <a:rPr lang="en-US" sz="1600" b="1" dirty="0">
                <a:solidFill>
                  <a:srgbClr val="000000"/>
                </a:solidFill>
                <a:latin typeface="ABeeZee"/>
              </a:rPr>
              <a:t>Line chart</a:t>
            </a:r>
          </a:p>
        </p:txBody>
      </p:sp>
      <p:sp>
        <p:nvSpPr>
          <p:cNvPr id="28" name="TextBox 14"/>
          <p:cNvSpPr txBox="1"/>
          <p:nvPr/>
        </p:nvSpPr>
        <p:spPr>
          <a:xfrm>
            <a:off x="7903140" y="4757879"/>
            <a:ext cx="1076325" cy="258276"/>
          </a:xfrm>
          <a:prstGeom prst="rect">
            <a:avLst/>
          </a:prstGeom>
        </p:spPr>
        <p:txBody>
          <a:bodyPr lIns="0" tIns="0" rIns="0" bIns="0" rtlCol="0" anchor="t">
            <a:spAutoFit/>
          </a:bodyPr>
          <a:lstStyle/>
          <a:p>
            <a:pPr algn="ctr">
              <a:lnSpc>
                <a:spcPts val="2240"/>
              </a:lnSpc>
            </a:pPr>
            <a:r>
              <a:rPr lang="en-US" sz="1600" b="1" dirty="0">
                <a:solidFill>
                  <a:srgbClr val="000000"/>
                </a:solidFill>
                <a:latin typeface="ABeeZee"/>
              </a:rPr>
              <a:t>Box plot</a:t>
            </a:r>
          </a:p>
        </p:txBody>
      </p:sp>
      <p:sp>
        <p:nvSpPr>
          <p:cNvPr id="29" name="TextBox 16"/>
          <p:cNvSpPr txBox="1"/>
          <p:nvPr/>
        </p:nvSpPr>
        <p:spPr>
          <a:xfrm>
            <a:off x="7124104" y="5691378"/>
            <a:ext cx="1076325" cy="258276"/>
          </a:xfrm>
          <a:prstGeom prst="rect">
            <a:avLst/>
          </a:prstGeom>
        </p:spPr>
        <p:txBody>
          <a:bodyPr lIns="0" tIns="0" rIns="0" bIns="0" rtlCol="0" anchor="t">
            <a:spAutoFit/>
          </a:bodyPr>
          <a:lstStyle/>
          <a:p>
            <a:pPr algn="ctr">
              <a:lnSpc>
                <a:spcPts val="2240"/>
              </a:lnSpc>
            </a:pPr>
            <a:r>
              <a:rPr lang="en-US" sz="1600" b="1" dirty="0">
                <a:solidFill>
                  <a:srgbClr val="000000"/>
                </a:solidFill>
                <a:latin typeface="ABeeZee"/>
              </a:rPr>
              <a:t>Heat map</a:t>
            </a:r>
          </a:p>
        </p:txBody>
      </p:sp>
      <p:sp>
        <p:nvSpPr>
          <p:cNvPr id="30" name="Date Placeholder 29"/>
          <p:cNvSpPr>
            <a:spLocks noGrp="1"/>
          </p:cNvSpPr>
          <p:nvPr>
            <p:ph type="dt" sz="half" idx="10"/>
          </p:nvPr>
        </p:nvSpPr>
        <p:spPr/>
        <p:txBody>
          <a:bodyPr/>
          <a:lstStyle/>
          <a:p>
            <a:fld id="{9FE4F088-5D32-4327-A306-28D32CA2012D}" type="datetime1">
              <a:rPr lang="en-US" smtClean="0"/>
              <a:t>1/8/2024</a:t>
            </a:fld>
            <a:endParaRPr lang="en-US"/>
          </a:p>
        </p:txBody>
      </p:sp>
      <p:sp>
        <p:nvSpPr>
          <p:cNvPr id="31" name="Slide Number Placeholder 30"/>
          <p:cNvSpPr>
            <a:spLocks noGrp="1"/>
          </p:cNvSpPr>
          <p:nvPr>
            <p:ph type="sldNum" sz="quarter" idx="12"/>
          </p:nvPr>
        </p:nvSpPr>
        <p:spPr/>
        <p:txBody>
          <a:bodyPr/>
          <a:lstStyle/>
          <a:p>
            <a:fld id="{4F2CE3ED-DAB9-4BB8-B569-8CB80401C8BA}" type="slidenum">
              <a:rPr lang="en-US" smtClean="0"/>
              <a:t>11</a:t>
            </a:fld>
            <a:endParaRPr lang="en-US"/>
          </a:p>
        </p:txBody>
      </p:sp>
    </p:spTree>
    <p:extLst>
      <p:ext uri="{BB962C8B-B14F-4D97-AF65-F5344CB8AC3E}">
        <p14:creationId xmlns:p14="http://schemas.microsoft.com/office/powerpoint/2010/main" val="797751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Data Science?</a:t>
            </a:r>
            <a:endParaRPr lang="en-US" b="1" dirty="0"/>
          </a:p>
        </p:txBody>
      </p:sp>
      <p:graphicFrame>
        <p:nvGraphicFramePr>
          <p:cNvPr id="5" name="TextBox 8">
            <a:extLst>
              <a:ext uri="{FF2B5EF4-FFF2-40B4-BE49-F238E27FC236}">
                <a16:creationId xmlns:a16="http://schemas.microsoft.com/office/drawing/2014/main" xmlns="" id="{247D8FC3-3E7A-4306-A67C-05EA94C0E27A}"/>
              </a:ext>
            </a:extLst>
          </p:cNvPr>
          <p:cNvGraphicFramePr/>
          <p:nvPr>
            <p:extLst>
              <p:ext uri="{D42A27DB-BD31-4B8C-83A1-F6EECF244321}">
                <p14:modId xmlns:p14="http://schemas.microsoft.com/office/powerpoint/2010/main" val="4101142986"/>
              </p:ext>
            </p:extLst>
          </p:nvPr>
        </p:nvGraphicFramePr>
        <p:xfrm>
          <a:off x="975360" y="2244787"/>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p:cNvSpPr>
            <a:spLocks noGrp="1"/>
          </p:cNvSpPr>
          <p:nvPr>
            <p:ph type="dt" sz="half" idx="10"/>
          </p:nvPr>
        </p:nvSpPr>
        <p:spPr/>
        <p:txBody>
          <a:bodyPr/>
          <a:lstStyle/>
          <a:p>
            <a:fld id="{53382DBD-7DFF-4C7E-90B8-BA87D37602FD}" type="datetime1">
              <a:rPr lang="en-US" smtClean="0"/>
              <a:t>1/8/2024</a:t>
            </a:fld>
            <a:endParaRPr lang="en-US"/>
          </a:p>
        </p:txBody>
      </p:sp>
      <p:sp>
        <p:nvSpPr>
          <p:cNvPr id="7" name="Slide Number Placeholder 6"/>
          <p:cNvSpPr>
            <a:spLocks noGrp="1"/>
          </p:cNvSpPr>
          <p:nvPr>
            <p:ph type="sldNum" sz="quarter" idx="12"/>
          </p:nvPr>
        </p:nvSpPr>
        <p:spPr/>
        <p:txBody>
          <a:bodyPr/>
          <a:lstStyle/>
          <a:p>
            <a:fld id="{4F2CE3ED-DAB9-4BB8-B569-8CB80401C8BA}" type="slidenum">
              <a:rPr lang="en-US" smtClean="0"/>
              <a:t>12</a:t>
            </a:fld>
            <a:endParaRPr lang="en-US"/>
          </a:p>
        </p:txBody>
      </p:sp>
    </p:spTree>
    <p:extLst>
      <p:ext uri="{BB962C8B-B14F-4D97-AF65-F5344CB8AC3E}">
        <p14:creationId xmlns:p14="http://schemas.microsoft.com/office/powerpoint/2010/main" val="1056841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Data Science?</a:t>
            </a:r>
            <a:endParaRPr lang="en-US" b="1" dirty="0"/>
          </a:p>
        </p:txBody>
      </p:sp>
      <p:sp>
        <p:nvSpPr>
          <p:cNvPr id="3" name="Content Placeholder 2"/>
          <p:cNvSpPr>
            <a:spLocks noGrp="1"/>
          </p:cNvSpPr>
          <p:nvPr>
            <p:ph idx="1"/>
          </p:nvPr>
        </p:nvSpPr>
        <p:spPr/>
        <p:txBody>
          <a:bodyPr/>
          <a:lstStyle/>
          <a:p>
            <a:pPr algn="just"/>
            <a:r>
              <a:rPr lang="en-US" dirty="0" smtClean="0"/>
              <a:t>Data science is the domain of study that deals with vast volumes of data using modern tools and techniques to find unseen patterns, derive meaningful information, and make business decisions.</a:t>
            </a:r>
          </a:p>
          <a:p>
            <a:pPr algn="just"/>
            <a:r>
              <a:rPr lang="en-US" dirty="0" smtClean="0"/>
              <a:t>Data science uses complex machine learning algorithms to build predictive models.</a:t>
            </a:r>
          </a:p>
          <a:p>
            <a:pPr algn="just"/>
            <a:r>
              <a:rPr lang="en-US" dirty="0" smtClean="0"/>
              <a:t>The data used for analysis can come from many different sources and presented in various formats.</a:t>
            </a:r>
            <a:endParaRPr lang="en-US" dirty="0"/>
          </a:p>
        </p:txBody>
      </p:sp>
      <p:sp>
        <p:nvSpPr>
          <p:cNvPr id="4" name="Date Placeholder 3"/>
          <p:cNvSpPr>
            <a:spLocks noGrp="1"/>
          </p:cNvSpPr>
          <p:nvPr>
            <p:ph type="dt" sz="half" idx="10"/>
          </p:nvPr>
        </p:nvSpPr>
        <p:spPr/>
        <p:txBody>
          <a:bodyPr/>
          <a:lstStyle/>
          <a:p>
            <a:fld id="{42E37FE3-3107-4AB0-B4A8-D592AD98F0F8}"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13</a:t>
            </a:fld>
            <a:endParaRPr lang="en-US"/>
          </a:p>
        </p:txBody>
      </p:sp>
    </p:spTree>
    <p:extLst>
      <p:ext uri="{BB962C8B-B14F-4D97-AF65-F5344CB8AC3E}">
        <p14:creationId xmlns:p14="http://schemas.microsoft.com/office/powerpoint/2010/main" val="3323730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Data Science Lifecycle</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Data science’s lifecycle consists of five distinct stages, each with its own tasks:</a:t>
            </a:r>
          </a:p>
          <a:p>
            <a:pPr marL="914400" lvl="1" indent="-457200" algn="just">
              <a:buFont typeface="+mj-lt"/>
              <a:buAutoNum type="arabicPeriod"/>
            </a:pPr>
            <a:r>
              <a:rPr lang="en-US" b="1" dirty="0" smtClean="0"/>
              <a:t>Capture: </a:t>
            </a:r>
            <a:r>
              <a:rPr lang="en-US" dirty="0" smtClean="0"/>
              <a:t>Data Acquisition, Data Entry, Signal Reception, Data Extraction. This stage involves gathering raw structured and unstructured data.</a:t>
            </a:r>
          </a:p>
          <a:p>
            <a:pPr marL="914400" lvl="1" indent="-457200" algn="just">
              <a:buFont typeface="+mj-lt"/>
              <a:buAutoNum type="arabicPeriod"/>
            </a:pPr>
            <a:r>
              <a:rPr lang="en-US" b="1" dirty="0" smtClean="0"/>
              <a:t>Maintain: </a:t>
            </a:r>
            <a:r>
              <a:rPr lang="en-US" dirty="0" smtClean="0"/>
              <a:t>Data Warehousing, Data Cleaning, Data Staging, Data Processing, Data Architecture. This stage covers taking the raw data and putting it in a form that can be used.</a:t>
            </a:r>
          </a:p>
          <a:p>
            <a:pPr marL="914400" lvl="1" indent="-457200" algn="just">
              <a:buFont typeface="+mj-lt"/>
              <a:buAutoNum type="arabicPeriod"/>
            </a:pPr>
            <a:r>
              <a:rPr lang="en-US" b="1" dirty="0" smtClean="0"/>
              <a:t>Process: </a:t>
            </a:r>
            <a:r>
              <a:rPr lang="en-US" dirty="0" smtClean="0"/>
              <a:t>Data Mining, Clustering/Classification, Data Modeling, Data Summarization. Data scientists take the prepared data and examine its patterns, ranges, and biases to determine how useful it will be in predictive analysis.</a:t>
            </a:r>
          </a:p>
          <a:p>
            <a:pPr marL="914400" lvl="1" indent="-457200" algn="just">
              <a:buFont typeface="+mj-lt"/>
              <a:buAutoNum type="arabicPeriod"/>
            </a:pPr>
            <a:r>
              <a:rPr lang="en-US" b="1" dirty="0" smtClean="0"/>
              <a:t>Analyze: </a:t>
            </a:r>
            <a:r>
              <a:rPr lang="en-US" dirty="0" smtClean="0"/>
              <a:t>Exploratory/Confirmatory, Predictive Analysis, Regression, Text Mining, Qualitative Analysis. Here is the real meat of the lifecycle. This stage involves performing the various analyses on the data.</a:t>
            </a:r>
          </a:p>
          <a:p>
            <a:pPr marL="914400" lvl="1" indent="-457200" algn="just">
              <a:buFont typeface="+mj-lt"/>
              <a:buAutoNum type="arabicPeriod"/>
            </a:pPr>
            <a:r>
              <a:rPr lang="en-US" b="1" dirty="0" smtClean="0"/>
              <a:t>Communicate: </a:t>
            </a:r>
            <a:r>
              <a:rPr lang="en-US" dirty="0" smtClean="0"/>
              <a:t>Data Reporting, Data Visualization, Business Intelligence, Decision Making. In this final step, analysts prepare the analyses in easily readable forms such as charts, graphs, and reports.</a:t>
            </a:r>
            <a:endParaRPr lang="en-US" dirty="0"/>
          </a:p>
        </p:txBody>
      </p:sp>
      <p:sp>
        <p:nvSpPr>
          <p:cNvPr id="4" name="Date Placeholder 3"/>
          <p:cNvSpPr>
            <a:spLocks noGrp="1"/>
          </p:cNvSpPr>
          <p:nvPr>
            <p:ph type="dt" sz="half" idx="10"/>
          </p:nvPr>
        </p:nvSpPr>
        <p:spPr/>
        <p:txBody>
          <a:bodyPr/>
          <a:lstStyle/>
          <a:p>
            <a:fld id="{D6F3234D-2B1D-48D1-8F72-3065BAB9E0DD}"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14</a:t>
            </a:fld>
            <a:endParaRPr lang="en-US"/>
          </a:p>
        </p:txBody>
      </p:sp>
    </p:spTree>
    <p:extLst>
      <p:ext uri="{BB962C8B-B14F-4D97-AF65-F5344CB8AC3E}">
        <p14:creationId xmlns:p14="http://schemas.microsoft.com/office/powerpoint/2010/main" val="1192305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Science Workflow</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256" y="1481068"/>
            <a:ext cx="7469747" cy="5254581"/>
          </a:xfrm>
        </p:spPr>
      </p:pic>
      <p:sp>
        <p:nvSpPr>
          <p:cNvPr id="8" name="Date Placeholder 7"/>
          <p:cNvSpPr>
            <a:spLocks noGrp="1"/>
          </p:cNvSpPr>
          <p:nvPr>
            <p:ph type="dt" sz="half" idx="10"/>
          </p:nvPr>
        </p:nvSpPr>
        <p:spPr/>
        <p:txBody>
          <a:bodyPr/>
          <a:lstStyle/>
          <a:p>
            <a:fld id="{B8A8B0BF-F990-49AB-A1E3-D5F6C0D2BC9D}" type="datetime1">
              <a:rPr lang="en-US" smtClean="0"/>
              <a:t>1/8/2024</a:t>
            </a:fld>
            <a:endParaRPr lang="en-US"/>
          </a:p>
        </p:txBody>
      </p:sp>
      <p:sp>
        <p:nvSpPr>
          <p:cNvPr id="9" name="Slide Number Placeholder 8"/>
          <p:cNvSpPr>
            <a:spLocks noGrp="1"/>
          </p:cNvSpPr>
          <p:nvPr>
            <p:ph type="sldNum" sz="quarter" idx="12"/>
          </p:nvPr>
        </p:nvSpPr>
        <p:spPr/>
        <p:txBody>
          <a:bodyPr/>
          <a:lstStyle/>
          <a:p>
            <a:fld id="{4F2CE3ED-DAB9-4BB8-B569-8CB80401C8BA}" type="slidenum">
              <a:rPr lang="en-US" smtClean="0"/>
              <a:t>15</a:t>
            </a:fld>
            <a:endParaRPr lang="en-US"/>
          </a:p>
        </p:txBody>
      </p:sp>
    </p:spTree>
    <p:extLst>
      <p:ext uri="{BB962C8B-B14F-4D97-AF65-F5344CB8AC3E}">
        <p14:creationId xmlns:p14="http://schemas.microsoft.com/office/powerpoint/2010/main" val="1286056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Science Workflow</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1908" y="1867436"/>
            <a:ext cx="9512949" cy="4005955"/>
          </a:xfrm>
        </p:spPr>
      </p:pic>
      <p:sp>
        <p:nvSpPr>
          <p:cNvPr id="5" name="Date Placeholder 4"/>
          <p:cNvSpPr>
            <a:spLocks noGrp="1"/>
          </p:cNvSpPr>
          <p:nvPr>
            <p:ph type="dt" sz="half" idx="10"/>
          </p:nvPr>
        </p:nvSpPr>
        <p:spPr/>
        <p:txBody>
          <a:bodyPr/>
          <a:lstStyle/>
          <a:p>
            <a:fld id="{EB9C8B92-3505-4F3E-AF60-F8769710D8B1}" type="datetime1">
              <a:rPr lang="en-US" smtClean="0"/>
              <a:t>1/8/2024</a:t>
            </a:fld>
            <a:endParaRPr lang="en-US"/>
          </a:p>
        </p:txBody>
      </p:sp>
      <p:sp>
        <p:nvSpPr>
          <p:cNvPr id="8" name="Slide Number Placeholder 7"/>
          <p:cNvSpPr>
            <a:spLocks noGrp="1"/>
          </p:cNvSpPr>
          <p:nvPr>
            <p:ph type="sldNum" sz="quarter" idx="12"/>
          </p:nvPr>
        </p:nvSpPr>
        <p:spPr/>
        <p:txBody>
          <a:bodyPr/>
          <a:lstStyle/>
          <a:p>
            <a:fld id="{4F2CE3ED-DAB9-4BB8-B569-8CB80401C8BA}" type="slidenum">
              <a:rPr lang="en-US" smtClean="0"/>
              <a:t>16</a:t>
            </a:fld>
            <a:endParaRPr lang="en-US"/>
          </a:p>
        </p:txBody>
      </p:sp>
    </p:spTree>
    <p:extLst>
      <p:ext uri="{BB962C8B-B14F-4D97-AF65-F5344CB8AC3E}">
        <p14:creationId xmlns:p14="http://schemas.microsoft.com/office/powerpoint/2010/main" val="3166016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Science Workflow</a:t>
            </a:r>
            <a:endParaRPr lang="en-US" b="1"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7645" y="1815699"/>
            <a:ext cx="6516709" cy="4495666"/>
          </a:xfrm>
          <a:prstGeom prst="rect">
            <a:avLst/>
          </a:prstGeom>
        </p:spPr>
      </p:pic>
      <p:sp>
        <p:nvSpPr>
          <p:cNvPr id="4" name="Date Placeholder 3"/>
          <p:cNvSpPr>
            <a:spLocks noGrp="1"/>
          </p:cNvSpPr>
          <p:nvPr>
            <p:ph type="dt" sz="half" idx="10"/>
          </p:nvPr>
        </p:nvSpPr>
        <p:spPr/>
        <p:txBody>
          <a:bodyPr/>
          <a:lstStyle/>
          <a:p>
            <a:fld id="{13C5D059-266E-4A7C-AD8E-68DBA188D9F9}"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17</a:t>
            </a:fld>
            <a:endParaRPr lang="en-US"/>
          </a:p>
        </p:txBody>
      </p:sp>
    </p:spTree>
    <p:extLst>
      <p:ext uri="{BB962C8B-B14F-4D97-AF65-F5344CB8AC3E}">
        <p14:creationId xmlns:p14="http://schemas.microsoft.com/office/powerpoint/2010/main" val="3763952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Wrangling</a:t>
            </a:r>
            <a:endParaRPr lang="en-US" b="1" dirty="0"/>
          </a:p>
        </p:txBody>
      </p:sp>
      <p:sp>
        <p:nvSpPr>
          <p:cNvPr id="3" name="Content Placeholder 2"/>
          <p:cNvSpPr>
            <a:spLocks noGrp="1"/>
          </p:cNvSpPr>
          <p:nvPr>
            <p:ph idx="1"/>
          </p:nvPr>
        </p:nvSpPr>
        <p:spPr>
          <a:xfrm>
            <a:off x="838200" y="1825624"/>
            <a:ext cx="10515600" cy="4716843"/>
          </a:xfrm>
        </p:spPr>
        <p:txBody>
          <a:bodyPr>
            <a:normAutofit fontScale="92500" lnSpcReduction="20000"/>
          </a:bodyPr>
          <a:lstStyle/>
          <a:p>
            <a:pPr algn="just">
              <a:buFont typeface="Wingdings" panose="05000000000000000000" pitchFamily="2" charset="2"/>
              <a:buChar char="Ø"/>
            </a:pPr>
            <a:r>
              <a:rPr lang="en-US" dirty="0" smtClean="0"/>
              <a:t>Data wrangling ensures data is reliable and complete, before professionals analyze it and use it to create insights. Thanks to this process, those insights are based on accurate, high-quality data.</a:t>
            </a:r>
          </a:p>
          <a:p>
            <a:pPr algn="just">
              <a:buFont typeface="Wingdings" panose="05000000000000000000" pitchFamily="2" charset="2"/>
              <a:buChar char="Ø"/>
            </a:pPr>
            <a:endParaRPr lang="en-US" dirty="0" smtClean="0"/>
          </a:p>
          <a:p>
            <a:pPr algn="just">
              <a:buFont typeface="Wingdings" panose="05000000000000000000" pitchFamily="2" charset="2"/>
              <a:buChar char="Ø"/>
            </a:pPr>
            <a:r>
              <a:rPr lang="en-US" b="1" dirty="0" smtClean="0"/>
              <a:t>Anaconda's “The State of Data Science 2022” report </a:t>
            </a:r>
            <a:r>
              <a:rPr lang="en-US" dirty="0" smtClean="0"/>
              <a:t>revealed that data scientists spend about </a:t>
            </a:r>
            <a:r>
              <a:rPr lang="en-US" sz="4000" b="1" dirty="0" smtClean="0"/>
              <a:t>37.75%</a:t>
            </a:r>
            <a:r>
              <a:rPr lang="en-US" sz="4000" dirty="0" smtClean="0"/>
              <a:t> </a:t>
            </a:r>
            <a:r>
              <a:rPr lang="en-US" dirty="0" smtClean="0"/>
              <a:t>of their time data wrangling, a percentage that’s a sharp reduction from past surveys, which placed the estimate at closer to </a:t>
            </a:r>
            <a:r>
              <a:rPr lang="en-US" sz="4400" b="1" dirty="0" smtClean="0"/>
              <a:t>80%.</a:t>
            </a:r>
          </a:p>
          <a:p>
            <a:pPr algn="just">
              <a:buFont typeface="Wingdings" panose="05000000000000000000" pitchFamily="2" charset="2"/>
              <a:buChar char="Ø"/>
            </a:pPr>
            <a:r>
              <a:rPr lang="en-US" sz="4400" b="1" dirty="0" smtClean="0"/>
              <a:t>If you’re considering a career in data, at some point, you’ll likely have to deal with data wrangling in some capacity. </a:t>
            </a:r>
            <a:endParaRPr lang="en-US" sz="4400" b="1" dirty="0"/>
          </a:p>
        </p:txBody>
      </p:sp>
      <p:sp>
        <p:nvSpPr>
          <p:cNvPr id="4" name="Date Placeholder 3"/>
          <p:cNvSpPr>
            <a:spLocks noGrp="1"/>
          </p:cNvSpPr>
          <p:nvPr>
            <p:ph type="dt" sz="half" idx="10"/>
          </p:nvPr>
        </p:nvSpPr>
        <p:spPr/>
        <p:txBody>
          <a:bodyPr/>
          <a:lstStyle/>
          <a:p>
            <a:fld id="{03CF3E12-9E77-4ADB-8CB4-95FBE1CDB7D5}"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18</a:t>
            </a:fld>
            <a:endParaRPr lang="en-US"/>
          </a:p>
        </p:txBody>
      </p:sp>
    </p:spTree>
    <p:extLst>
      <p:ext uri="{BB962C8B-B14F-4D97-AF65-F5344CB8AC3E}">
        <p14:creationId xmlns:p14="http://schemas.microsoft.com/office/powerpoint/2010/main" val="3416564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Wrangling</a:t>
            </a:r>
            <a:endParaRPr lang="en-US" b="1" dirty="0"/>
          </a:p>
        </p:txBody>
      </p:sp>
      <p:sp>
        <p:nvSpPr>
          <p:cNvPr id="3" name="Content Placeholder 2"/>
          <p:cNvSpPr>
            <a:spLocks noGrp="1"/>
          </p:cNvSpPr>
          <p:nvPr>
            <p:ph idx="1"/>
          </p:nvPr>
        </p:nvSpPr>
        <p:spPr>
          <a:xfrm>
            <a:off x="838200" y="1825624"/>
            <a:ext cx="10515600" cy="4716843"/>
          </a:xfrm>
        </p:spPr>
        <p:txBody>
          <a:bodyPr>
            <a:normAutofit/>
          </a:bodyPr>
          <a:lstStyle/>
          <a:p>
            <a:pPr algn="just">
              <a:buFont typeface="Wingdings" panose="05000000000000000000" pitchFamily="2" charset="2"/>
              <a:buChar char="Ø"/>
            </a:pPr>
            <a:r>
              <a:rPr lang="en-US" sz="2400" dirty="0" smtClean="0"/>
              <a:t>Data wrangling also goes by a few other names, including data cleaning, scrubbing, and remediation.</a:t>
            </a:r>
          </a:p>
          <a:p>
            <a:pPr algn="just">
              <a:buFont typeface="Wingdings" panose="05000000000000000000" pitchFamily="2" charset="2"/>
              <a:buChar char="Ø"/>
            </a:pPr>
            <a:r>
              <a:rPr lang="en-US" sz="2400" dirty="0" smtClean="0"/>
              <a:t>It's an umbrella term that describes several processes designed to transform raw data from messy, complex data sets into more easily used formats. </a:t>
            </a:r>
          </a:p>
          <a:p>
            <a:pPr algn="just">
              <a:buFont typeface="Wingdings" panose="05000000000000000000" pitchFamily="2" charset="2"/>
              <a:buChar char="Ø"/>
            </a:pPr>
            <a:r>
              <a:rPr lang="en-US" sz="2400" dirty="0" smtClean="0"/>
              <a:t>When you engage in data wrangling, you find and transform data so you can use it to answer a question or produce valuable insight needed to make decisions.</a:t>
            </a:r>
          </a:p>
          <a:p>
            <a:pPr algn="just">
              <a:buFont typeface="Wingdings" panose="05000000000000000000" pitchFamily="2" charset="2"/>
              <a:buChar char="Ø"/>
            </a:pPr>
            <a:r>
              <a:rPr lang="en-US" sz="2400" b="1" dirty="0" smtClean="0"/>
              <a:t>Professionals conduct data wrangling </a:t>
            </a:r>
            <a:r>
              <a:rPr lang="en-US" sz="2400" dirty="0" smtClean="0"/>
              <a:t>in one of </a:t>
            </a:r>
            <a:r>
              <a:rPr lang="en-US" sz="2400" b="1" dirty="0" smtClean="0"/>
              <a:t>two ways: manually or automated.</a:t>
            </a:r>
          </a:p>
          <a:p>
            <a:pPr algn="just">
              <a:buFont typeface="Wingdings" panose="05000000000000000000" pitchFamily="2" charset="2"/>
              <a:buChar char="Ø"/>
            </a:pPr>
            <a:r>
              <a:rPr lang="en-US" sz="2400" dirty="0" smtClean="0"/>
              <a:t>Data scientists and other team members usually head up the data wrangling process in businesses with a data team. </a:t>
            </a:r>
          </a:p>
          <a:p>
            <a:pPr algn="just">
              <a:buFont typeface="Wingdings" panose="05000000000000000000" pitchFamily="2" charset="2"/>
              <a:buChar char="Ø"/>
            </a:pPr>
            <a:r>
              <a:rPr lang="en-US" sz="2400" dirty="0" smtClean="0"/>
              <a:t>In smaller organizations, it may fall to non-data professionals to clean data before use. </a:t>
            </a:r>
            <a:endParaRPr lang="en-US" sz="2400" dirty="0"/>
          </a:p>
        </p:txBody>
      </p:sp>
      <p:sp>
        <p:nvSpPr>
          <p:cNvPr id="4" name="Date Placeholder 3"/>
          <p:cNvSpPr>
            <a:spLocks noGrp="1"/>
          </p:cNvSpPr>
          <p:nvPr>
            <p:ph type="dt" sz="half" idx="10"/>
          </p:nvPr>
        </p:nvSpPr>
        <p:spPr/>
        <p:txBody>
          <a:bodyPr/>
          <a:lstStyle/>
          <a:p>
            <a:fld id="{D3939CD7-1BE7-4999-BC31-09C98CBBA1C1}"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19</a:t>
            </a:fld>
            <a:endParaRPr lang="en-US"/>
          </a:p>
        </p:txBody>
      </p:sp>
    </p:spTree>
    <p:extLst>
      <p:ext uri="{BB962C8B-B14F-4D97-AF65-F5344CB8AC3E}">
        <p14:creationId xmlns:p14="http://schemas.microsoft.com/office/powerpoint/2010/main" val="164776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Details</a:t>
            </a:r>
            <a:endParaRPr lang="en-US" b="1" dirty="0"/>
          </a:p>
        </p:txBody>
      </p:sp>
      <p:sp>
        <p:nvSpPr>
          <p:cNvPr id="3" name="Content Placeholder 2"/>
          <p:cNvSpPr>
            <a:spLocks noGrp="1"/>
          </p:cNvSpPr>
          <p:nvPr>
            <p:ph idx="1"/>
          </p:nvPr>
        </p:nvSpPr>
        <p:spPr/>
        <p:txBody>
          <a:bodyPr>
            <a:normAutofit/>
          </a:bodyPr>
          <a:lstStyle/>
          <a:p>
            <a:pPr algn="just"/>
            <a:r>
              <a:rPr lang="en-US" dirty="0" smtClean="0"/>
              <a:t>Subject Name: Professional Elective - III : Data Analytics</a:t>
            </a:r>
          </a:p>
          <a:p>
            <a:pPr algn="just"/>
            <a:r>
              <a:rPr lang="en-US" dirty="0" smtClean="0"/>
              <a:t>Credit: 3</a:t>
            </a:r>
          </a:p>
          <a:p>
            <a:pPr algn="just"/>
            <a:r>
              <a:rPr lang="en-US" dirty="0" smtClean="0"/>
              <a:t>Subject Code: PECCSE602A</a:t>
            </a:r>
          </a:p>
          <a:p>
            <a:pPr algn="just"/>
            <a:r>
              <a:rPr lang="en-US" dirty="0" smtClean="0"/>
              <a:t>Lecture Hours: 36</a:t>
            </a:r>
            <a:endParaRPr lang="en-US" dirty="0"/>
          </a:p>
        </p:txBody>
      </p:sp>
      <p:sp>
        <p:nvSpPr>
          <p:cNvPr id="4" name="Date Placeholder 3"/>
          <p:cNvSpPr>
            <a:spLocks noGrp="1"/>
          </p:cNvSpPr>
          <p:nvPr>
            <p:ph type="dt" sz="half" idx="10"/>
          </p:nvPr>
        </p:nvSpPr>
        <p:spPr/>
        <p:txBody>
          <a:bodyPr/>
          <a:lstStyle/>
          <a:p>
            <a:fld id="{44F04B8E-D1D7-41C5-B833-7C00FF35F71E}"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2</a:t>
            </a:fld>
            <a:endParaRPr lang="en-US"/>
          </a:p>
        </p:txBody>
      </p:sp>
    </p:spTree>
    <p:extLst>
      <p:ext uri="{BB962C8B-B14F-4D97-AF65-F5344CB8AC3E}">
        <p14:creationId xmlns:p14="http://schemas.microsoft.com/office/powerpoint/2010/main" val="1823811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Wrangling: Why it matters?</a:t>
            </a:r>
            <a:endParaRPr lang="en-US" b="1" dirty="0"/>
          </a:p>
        </p:txBody>
      </p:sp>
      <p:sp>
        <p:nvSpPr>
          <p:cNvPr id="3" name="Content Placeholder 2"/>
          <p:cNvSpPr>
            <a:spLocks noGrp="1"/>
          </p:cNvSpPr>
          <p:nvPr>
            <p:ph idx="1"/>
          </p:nvPr>
        </p:nvSpPr>
        <p:spPr>
          <a:xfrm>
            <a:off x="838200" y="1825624"/>
            <a:ext cx="10515600" cy="4781238"/>
          </a:xfrm>
        </p:spPr>
        <p:txBody>
          <a:bodyPr>
            <a:normAutofit/>
          </a:bodyPr>
          <a:lstStyle/>
          <a:p>
            <a:pPr>
              <a:buFont typeface="Wingdings" panose="05000000000000000000" pitchFamily="2" charset="2"/>
              <a:buChar char="Ø"/>
            </a:pPr>
            <a:r>
              <a:rPr lang="en-US" sz="2400" dirty="0" smtClean="0"/>
              <a:t>Imagine building the </a:t>
            </a:r>
            <a:r>
              <a:rPr lang="en-US" sz="2400" dirty="0" err="1" smtClean="0"/>
              <a:t>Taj</a:t>
            </a:r>
            <a:r>
              <a:rPr lang="en-US" sz="2400" dirty="0" smtClean="0"/>
              <a:t> </a:t>
            </a:r>
            <a:r>
              <a:rPr lang="en-US" sz="2400" dirty="0" err="1" smtClean="0"/>
              <a:t>Mahal</a:t>
            </a:r>
            <a:r>
              <a:rPr lang="en-US" sz="2400" dirty="0" smtClean="0"/>
              <a:t> on a shoddy foundation or if the builder who constructed your home slapped it together without paying meticulous detail to the quality of the foundation and the building supplies. Data wrangling works similarly as a solid foundation for research and analytics.</a:t>
            </a:r>
          </a:p>
          <a:p>
            <a:pPr>
              <a:buFont typeface="Wingdings" panose="05000000000000000000" pitchFamily="2" charset="2"/>
              <a:buChar char="Ø"/>
            </a:pPr>
            <a:r>
              <a:rPr lang="en-US" sz="2400" dirty="0" smtClean="0"/>
              <a:t>Once the process is complete, you'll get results much faster with less chance of errors or missed opportunities. You make raw data usable when you use data-wrangling tools and follow the steps. Other benefits include:</a:t>
            </a:r>
          </a:p>
          <a:p>
            <a:pPr lvl="1">
              <a:buFont typeface="Wingdings" panose="05000000000000000000" pitchFamily="2" charset="2"/>
              <a:buChar char="Ø"/>
            </a:pPr>
            <a:r>
              <a:rPr lang="en-US" sz="2000" b="1" dirty="0" smtClean="0"/>
              <a:t>Data wrangling enables you to gather data from multiple sources into a central spot.</a:t>
            </a:r>
          </a:p>
          <a:p>
            <a:pPr lvl="1">
              <a:buFont typeface="Wingdings" panose="05000000000000000000" pitchFamily="2" charset="2"/>
              <a:buChar char="Ø"/>
            </a:pPr>
            <a:endParaRPr lang="en-US" sz="2000" b="1" dirty="0" smtClean="0"/>
          </a:p>
          <a:p>
            <a:pPr lvl="1">
              <a:buFont typeface="Wingdings" panose="05000000000000000000" pitchFamily="2" charset="2"/>
              <a:buChar char="Ø"/>
            </a:pPr>
            <a:r>
              <a:rPr lang="en-US" sz="2000" b="1" dirty="0" smtClean="0"/>
              <a:t>Cleaning and converting data into a standard format enables you to perform cross-data set analytics.</a:t>
            </a:r>
          </a:p>
          <a:p>
            <a:pPr lvl="1">
              <a:buFont typeface="Wingdings" panose="05000000000000000000" pitchFamily="2" charset="2"/>
              <a:buChar char="Ø"/>
            </a:pPr>
            <a:endParaRPr lang="en-US" sz="2000" b="1" dirty="0" smtClean="0"/>
          </a:p>
          <a:p>
            <a:pPr lvl="1">
              <a:buFont typeface="Wingdings" panose="05000000000000000000" pitchFamily="2" charset="2"/>
              <a:buChar char="Ø"/>
            </a:pPr>
            <a:r>
              <a:rPr lang="en-US" sz="2000" b="1" dirty="0" smtClean="0"/>
              <a:t>Data wrangling prepares data by removing flawed and missing elements, readying it for data mining, and empowering businesses to make concrete, data-driven decisions.</a:t>
            </a:r>
            <a:endParaRPr lang="en-US" sz="2000" b="1" dirty="0"/>
          </a:p>
        </p:txBody>
      </p:sp>
      <p:sp>
        <p:nvSpPr>
          <p:cNvPr id="4" name="Date Placeholder 3"/>
          <p:cNvSpPr>
            <a:spLocks noGrp="1"/>
          </p:cNvSpPr>
          <p:nvPr>
            <p:ph type="dt" sz="half" idx="10"/>
          </p:nvPr>
        </p:nvSpPr>
        <p:spPr/>
        <p:txBody>
          <a:bodyPr/>
          <a:lstStyle/>
          <a:p>
            <a:fld id="{5497FE2E-36ED-4DAF-A7CB-1E9B2D3DDCC0}"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20</a:t>
            </a:fld>
            <a:endParaRPr lang="en-US"/>
          </a:p>
        </p:txBody>
      </p:sp>
    </p:spTree>
    <p:extLst>
      <p:ext uri="{BB962C8B-B14F-4D97-AF65-F5344CB8AC3E}">
        <p14:creationId xmlns:p14="http://schemas.microsoft.com/office/powerpoint/2010/main" val="4287739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Wrangling: Steps</a:t>
            </a:r>
            <a:endParaRPr lang="en-US" b="1" dirty="0"/>
          </a:p>
        </p:txBody>
      </p:sp>
      <p:sp>
        <p:nvSpPr>
          <p:cNvPr id="3" name="Content Placeholder 2"/>
          <p:cNvSpPr>
            <a:spLocks noGrp="1"/>
          </p:cNvSpPr>
          <p:nvPr>
            <p:ph idx="1"/>
          </p:nvPr>
        </p:nvSpPr>
        <p:spPr>
          <a:xfrm>
            <a:off x="838200" y="1799866"/>
            <a:ext cx="10515600" cy="4871390"/>
          </a:xfrm>
        </p:spPr>
        <p:txBody>
          <a:bodyPr>
            <a:normAutofit/>
          </a:bodyPr>
          <a:lstStyle/>
          <a:p>
            <a:pPr>
              <a:buFont typeface="Wingdings" panose="05000000000000000000" pitchFamily="2" charset="2"/>
              <a:buChar char="Ø"/>
            </a:pPr>
            <a:r>
              <a:rPr lang="en-US" sz="2400" dirty="0" smtClean="0"/>
              <a:t>Harvard Business School Online identifies </a:t>
            </a:r>
            <a:r>
              <a:rPr lang="en-US" sz="2400" b="1" dirty="0" smtClean="0"/>
              <a:t>six common processes </a:t>
            </a:r>
            <a:r>
              <a:rPr lang="en-US" sz="2400" dirty="0" smtClean="0"/>
              <a:t>used to inform your approach to </a:t>
            </a:r>
            <a:r>
              <a:rPr lang="en-US" sz="2400" b="1" dirty="0" smtClean="0"/>
              <a:t>data wrangling</a:t>
            </a:r>
            <a:r>
              <a:rPr lang="en-US" sz="2400" dirty="0" smtClean="0"/>
              <a:t>: </a:t>
            </a:r>
          </a:p>
          <a:p>
            <a:pPr marL="914400" lvl="1" indent="-457200">
              <a:buFont typeface="+mj-lt"/>
              <a:buAutoNum type="arabicPeriod"/>
            </a:pPr>
            <a:r>
              <a:rPr lang="en-US" sz="2000" b="1" dirty="0" smtClean="0"/>
              <a:t>Data Discovery</a:t>
            </a:r>
          </a:p>
          <a:p>
            <a:pPr marL="914400" lvl="1" indent="-457200">
              <a:buFont typeface="+mj-lt"/>
              <a:buAutoNum type="arabicPeriod"/>
            </a:pPr>
            <a:r>
              <a:rPr lang="en-US" sz="2000" b="1" dirty="0" smtClean="0"/>
              <a:t>Data Structuring</a:t>
            </a:r>
          </a:p>
          <a:p>
            <a:pPr marL="914400" lvl="1" indent="-457200">
              <a:buFont typeface="+mj-lt"/>
              <a:buAutoNum type="arabicPeriod"/>
            </a:pPr>
            <a:r>
              <a:rPr lang="en-US" sz="2000" b="1" dirty="0" smtClean="0"/>
              <a:t>Data Cleaning</a:t>
            </a:r>
          </a:p>
          <a:p>
            <a:pPr marL="914400" lvl="1" indent="-457200">
              <a:buFont typeface="+mj-lt"/>
              <a:buAutoNum type="arabicPeriod"/>
            </a:pPr>
            <a:r>
              <a:rPr lang="en-US" sz="2000" b="1" dirty="0" smtClean="0"/>
              <a:t>Data Enriching</a:t>
            </a:r>
          </a:p>
          <a:p>
            <a:pPr marL="914400" lvl="1" indent="-457200">
              <a:buFont typeface="+mj-lt"/>
              <a:buAutoNum type="arabicPeriod"/>
            </a:pPr>
            <a:r>
              <a:rPr lang="en-US" sz="2000" b="1" dirty="0" smtClean="0"/>
              <a:t>Data Validating, and</a:t>
            </a:r>
          </a:p>
          <a:p>
            <a:pPr marL="914400" lvl="1" indent="-457200">
              <a:buFont typeface="+mj-lt"/>
              <a:buAutoNum type="arabicPeriod"/>
            </a:pPr>
            <a:r>
              <a:rPr lang="en-US" sz="2000" b="1" dirty="0" smtClean="0"/>
              <a:t>Data Publishing </a:t>
            </a:r>
          </a:p>
          <a:p>
            <a:pPr>
              <a:buFont typeface="Wingdings" panose="05000000000000000000" pitchFamily="2" charset="2"/>
              <a:buChar char="Ø"/>
            </a:pPr>
            <a:r>
              <a:rPr lang="en-US" sz="2400" dirty="0" smtClean="0"/>
              <a:t>If you work with data, you’ll likely also work with several tools to help you easily navigate the data-wrangling process. </a:t>
            </a:r>
          </a:p>
          <a:p>
            <a:pPr>
              <a:buFont typeface="Wingdings" panose="05000000000000000000" pitchFamily="2" charset="2"/>
              <a:buChar char="Ø"/>
            </a:pPr>
            <a:r>
              <a:rPr lang="en-US" sz="2400" dirty="0" smtClean="0"/>
              <a:t>Some popular </a:t>
            </a:r>
            <a:r>
              <a:rPr lang="en-US" sz="2400" b="1" dirty="0" smtClean="0"/>
              <a:t>tools</a:t>
            </a:r>
            <a:r>
              <a:rPr lang="en-US" sz="2400" dirty="0" smtClean="0"/>
              <a:t> include </a:t>
            </a:r>
            <a:r>
              <a:rPr lang="en-US" sz="2400" b="1" dirty="0" smtClean="0"/>
              <a:t>Tabula, </a:t>
            </a:r>
            <a:r>
              <a:rPr lang="en-US" sz="2400" b="1" dirty="0" err="1" smtClean="0"/>
              <a:t>DataWrangler</a:t>
            </a:r>
            <a:r>
              <a:rPr lang="en-US" sz="2400" b="1" dirty="0" smtClean="0"/>
              <a:t>, Pandas, and Python</a:t>
            </a:r>
            <a:r>
              <a:rPr lang="en-US" sz="2400" dirty="0" smtClean="0"/>
              <a:t>. </a:t>
            </a:r>
          </a:p>
          <a:p>
            <a:pPr>
              <a:buFont typeface="Wingdings" panose="05000000000000000000" pitchFamily="2" charset="2"/>
              <a:buChar char="Ø"/>
            </a:pPr>
            <a:r>
              <a:rPr lang="en-US" sz="2400" dirty="0" smtClean="0"/>
              <a:t>Each project might require you to take a slightly different approach and may present unique challenges throughout the process.</a:t>
            </a:r>
          </a:p>
          <a:p>
            <a:pPr>
              <a:buFont typeface="Wingdings" panose="05000000000000000000" pitchFamily="2" charset="2"/>
              <a:buChar char="Ø"/>
            </a:pPr>
            <a:endParaRPr lang="en-US" sz="2000" b="1" dirty="0"/>
          </a:p>
        </p:txBody>
      </p:sp>
      <p:sp>
        <p:nvSpPr>
          <p:cNvPr id="4" name="Date Placeholder 3"/>
          <p:cNvSpPr>
            <a:spLocks noGrp="1"/>
          </p:cNvSpPr>
          <p:nvPr>
            <p:ph type="dt" sz="half" idx="10"/>
          </p:nvPr>
        </p:nvSpPr>
        <p:spPr/>
        <p:txBody>
          <a:bodyPr/>
          <a:lstStyle/>
          <a:p>
            <a:fld id="{6ADD68A2-422A-4577-AD01-2226BF4F40D4}"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21</a:t>
            </a:fld>
            <a:endParaRPr lang="en-US"/>
          </a:p>
        </p:txBody>
      </p:sp>
    </p:spTree>
    <p:extLst>
      <p:ext uri="{BB962C8B-B14F-4D97-AF65-F5344CB8AC3E}">
        <p14:creationId xmlns:p14="http://schemas.microsoft.com/office/powerpoint/2010/main" val="801494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Discovery</a:t>
            </a:r>
            <a:endParaRPr lang="en-US" b="1" dirty="0"/>
          </a:p>
        </p:txBody>
      </p:sp>
      <p:sp>
        <p:nvSpPr>
          <p:cNvPr id="3" name="Content Placeholder 2"/>
          <p:cNvSpPr>
            <a:spLocks noGrp="1"/>
          </p:cNvSpPr>
          <p:nvPr>
            <p:ph idx="1"/>
          </p:nvPr>
        </p:nvSpPr>
        <p:spPr>
          <a:xfrm>
            <a:off x="838200" y="1799866"/>
            <a:ext cx="5214870" cy="4871390"/>
          </a:xfrm>
        </p:spPr>
        <p:txBody>
          <a:bodyPr>
            <a:normAutofit/>
          </a:bodyPr>
          <a:lstStyle/>
          <a:p>
            <a:pPr algn="just">
              <a:buFont typeface="Wingdings" panose="05000000000000000000" pitchFamily="2" charset="2"/>
              <a:buChar char="Ø"/>
            </a:pPr>
            <a:r>
              <a:rPr lang="en-US" sz="2400" dirty="0" smtClean="0"/>
              <a:t>The first step helps you make sense of the data you're working with. You'll also need to keep the primary goal of the data analysis during this step. For example, if your organization wants to gain customer behavior insight, you might sort customer data according to location, promotional codes, and purchases.</a:t>
            </a: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5819712" cy="3229042"/>
          </a:xfrm>
          <a:prstGeom prst="rect">
            <a:avLst/>
          </a:prstGeom>
        </p:spPr>
      </p:pic>
      <p:sp>
        <p:nvSpPr>
          <p:cNvPr id="5" name="Date Placeholder 4"/>
          <p:cNvSpPr>
            <a:spLocks noGrp="1"/>
          </p:cNvSpPr>
          <p:nvPr>
            <p:ph type="dt" sz="half" idx="10"/>
          </p:nvPr>
        </p:nvSpPr>
        <p:spPr/>
        <p:txBody>
          <a:bodyPr/>
          <a:lstStyle/>
          <a:p>
            <a:fld id="{DA04F805-0BE5-454F-8A4D-C0103E6DF15E}" type="datetime1">
              <a:rPr lang="en-US" smtClean="0"/>
              <a:t>1/8/2024</a:t>
            </a:fld>
            <a:endParaRPr lang="en-US"/>
          </a:p>
        </p:txBody>
      </p:sp>
      <p:sp>
        <p:nvSpPr>
          <p:cNvPr id="6" name="Slide Number Placeholder 5"/>
          <p:cNvSpPr>
            <a:spLocks noGrp="1"/>
          </p:cNvSpPr>
          <p:nvPr>
            <p:ph type="sldNum" sz="quarter" idx="12"/>
          </p:nvPr>
        </p:nvSpPr>
        <p:spPr/>
        <p:txBody>
          <a:bodyPr/>
          <a:lstStyle/>
          <a:p>
            <a:fld id="{4F2CE3ED-DAB9-4BB8-B569-8CB80401C8BA}" type="slidenum">
              <a:rPr lang="en-US" smtClean="0"/>
              <a:t>22</a:t>
            </a:fld>
            <a:endParaRPr lang="en-US"/>
          </a:p>
        </p:txBody>
      </p:sp>
    </p:spTree>
    <p:extLst>
      <p:ext uri="{BB962C8B-B14F-4D97-AF65-F5344CB8AC3E}">
        <p14:creationId xmlns:p14="http://schemas.microsoft.com/office/powerpoint/2010/main" val="3876910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Structuring</a:t>
            </a:r>
            <a:endParaRPr lang="en-US" b="1" dirty="0"/>
          </a:p>
        </p:txBody>
      </p:sp>
      <p:sp>
        <p:nvSpPr>
          <p:cNvPr id="3" name="Content Placeholder 2"/>
          <p:cNvSpPr>
            <a:spLocks noGrp="1"/>
          </p:cNvSpPr>
          <p:nvPr>
            <p:ph idx="1"/>
          </p:nvPr>
        </p:nvSpPr>
        <p:spPr>
          <a:xfrm>
            <a:off x="838200" y="1799866"/>
            <a:ext cx="5305023" cy="4871390"/>
          </a:xfrm>
        </p:spPr>
        <p:txBody>
          <a:bodyPr>
            <a:normAutofit/>
          </a:bodyPr>
          <a:lstStyle/>
          <a:p>
            <a:pPr algn="just">
              <a:buFont typeface="Wingdings" panose="05000000000000000000" pitchFamily="2" charset="2"/>
              <a:buChar char="Ø"/>
            </a:pPr>
            <a:r>
              <a:rPr lang="en-US" sz="2400" dirty="0" smtClean="0"/>
              <a:t>Once you've finished the first step, you might find raw data that could be more organized, complete, or misformatted for your purposes. That's where data structuring comes into play. This is the process in which you transform that raw data into a form appropriate for the analytical model you want to use to interpret the data.</a:t>
            </a: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489" y="1445989"/>
            <a:ext cx="5814121" cy="3872985"/>
          </a:xfrm>
          <a:prstGeom prst="rect">
            <a:avLst/>
          </a:prstGeom>
        </p:spPr>
      </p:pic>
      <p:sp>
        <p:nvSpPr>
          <p:cNvPr id="5" name="Date Placeholder 4"/>
          <p:cNvSpPr>
            <a:spLocks noGrp="1"/>
          </p:cNvSpPr>
          <p:nvPr>
            <p:ph type="dt" sz="half" idx="10"/>
          </p:nvPr>
        </p:nvSpPr>
        <p:spPr/>
        <p:txBody>
          <a:bodyPr/>
          <a:lstStyle/>
          <a:p>
            <a:fld id="{AF57258D-A221-48E3-A8A1-D1B4E01A0293}" type="datetime1">
              <a:rPr lang="en-US" smtClean="0"/>
              <a:t>1/8/2024</a:t>
            </a:fld>
            <a:endParaRPr lang="en-US"/>
          </a:p>
        </p:txBody>
      </p:sp>
      <p:sp>
        <p:nvSpPr>
          <p:cNvPr id="6" name="Slide Number Placeholder 5"/>
          <p:cNvSpPr>
            <a:spLocks noGrp="1"/>
          </p:cNvSpPr>
          <p:nvPr>
            <p:ph type="sldNum" sz="quarter" idx="12"/>
          </p:nvPr>
        </p:nvSpPr>
        <p:spPr/>
        <p:txBody>
          <a:bodyPr/>
          <a:lstStyle/>
          <a:p>
            <a:fld id="{4F2CE3ED-DAB9-4BB8-B569-8CB80401C8BA}" type="slidenum">
              <a:rPr lang="en-US" smtClean="0"/>
              <a:t>23</a:t>
            </a:fld>
            <a:endParaRPr lang="en-US"/>
          </a:p>
        </p:txBody>
      </p:sp>
    </p:spTree>
    <p:extLst>
      <p:ext uri="{BB962C8B-B14F-4D97-AF65-F5344CB8AC3E}">
        <p14:creationId xmlns:p14="http://schemas.microsoft.com/office/powerpoint/2010/main" val="1694470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cleaning</a:t>
            </a:r>
            <a:endParaRPr lang="en-US" b="1" dirty="0"/>
          </a:p>
        </p:txBody>
      </p:sp>
      <p:sp>
        <p:nvSpPr>
          <p:cNvPr id="3" name="Content Placeholder 2"/>
          <p:cNvSpPr>
            <a:spLocks noGrp="1"/>
          </p:cNvSpPr>
          <p:nvPr>
            <p:ph idx="1"/>
          </p:nvPr>
        </p:nvSpPr>
        <p:spPr>
          <a:xfrm>
            <a:off x="838200" y="1799866"/>
            <a:ext cx="5305023" cy="4871390"/>
          </a:xfrm>
        </p:spPr>
        <p:txBody>
          <a:bodyPr>
            <a:normAutofit/>
          </a:bodyPr>
          <a:lstStyle/>
          <a:p>
            <a:pPr algn="just">
              <a:buFont typeface="Wingdings" panose="05000000000000000000" pitchFamily="2" charset="2"/>
              <a:buChar char="Ø"/>
            </a:pPr>
            <a:r>
              <a:rPr lang="en-US" sz="2400" dirty="0" smtClean="0"/>
              <a:t>During the data cleaning step, you remove data errors that might distort or damage the value of your analysis. This includes tasks like standardizing inputs, deleting empty cells, removing outliers, and deleting blank rows. Ultimately, the goal is to ensure the data is as error-free as possible.</a:t>
            </a: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059" y="1523262"/>
            <a:ext cx="5440192" cy="3872985"/>
          </a:xfrm>
          <a:prstGeom prst="rect">
            <a:avLst/>
          </a:prstGeom>
        </p:spPr>
      </p:pic>
      <p:sp>
        <p:nvSpPr>
          <p:cNvPr id="5" name="Date Placeholder 4"/>
          <p:cNvSpPr>
            <a:spLocks noGrp="1"/>
          </p:cNvSpPr>
          <p:nvPr>
            <p:ph type="dt" sz="half" idx="10"/>
          </p:nvPr>
        </p:nvSpPr>
        <p:spPr/>
        <p:txBody>
          <a:bodyPr/>
          <a:lstStyle/>
          <a:p>
            <a:fld id="{11BA28DF-3035-4200-946E-20147C831FCA}" type="datetime1">
              <a:rPr lang="en-US" smtClean="0"/>
              <a:t>1/8/2024</a:t>
            </a:fld>
            <a:endParaRPr lang="en-US"/>
          </a:p>
        </p:txBody>
      </p:sp>
      <p:sp>
        <p:nvSpPr>
          <p:cNvPr id="6" name="Slide Number Placeholder 5"/>
          <p:cNvSpPr>
            <a:spLocks noGrp="1"/>
          </p:cNvSpPr>
          <p:nvPr>
            <p:ph type="sldNum" sz="quarter" idx="12"/>
          </p:nvPr>
        </p:nvSpPr>
        <p:spPr/>
        <p:txBody>
          <a:bodyPr/>
          <a:lstStyle/>
          <a:p>
            <a:fld id="{4F2CE3ED-DAB9-4BB8-B569-8CB80401C8BA}" type="slidenum">
              <a:rPr lang="en-US" smtClean="0"/>
              <a:t>24</a:t>
            </a:fld>
            <a:endParaRPr lang="en-US"/>
          </a:p>
        </p:txBody>
      </p:sp>
    </p:spTree>
    <p:extLst>
      <p:ext uri="{BB962C8B-B14F-4D97-AF65-F5344CB8AC3E}">
        <p14:creationId xmlns:p14="http://schemas.microsoft.com/office/powerpoint/2010/main" val="984091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Enriching data</a:t>
            </a:r>
            <a:endParaRPr lang="en-US" b="1" dirty="0"/>
          </a:p>
        </p:txBody>
      </p:sp>
      <p:sp>
        <p:nvSpPr>
          <p:cNvPr id="3" name="Content Placeholder 2"/>
          <p:cNvSpPr>
            <a:spLocks noGrp="1"/>
          </p:cNvSpPr>
          <p:nvPr>
            <p:ph idx="1"/>
          </p:nvPr>
        </p:nvSpPr>
        <p:spPr>
          <a:xfrm>
            <a:off x="838200" y="1799866"/>
            <a:ext cx="5305023" cy="4871390"/>
          </a:xfrm>
        </p:spPr>
        <p:txBody>
          <a:bodyPr>
            <a:normAutofit/>
          </a:bodyPr>
          <a:lstStyle/>
          <a:p>
            <a:pPr algn="just">
              <a:buFont typeface="Wingdings" panose="05000000000000000000" pitchFamily="2" charset="2"/>
              <a:buChar char="Ø"/>
            </a:pPr>
            <a:r>
              <a:rPr lang="en-US" sz="2400" dirty="0" smtClean="0"/>
              <a:t>Once you've transformed your data into a more usable state, you must determine if you have all the data you need for the project. If you don't, you can enrich it by adding values from other data sets. And if you do so, you might have to repeat steps one through three for that new data.</a:t>
            </a:r>
            <a:endParaRPr lang="en-US" sz="20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2059" y="1530167"/>
            <a:ext cx="5440192" cy="3859175"/>
          </a:xfrm>
          <a:prstGeom prst="rect">
            <a:avLst/>
          </a:prstGeom>
        </p:spPr>
      </p:pic>
      <p:sp>
        <p:nvSpPr>
          <p:cNvPr id="5" name="Date Placeholder 4"/>
          <p:cNvSpPr>
            <a:spLocks noGrp="1"/>
          </p:cNvSpPr>
          <p:nvPr>
            <p:ph type="dt" sz="half" idx="10"/>
          </p:nvPr>
        </p:nvSpPr>
        <p:spPr/>
        <p:txBody>
          <a:bodyPr/>
          <a:lstStyle/>
          <a:p>
            <a:fld id="{4F3FC19B-5824-4D55-A69F-DA66FDD4728E}" type="datetime1">
              <a:rPr lang="en-US" smtClean="0"/>
              <a:t>1/8/2024</a:t>
            </a:fld>
            <a:endParaRPr lang="en-US"/>
          </a:p>
        </p:txBody>
      </p:sp>
      <p:sp>
        <p:nvSpPr>
          <p:cNvPr id="6" name="Slide Number Placeholder 5"/>
          <p:cNvSpPr>
            <a:spLocks noGrp="1"/>
          </p:cNvSpPr>
          <p:nvPr>
            <p:ph type="sldNum" sz="quarter" idx="12"/>
          </p:nvPr>
        </p:nvSpPr>
        <p:spPr/>
        <p:txBody>
          <a:bodyPr/>
          <a:lstStyle/>
          <a:p>
            <a:fld id="{4F2CE3ED-DAB9-4BB8-B569-8CB80401C8BA}" type="slidenum">
              <a:rPr lang="en-US" smtClean="0"/>
              <a:t>25</a:t>
            </a:fld>
            <a:endParaRPr lang="en-US"/>
          </a:p>
        </p:txBody>
      </p:sp>
    </p:spTree>
    <p:extLst>
      <p:ext uri="{BB962C8B-B14F-4D97-AF65-F5344CB8AC3E}">
        <p14:creationId xmlns:p14="http://schemas.microsoft.com/office/powerpoint/2010/main" val="3903423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Validation</a:t>
            </a:r>
            <a:endParaRPr lang="en-US" b="1" dirty="0"/>
          </a:p>
        </p:txBody>
      </p:sp>
      <p:sp>
        <p:nvSpPr>
          <p:cNvPr id="3" name="Content Placeholder 2"/>
          <p:cNvSpPr>
            <a:spLocks noGrp="1"/>
          </p:cNvSpPr>
          <p:nvPr>
            <p:ph idx="1"/>
          </p:nvPr>
        </p:nvSpPr>
        <p:spPr>
          <a:xfrm>
            <a:off x="838200" y="1799866"/>
            <a:ext cx="5305023" cy="4871390"/>
          </a:xfrm>
        </p:spPr>
        <p:txBody>
          <a:bodyPr>
            <a:normAutofit/>
          </a:bodyPr>
          <a:lstStyle/>
          <a:p>
            <a:pPr algn="just">
              <a:buFont typeface="Wingdings" panose="05000000000000000000" pitchFamily="2" charset="2"/>
              <a:buChar char="Ø"/>
            </a:pPr>
            <a:r>
              <a:rPr lang="en-US" sz="2400" dirty="0" smtClean="0"/>
              <a:t>When you work on data validation, you verify that your data is consistent and of sufficient quality. During this step, you might find some issues you need to address or that the data is ready to be analyzed. This step is typically completed using automated processes and requires some programming skills.</a:t>
            </a:r>
            <a:endParaRPr lang="en-US" sz="20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2059" y="1646003"/>
            <a:ext cx="5440192" cy="3627503"/>
          </a:xfrm>
          <a:prstGeom prst="rect">
            <a:avLst/>
          </a:prstGeom>
        </p:spPr>
      </p:pic>
      <p:sp>
        <p:nvSpPr>
          <p:cNvPr id="6" name="Date Placeholder 5"/>
          <p:cNvSpPr>
            <a:spLocks noGrp="1"/>
          </p:cNvSpPr>
          <p:nvPr>
            <p:ph type="dt" sz="half" idx="10"/>
          </p:nvPr>
        </p:nvSpPr>
        <p:spPr/>
        <p:txBody>
          <a:bodyPr/>
          <a:lstStyle/>
          <a:p>
            <a:fld id="{E5F20AC0-EF79-4211-8773-7C2B75CD3B8F}" type="datetime1">
              <a:rPr lang="en-US" smtClean="0"/>
              <a:t>1/8/2024</a:t>
            </a:fld>
            <a:endParaRPr lang="en-US"/>
          </a:p>
        </p:txBody>
      </p:sp>
      <p:sp>
        <p:nvSpPr>
          <p:cNvPr id="7" name="Slide Number Placeholder 6"/>
          <p:cNvSpPr>
            <a:spLocks noGrp="1"/>
          </p:cNvSpPr>
          <p:nvPr>
            <p:ph type="sldNum" sz="quarter" idx="12"/>
          </p:nvPr>
        </p:nvSpPr>
        <p:spPr/>
        <p:txBody>
          <a:bodyPr/>
          <a:lstStyle/>
          <a:p>
            <a:fld id="{4F2CE3ED-DAB9-4BB8-B569-8CB80401C8BA}" type="slidenum">
              <a:rPr lang="en-US" smtClean="0"/>
              <a:t>26</a:t>
            </a:fld>
            <a:endParaRPr lang="en-US"/>
          </a:p>
        </p:txBody>
      </p:sp>
    </p:spTree>
    <p:extLst>
      <p:ext uri="{BB962C8B-B14F-4D97-AF65-F5344CB8AC3E}">
        <p14:creationId xmlns:p14="http://schemas.microsoft.com/office/powerpoint/2010/main" val="493113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Publishing</a:t>
            </a:r>
            <a:endParaRPr lang="en-US" b="1" dirty="0"/>
          </a:p>
        </p:txBody>
      </p:sp>
      <p:sp>
        <p:nvSpPr>
          <p:cNvPr id="3" name="Content Placeholder 2"/>
          <p:cNvSpPr>
            <a:spLocks noGrp="1"/>
          </p:cNvSpPr>
          <p:nvPr>
            <p:ph idx="1"/>
          </p:nvPr>
        </p:nvSpPr>
        <p:spPr>
          <a:xfrm>
            <a:off x="838200" y="1799866"/>
            <a:ext cx="4480775" cy="4871390"/>
          </a:xfrm>
        </p:spPr>
        <p:txBody>
          <a:bodyPr>
            <a:normAutofit/>
          </a:bodyPr>
          <a:lstStyle/>
          <a:p>
            <a:pPr algn="just">
              <a:buFont typeface="Wingdings" panose="05000000000000000000" pitchFamily="2" charset="2"/>
              <a:buChar char="Ø"/>
            </a:pPr>
            <a:r>
              <a:rPr lang="en-US" sz="2400" dirty="0" smtClean="0"/>
              <a:t>After validating your data, you're ready to publish it. In this step, you'll put it into whatever format you prefer for sharing with other organization members for analysis purposes. Use written reports or digital files, depending on the nature of the data and the organization's overarching goals.</a:t>
            </a: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43727"/>
            <a:ext cx="4979831" cy="5338380"/>
          </a:xfrm>
          <a:prstGeom prst="rect">
            <a:avLst/>
          </a:prstGeom>
        </p:spPr>
      </p:pic>
      <p:sp>
        <p:nvSpPr>
          <p:cNvPr id="5" name="Date Placeholder 4"/>
          <p:cNvSpPr>
            <a:spLocks noGrp="1"/>
          </p:cNvSpPr>
          <p:nvPr>
            <p:ph type="dt" sz="half" idx="10"/>
          </p:nvPr>
        </p:nvSpPr>
        <p:spPr/>
        <p:txBody>
          <a:bodyPr/>
          <a:lstStyle/>
          <a:p>
            <a:fld id="{A8A5CD20-2A7D-47FC-95BE-490DCA6D42C4}" type="datetime1">
              <a:rPr lang="en-US" smtClean="0"/>
              <a:t>1/8/2024</a:t>
            </a:fld>
            <a:endParaRPr lang="en-US"/>
          </a:p>
        </p:txBody>
      </p:sp>
      <p:sp>
        <p:nvSpPr>
          <p:cNvPr id="6" name="Slide Number Placeholder 5"/>
          <p:cNvSpPr>
            <a:spLocks noGrp="1"/>
          </p:cNvSpPr>
          <p:nvPr>
            <p:ph type="sldNum" sz="quarter" idx="12"/>
          </p:nvPr>
        </p:nvSpPr>
        <p:spPr/>
        <p:txBody>
          <a:bodyPr/>
          <a:lstStyle/>
          <a:p>
            <a:fld id="{4F2CE3ED-DAB9-4BB8-B569-8CB80401C8BA}" type="slidenum">
              <a:rPr lang="en-US" smtClean="0"/>
              <a:t>27</a:t>
            </a:fld>
            <a:endParaRPr lang="en-US"/>
          </a:p>
        </p:txBody>
      </p:sp>
    </p:spTree>
    <p:extLst>
      <p:ext uri="{BB962C8B-B14F-4D97-AF65-F5344CB8AC3E}">
        <p14:creationId xmlns:p14="http://schemas.microsoft.com/office/powerpoint/2010/main" val="21296242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 for a future Employee</a:t>
            </a:r>
            <a:endParaRPr lang="en-US" b="1" dirty="0"/>
          </a:p>
        </p:txBody>
      </p:sp>
      <p:sp>
        <p:nvSpPr>
          <p:cNvPr id="3" name="Content Placeholder 2"/>
          <p:cNvSpPr>
            <a:spLocks noGrp="1"/>
          </p:cNvSpPr>
          <p:nvPr>
            <p:ph idx="1"/>
          </p:nvPr>
        </p:nvSpPr>
        <p:spPr>
          <a:xfrm>
            <a:off x="838200" y="1825625"/>
            <a:ext cx="10515600" cy="4652448"/>
          </a:xfrm>
        </p:spPr>
        <p:txBody>
          <a:bodyPr>
            <a:normAutofit fontScale="92500" lnSpcReduction="10000"/>
          </a:bodyPr>
          <a:lstStyle/>
          <a:p>
            <a:pPr>
              <a:buFont typeface="Wingdings" panose="05000000000000000000" pitchFamily="2" charset="2"/>
              <a:buChar char="Ø"/>
            </a:pPr>
            <a:r>
              <a:rPr lang="en-US" dirty="0" smtClean="0"/>
              <a:t>The </a:t>
            </a:r>
            <a:r>
              <a:rPr lang="en-US" dirty="0"/>
              <a:t>data-wrangling market itself is predicted to remain strong. According to </a:t>
            </a:r>
            <a:r>
              <a:rPr lang="en-US" dirty="0" err="1"/>
              <a:t>Mordor</a:t>
            </a:r>
            <a:r>
              <a:rPr lang="en-US" dirty="0"/>
              <a:t> Intelligence, the market could reach $2.28 billion USD by 2026, up from $1.31 billion USD in </a:t>
            </a:r>
            <a:r>
              <a:rPr lang="en-US" dirty="0" smtClean="0"/>
              <a:t>2020.</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Your job outlook will likely depend on the role you ultimately choose to pursue. The average annual salaries for several common roles include:</a:t>
            </a:r>
          </a:p>
          <a:p>
            <a:endParaRPr lang="en-US" dirty="0" smtClean="0"/>
          </a:p>
          <a:p>
            <a:pPr lvl="1">
              <a:buFont typeface="Wingdings" panose="05000000000000000000" pitchFamily="2" charset="2"/>
              <a:buChar char="ü"/>
            </a:pPr>
            <a:r>
              <a:rPr lang="en-US" b="1" dirty="0" smtClean="0"/>
              <a:t>Data scientist: ₹8,98,897</a:t>
            </a:r>
          </a:p>
          <a:p>
            <a:pPr lvl="1">
              <a:buFont typeface="Wingdings" panose="05000000000000000000" pitchFamily="2" charset="2"/>
              <a:buChar char="ü"/>
            </a:pPr>
            <a:endParaRPr lang="en-US" b="1" dirty="0" smtClean="0"/>
          </a:p>
          <a:p>
            <a:pPr lvl="1">
              <a:buFont typeface="Wingdings" panose="05000000000000000000" pitchFamily="2" charset="2"/>
              <a:buChar char="ü"/>
            </a:pPr>
            <a:r>
              <a:rPr lang="en-US" b="1" dirty="0" smtClean="0"/>
              <a:t>Data warehouse developer: ₹4,68,690</a:t>
            </a:r>
          </a:p>
          <a:p>
            <a:pPr lvl="1">
              <a:buFont typeface="Wingdings" panose="05000000000000000000" pitchFamily="2" charset="2"/>
              <a:buChar char="ü"/>
            </a:pPr>
            <a:endParaRPr lang="en-US" b="1" dirty="0" smtClean="0"/>
          </a:p>
          <a:p>
            <a:pPr lvl="1">
              <a:buFont typeface="Wingdings" panose="05000000000000000000" pitchFamily="2" charset="2"/>
              <a:buChar char="ü"/>
            </a:pPr>
            <a:r>
              <a:rPr lang="en-US" b="1" dirty="0" smtClean="0"/>
              <a:t>Database administrator: ₹5,23,115</a:t>
            </a:r>
            <a:endParaRPr lang="en-US" b="1" dirty="0"/>
          </a:p>
        </p:txBody>
      </p:sp>
      <p:sp>
        <p:nvSpPr>
          <p:cNvPr id="4" name="Date Placeholder 3"/>
          <p:cNvSpPr>
            <a:spLocks noGrp="1"/>
          </p:cNvSpPr>
          <p:nvPr>
            <p:ph type="dt" sz="half" idx="10"/>
          </p:nvPr>
        </p:nvSpPr>
        <p:spPr/>
        <p:txBody>
          <a:bodyPr/>
          <a:lstStyle/>
          <a:p>
            <a:fld id="{A85F1317-3992-4A31-98DE-A312743066E0}"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28</a:t>
            </a:fld>
            <a:endParaRPr lang="en-US"/>
          </a:p>
        </p:txBody>
      </p:sp>
    </p:spTree>
    <p:extLst>
      <p:ext uri="{BB962C8B-B14F-4D97-AF65-F5344CB8AC3E}">
        <p14:creationId xmlns:p14="http://schemas.microsoft.com/office/powerpoint/2010/main" val="3037125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Prerequisites for Data Science</a:t>
            </a:r>
            <a:endParaRPr lang="en-US" b="1" dirty="0"/>
          </a:p>
        </p:txBody>
      </p:sp>
      <p:sp>
        <p:nvSpPr>
          <p:cNvPr id="3" name="Content Placeholder 2"/>
          <p:cNvSpPr>
            <a:spLocks noGrp="1"/>
          </p:cNvSpPr>
          <p:nvPr>
            <p:ph idx="1"/>
          </p:nvPr>
        </p:nvSpPr>
        <p:spPr/>
        <p:txBody>
          <a:bodyPr>
            <a:normAutofit/>
          </a:bodyPr>
          <a:lstStyle/>
          <a:p>
            <a:r>
              <a:rPr lang="en-US" dirty="0" smtClean="0"/>
              <a:t>Machine Learning</a:t>
            </a:r>
          </a:p>
          <a:p>
            <a:r>
              <a:rPr lang="en-US" dirty="0" smtClean="0"/>
              <a:t>Modeling</a:t>
            </a:r>
          </a:p>
          <a:p>
            <a:r>
              <a:rPr lang="en-US" dirty="0" smtClean="0"/>
              <a:t>Statistics</a:t>
            </a:r>
          </a:p>
          <a:p>
            <a:r>
              <a:rPr lang="en-US" dirty="0" smtClean="0"/>
              <a:t>Programming (i.e. python, R. Python etc.)</a:t>
            </a:r>
          </a:p>
          <a:p>
            <a:r>
              <a:rPr lang="en-US" dirty="0" smtClean="0"/>
              <a:t>Databases</a:t>
            </a:r>
            <a:endParaRPr lang="en-US" dirty="0"/>
          </a:p>
        </p:txBody>
      </p:sp>
      <p:sp>
        <p:nvSpPr>
          <p:cNvPr id="4" name="Date Placeholder 3"/>
          <p:cNvSpPr>
            <a:spLocks noGrp="1"/>
          </p:cNvSpPr>
          <p:nvPr>
            <p:ph type="dt" sz="half" idx="10"/>
          </p:nvPr>
        </p:nvSpPr>
        <p:spPr/>
        <p:txBody>
          <a:bodyPr/>
          <a:lstStyle/>
          <a:p>
            <a:fld id="{05C1114B-4369-4705-BF02-870FFFCEC8D8}"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29</a:t>
            </a:fld>
            <a:endParaRPr lang="en-US"/>
          </a:p>
        </p:txBody>
      </p:sp>
    </p:spTree>
    <p:extLst>
      <p:ext uri="{BB962C8B-B14F-4D97-AF65-F5344CB8AC3E}">
        <p14:creationId xmlns:p14="http://schemas.microsoft.com/office/powerpoint/2010/main" val="427210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Outcome</a:t>
            </a:r>
            <a:endParaRPr lang="en-US" b="1" dirty="0"/>
          </a:p>
        </p:txBody>
      </p:sp>
      <p:sp>
        <p:nvSpPr>
          <p:cNvPr id="3" name="Content Placeholder 2"/>
          <p:cNvSpPr>
            <a:spLocks noGrp="1"/>
          </p:cNvSpPr>
          <p:nvPr>
            <p:ph idx="1"/>
          </p:nvPr>
        </p:nvSpPr>
        <p:spPr/>
        <p:txBody>
          <a:bodyPr>
            <a:normAutofit/>
          </a:bodyPr>
          <a:lstStyle/>
          <a:p>
            <a:pPr algn="just"/>
            <a:r>
              <a:rPr lang="en-US" dirty="0" smtClean="0"/>
              <a:t>On completion of the course students will be able to:</a:t>
            </a:r>
          </a:p>
          <a:p>
            <a:pPr lvl="1" algn="just">
              <a:buFont typeface="Wingdings" panose="05000000000000000000" pitchFamily="2" charset="2"/>
              <a:buChar char="Ø"/>
            </a:pPr>
            <a:r>
              <a:rPr lang="en-US" b="1" dirty="0" smtClean="0"/>
              <a:t>CO-1: Discuss with illustration the techniques and methods related to the area of data collection, pre-processing, and exploratory data analytics.</a:t>
            </a:r>
          </a:p>
          <a:p>
            <a:pPr lvl="1" algn="just">
              <a:buFont typeface="Wingdings" panose="05000000000000000000" pitchFamily="2" charset="2"/>
              <a:buChar char="Ø"/>
            </a:pPr>
            <a:r>
              <a:rPr lang="en-US" b="1" dirty="0" smtClean="0"/>
              <a:t>CO-2: </a:t>
            </a:r>
            <a:r>
              <a:rPr lang="en-US" dirty="0" smtClean="0"/>
              <a:t>Discuss important terms and techniques on statistics to enable student to understand the background of different tools or methods used in data analytics.</a:t>
            </a:r>
          </a:p>
          <a:p>
            <a:pPr lvl="1" algn="just">
              <a:buFont typeface="Wingdings" panose="05000000000000000000" pitchFamily="2" charset="2"/>
              <a:buChar char="Ø"/>
            </a:pPr>
            <a:r>
              <a:rPr lang="en-US" b="1" dirty="0" smtClean="0"/>
              <a:t>CO-3:</a:t>
            </a:r>
            <a:r>
              <a:rPr lang="en-US" dirty="0" smtClean="0"/>
              <a:t> Use at beginning level of proficiency on the tools of machine learning to ask questions of and explore patterns in data.</a:t>
            </a:r>
          </a:p>
          <a:p>
            <a:pPr lvl="1" algn="just">
              <a:buFont typeface="Wingdings" panose="05000000000000000000" pitchFamily="2" charset="2"/>
              <a:buChar char="Ø"/>
            </a:pPr>
            <a:r>
              <a:rPr lang="en-US" b="1" dirty="0" smtClean="0"/>
              <a:t>CO-4:</a:t>
            </a:r>
            <a:r>
              <a:rPr lang="en-US" dirty="0" smtClean="0"/>
              <a:t> Demonstrate intermediate proficiency in the visualization of data to communicate information and patterns that exist in the data.</a:t>
            </a:r>
            <a:endParaRPr lang="en-US" dirty="0"/>
          </a:p>
        </p:txBody>
      </p:sp>
      <p:sp>
        <p:nvSpPr>
          <p:cNvPr id="4" name="Date Placeholder 3"/>
          <p:cNvSpPr>
            <a:spLocks noGrp="1"/>
          </p:cNvSpPr>
          <p:nvPr>
            <p:ph type="dt" sz="half" idx="10"/>
          </p:nvPr>
        </p:nvSpPr>
        <p:spPr/>
        <p:txBody>
          <a:bodyPr/>
          <a:lstStyle/>
          <a:p>
            <a:fld id="{729A0604-CA05-4C2A-BF7B-21ECBEEA0E46}"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3</a:t>
            </a:fld>
            <a:endParaRPr lang="en-US"/>
          </a:p>
        </p:txBody>
      </p:sp>
    </p:spTree>
    <p:extLst>
      <p:ext uri="{BB962C8B-B14F-4D97-AF65-F5344CB8AC3E}">
        <p14:creationId xmlns:p14="http://schemas.microsoft.com/office/powerpoint/2010/main" val="40832306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Oversees the Data Science Process?</a:t>
            </a:r>
            <a:endParaRPr lang="en-US" b="1" dirty="0"/>
          </a:p>
        </p:txBody>
      </p:sp>
      <p:sp>
        <p:nvSpPr>
          <p:cNvPr id="3" name="Content Placeholder 2"/>
          <p:cNvSpPr>
            <a:spLocks noGrp="1"/>
          </p:cNvSpPr>
          <p:nvPr>
            <p:ph idx="1"/>
          </p:nvPr>
        </p:nvSpPr>
        <p:spPr>
          <a:xfrm>
            <a:off x="838200" y="1825624"/>
            <a:ext cx="10515600" cy="4639569"/>
          </a:xfrm>
        </p:spPr>
        <p:txBody>
          <a:bodyPr>
            <a:normAutofit fontScale="77500" lnSpcReduction="20000"/>
          </a:bodyPr>
          <a:lstStyle/>
          <a:p>
            <a:pPr algn="just"/>
            <a:r>
              <a:rPr lang="en-US" b="1" dirty="0" smtClean="0"/>
              <a:t>Business Managers: </a:t>
            </a:r>
            <a:r>
              <a:rPr lang="en-US" dirty="0" smtClean="0"/>
              <a:t>The business managers are the people in charge of overseeing the data science training method. Their primary responsibility is to collaborate with the data science team to characterize the problem and establish an analytical method.</a:t>
            </a:r>
          </a:p>
          <a:p>
            <a:pPr algn="just"/>
            <a:r>
              <a:rPr lang="en-US" b="1" dirty="0" smtClean="0"/>
              <a:t>IT Managers: </a:t>
            </a:r>
            <a:r>
              <a:rPr lang="en-US" dirty="0" smtClean="0"/>
              <a:t>Data science teams are constantly monitored and resourced accordingly to ensure that they operate efficiently and safely. They may also be in charge of creating and maintaining IT environments for data science teams.</a:t>
            </a:r>
          </a:p>
          <a:p>
            <a:pPr algn="just"/>
            <a:r>
              <a:rPr lang="en-US" b="1" dirty="0" smtClean="0"/>
              <a:t>Data Science Managers: </a:t>
            </a:r>
            <a:r>
              <a:rPr lang="en-US" dirty="0" smtClean="0"/>
              <a:t>The data science managers make up the final section of the tea. They primarily trace and supervise the working procedures of all data science team members. They also manage and keep track of the day-to-day activities of the three data science teams. They are team builders who can blend project planning and monitoring with team growth.</a:t>
            </a:r>
          </a:p>
          <a:p>
            <a:pPr marL="0" indent="0" algn="just">
              <a:buNone/>
            </a:pPr>
            <a:endParaRPr lang="en-US" dirty="0" smtClean="0"/>
          </a:p>
          <a:p>
            <a:pPr marL="0" indent="0" algn="just">
              <a:buNone/>
            </a:pPr>
            <a:r>
              <a:rPr lang="en-US" dirty="0" smtClean="0"/>
              <a:t>Data scientists are among the most recent analytical data professionals who have the technical ability to handle complicated issues as well as the desire to investigate what questions need to be answered.</a:t>
            </a:r>
            <a:endParaRPr lang="en-US" dirty="0"/>
          </a:p>
        </p:txBody>
      </p:sp>
      <p:sp>
        <p:nvSpPr>
          <p:cNvPr id="4" name="Date Placeholder 3"/>
          <p:cNvSpPr>
            <a:spLocks noGrp="1"/>
          </p:cNvSpPr>
          <p:nvPr>
            <p:ph type="dt" sz="half" idx="10"/>
          </p:nvPr>
        </p:nvSpPr>
        <p:spPr/>
        <p:txBody>
          <a:bodyPr/>
          <a:lstStyle/>
          <a:p>
            <a:fld id="{E82FDA43-3ACE-4DC9-BCCB-3C88759E4AE2}"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30</a:t>
            </a:fld>
            <a:endParaRPr lang="en-US"/>
          </a:p>
        </p:txBody>
      </p:sp>
    </p:spTree>
    <p:extLst>
      <p:ext uri="{BB962C8B-B14F-4D97-AF65-F5344CB8AC3E}">
        <p14:creationId xmlns:p14="http://schemas.microsoft.com/office/powerpoint/2010/main" val="3285304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Oversees the Data Science Process?</a:t>
            </a:r>
            <a:endParaRPr lang="en-US" b="1" dirty="0"/>
          </a:p>
        </p:txBody>
      </p:sp>
      <p:sp>
        <p:nvSpPr>
          <p:cNvPr id="3" name="Content Placeholder 2"/>
          <p:cNvSpPr>
            <a:spLocks noGrp="1"/>
          </p:cNvSpPr>
          <p:nvPr>
            <p:ph idx="1"/>
          </p:nvPr>
        </p:nvSpPr>
        <p:spPr>
          <a:xfrm>
            <a:off x="838200" y="1825624"/>
            <a:ext cx="10515600" cy="4639569"/>
          </a:xfrm>
        </p:spPr>
        <p:txBody>
          <a:bodyPr>
            <a:normAutofit fontScale="77500" lnSpcReduction="20000"/>
          </a:bodyPr>
          <a:lstStyle/>
          <a:p>
            <a:pPr algn="just"/>
            <a:r>
              <a:rPr lang="en-US" b="1" dirty="0" smtClean="0"/>
              <a:t>Business Managers: </a:t>
            </a:r>
            <a:r>
              <a:rPr lang="en-US" dirty="0" smtClean="0"/>
              <a:t>The business managers are the people in charge of overseeing the data science training method. Their primary responsibility is to collaborate with the data science team to characterize the problem and establish an analytical method.</a:t>
            </a:r>
          </a:p>
          <a:p>
            <a:pPr algn="just"/>
            <a:r>
              <a:rPr lang="en-US" b="1" dirty="0" smtClean="0"/>
              <a:t>IT Managers: </a:t>
            </a:r>
            <a:r>
              <a:rPr lang="en-US" dirty="0" smtClean="0"/>
              <a:t>Data science teams are constantly monitored and resourced accordingly to ensure that they operate efficiently and safely. They may also be in charge of creating and maintaining IT environments for data science teams.</a:t>
            </a:r>
          </a:p>
          <a:p>
            <a:pPr algn="just"/>
            <a:r>
              <a:rPr lang="en-US" b="1" dirty="0" smtClean="0"/>
              <a:t>Data Science Managers: </a:t>
            </a:r>
            <a:r>
              <a:rPr lang="en-US" dirty="0" smtClean="0"/>
              <a:t>The data science managers make up the final section of the tea. They primarily trace and supervise the working procedures of all data science team members. They also manage and keep track of the day-to-day activities of the three data science teams. They are team builders who can blend project planning and monitoring with team growth.</a:t>
            </a:r>
          </a:p>
          <a:p>
            <a:pPr marL="0" indent="0" algn="just">
              <a:buNone/>
            </a:pPr>
            <a:endParaRPr lang="en-US" dirty="0" smtClean="0"/>
          </a:p>
          <a:p>
            <a:pPr marL="0" indent="0" algn="just">
              <a:buNone/>
            </a:pPr>
            <a:r>
              <a:rPr lang="en-US" dirty="0" smtClean="0"/>
              <a:t>Data scientists are among the most recent analytical data professionals who have the technical ability to handle complicated issues as well as the desire to investigate what questions need to be answered.</a:t>
            </a:r>
            <a:endParaRPr lang="en-US" dirty="0"/>
          </a:p>
        </p:txBody>
      </p:sp>
      <p:sp>
        <p:nvSpPr>
          <p:cNvPr id="4" name="Date Placeholder 3"/>
          <p:cNvSpPr>
            <a:spLocks noGrp="1"/>
          </p:cNvSpPr>
          <p:nvPr>
            <p:ph type="dt" sz="half" idx="10"/>
          </p:nvPr>
        </p:nvSpPr>
        <p:spPr/>
        <p:txBody>
          <a:bodyPr/>
          <a:lstStyle/>
          <a:p>
            <a:fld id="{C98A24B1-767B-4D0D-A90B-24E257EFF51E}"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31</a:t>
            </a:fld>
            <a:endParaRPr lang="en-US"/>
          </a:p>
        </p:txBody>
      </p:sp>
    </p:spTree>
    <p:extLst>
      <p:ext uri="{BB962C8B-B14F-4D97-AF65-F5344CB8AC3E}">
        <p14:creationId xmlns:p14="http://schemas.microsoft.com/office/powerpoint/2010/main" val="1179609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 a daily basis, a data scientist may do the following tasks:</a:t>
            </a:r>
            <a:endParaRPr lang="en-US" b="1" dirty="0"/>
          </a:p>
        </p:txBody>
      </p:sp>
      <p:sp>
        <p:nvSpPr>
          <p:cNvPr id="3" name="Content Placeholder 2"/>
          <p:cNvSpPr>
            <a:spLocks noGrp="1"/>
          </p:cNvSpPr>
          <p:nvPr>
            <p:ph idx="1"/>
          </p:nvPr>
        </p:nvSpPr>
        <p:spPr>
          <a:xfrm>
            <a:off x="838200" y="1825624"/>
            <a:ext cx="10515600" cy="4639569"/>
          </a:xfrm>
        </p:spPr>
        <p:txBody>
          <a:bodyPr>
            <a:normAutofit/>
          </a:bodyPr>
          <a:lstStyle/>
          <a:p>
            <a:pPr algn="just"/>
            <a:r>
              <a:rPr lang="en-US" dirty="0" smtClean="0"/>
              <a:t>Discover patterns and trends in datasets to get insights.</a:t>
            </a:r>
          </a:p>
          <a:p>
            <a:pPr algn="just"/>
            <a:r>
              <a:rPr lang="en-US" dirty="0" smtClean="0"/>
              <a:t>Create forecasting algorithms and data models.</a:t>
            </a:r>
          </a:p>
          <a:p>
            <a:pPr algn="just"/>
            <a:r>
              <a:rPr lang="en-US" dirty="0" smtClean="0"/>
              <a:t>Improve the quality of data or product offerings by </a:t>
            </a:r>
            <a:r>
              <a:rPr lang="en-US" dirty="0" err="1" smtClean="0"/>
              <a:t>utilising</a:t>
            </a:r>
            <a:r>
              <a:rPr lang="en-US" dirty="0" smtClean="0"/>
              <a:t> machine learning techniques.</a:t>
            </a:r>
          </a:p>
          <a:p>
            <a:pPr algn="just"/>
            <a:r>
              <a:rPr lang="en-US" dirty="0" smtClean="0"/>
              <a:t>Distribute suggestions to other teams and top management.</a:t>
            </a:r>
          </a:p>
          <a:p>
            <a:pPr algn="just"/>
            <a:r>
              <a:rPr lang="en-US" dirty="0" smtClean="0"/>
              <a:t>In data analysis, use data tools such as R, SAS, Python, or SQL.</a:t>
            </a:r>
          </a:p>
          <a:p>
            <a:pPr algn="just"/>
            <a:r>
              <a:rPr lang="en-US" dirty="0" smtClean="0"/>
              <a:t>Top the field of data science innovations.</a:t>
            </a:r>
            <a:endParaRPr lang="en-US" dirty="0"/>
          </a:p>
        </p:txBody>
      </p:sp>
      <p:sp>
        <p:nvSpPr>
          <p:cNvPr id="4" name="Date Placeholder 3"/>
          <p:cNvSpPr>
            <a:spLocks noGrp="1"/>
          </p:cNvSpPr>
          <p:nvPr>
            <p:ph type="dt" sz="half" idx="10"/>
          </p:nvPr>
        </p:nvSpPr>
        <p:spPr/>
        <p:txBody>
          <a:bodyPr/>
          <a:lstStyle/>
          <a:p>
            <a:fld id="{BC8965AA-0C0F-48B9-9412-90E37E755A9C}"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32</a:t>
            </a:fld>
            <a:endParaRPr lang="en-US"/>
          </a:p>
        </p:txBody>
      </p:sp>
    </p:spTree>
    <p:extLst>
      <p:ext uri="{BB962C8B-B14F-4D97-AF65-F5344CB8AC3E}">
        <p14:creationId xmlns:p14="http://schemas.microsoft.com/office/powerpoint/2010/main" val="1334610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a Data Scientist Do? </a:t>
            </a:r>
          </a:p>
        </p:txBody>
      </p:sp>
      <p:sp>
        <p:nvSpPr>
          <p:cNvPr id="3" name="Content Placeholder 2"/>
          <p:cNvSpPr>
            <a:spLocks noGrp="1"/>
          </p:cNvSpPr>
          <p:nvPr>
            <p:ph idx="1"/>
          </p:nvPr>
        </p:nvSpPr>
        <p:spPr>
          <a:xfrm>
            <a:off x="838200" y="1825624"/>
            <a:ext cx="10515600" cy="4639569"/>
          </a:xfrm>
        </p:spPr>
        <p:txBody>
          <a:bodyPr>
            <a:normAutofit fontScale="70000" lnSpcReduction="20000"/>
          </a:bodyPr>
          <a:lstStyle/>
          <a:p>
            <a:pPr algn="just"/>
            <a:r>
              <a:rPr lang="en-US" dirty="0" smtClean="0"/>
              <a:t>A data scientist analyzes business data to extract meaningful insights. In other words, a data scientist solves business problems through a series of steps, including:</a:t>
            </a:r>
          </a:p>
          <a:p>
            <a:pPr algn="just"/>
            <a:r>
              <a:rPr lang="en-US" dirty="0" smtClean="0"/>
              <a:t>Before tackling the data collection and analysis, the data scientist determines the problem by asking the right questions and gaining understanding.</a:t>
            </a:r>
          </a:p>
          <a:p>
            <a:pPr algn="just"/>
            <a:r>
              <a:rPr lang="en-US" dirty="0" smtClean="0"/>
              <a:t>The data scientist then determines the correct set of variables and data sets.</a:t>
            </a:r>
          </a:p>
          <a:p>
            <a:pPr algn="just"/>
            <a:r>
              <a:rPr lang="en-US" dirty="0" smtClean="0"/>
              <a:t>The data scientist gathers structured and unstructured data from many disparate sources—enterprise data, public data, etc.</a:t>
            </a:r>
          </a:p>
          <a:p>
            <a:pPr algn="just"/>
            <a:r>
              <a:rPr lang="en-US" dirty="0" smtClean="0"/>
              <a:t>Once the data is collected, the data scientist processes the raw data and converts it into a format suitable for analysis. This involves cleaning and validating the data to guarantee uniformity, completeness, and accuracy.</a:t>
            </a:r>
          </a:p>
          <a:p>
            <a:pPr algn="just"/>
            <a:r>
              <a:rPr lang="en-US" dirty="0" smtClean="0"/>
              <a:t>After the data has been rendered into a usable form, it’s fed into the analytic system—ML algorithm or a statistical model. This is where the data scientists analyze and identify patterns and trends.</a:t>
            </a:r>
          </a:p>
          <a:p>
            <a:pPr algn="just"/>
            <a:r>
              <a:rPr lang="en-US" dirty="0" smtClean="0"/>
              <a:t>When the data has been completely rendered, the data scientist interprets the data to find opportunities and solutions.</a:t>
            </a:r>
          </a:p>
          <a:p>
            <a:pPr algn="just"/>
            <a:r>
              <a:rPr lang="en-US" dirty="0" smtClean="0"/>
              <a:t>The data scientists finish the task by preparing the results and insights to share with the appropriate stakeholders and communicating the results.</a:t>
            </a:r>
            <a:endParaRPr lang="en-US" dirty="0"/>
          </a:p>
        </p:txBody>
      </p:sp>
      <p:sp>
        <p:nvSpPr>
          <p:cNvPr id="4" name="Date Placeholder 3"/>
          <p:cNvSpPr>
            <a:spLocks noGrp="1"/>
          </p:cNvSpPr>
          <p:nvPr>
            <p:ph type="dt" sz="half" idx="10"/>
          </p:nvPr>
        </p:nvSpPr>
        <p:spPr/>
        <p:txBody>
          <a:bodyPr/>
          <a:lstStyle/>
          <a:p>
            <a:fld id="{9BA042B4-8E14-440C-A15D-B272BD6407A2}"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33</a:t>
            </a:fld>
            <a:endParaRPr lang="en-US"/>
          </a:p>
        </p:txBody>
      </p:sp>
    </p:spTree>
    <p:extLst>
      <p:ext uri="{BB962C8B-B14F-4D97-AF65-F5344CB8AC3E}">
        <p14:creationId xmlns:p14="http://schemas.microsoft.com/office/powerpoint/2010/main" val="3554533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of Data Science</a:t>
            </a:r>
            <a:endParaRPr lang="en-US" b="1" dirty="0"/>
          </a:p>
        </p:txBody>
      </p:sp>
      <p:sp>
        <p:nvSpPr>
          <p:cNvPr id="3" name="Content Placeholder 2"/>
          <p:cNvSpPr>
            <a:spLocks noGrp="1"/>
          </p:cNvSpPr>
          <p:nvPr>
            <p:ph idx="1"/>
          </p:nvPr>
        </p:nvSpPr>
        <p:spPr>
          <a:xfrm>
            <a:off x="838200" y="1825624"/>
            <a:ext cx="10515600" cy="4639569"/>
          </a:xfrm>
        </p:spPr>
        <p:txBody>
          <a:bodyPr>
            <a:normAutofit/>
          </a:bodyPr>
          <a:lstStyle/>
          <a:p>
            <a:pPr algn="just"/>
            <a:r>
              <a:rPr lang="en-US" dirty="0" smtClean="0"/>
              <a:t>Data science may detect patterns in seemingly unstructured or unconnected data, allowing conclusions and predictions to be made.</a:t>
            </a:r>
          </a:p>
          <a:p>
            <a:pPr algn="just"/>
            <a:r>
              <a:rPr lang="en-US" dirty="0" smtClean="0"/>
              <a:t>Tech businesses that acquire user data can </a:t>
            </a:r>
            <a:r>
              <a:rPr lang="en-US" dirty="0" err="1" smtClean="0"/>
              <a:t>utilise</a:t>
            </a:r>
            <a:r>
              <a:rPr lang="en-US" dirty="0" smtClean="0"/>
              <a:t> strategies to transform that data into valuable or profitable information.</a:t>
            </a:r>
          </a:p>
          <a:p>
            <a:pPr algn="just"/>
            <a:r>
              <a:rPr lang="en-US" dirty="0" smtClean="0"/>
              <a:t>Data Science has also made inroads into the transportation industry, such as with driverless cars.</a:t>
            </a:r>
          </a:p>
          <a:p>
            <a:pPr algn="just"/>
            <a:r>
              <a:rPr lang="en-US" dirty="0" smtClean="0"/>
              <a:t>Data Science applications provide a better level of therapeutic customization through genetics and genomics research.</a:t>
            </a:r>
            <a:endParaRPr lang="en-US" dirty="0"/>
          </a:p>
        </p:txBody>
      </p:sp>
      <p:sp>
        <p:nvSpPr>
          <p:cNvPr id="4" name="Date Placeholder 3"/>
          <p:cNvSpPr>
            <a:spLocks noGrp="1"/>
          </p:cNvSpPr>
          <p:nvPr>
            <p:ph type="dt" sz="half" idx="10"/>
          </p:nvPr>
        </p:nvSpPr>
        <p:spPr/>
        <p:txBody>
          <a:bodyPr/>
          <a:lstStyle/>
          <a:p>
            <a:fld id="{71539ABD-DA86-49C0-8357-9648A6DD44F9}"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34</a:t>
            </a:fld>
            <a:endParaRPr lang="en-US"/>
          </a:p>
        </p:txBody>
      </p:sp>
    </p:spTree>
    <p:extLst>
      <p:ext uri="{BB962C8B-B14F-4D97-AF65-F5344CB8AC3E}">
        <p14:creationId xmlns:p14="http://schemas.microsoft.com/office/powerpoint/2010/main" val="2216655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Where Do You Fit in Data Science?</a:t>
            </a:r>
            <a:endParaRPr lang="en-US" b="1" dirty="0"/>
          </a:p>
        </p:txBody>
      </p:sp>
      <p:sp>
        <p:nvSpPr>
          <p:cNvPr id="3" name="Content Placeholder 2"/>
          <p:cNvSpPr>
            <a:spLocks noGrp="1"/>
          </p:cNvSpPr>
          <p:nvPr>
            <p:ph idx="1"/>
          </p:nvPr>
        </p:nvSpPr>
        <p:spPr>
          <a:xfrm>
            <a:off x="838200" y="1825624"/>
            <a:ext cx="10515600" cy="4639569"/>
          </a:xfrm>
        </p:spPr>
        <p:txBody>
          <a:bodyPr>
            <a:normAutofit/>
          </a:bodyPr>
          <a:lstStyle/>
          <a:p>
            <a:pPr algn="just"/>
            <a:r>
              <a:rPr lang="en-US" dirty="0" smtClean="0"/>
              <a:t>Data science offers you the opportunity to focus on and specialize in one aspect of the field.</a:t>
            </a:r>
          </a:p>
          <a:p>
            <a:pPr marL="914400" lvl="1" indent="-457200" algn="just">
              <a:buFont typeface="+mj-lt"/>
              <a:buAutoNum type="arabicPeriod"/>
            </a:pPr>
            <a:r>
              <a:rPr lang="en-US" b="1" dirty="0" smtClean="0"/>
              <a:t>Data Scientist</a:t>
            </a:r>
          </a:p>
          <a:p>
            <a:pPr lvl="2" algn="just">
              <a:buFont typeface="Wingdings" panose="05000000000000000000" pitchFamily="2" charset="2"/>
              <a:buChar char="Ø"/>
            </a:pPr>
            <a:r>
              <a:rPr lang="en-US" dirty="0" smtClean="0"/>
              <a:t>Job role: Determine what the problem is, what questions need answers, and where to find the data. Also, they mine, clean, and present the relevant data.</a:t>
            </a:r>
          </a:p>
          <a:p>
            <a:pPr lvl="2" algn="just">
              <a:buFont typeface="Wingdings" panose="05000000000000000000" pitchFamily="2" charset="2"/>
              <a:buChar char="Ø"/>
            </a:pPr>
            <a:r>
              <a:rPr lang="en-US" dirty="0" smtClean="0"/>
              <a:t>Skills needed: Programming skills (SAS, R, Python), storytelling and data visualization, statistical and mathematical skills, knowledge of </a:t>
            </a:r>
            <a:r>
              <a:rPr lang="en-US" dirty="0" err="1" smtClean="0"/>
              <a:t>Hadoop</a:t>
            </a:r>
            <a:r>
              <a:rPr lang="en-US" dirty="0" smtClean="0"/>
              <a:t>, SQL, and Machine Learning.</a:t>
            </a:r>
          </a:p>
          <a:p>
            <a:pPr marL="914400" lvl="1" indent="-457200" algn="just">
              <a:buFont typeface="+mj-lt"/>
              <a:buAutoNum type="arabicPeriod"/>
            </a:pPr>
            <a:r>
              <a:rPr lang="en-US" b="1" dirty="0" smtClean="0"/>
              <a:t>Data Analyst</a:t>
            </a:r>
          </a:p>
          <a:p>
            <a:pPr lvl="2" algn="just">
              <a:buFont typeface="Wingdings" panose="05000000000000000000" pitchFamily="2" charset="2"/>
              <a:buChar char="Ø"/>
            </a:pPr>
            <a:r>
              <a:rPr lang="en-US" dirty="0" smtClean="0"/>
              <a:t>Job role: Analysts bridge the gap between the data scientists and the business analysts, organizing and analyzing data to answer the questions the organization poses. They take the technical analyses and turn them into qualitative action items.</a:t>
            </a:r>
          </a:p>
          <a:p>
            <a:pPr lvl="2" algn="just">
              <a:buFont typeface="Wingdings" panose="05000000000000000000" pitchFamily="2" charset="2"/>
              <a:buChar char="Ø"/>
            </a:pPr>
            <a:r>
              <a:rPr lang="en-US" dirty="0" smtClean="0"/>
              <a:t>Skills needed: Statistical and mathematical skills, programming skills (SAS, R, Python), plus experience in data wrangling and data visualization.</a:t>
            </a:r>
          </a:p>
        </p:txBody>
      </p:sp>
      <p:sp>
        <p:nvSpPr>
          <p:cNvPr id="4" name="Date Placeholder 3"/>
          <p:cNvSpPr>
            <a:spLocks noGrp="1"/>
          </p:cNvSpPr>
          <p:nvPr>
            <p:ph type="dt" sz="half" idx="10"/>
          </p:nvPr>
        </p:nvSpPr>
        <p:spPr/>
        <p:txBody>
          <a:bodyPr/>
          <a:lstStyle/>
          <a:p>
            <a:fld id="{1385CEF1-2025-4F2F-A0A0-DF43D43E456C}"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35</a:t>
            </a:fld>
            <a:endParaRPr lang="en-US"/>
          </a:p>
        </p:txBody>
      </p:sp>
    </p:spTree>
    <p:extLst>
      <p:ext uri="{BB962C8B-B14F-4D97-AF65-F5344CB8AC3E}">
        <p14:creationId xmlns:p14="http://schemas.microsoft.com/office/powerpoint/2010/main" val="2854574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Where Do You Fit in Data Science?</a:t>
            </a:r>
            <a:endParaRPr lang="en-US" b="1" dirty="0"/>
          </a:p>
        </p:txBody>
      </p:sp>
      <p:sp>
        <p:nvSpPr>
          <p:cNvPr id="3" name="Content Placeholder 2"/>
          <p:cNvSpPr>
            <a:spLocks noGrp="1"/>
          </p:cNvSpPr>
          <p:nvPr>
            <p:ph idx="1"/>
          </p:nvPr>
        </p:nvSpPr>
        <p:spPr>
          <a:xfrm>
            <a:off x="838200" y="1825624"/>
            <a:ext cx="10515600" cy="4639569"/>
          </a:xfrm>
        </p:spPr>
        <p:txBody>
          <a:bodyPr>
            <a:normAutofit/>
          </a:bodyPr>
          <a:lstStyle/>
          <a:p>
            <a:pPr marL="457200" lvl="1" indent="0" algn="just">
              <a:buNone/>
            </a:pPr>
            <a:r>
              <a:rPr lang="en-US" b="1" dirty="0" smtClean="0"/>
              <a:t>3.   Data Engineer</a:t>
            </a:r>
          </a:p>
          <a:p>
            <a:pPr lvl="2" algn="just">
              <a:buFont typeface="Wingdings" panose="05000000000000000000" pitchFamily="2" charset="2"/>
              <a:buChar char="Ø"/>
            </a:pPr>
            <a:r>
              <a:rPr lang="en-US" dirty="0" smtClean="0"/>
              <a:t>Job role: Data engineers focus on developing, deploying, managing, and optimizing the organization’s data infrastructure and data pipelines. Engineers support data scientists by helping to transfer and transform data for queries.</a:t>
            </a:r>
          </a:p>
          <a:p>
            <a:pPr lvl="2" algn="just">
              <a:buFont typeface="Wingdings" panose="05000000000000000000" pitchFamily="2" charset="2"/>
              <a:buChar char="Ø"/>
            </a:pPr>
            <a:r>
              <a:rPr lang="en-US" dirty="0" smtClean="0"/>
              <a:t>Skills needed: </a:t>
            </a:r>
            <a:r>
              <a:rPr lang="en-US" dirty="0" err="1" smtClean="0"/>
              <a:t>NoSQL</a:t>
            </a:r>
            <a:r>
              <a:rPr lang="en-US" dirty="0" smtClean="0"/>
              <a:t> databases (e.g., </a:t>
            </a:r>
            <a:r>
              <a:rPr lang="en-US" dirty="0" err="1" smtClean="0"/>
              <a:t>MongoDB</a:t>
            </a:r>
            <a:r>
              <a:rPr lang="en-US" dirty="0" smtClean="0"/>
              <a:t>, Cassandra DB), programming languages such as Java and </a:t>
            </a:r>
            <a:r>
              <a:rPr lang="en-US" dirty="0" err="1" smtClean="0"/>
              <a:t>Scala</a:t>
            </a:r>
            <a:r>
              <a:rPr lang="en-US" dirty="0" smtClean="0"/>
              <a:t>, and frameworks (Apache </a:t>
            </a:r>
            <a:r>
              <a:rPr lang="en-US" dirty="0" err="1" smtClean="0"/>
              <a:t>Hadoop</a:t>
            </a:r>
            <a:r>
              <a:rPr lang="en-US" dirty="0" smtClean="0"/>
              <a:t>).</a:t>
            </a:r>
            <a:endParaRPr lang="en-US" dirty="0"/>
          </a:p>
        </p:txBody>
      </p:sp>
      <p:sp>
        <p:nvSpPr>
          <p:cNvPr id="4" name="Date Placeholder 3"/>
          <p:cNvSpPr>
            <a:spLocks noGrp="1"/>
          </p:cNvSpPr>
          <p:nvPr>
            <p:ph type="dt" sz="half" idx="10"/>
          </p:nvPr>
        </p:nvSpPr>
        <p:spPr/>
        <p:txBody>
          <a:bodyPr/>
          <a:lstStyle/>
          <a:p>
            <a:fld id="{B3EFCA4A-33F2-451D-BB93-33720BE337D6}"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36</a:t>
            </a:fld>
            <a:endParaRPr lang="en-US"/>
          </a:p>
        </p:txBody>
      </p:sp>
    </p:spTree>
    <p:extLst>
      <p:ext uri="{BB962C8B-B14F-4D97-AF65-F5344CB8AC3E}">
        <p14:creationId xmlns:p14="http://schemas.microsoft.com/office/powerpoint/2010/main" val="3804790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Science Tools</a:t>
            </a:r>
            <a:endParaRPr lang="en-US" b="1" dirty="0"/>
          </a:p>
        </p:txBody>
      </p:sp>
      <p:sp>
        <p:nvSpPr>
          <p:cNvPr id="3" name="Content Placeholder 2"/>
          <p:cNvSpPr>
            <a:spLocks noGrp="1"/>
          </p:cNvSpPr>
          <p:nvPr>
            <p:ph idx="1"/>
          </p:nvPr>
        </p:nvSpPr>
        <p:spPr>
          <a:xfrm>
            <a:off x="838200" y="1825624"/>
            <a:ext cx="10515600" cy="4639569"/>
          </a:xfrm>
        </p:spPr>
        <p:txBody>
          <a:bodyPr>
            <a:normAutofit/>
          </a:bodyPr>
          <a:lstStyle/>
          <a:p>
            <a:pPr marL="457200" lvl="1" indent="0" algn="just">
              <a:buNone/>
            </a:pPr>
            <a:r>
              <a:rPr lang="en-US" b="1" dirty="0" smtClean="0"/>
              <a:t>Data Analysis: </a:t>
            </a:r>
            <a:r>
              <a:rPr lang="en-US" dirty="0" smtClean="0"/>
              <a:t>SAS, </a:t>
            </a:r>
            <a:r>
              <a:rPr lang="en-US" dirty="0" err="1" smtClean="0"/>
              <a:t>Jupyter</a:t>
            </a:r>
            <a:r>
              <a:rPr lang="en-US" dirty="0" smtClean="0"/>
              <a:t>, R Studio, MATLAB, Excel, </a:t>
            </a:r>
            <a:r>
              <a:rPr lang="en-US" dirty="0" err="1" smtClean="0"/>
              <a:t>RapidMiner</a:t>
            </a:r>
            <a:endParaRPr lang="en-US" dirty="0" smtClean="0"/>
          </a:p>
          <a:p>
            <a:pPr marL="457200" lvl="1" indent="0" algn="just">
              <a:buNone/>
            </a:pPr>
            <a:r>
              <a:rPr lang="en-US" b="1" dirty="0" smtClean="0"/>
              <a:t>Data Warehousing: </a:t>
            </a:r>
            <a:r>
              <a:rPr lang="en-US" dirty="0" err="1" smtClean="0"/>
              <a:t>Informatica</a:t>
            </a:r>
            <a:r>
              <a:rPr lang="en-US" dirty="0" smtClean="0"/>
              <a:t>/ </a:t>
            </a:r>
            <a:r>
              <a:rPr lang="en-US" dirty="0" err="1" smtClean="0"/>
              <a:t>Talend</a:t>
            </a:r>
            <a:r>
              <a:rPr lang="en-US" dirty="0" smtClean="0"/>
              <a:t>, AWS Redshift</a:t>
            </a:r>
          </a:p>
          <a:p>
            <a:pPr marL="457200" lvl="1" indent="0" algn="just">
              <a:buNone/>
            </a:pPr>
            <a:r>
              <a:rPr lang="en-US" b="1" dirty="0" smtClean="0"/>
              <a:t>Data Visualization: </a:t>
            </a:r>
            <a:r>
              <a:rPr lang="en-US" dirty="0" err="1" smtClean="0"/>
              <a:t>Jupyter</a:t>
            </a:r>
            <a:r>
              <a:rPr lang="en-US" dirty="0" smtClean="0"/>
              <a:t>, Tableau, </a:t>
            </a:r>
            <a:r>
              <a:rPr lang="en-US" dirty="0" err="1" smtClean="0"/>
              <a:t>Cognos</a:t>
            </a:r>
            <a:r>
              <a:rPr lang="en-US" dirty="0" smtClean="0"/>
              <a:t>, RAW</a:t>
            </a:r>
          </a:p>
          <a:p>
            <a:pPr marL="457200" lvl="1" indent="0" algn="just">
              <a:buNone/>
            </a:pPr>
            <a:r>
              <a:rPr lang="en-US" b="1" dirty="0" smtClean="0"/>
              <a:t>Machine Learning: </a:t>
            </a:r>
            <a:r>
              <a:rPr lang="en-US" dirty="0" smtClean="0"/>
              <a:t>Spark </a:t>
            </a:r>
            <a:r>
              <a:rPr lang="en-US" dirty="0" err="1" smtClean="0"/>
              <a:t>MLib</a:t>
            </a:r>
            <a:r>
              <a:rPr lang="en-US" dirty="0" smtClean="0"/>
              <a:t>, Mahout, Azure ML studio</a:t>
            </a:r>
            <a:endParaRPr lang="en-US" dirty="0"/>
          </a:p>
        </p:txBody>
      </p:sp>
      <p:sp>
        <p:nvSpPr>
          <p:cNvPr id="4" name="Date Placeholder 3"/>
          <p:cNvSpPr>
            <a:spLocks noGrp="1"/>
          </p:cNvSpPr>
          <p:nvPr>
            <p:ph type="dt" sz="half" idx="10"/>
          </p:nvPr>
        </p:nvSpPr>
        <p:spPr/>
        <p:txBody>
          <a:bodyPr/>
          <a:lstStyle/>
          <a:p>
            <a:fld id="{345DF8CC-6E6B-4F5C-ADE3-19064AD8DD22}"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37</a:t>
            </a:fld>
            <a:endParaRPr lang="en-US"/>
          </a:p>
        </p:txBody>
      </p:sp>
    </p:spTree>
    <p:extLst>
      <p:ext uri="{BB962C8B-B14F-4D97-AF65-F5344CB8AC3E}">
        <p14:creationId xmlns:p14="http://schemas.microsoft.com/office/powerpoint/2010/main" val="2140135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Data Science</a:t>
            </a:r>
            <a:endParaRPr lang="en-US" b="1" dirty="0"/>
          </a:p>
        </p:txBody>
      </p:sp>
      <p:sp>
        <p:nvSpPr>
          <p:cNvPr id="3" name="Content Placeholder 2"/>
          <p:cNvSpPr>
            <a:spLocks noGrp="1"/>
          </p:cNvSpPr>
          <p:nvPr>
            <p:ph idx="1"/>
          </p:nvPr>
        </p:nvSpPr>
        <p:spPr>
          <a:xfrm>
            <a:off x="838200" y="1825624"/>
            <a:ext cx="10515600" cy="4639569"/>
          </a:xfrm>
        </p:spPr>
        <p:txBody>
          <a:bodyPr>
            <a:normAutofit/>
          </a:bodyPr>
          <a:lstStyle/>
          <a:p>
            <a:pPr marL="457200" lvl="1" indent="0" algn="just">
              <a:buNone/>
            </a:pPr>
            <a:r>
              <a:rPr lang="en-US" dirty="0" smtClean="0"/>
              <a:t>Data science has found its applications in almost every industry.</a:t>
            </a:r>
          </a:p>
          <a:p>
            <a:pPr lvl="2" algn="just">
              <a:buFont typeface="Wingdings" panose="05000000000000000000" pitchFamily="2" charset="2"/>
              <a:buChar char="Ø"/>
            </a:pPr>
            <a:r>
              <a:rPr lang="en-US" b="1" dirty="0" smtClean="0"/>
              <a:t>Healthcare: </a:t>
            </a:r>
            <a:r>
              <a:rPr lang="en-US" dirty="0" smtClean="0"/>
              <a:t>Healthcare companies are using data science to build sophisticated medical instruments to detect and cure diseases.</a:t>
            </a:r>
          </a:p>
          <a:p>
            <a:pPr lvl="2" algn="just">
              <a:buFont typeface="Wingdings" panose="05000000000000000000" pitchFamily="2" charset="2"/>
              <a:buChar char="Ø"/>
            </a:pPr>
            <a:r>
              <a:rPr lang="en-US" b="1" dirty="0" smtClean="0"/>
              <a:t>Gaming: </a:t>
            </a:r>
            <a:r>
              <a:rPr lang="en-US" dirty="0" smtClean="0"/>
              <a:t>Video and computer games are now being created with the help of data science and that has taken the gaming experience to the next level.</a:t>
            </a:r>
          </a:p>
          <a:p>
            <a:pPr lvl="2" algn="just">
              <a:buFont typeface="Wingdings" panose="05000000000000000000" pitchFamily="2" charset="2"/>
              <a:buChar char="Ø"/>
            </a:pPr>
            <a:r>
              <a:rPr lang="en-US" b="1" dirty="0" smtClean="0"/>
              <a:t>Image Recognition: </a:t>
            </a:r>
            <a:r>
              <a:rPr lang="en-US" dirty="0" smtClean="0"/>
              <a:t>Identifying patterns in images and detecting objects in an image is one of the most popular data science applications.</a:t>
            </a:r>
          </a:p>
          <a:p>
            <a:pPr lvl="2" algn="just">
              <a:buFont typeface="Wingdings" panose="05000000000000000000" pitchFamily="2" charset="2"/>
              <a:buChar char="Ø"/>
            </a:pPr>
            <a:r>
              <a:rPr lang="en-US" b="1" dirty="0" smtClean="0"/>
              <a:t>Recommendation Systems: </a:t>
            </a:r>
            <a:r>
              <a:rPr lang="en-US" dirty="0" smtClean="0"/>
              <a:t>Netflix and Amazon give movie and product recommendations based on what you like to watch, purchase, or browse on their platforms.</a:t>
            </a:r>
          </a:p>
          <a:p>
            <a:pPr lvl="2" algn="just">
              <a:buFont typeface="Wingdings" panose="05000000000000000000" pitchFamily="2" charset="2"/>
              <a:buChar char="Ø"/>
            </a:pPr>
            <a:r>
              <a:rPr lang="en-US" b="1" dirty="0" smtClean="0"/>
              <a:t>Logistics: </a:t>
            </a:r>
            <a:r>
              <a:rPr lang="en-US" dirty="0" smtClean="0"/>
              <a:t>Data Science is used by logistics companies to optimize routes to ensure faster delivery of products and increase operational efficiency.</a:t>
            </a:r>
            <a:endParaRPr lang="en-US" dirty="0"/>
          </a:p>
        </p:txBody>
      </p:sp>
      <p:sp>
        <p:nvSpPr>
          <p:cNvPr id="4" name="Date Placeholder 3"/>
          <p:cNvSpPr>
            <a:spLocks noGrp="1"/>
          </p:cNvSpPr>
          <p:nvPr>
            <p:ph type="dt" sz="half" idx="10"/>
          </p:nvPr>
        </p:nvSpPr>
        <p:spPr/>
        <p:txBody>
          <a:bodyPr/>
          <a:lstStyle/>
          <a:p>
            <a:fld id="{37765055-F442-40C0-BD69-2C3D8BF19907}"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38</a:t>
            </a:fld>
            <a:endParaRPr lang="en-US"/>
          </a:p>
        </p:txBody>
      </p:sp>
    </p:spTree>
    <p:extLst>
      <p:ext uri="{BB962C8B-B14F-4D97-AF65-F5344CB8AC3E}">
        <p14:creationId xmlns:p14="http://schemas.microsoft.com/office/powerpoint/2010/main" val="347105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Data Science</a:t>
            </a:r>
            <a:endParaRPr lang="en-US" b="1" dirty="0"/>
          </a:p>
        </p:txBody>
      </p:sp>
      <p:sp>
        <p:nvSpPr>
          <p:cNvPr id="3" name="Content Placeholder 2"/>
          <p:cNvSpPr>
            <a:spLocks noGrp="1"/>
          </p:cNvSpPr>
          <p:nvPr>
            <p:ph idx="1"/>
          </p:nvPr>
        </p:nvSpPr>
        <p:spPr>
          <a:xfrm>
            <a:off x="838200" y="1825624"/>
            <a:ext cx="10515600" cy="4639569"/>
          </a:xfrm>
        </p:spPr>
        <p:txBody>
          <a:bodyPr>
            <a:normAutofit fontScale="92500"/>
          </a:bodyPr>
          <a:lstStyle/>
          <a:p>
            <a:pPr lvl="1" algn="just">
              <a:buFont typeface="Wingdings" panose="05000000000000000000" pitchFamily="2" charset="2"/>
              <a:buChar char="Ø"/>
            </a:pPr>
            <a:r>
              <a:rPr lang="en-US" b="1" dirty="0" smtClean="0"/>
              <a:t>Fraud Detection: </a:t>
            </a:r>
            <a:r>
              <a:rPr lang="en-US" dirty="0" smtClean="0"/>
              <a:t>Banking and financial institutions use data science and related algorithms to detect fraudulent transactions.</a:t>
            </a:r>
          </a:p>
          <a:p>
            <a:pPr lvl="1" algn="just">
              <a:buFont typeface="Wingdings" panose="05000000000000000000" pitchFamily="2" charset="2"/>
              <a:buChar char="Ø"/>
            </a:pPr>
            <a:r>
              <a:rPr lang="en-US" b="1" dirty="0" smtClean="0"/>
              <a:t>Internet Search: </a:t>
            </a:r>
            <a:r>
              <a:rPr lang="en-US" dirty="0" smtClean="0"/>
              <a:t>When we think of search, we immediately think of Google. Right?</a:t>
            </a:r>
          </a:p>
          <a:p>
            <a:pPr lvl="1" algn="just">
              <a:buFont typeface="Wingdings" panose="05000000000000000000" pitchFamily="2" charset="2"/>
              <a:buChar char="Ø"/>
            </a:pPr>
            <a:r>
              <a:rPr lang="en-US" b="1" dirty="0" smtClean="0"/>
              <a:t>Speech recognition: </a:t>
            </a:r>
            <a:r>
              <a:rPr lang="en-US" dirty="0" smtClean="0"/>
              <a:t>Speech recognition is dominated by data science techniques. We may see the excellent work of these algorithms in our daily lives. Have you ever needed the help of a virtual speech assistant like Google Assistant, Alexa, or </a:t>
            </a:r>
            <a:r>
              <a:rPr lang="en-US" dirty="0" err="1" smtClean="0"/>
              <a:t>Siri</a:t>
            </a:r>
            <a:r>
              <a:rPr lang="en-US" dirty="0" smtClean="0"/>
              <a:t>?</a:t>
            </a:r>
          </a:p>
          <a:p>
            <a:pPr lvl="1" algn="just">
              <a:buFont typeface="Wingdings" panose="05000000000000000000" pitchFamily="2" charset="2"/>
              <a:buChar char="Ø"/>
            </a:pPr>
            <a:r>
              <a:rPr lang="en-US" b="1" dirty="0" smtClean="0"/>
              <a:t>Targeted Advertising: </a:t>
            </a:r>
            <a:r>
              <a:rPr lang="en-US" dirty="0" smtClean="0"/>
              <a:t>If you thought Search was the most essential data science use, consider this: the whole digital marketing spectrum. From display banners on various websites to digital billboards at airports, data science algorithms are </a:t>
            </a:r>
            <a:r>
              <a:rPr lang="en-US" dirty="0" err="1" smtClean="0"/>
              <a:t>utilised</a:t>
            </a:r>
            <a:r>
              <a:rPr lang="en-US" dirty="0" smtClean="0"/>
              <a:t> to identify almost anything.</a:t>
            </a:r>
          </a:p>
          <a:p>
            <a:pPr lvl="1" algn="just">
              <a:buFont typeface="Wingdings" panose="05000000000000000000" pitchFamily="2" charset="2"/>
              <a:buChar char="Ø"/>
            </a:pPr>
            <a:r>
              <a:rPr lang="en-US" b="1" dirty="0" smtClean="0"/>
              <a:t>Airline Route Planning: </a:t>
            </a:r>
            <a:r>
              <a:rPr lang="en-US" dirty="0" smtClean="0"/>
              <a:t>As a result of data science, it is easier to predict flight delays for the airline industry, which is helping it grow.</a:t>
            </a:r>
          </a:p>
          <a:p>
            <a:pPr lvl="1" algn="just">
              <a:buFont typeface="Wingdings" panose="05000000000000000000" pitchFamily="2" charset="2"/>
              <a:buChar char="Ø"/>
            </a:pPr>
            <a:r>
              <a:rPr lang="en-US" b="1" dirty="0" smtClean="0"/>
              <a:t>Augmented Reality: </a:t>
            </a:r>
            <a:r>
              <a:rPr lang="en-US" dirty="0" smtClean="0"/>
              <a:t>Last but not least, the final data science applications appear to be the most fascinating in the future.</a:t>
            </a:r>
            <a:endParaRPr lang="en-US" dirty="0"/>
          </a:p>
        </p:txBody>
      </p:sp>
      <p:sp>
        <p:nvSpPr>
          <p:cNvPr id="4" name="Date Placeholder 3"/>
          <p:cNvSpPr>
            <a:spLocks noGrp="1"/>
          </p:cNvSpPr>
          <p:nvPr>
            <p:ph type="dt" sz="half" idx="10"/>
          </p:nvPr>
        </p:nvSpPr>
        <p:spPr/>
        <p:txBody>
          <a:bodyPr/>
          <a:lstStyle/>
          <a:p>
            <a:fld id="{4CB8EA8F-CABB-4995-A064-3FC024945C92}"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39</a:t>
            </a:fld>
            <a:endParaRPr lang="en-US"/>
          </a:p>
        </p:txBody>
      </p:sp>
    </p:spTree>
    <p:extLst>
      <p:ext uri="{BB962C8B-B14F-4D97-AF65-F5344CB8AC3E}">
        <p14:creationId xmlns:p14="http://schemas.microsoft.com/office/powerpoint/2010/main" val="2254032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Syllabus: Module-1 (Introduction to Data Analytics)</a:t>
            </a:r>
            <a:endParaRPr lang="en-US" b="1" dirty="0"/>
          </a:p>
        </p:txBody>
      </p:sp>
      <p:sp>
        <p:nvSpPr>
          <p:cNvPr id="3" name="Content Placeholder 2"/>
          <p:cNvSpPr>
            <a:spLocks noGrp="1"/>
          </p:cNvSpPr>
          <p:nvPr>
            <p:ph idx="1"/>
          </p:nvPr>
        </p:nvSpPr>
        <p:spPr/>
        <p:txBody>
          <a:bodyPr/>
          <a:lstStyle/>
          <a:p>
            <a:pPr marL="0" indent="0">
              <a:buNone/>
            </a:pPr>
            <a:r>
              <a:rPr lang="en-US" dirty="0" smtClean="0"/>
              <a:t>Data science workflow, Automated methods for data collection, Data and Visualization Models, Data wrangling and cleaning, Exploratory data analysis, Dimensionality Reduction. Building and evaluation of models for: Association Analysis, Recommendation Systems, Time-series data, Text Analysis, Data Mining.</a:t>
            </a:r>
            <a:endParaRPr lang="en-US" dirty="0"/>
          </a:p>
        </p:txBody>
      </p:sp>
      <p:sp>
        <p:nvSpPr>
          <p:cNvPr id="4" name="Date Placeholder 3"/>
          <p:cNvSpPr>
            <a:spLocks noGrp="1"/>
          </p:cNvSpPr>
          <p:nvPr>
            <p:ph type="dt" sz="half" idx="10"/>
          </p:nvPr>
        </p:nvSpPr>
        <p:spPr/>
        <p:txBody>
          <a:bodyPr/>
          <a:lstStyle/>
          <a:p>
            <a:fld id="{F24B8883-1393-4A02-A9CF-E0A4F29C432F}"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4</a:t>
            </a:fld>
            <a:endParaRPr lang="en-US"/>
          </a:p>
        </p:txBody>
      </p:sp>
    </p:spTree>
    <p:extLst>
      <p:ext uri="{BB962C8B-B14F-4D97-AF65-F5344CB8AC3E}">
        <p14:creationId xmlns:p14="http://schemas.microsoft.com/office/powerpoint/2010/main" val="8605522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of Data Science</a:t>
            </a:r>
            <a:endParaRPr lang="en-US" b="1" dirty="0"/>
          </a:p>
        </p:txBody>
      </p:sp>
      <p:sp>
        <p:nvSpPr>
          <p:cNvPr id="3" name="Content Placeholder 2"/>
          <p:cNvSpPr>
            <a:spLocks noGrp="1"/>
          </p:cNvSpPr>
          <p:nvPr>
            <p:ph idx="1"/>
          </p:nvPr>
        </p:nvSpPr>
        <p:spPr>
          <a:xfrm>
            <a:off x="838200" y="1825624"/>
            <a:ext cx="10515600" cy="4639569"/>
          </a:xfrm>
        </p:spPr>
        <p:txBody>
          <a:bodyPr>
            <a:normAutofit/>
          </a:bodyPr>
          <a:lstStyle/>
          <a:p>
            <a:pPr marL="457200" lvl="1" indent="0" algn="just">
              <a:buNone/>
            </a:pPr>
            <a:r>
              <a:rPr lang="en-US" dirty="0" smtClean="0"/>
              <a:t>Here are some brief overviews of a couple of use cases, showing data science’s versatility.</a:t>
            </a:r>
          </a:p>
          <a:p>
            <a:pPr lvl="2" algn="just">
              <a:buFont typeface="Wingdings" panose="05000000000000000000" pitchFamily="2" charset="2"/>
              <a:buChar char="Ø"/>
            </a:pPr>
            <a:r>
              <a:rPr lang="en-US" b="1" dirty="0" smtClean="0"/>
              <a:t>Law Enforcement: </a:t>
            </a:r>
            <a:r>
              <a:rPr lang="en-US" dirty="0" smtClean="0"/>
              <a:t>In this scenario, data science is used to help police in Belgium to better understand where and when to deploy personnel to prevent crime.</a:t>
            </a:r>
          </a:p>
          <a:p>
            <a:pPr lvl="2" algn="just">
              <a:buFont typeface="Wingdings" panose="05000000000000000000" pitchFamily="2" charset="2"/>
              <a:buChar char="Ø"/>
            </a:pPr>
            <a:r>
              <a:rPr lang="en-US" b="1" dirty="0" smtClean="0"/>
              <a:t>Pandemic Fighting: </a:t>
            </a:r>
            <a:r>
              <a:rPr lang="en-US" dirty="0" smtClean="0"/>
              <a:t>The state of Rhode Island wanted to reopen schools, but was naturally cautious, considering the ongoing COVID-19 pandemic. The state used data science to expedite case investigations and contact tracing, enabling a small staff to handle an overwhelming number of concerned calls from citizens. This information helped the state set up a call center and coordinate preventative measures.</a:t>
            </a:r>
          </a:p>
          <a:p>
            <a:pPr lvl="2" algn="just">
              <a:buFont typeface="Wingdings" panose="05000000000000000000" pitchFamily="2" charset="2"/>
              <a:buChar char="Ø"/>
            </a:pPr>
            <a:r>
              <a:rPr lang="en-US" b="1" dirty="0" smtClean="0"/>
              <a:t>Driverless Vehicles: </a:t>
            </a:r>
            <a:r>
              <a:rPr lang="en-US" dirty="0" err="1" smtClean="0"/>
              <a:t>Lunewave</a:t>
            </a:r>
            <a:r>
              <a:rPr lang="en-US" dirty="0" smtClean="0"/>
              <a:t>, a sensor manufacturing company, was looking for a way to make sensor technology more cost-effective and accurate. They turned to data science and machine learning to train their sensors to be safer and more reliable, as well as using data to improve their 3D-printed sensor manufacturing process.</a:t>
            </a:r>
          </a:p>
          <a:p>
            <a:pPr lvl="2" algn="just">
              <a:buFont typeface="Wingdings" panose="05000000000000000000" pitchFamily="2" charset="2"/>
              <a:buChar char="Ø"/>
            </a:pPr>
            <a:r>
              <a:rPr lang="en-US" b="1" dirty="0" smtClean="0"/>
              <a:t>Entertainment: </a:t>
            </a:r>
            <a:r>
              <a:rPr lang="en-US" dirty="0" smtClean="0"/>
              <a:t>Data science enables streaming services to follow and evaluate what consumers view, which aids in the creation of new TV series and films.</a:t>
            </a:r>
          </a:p>
        </p:txBody>
      </p:sp>
      <p:sp>
        <p:nvSpPr>
          <p:cNvPr id="4" name="Date Placeholder 3"/>
          <p:cNvSpPr>
            <a:spLocks noGrp="1"/>
          </p:cNvSpPr>
          <p:nvPr>
            <p:ph type="dt" sz="half" idx="10"/>
          </p:nvPr>
        </p:nvSpPr>
        <p:spPr/>
        <p:txBody>
          <a:bodyPr/>
          <a:lstStyle/>
          <a:p>
            <a:fld id="{45C87FDD-5BDD-46E1-9900-EE09182ED32D}"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40</a:t>
            </a:fld>
            <a:endParaRPr lang="en-US"/>
          </a:p>
        </p:txBody>
      </p:sp>
    </p:spTree>
    <p:extLst>
      <p:ext uri="{BB962C8B-B14F-4D97-AF65-F5344CB8AC3E}">
        <p14:creationId xmlns:p14="http://schemas.microsoft.com/office/powerpoint/2010/main" val="3624142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of Data Science</a:t>
            </a:r>
            <a:endParaRPr lang="en-US" b="1" dirty="0"/>
          </a:p>
        </p:txBody>
      </p:sp>
      <p:sp>
        <p:nvSpPr>
          <p:cNvPr id="3" name="Content Placeholder 2"/>
          <p:cNvSpPr>
            <a:spLocks noGrp="1"/>
          </p:cNvSpPr>
          <p:nvPr>
            <p:ph idx="1"/>
          </p:nvPr>
        </p:nvSpPr>
        <p:spPr>
          <a:xfrm>
            <a:off x="838200" y="1825624"/>
            <a:ext cx="10515600" cy="4639569"/>
          </a:xfrm>
        </p:spPr>
        <p:txBody>
          <a:bodyPr>
            <a:normAutofit fontScale="92500"/>
          </a:bodyPr>
          <a:lstStyle/>
          <a:p>
            <a:pPr lvl="1" algn="just">
              <a:buFont typeface="Wingdings" panose="05000000000000000000" pitchFamily="2" charset="2"/>
              <a:buChar char="Ø"/>
            </a:pPr>
            <a:r>
              <a:rPr lang="en-US" b="1" dirty="0" smtClean="0"/>
              <a:t>Finance: </a:t>
            </a:r>
            <a:r>
              <a:rPr lang="en-US" dirty="0" smtClean="0"/>
              <a:t>Banks and credit card firms mine and analyze data in order to detect fraudulent activities, manage financial risks on loans and credit lines, and assess client portfolios in order to uncover upselling possibilities.</a:t>
            </a:r>
          </a:p>
          <a:p>
            <a:pPr lvl="1" algn="just">
              <a:buFont typeface="Wingdings" panose="05000000000000000000" pitchFamily="2" charset="2"/>
              <a:buChar char="Ø"/>
            </a:pPr>
            <a:r>
              <a:rPr lang="en-US" b="1" dirty="0" smtClean="0"/>
              <a:t>Manufacturing: </a:t>
            </a:r>
            <a:r>
              <a:rPr lang="en-US" dirty="0" smtClean="0"/>
              <a:t>Data science applications in manufacturing include supply chain management and distribution optimization, as well as predictive maintenance to anticipate probable equipment faults in facilities before they occur.</a:t>
            </a:r>
          </a:p>
          <a:p>
            <a:pPr lvl="1" algn="just">
              <a:buFont typeface="Wingdings" panose="05000000000000000000" pitchFamily="2" charset="2"/>
              <a:buChar char="Ø"/>
            </a:pPr>
            <a:r>
              <a:rPr lang="en-US" b="1" dirty="0" smtClean="0"/>
              <a:t>Healthcare: </a:t>
            </a:r>
            <a:r>
              <a:rPr lang="en-US" dirty="0" smtClean="0"/>
              <a:t>Machine learning models and other data science components are used by hospitals and other healthcare providers to automate X-ray analysis and assist doctors in diagnosing illnesses and planning treatments based on previous patient outcomes.</a:t>
            </a:r>
          </a:p>
          <a:p>
            <a:pPr lvl="1" algn="just">
              <a:buFont typeface="Wingdings" panose="05000000000000000000" pitchFamily="2" charset="2"/>
              <a:buChar char="Ø"/>
            </a:pPr>
            <a:r>
              <a:rPr lang="en-US" b="1" dirty="0" smtClean="0"/>
              <a:t>Retail: </a:t>
            </a:r>
            <a:r>
              <a:rPr lang="en-US" dirty="0" smtClean="0"/>
              <a:t>Retailers evaluate client behavior and purchasing trends in order to provide individualized product suggestions as well as targeted advertising, marketing, and promotions. Data science also assists them in managing product inventories and supply chains in order to keep items in stock.</a:t>
            </a:r>
            <a:endParaRPr lang="en-US" dirty="0"/>
          </a:p>
        </p:txBody>
      </p:sp>
      <p:sp>
        <p:nvSpPr>
          <p:cNvPr id="4" name="Date Placeholder 3"/>
          <p:cNvSpPr>
            <a:spLocks noGrp="1"/>
          </p:cNvSpPr>
          <p:nvPr>
            <p:ph type="dt" sz="half" idx="10"/>
          </p:nvPr>
        </p:nvSpPr>
        <p:spPr/>
        <p:txBody>
          <a:bodyPr/>
          <a:lstStyle/>
          <a:p>
            <a:fld id="{9EC486F6-E08F-4193-87A3-13814C152223}"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41</a:t>
            </a:fld>
            <a:endParaRPr lang="en-US"/>
          </a:p>
        </p:txBody>
      </p:sp>
    </p:spTree>
    <p:extLst>
      <p:ext uri="{BB962C8B-B14F-4D97-AF65-F5344CB8AC3E}">
        <p14:creationId xmlns:p14="http://schemas.microsoft.com/office/powerpoint/2010/main" val="2591375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of Data Science</a:t>
            </a:r>
            <a:endParaRPr lang="en-US" b="1" dirty="0"/>
          </a:p>
        </p:txBody>
      </p:sp>
      <p:sp>
        <p:nvSpPr>
          <p:cNvPr id="3" name="Content Placeholder 2"/>
          <p:cNvSpPr>
            <a:spLocks noGrp="1"/>
          </p:cNvSpPr>
          <p:nvPr>
            <p:ph idx="1"/>
          </p:nvPr>
        </p:nvSpPr>
        <p:spPr>
          <a:xfrm>
            <a:off x="838200" y="1825624"/>
            <a:ext cx="10515600" cy="4639569"/>
          </a:xfrm>
        </p:spPr>
        <p:txBody>
          <a:bodyPr>
            <a:normAutofit fontScale="92500"/>
          </a:bodyPr>
          <a:lstStyle/>
          <a:p>
            <a:pPr lvl="1" algn="just">
              <a:buFont typeface="Wingdings" panose="05000000000000000000" pitchFamily="2" charset="2"/>
              <a:buChar char="Ø"/>
            </a:pPr>
            <a:r>
              <a:rPr lang="en-US" b="1" dirty="0" smtClean="0"/>
              <a:t>Finance: </a:t>
            </a:r>
            <a:r>
              <a:rPr lang="en-US" dirty="0" smtClean="0"/>
              <a:t>Banks and credit card firms mine and analyze data in order to detect fraudulent activities, manage financial risks on loans and credit lines, and assess client portfolios in order to uncover upselling possibilities.</a:t>
            </a:r>
          </a:p>
          <a:p>
            <a:pPr lvl="1" algn="just">
              <a:buFont typeface="Wingdings" panose="05000000000000000000" pitchFamily="2" charset="2"/>
              <a:buChar char="Ø"/>
            </a:pPr>
            <a:r>
              <a:rPr lang="en-US" b="1" dirty="0" smtClean="0"/>
              <a:t>Manufacturing: </a:t>
            </a:r>
            <a:r>
              <a:rPr lang="en-US" dirty="0" smtClean="0"/>
              <a:t>Data science applications in manufacturing include supply chain management and distribution optimization, as well as predictive maintenance to anticipate probable equipment faults in facilities before they occur.</a:t>
            </a:r>
          </a:p>
          <a:p>
            <a:pPr lvl="1" algn="just">
              <a:buFont typeface="Wingdings" panose="05000000000000000000" pitchFamily="2" charset="2"/>
              <a:buChar char="Ø"/>
            </a:pPr>
            <a:r>
              <a:rPr lang="en-US" b="1" dirty="0" smtClean="0"/>
              <a:t>Healthcare: </a:t>
            </a:r>
            <a:r>
              <a:rPr lang="en-US" dirty="0" smtClean="0"/>
              <a:t>Machine learning models and other data science components are used by hospitals and other healthcare providers to automate X-ray analysis and assist doctors in diagnosing illnesses and planning treatments based on previous patient outcomes.</a:t>
            </a:r>
          </a:p>
          <a:p>
            <a:pPr lvl="1" algn="just">
              <a:buFont typeface="Wingdings" panose="05000000000000000000" pitchFamily="2" charset="2"/>
              <a:buChar char="Ø"/>
            </a:pPr>
            <a:r>
              <a:rPr lang="en-US" b="1" dirty="0" smtClean="0"/>
              <a:t>Retail: </a:t>
            </a:r>
            <a:r>
              <a:rPr lang="en-US" dirty="0" smtClean="0"/>
              <a:t>Retailers evaluate client behavior and purchasing trends in order to provide individualized product suggestions as well as targeted advertising, marketing, and promotions. Data science also assists them in managing product inventories and supply chains in order to keep items in stock.</a:t>
            </a:r>
            <a:endParaRPr lang="en-US" dirty="0"/>
          </a:p>
        </p:txBody>
      </p:sp>
      <p:sp>
        <p:nvSpPr>
          <p:cNvPr id="4" name="Date Placeholder 3"/>
          <p:cNvSpPr>
            <a:spLocks noGrp="1"/>
          </p:cNvSpPr>
          <p:nvPr>
            <p:ph type="dt" sz="half" idx="10"/>
          </p:nvPr>
        </p:nvSpPr>
        <p:spPr/>
        <p:txBody>
          <a:bodyPr/>
          <a:lstStyle/>
          <a:p>
            <a:fld id="{9EC486F6-E08F-4193-87A3-13814C152223}"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42</a:t>
            </a:fld>
            <a:endParaRPr lang="en-US"/>
          </a:p>
        </p:txBody>
      </p:sp>
    </p:spTree>
    <p:extLst>
      <p:ext uri="{BB962C8B-B14F-4D97-AF65-F5344CB8AC3E}">
        <p14:creationId xmlns:p14="http://schemas.microsoft.com/office/powerpoint/2010/main" val="187818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data</a:t>
            </a:r>
            <a:endParaRPr lang="en-US" b="1" dirty="0"/>
          </a:p>
        </p:txBody>
      </p:sp>
      <p:sp>
        <p:nvSpPr>
          <p:cNvPr id="3" name="Content Placeholder 2"/>
          <p:cNvSpPr>
            <a:spLocks noGrp="1"/>
          </p:cNvSpPr>
          <p:nvPr>
            <p:ph idx="1"/>
          </p:nvPr>
        </p:nvSpPr>
        <p:spPr/>
        <p:txBody>
          <a:bodyPr/>
          <a:lstStyle/>
          <a:p>
            <a:pPr algn="just"/>
            <a:r>
              <a:rPr lang="en-US" dirty="0" smtClean="0"/>
              <a:t>We often use the term data to refer to computer information</a:t>
            </a:r>
          </a:p>
          <a:p>
            <a:pPr algn="just"/>
            <a:r>
              <a:rPr lang="en-US" dirty="0" smtClean="0"/>
              <a:t>This information is either transmitted or stored</a:t>
            </a:r>
          </a:p>
          <a:p>
            <a:pPr algn="just"/>
            <a:r>
              <a:rPr lang="en-US" dirty="0" smtClean="0"/>
              <a:t>Data comes in numerous forms</a:t>
            </a:r>
          </a:p>
          <a:p>
            <a:pPr algn="just"/>
            <a:r>
              <a:rPr lang="en-US" dirty="0" smtClean="0"/>
              <a:t>Any kind of information may it be in numbers or text, or pictures is termed as Data</a:t>
            </a:r>
            <a:endParaRPr lang="en-US" dirty="0"/>
          </a:p>
        </p:txBody>
      </p:sp>
      <p:sp>
        <p:nvSpPr>
          <p:cNvPr id="4" name="Date Placeholder 3"/>
          <p:cNvSpPr>
            <a:spLocks noGrp="1"/>
          </p:cNvSpPr>
          <p:nvPr>
            <p:ph type="dt" sz="half" idx="10"/>
          </p:nvPr>
        </p:nvSpPr>
        <p:spPr/>
        <p:txBody>
          <a:bodyPr/>
          <a:lstStyle/>
          <a:p>
            <a:fld id="{A7470EA0-8E64-458D-A6D4-65E8E20CA2E1}"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5</a:t>
            </a:fld>
            <a:endParaRPr lang="en-US"/>
          </a:p>
        </p:txBody>
      </p:sp>
    </p:spTree>
    <p:extLst>
      <p:ext uri="{BB962C8B-B14F-4D97-AF65-F5344CB8AC3E}">
        <p14:creationId xmlns:p14="http://schemas.microsoft.com/office/powerpoint/2010/main" val="424412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data</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6646" y="1658197"/>
            <a:ext cx="8498707" cy="4351338"/>
          </a:xfrm>
        </p:spPr>
      </p:pic>
      <p:sp>
        <p:nvSpPr>
          <p:cNvPr id="6" name="TextBox 5"/>
          <p:cNvSpPr txBox="1"/>
          <p:nvPr/>
        </p:nvSpPr>
        <p:spPr>
          <a:xfrm>
            <a:off x="1663247" y="5854988"/>
            <a:ext cx="8865504" cy="369332"/>
          </a:xfrm>
          <a:prstGeom prst="rect">
            <a:avLst/>
          </a:prstGeom>
          <a:noFill/>
        </p:spPr>
        <p:txBody>
          <a:bodyPr wrap="none" rtlCol="0">
            <a:spAutoFit/>
          </a:bodyPr>
          <a:lstStyle/>
          <a:p>
            <a:r>
              <a:rPr lang="en-US" b="1" dirty="0" smtClean="0"/>
              <a:t>*Grouping method is used to examine nominal data. It usually represented using pie charts</a:t>
            </a:r>
            <a:endParaRPr lang="en-US" b="1" dirty="0"/>
          </a:p>
        </p:txBody>
      </p:sp>
      <p:sp>
        <p:nvSpPr>
          <p:cNvPr id="7" name="Date Placeholder 6"/>
          <p:cNvSpPr>
            <a:spLocks noGrp="1"/>
          </p:cNvSpPr>
          <p:nvPr>
            <p:ph type="dt" sz="half" idx="10"/>
          </p:nvPr>
        </p:nvSpPr>
        <p:spPr/>
        <p:txBody>
          <a:bodyPr/>
          <a:lstStyle/>
          <a:p>
            <a:fld id="{25E0F0AC-D15A-4274-A98C-1392ACFED2F6}" type="datetime1">
              <a:rPr lang="en-US" smtClean="0"/>
              <a:t>1/8/2024</a:t>
            </a:fld>
            <a:endParaRPr lang="en-US"/>
          </a:p>
        </p:txBody>
      </p:sp>
      <p:sp>
        <p:nvSpPr>
          <p:cNvPr id="8" name="Slide Number Placeholder 7"/>
          <p:cNvSpPr>
            <a:spLocks noGrp="1"/>
          </p:cNvSpPr>
          <p:nvPr>
            <p:ph type="sldNum" sz="quarter" idx="12"/>
          </p:nvPr>
        </p:nvSpPr>
        <p:spPr/>
        <p:txBody>
          <a:bodyPr/>
          <a:lstStyle/>
          <a:p>
            <a:fld id="{4F2CE3ED-DAB9-4BB8-B569-8CB80401C8BA}" type="slidenum">
              <a:rPr lang="en-US" smtClean="0"/>
              <a:t>6</a:t>
            </a:fld>
            <a:endParaRPr lang="en-US"/>
          </a:p>
        </p:txBody>
      </p:sp>
    </p:spTree>
    <p:extLst>
      <p:ext uri="{BB962C8B-B14F-4D97-AF65-F5344CB8AC3E}">
        <p14:creationId xmlns:p14="http://schemas.microsoft.com/office/powerpoint/2010/main" val="1745415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Discrete </a:t>
            </a:r>
            <a:r>
              <a:rPr lang="en-US" b="1" dirty="0" err="1" smtClean="0"/>
              <a:t>vs</a:t>
            </a:r>
            <a:r>
              <a:rPr lang="en-US" b="1" dirty="0" smtClean="0"/>
              <a:t> Continuous data</a:t>
            </a:r>
            <a:endParaRPr lang="en-US" b="1" dirty="0"/>
          </a:p>
        </p:txBody>
      </p:sp>
      <p:graphicFrame>
        <p:nvGraphicFramePr>
          <p:cNvPr id="5" name="Diagram 4">
            <a:extLst>
              <a:ext uri="{FF2B5EF4-FFF2-40B4-BE49-F238E27FC236}">
                <a16:creationId xmlns:a16="http://schemas.microsoft.com/office/drawing/2014/main" xmlns="" id="{EFB1BDBC-5C07-4359-BD15-DBE7321DC3C0}"/>
              </a:ext>
            </a:extLst>
          </p:cNvPr>
          <p:cNvGraphicFramePr/>
          <p:nvPr>
            <p:extLst>
              <p:ext uri="{D42A27DB-BD31-4B8C-83A1-F6EECF244321}">
                <p14:modId xmlns:p14="http://schemas.microsoft.com/office/powerpoint/2010/main" val="457961552"/>
              </p:ext>
            </p:extLst>
          </p:nvPr>
        </p:nvGraphicFramePr>
        <p:xfrm>
          <a:off x="956603" y="2114100"/>
          <a:ext cx="9932963" cy="393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p:cNvSpPr>
            <a:spLocks noGrp="1"/>
          </p:cNvSpPr>
          <p:nvPr>
            <p:ph type="dt" sz="half" idx="10"/>
          </p:nvPr>
        </p:nvSpPr>
        <p:spPr/>
        <p:txBody>
          <a:bodyPr/>
          <a:lstStyle/>
          <a:p>
            <a:fld id="{140F1AF7-B9CC-4949-86F4-0D81A61E24D2}" type="datetime1">
              <a:rPr lang="en-US" smtClean="0"/>
              <a:t>1/8/2024</a:t>
            </a:fld>
            <a:endParaRPr lang="en-US"/>
          </a:p>
        </p:txBody>
      </p:sp>
      <p:sp>
        <p:nvSpPr>
          <p:cNvPr id="7" name="Slide Number Placeholder 6"/>
          <p:cNvSpPr>
            <a:spLocks noGrp="1"/>
          </p:cNvSpPr>
          <p:nvPr>
            <p:ph type="sldNum" sz="quarter" idx="12"/>
          </p:nvPr>
        </p:nvSpPr>
        <p:spPr/>
        <p:txBody>
          <a:bodyPr/>
          <a:lstStyle/>
          <a:p>
            <a:fld id="{4F2CE3ED-DAB9-4BB8-B569-8CB80401C8BA}" type="slidenum">
              <a:rPr lang="en-US" smtClean="0"/>
              <a:t>7</a:t>
            </a:fld>
            <a:endParaRPr lang="en-US"/>
          </a:p>
        </p:txBody>
      </p:sp>
    </p:spTree>
    <p:extLst>
      <p:ext uri="{BB962C8B-B14F-4D97-AF65-F5344CB8AC3E}">
        <p14:creationId xmlns:p14="http://schemas.microsoft.com/office/powerpoint/2010/main" val="1619204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Dataset: Types of data</a:t>
            </a:r>
            <a:endParaRPr lang="en-US" b="1" dirty="0"/>
          </a:p>
        </p:txBody>
      </p:sp>
      <p:sp>
        <p:nvSpPr>
          <p:cNvPr id="3" name="Content Placeholder 2"/>
          <p:cNvSpPr>
            <a:spLocks noGrp="1"/>
          </p:cNvSpPr>
          <p:nvPr>
            <p:ph idx="1"/>
          </p:nvPr>
        </p:nvSpPr>
        <p:spPr/>
        <p:txBody>
          <a:bodyPr/>
          <a:lstStyle/>
          <a:p>
            <a:pPr marL="0" indent="0">
              <a:spcAft>
                <a:spcPts val="600"/>
              </a:spcAft>
              <a:buNone/>
            </a:pPr>
            <a:r>
              <a:rPr lang="en-US" sz="2400" dirty="0" smtClean="0"/>
              <a:t>Data comes in different types. Some of the common types of data include:</a:t>
            </a:r>
          </a:p>
          <a:p>
            <a:pPr marL="1028700" lvl="1" indent="-342900">
              <a:spcAft>
                <a:spcPts val="600"/>
              </a:spcAft>
              <a:buFont typeface="Wingdings" panose="05000000000000000000" pitchFamily="2" charset="2"/>
              <a:buChar char="Ø"/>
            </a:pPr>
            <a:r>
              <a:rPr lang="en-US" dirty="0"/>
              <a:t>Text</a:t>
            </a:r>
          </a:p>
          <a:p>
            <a:pPr marL="1028700" lvl="1" indent="-342900">
              <a:spcAft>
                <a:spcPts val="600"/>
              </a:spcAft>
              <a:buFont typeface="Wingdings" panose="05000000000000000000" pitchFamily="2" charset="2"/>
              <a:buChar char="Ø"/>
            </a:pPr>
            <a:r>
              <a:rPr lang="en-US" dirty="0"/>
              <a:t>Image</a:t>
            </a:r>
          </a:p>
          <a:p>
            <a:pPr marL="1028700" lvl="1" indent="-342900">
              <a:spcAft>
                <a:spcPts val="600"/>
              </a:spcAft>
              <a:buFont typeface="Wingdings" panose="05000000000000000000" pitchFamily="2" charset="2"/>
              <a:buChar char="Ø"/>
            </a:pPr>
            <a:r>
              <a:rPr lang="en-US" dirty="0"/>
              <a:t>Video</a:t>
            </a:r>
          </a:p>
          <a:p>
            <a:pPr marL="1028700" lvl="1" indent="-342900">
              <a:spcAft>
                <a:spcPts val="600"/>
              </a:spcAft>
              <a:buFont typeface="Wingdings" panose="05000000000000000000" pitchFamily="2" charset="2"/>
              <a:buChar char="Ø"/>
            </a:pPr>
            <a:r>
              <a:rPr lang="en-US" dirty="0"/>
              <a:t>Numbers</a:t>
            </a:r>
          </a:p>
          <a:p>
            <a:pPr marL="1028700" lvl="1" indent="-342900">
              <a:spcAft>
                <a:spcPts val="600"/>
              </a:spcAft>
              <a:buFont typeface="Wingdings" panose="05000000000000000000" pitchFamily="2" charset="2"/>
              <a:buChar char="Ø"/>
            </a:pPr>
            <a:r>
              <a:rPr lang="en-US" dirty="0"/>
              <a:t>Spreadsheets</a:t>
            </a:r>
          </a:p>
          <a:p>
            <a:pPr marL="1028700" lvl="1" indent="-342900">
              <a:spcAft>
                <a:spcPts val="600"/>
              </a:spcAft>
              <a:buFont typeface="Wingdings" panose="05000000000000000000" pitchFamily="2" charset="2"/>
              <a:buChar char="Ø"/>
            </a:pPr>
            <a:r>
              <a:rPr lang="en-US" dirty="0"/>
              <a:t>Sound</a:t>
            </a:r>
          </a:p>
          <a:p>
            <a:endParaRPr lang="en-US" dirty="0"/>
          </a:p>
        </p:txBody>
      </p:sp>
      <p:sp>
        <p:nvSpPr>
          <p:cNvPr id="4" name="Date Placeholder 3"/>
          <p:cNvSpPr>
            <a:spLocks noGrp="1"/>
          </p:cNvSpPr>
          <p:nvPr>
            <p:ph type="dt" sz="half" idx="10"/>
          </p:nvPr>
        </p:nvSpPr>
        <p:spPr/>
        <p:txBody>
          <a:bodyPr/>
          <a:lstStyle/>
          <a:p>
            <a:fld id="{2AE04983-1F41-48C8-95BD-34C763B71F5E}" type="datetime1">
              <a:rPr lang="en-US" smtClean="0"/>
              <a:t>1/8/2024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8</a:t>
            </a:fld>
            <a:endParaRPr lang="en-US"/>
          </a:p>
        </p:txBody>
      </p:sp>
    </p:spTree>
    <p:extLst>
      <p:ext uri="{BB962C8B-B14F-4D97-AF65-F5344CB8AC3E}">
        <p14:creationId xmlns:p14="http://schemas.microsoft.com/office/powerpoint/2010/main" val="1835876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Real world applications of data</a:t>
            </a:r>
            <a:endParaRPr lang="en-US" b="1" dirty="0"/>
          </a:p>
        </p:txBody>
      </p:sp>
      <p:graphicFrame>
        <p:nvGraphicFramePr>
          <p:cNvPr id="6" name="TextBox 4">
            <a:extLst>
              <a:ext uri="{FF2B5EF4-FFF2-40B4-BE49-F238E27FC236}">
                <a16:creationId xmlns:a16="http://schemas.microsoft.com/office/drawing/2014/main" xmlns="" id="{57A64CD3-CA18-4F12-91ED-13189EC304DE}"/>
              </a:ext>
            </a:extLst>
          </p:cNvPr>
          <p:cNvGraphicFramePr/>
          <p:nvPr>
            <p:extLst>
              <p:ext uri="{D42A27DB-BD31-4B8C-83A1-F6EECF244321}">
                <p14:modId xmlns:p14="http://schemas.microsoft.com/office/powerpoint/2010/main" val="3335307338"/>
              </p:ext>
            </p:extLst>
          </p:nvPr>
        </p:nvGraphicFramePr>
        <p:xfrm>
          <a:off x="975360" y="2213084"/>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6"/>
          <p:cNvSpPr>
            <a:spLocks noGrp="1"/>
          </p:cNvSpPr>
          <p:nvPr>
            <p:ph type="dt" sz="half" idx="10"/>
          </p:nvPr>
        </p:nvSpPr>
        <p:spPr/>
        <p:txBody>
          <a:bodyPr/>
          <a:lstStyle/>
          <a:p>
            <a:fld id="{3D2FB39C-4D9E-4CA5-86BD-C6F331EBD65C}" type="datetime1">
              <a:rPr lang="en-US" smtClean="0"/>
              <a:t>1/8/2024</a:t>
            </a:fld>
            <a:endParaRPr lang="en-US"/>
          </a:p>
        </p:txBody>
      </p:sp>
      <p:sp>
        <p:nvSpPr>
          <p:cNvPr id="8" name="Slide Number Placeholder 7"/>
          <p:cNvSpPr>
            <a:spLocks noGrp="1"/>
          </p:cNvSpPr>
          <p:nvPr>
            <p:ph type="sldNum" sz="quarter" idx="12"/>
          </p:nvPr>
        </p:nvSpPr>
        <p:spPr/>
        <p:txBody>
          <a:bodyPr/>
          <a:lstStyle/>
          <a:p>
            <a:fld id="{4F2CE3ED-DAB9-4BB8-B569-8CB80401C8BA}" type="slidenum">
              <a:rPr lang="en-US" smtClean="0"/>
              <a:t>9</a:t>
            </a:fld>
            <a:endParaRPr lang="en-US"/>
          </a:p>
        </p:txBody>
      </p:sp>
    </p:spTree>
    <p:extLst>
      <p:ext uri="{BB962C8B-B14F-4D97-AF65-F5344CB8AC3E}">
        <p14:creationId xmlns:p14="http://schemas.microsoft.com/office/powerpoint/2010/main" val="3738176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1632</TotalTime>
  <Words>3618</Words>
  <Application>Microsoft Office PowerPoint</Application>
  <PresentationFormat>Widescreen</PresentationFormat>
  <Paragraphs>296</Paragraphs>
  <Slides>42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 Unicode MS</vt:lpstr>
      <vt:lpstr>ABeeZee</vt:lpstr>
      <vt:lpstr>Arial</vt:lpstr>
      <vt:lpstr>Calibri</vt:lpstr>
      <vt:lpstr>Calibri Light</vt:lpstr>
      <vt:lpstr>Libre Baskerville</vt:lpstr>
      <vt:lpstr>Wingdings</vt:lpstr>
      <vt:lpstr>Office Theme</vt:lpstr>
      <vt:lpstr>Data Analytics: Module-1</vt:lpstr>
      <vt:lpstr>Course Details</vt:lpstr>
      <vt:lpstr>Course Outcome</vt:lpstr>
      <vt:lpstr>Syllabus: Module-1 (Introduction to Data Analytics)</vt:lpstr>
      <vt:lpstr>Introduction to data</vt:lpstr>
      <vt:lpstr>Types of data</vt:lpstr>
      <vt:lpstr>Discrete vs Continuous data</vt:lpstr>
      <vt:lpstr>Dataset: Types of data</vt:lpstr>
      <vt:lpstr>Real world applications of data</vt:lpstr>
      <vt:lpstr>Data Visualization</vt:lpstr>
      <vt:lpstr>Data Visualization: Charts</vt:lpstr>
      <vt:lpstr>What Is Data Science?</vt:lpstr>
      <vt:lpstr>What Is Data Science?</vt:lpstr>
      <vt:lpstr>The Data Science Lifecycle</vt:lpstr>
      <vt:lpstr>Data Science Workflow</vt:lpstr>
      <vt:lpstr>Data Science Workflow</vt:lpstr>
      <vt:lpstr>Data Science Workflow</vt:lpstr>
      <vt:lpstr>Data Wrangling</vt:lpstr>
      <vt:lpstr>Data Wrangling</vt:lpstr>
      <vt:lpstr>Data Wrangling: Why it matters?</vt:lpstr>
      <vt:lpstr>Data Wrangling: Steps</vt:lpstr>
      <vt:lpstr>Data Discovery</vt:lpstr>
      <vt:lpstr>Data Structuring</vt:lpstr>
      <vt:lpstr>Data cleaning</vt:lpstr>
      <vt:lpstr>Enriching data</vt:lpstr>
      <vt:lpstr>Data Validation</vt:lpstr>
      <vt:lpstr>Data Publishing</vt:lpstr>
      <vt:lpstr>Motivation for a future Employee</vt:lpstr>
      <vt:lpstr>Prerequisites for Data Science</vt:lpstr>
      <vt:lpstr>Who Oversees the Data Science Process?</vt:lpstr>
      <vt:lpstr>Who Oversees the Data Science Process?</vt:lpstr>
      <vt:lpstr>On a daily basis, a data scientist may do the following tasks:</vt:lpstr>
      <vt:lpstr>What Does a Data Scientist Do? </vt:lpstr>
      <vt:lpstr>Use of Data Science</vt:lpstr>
      <vt:lpstr>Where Do You Fit in Data Science?</vt:lpstr>
      <vt:lpstr>Where Do You Fit in Data Science?</vt:lpstr>
      <vt:lpstr>Data Science Tools</vt:lpstr>
      <vt:lpstr>Applications of Data Science</vt:lpstr>
      <vt:lpstr>Applications of Data Science</vt:lpstr>
      <vt:lpstr>Example of Data Science</vt:lpstr>
      <vt:lpstr>Example of Data Science</vt:lpstr>
      <vt:lpstr>Example of Data Science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21</cp:revision>
  <dcterms:created xsi:type="dcterms:W3CDTF">2024-01-07T13:51:00Z</dcterms:created>
  <dcterms:modified xsi:type="dcterms:W3CDTF">2024-01-08T17:03:33Z</dcterms:modified>
</cp:coreProperties>
</file>