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75" r:id="rId2"/>
    <p:sldId id="276" r:id="rId3"/>
    <p:sldId id="277" r:id="rId4"/>
    <p:sldId id="278"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9E2B6-5FE5-4F2F-A755-D40884E8315C}" type="datetimeFigureOut">
              <a:rPr lang="en-US" smtClean="0"/>
              <a:t>2/22/2024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D3B08-82ED-441C-AC06-3C325CAB7465}" type="slidenum">
              <a:rPr lang="en-US" smtClean="0"/>
              <a:t>‹#›</a:t>
            </a:fld>
            <a:endParaRPr lang="en-US"/>
          </a:p>
        </p:txBody>
      </p:sp>
    </p:spTree>
    <p:extLst>
      <p:ext uri="{BB962C8B-B14F-4D97-AF65-F5344CB8AC3E}">
        <p14:creationId xmlns:p14="http://schemas.microsoft.com/office/powerpoint/2010/main" val="410691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5CB17A-2FD7-4C68-AFCB-A3225922A52A}" type="slidenum">
              <a:rPr lang="en-US" smtClean="0"/>
              <a:t>1</a:t>
            </a:fld>
            <a:endParaRPr lang="en-US"/>
          </a:p>
        </p:txBody>
      </p:sp>
    </p:spTree>
    <p:extLst>
      <p:ext uri="{BB962C8B-B14F-4D97-AF65-F5344CB8AC3E}">
        <p14:creationId xmlns:p14="http://schemas.microsoft.com/office/powerpoint/2010/main" val="248013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11EF64-6DFB-4B24-B4A8-0FBE0C34113F}"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856D-7A0C-43EA-84AF-9CC66DBC74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B5278-EE87-46F1-9C2D-D45F422C79AD}"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856D-7A0C-43EA-84AF-9CC66DBC74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0FD1CE-111D-4EA0-9A3D-BEA01A8EA878}"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856D-7A0C-43EA-84AF-9CC66DBC74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A212D-F43A-4FC8-8039-14DED8870220}"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856D-7A0C-43EA-84AF-9CC66DBC74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E0469-F873-4FF2-A591-A433112E9A50}"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856D-7A0C-43EA-84AF-9CC66DBC74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8476CA-29F5-47D8-BB3E-A7BD5DCC3B74}" type="datetime1">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856D-7A0C-43EA-84AF-9CC66DBC74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C4D52F-D590-4865-90F7-1736F56075AD}" type="datetime1">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CA856D-7A0C-43EA-84AF-9CC66DBC74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39E17-8054-466B-95A0-3DDAF17D0737}" type="datetime1">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B75F3-D4B2-4FC0-AC77-E381B06526DE}" type="datetime1">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CA856D-7A0C-43EA-84AF-9CC66DBC74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07E219-2FEB-4D40-9BFD-6FB22246CCDC}" type="datetime1">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856D-7A0C-43EA-84AF-9CC66DBC74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A87288-FDCE-444C-95EA-6474192A0347}" type="datetime1">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856D-7A0C-43EA-84AF-9CC66DBC74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AC931-9BFF-4ADE-BE79-9C7A17B549B5}" type="datetime1">
              <a:rPr lang="en-US" smtClean="0"/>
              <a:t>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A856D-7A0C-43EA-84AF-9CC66DBC74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Analytics: </a:t>
            </a:r>
            <a:r>
              <a:rPr lang="en-US" b="1" dirty="0" smtClean="0"/>
              <a:t>Module-2.1</a:t>
            </a:r>
            <a:endParaRPr lang="en-US" b="1" dirty="0"/>
          </a:p>
        </p:txBody>
      </p:sp>
      <p:sp>
        <p:nvSpPr>
          <p:cNvPr id="3" name="Subtitle 2"/>
          <p:cNvSpPr>
            <a:spLocks noGrp="1"/>
          </p:cNvSpPr>
          <p:nvPr>
            <p:ph type="subTitle" idx="1"/>
          </p:nvPr>
        </p:nvSpPr>
        <p:spPr/>
        <p:txBody>
          <a:bodyPr>
            <a:normAutofit fontScale="77500" lnSpcReduction="20000"/>
          </a:bodyPr>
          <a:lstStyle/>
          <a:p>
            <a:r>
              <a:rPr lang="en-US" dirty="0" smtClean="0"/>
              <a:t>Dr. Ramen Pal</a:t>
            </a:r>
            <a:br>
              <a:rPr lang="en-US" dirty="0" smtClean="0"/>
            </a:br>
            <a:r>
              <a:rPr lang="en-US" dirty="0" smtClean="0"/>
              <a:t>Associate Professor</a:t>
            </a:r>
            <a:br>
              <a:rPr lang="en-US" dirty="0" smtClean="0"/>
            </a:br>
            <a:r>
              <a:rPr lang="en-US" dirty="0" smtClean="0"/>
              <a:t>Department of CSE (AI &amp; ML), UEMK</a:t>
            </a:r>
          </a:p>
          <a:p>
            <a:r>
              <a:rPr lang="en-US" dirty="0" smtClean="0"/>
              <a:t>Contact: ramen.pal@uem.edu.in </a:t>
            </a:r>
            <a:br>
              <a:rPr lang="en-US" dirty="0" smtClean="0"/>
            </a:br>
            <a:r>
              <a:rPr lang="en-US" dirty="0" err="1" smtClean="0"/>
              <a:t>WhatsApp</a:t>
            </a:r>
            <a:r>
              <a:rPr lang="en-US" dirty="0" smtClean="0"/>
              <a:t>: 7501038078</a:t>
            </a:r>
            <a:endParaRPr lang="en-US" dirty="0"/>
          </a:p>
        </p:txBody>
      </p:sp>
      <p:sp>
        <p:nvSpPr>
          <p:cNvPr id="4" name="Date Placeholder 3"/>
          <p:cNvSpPr>
            <a:spLocks noGrp="1"/>
          </p:cNvSpPr>
          <p:nvPr>
            <p:ph type="dt" sz="half" idx="10"/>
          </p:nvPr>
        </p:nvSpPr>
        <p:spPr/>
        <p:txBody>
          <a:bodyPr/>
          <a:lstStyle/>
          <a:p>
            <a:fld id="{A2499CEF-86BA-4135-9BE6-FA0A3122DD82}" type="datetime1">
              <a:rPr lang="en-US" smtClean="0"/>
              <a:t>2/22/2024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1</a:t>
            </a:fld>
            <a:endParaRPr lang="en-US"/>
          </a:p>
        </p:txBody>
      </p:sp>
    </p:spTree>
    <p:extLst>
      <p:ext uri="{BB962C8B-B14F-4D97-AF65-F5344CB8AC3E}">
        <p14:creationId xmlns:p14="http://schemas.microsoft.com/office/powerpoint/2010/main" val="2592440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the end of the experiment, the data should be </a:t>
            </a:r>
            <a:r>
              <a:rPr lang="en-US" sz="4400" b="1" dirty="0" smtClean="0"/>
              <a:t>described</a:t>
            </a:r>
            <a:r>
              <a:rPr lang="en-US" dirty="0" smtClean="0"/>
              <a:t>.</a:t>
            </a:r>
          </a:p>
          <a:p>
            <a:r>
              <a:rPr lang="en-US" dirty="0" smtClean="0"/>
              <a:t>For instance, the scores of the two groups should be presented. </a:t>
            </a:r>
          </a:p>
          <a:p>
            <a:r>
              <a:rPr lang="en-US" dirty="0" smtClean="0"/>
              <a:t>In addition, summary measures such as the average score of members of each of the groups should be presented. </a:t>
            </a:r>
          </a:p>
          <a:p>
            <a:r>
              <a:rPr lang="en-US" dirty="0" smtClean="0"/>
              <a:t>This part of statistics, concerned with the description and summarization of data, is called </a:t>
            </a:r>
            <a:r>
              <a:rPr lang="en-US" sz="4800" b="1" dirty="0" smtClean="0"/>
              <a:t>descriptive statistics</a:t>
            </a:r>
            <a:r>
              <a:rPr lang="en-US" dirty="0" smtClean="0"/>
              <a:t>.</a:t>
            </a:r>
          </a:p>
          <a:p>
            <a:endParaRPr lang="en-US" dirty="0"/>
          </a:p>
        </p:txBody>
      </p:sp>
      <p:sp>
        <p:nvSpPr>
          <p:cNvPr id="4" name="Date Placeholder 3"/>
          <p:cNvSpPr>
            <a:spLocks noGrp="1"/>
          </p:cNvSpPr>
          <p:nvPr>
            <p:ph type="dt" sz="half" idx="10"/>
          </p:nvPr>
        </p:nvSpPr>
        <p:spPr/>
        <p:txBody>
          <a:bodyPr/>
          <a:lstStyle/>
          <a:p>
            <a:fld id="{CD90B8A1-580D-4AC7-92F5-4D01E568C007}"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Inferential Statistics</a:t>
            </a:r>
            <a:endParaRPr lang="en-US" dirty="0"/>
          </a:p>
        </p:txBody>
      </p:sp>
      <p:sp>
        <p:nvSpPr>
          <p:cNvPr id="3" name="Content Placeholder 2"/>
          <p:cNvSpPr>
            <a:spLocks noGrp="1"/>
          </p:cNvSpPr>
          <p:nvPr>
            <p:ph idx="1"/>
          </p:nvPr>
        </p:nvSpPr>
        <p:spPr/>
        <p:txBody>
          <a:bodyPr/>
          <a:lstStyle/>
          <a:p>
            <a:r>
              <a:rPr lang="en-US" dirty="0" smtClean="0"/>
              <a:t>Now, the preceding experiment is completed and the data are described and summarized. </a:t>
            </a:r>
          </a:p>
          <a:p>
            <a:r>
              <a:rPr lang="en-US" dirty="0"/>
              <a:t>W</a:t>
            </a:r>
            <a:r>
              <a:rPr lang="en-US" dirty="0" smtClean="0"/>
              <a:t>e hope to be able to draw a conclusion about which teaching method is superior. </a:t>
            </a:r>
          </a:p>
          <a:p>
            <a:r>
              <a:rPr lang="en-US" dirty="0" smtClean="0"/>
              <a:t>This part of </a:t>
            </a:r>
            <a:r>
              <a:rPr lang="en-US" sz="4400" b="1" dirty="0" smtClean="0"/>
              <a:t>statistics</a:t>
            </a:r>
            <a:r>
              <a:rPr lang="en-US" dirty="0" smtClean="0"/>
              <a:t>, concerned with the </a:t>
            </a:r>
            <a:r>
              <a:rPr lang="en-US" sz="4400" b="1" dirty="0" smtClean="0"/>
              <a:t>drawing of conclusions</a:t>
            </a:r>
            <a:r>
              <a:rPr lang="en-US" dirty="0" smtClean="0"/>
              <a:t>, is called </a:t>
            </a:r>
            <a:r>
              <a:rPr lang="en-US" sz="4400" b="1" dirty="0" smtClean="0"/>
              <a:t>inferential statistics</a:t>
            </a:r>
            <a:r>
              <a:rPr lang="en-US" dirty="0" smtClean="0"/>
              <a:t>.</a:t>
            </a:r>
            <a:endParaRPr lang="en-US" dirty="0"/>
          </a:p>
        </p:txBody>
      </p:sp>
      <p:sp>
        <p:nvSpPr>
          <p:cNvPr id="4" name="Date Placeholder 3"/>
          <p:cNvSpPr>
            <a:spLocks noGrp="1"/>
          </p:cNvSpPr>
          <p:nvPr>
            <p:ph type="dt" sz="half" idx="10"/>
          </p:nvPr>
        </p:nvSpPr>
        <p:spPr/>
        <p:txBody>
          <a:bodyPr/>
          <a:lstStyle/>
          <a:p>
            <a:fld id="{05A3BB03-99E7-4E88-93E0-5A82714C73CD}"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draw a 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a:t>
            </a:r>
            <a:r>
              <a:rPr lang="en-US" dirty="0" smtClean="0"/>
              <a:t>e must take into account the possibility of chance.</a:t>
            </a:r>
          </a:p>
          <a:p>
            <a:r>
              <a:rPr lang="en-US" dirty="0" smtClean="0"/>
              <a:t>For instance, suppose that the average score of members of the first group is quite a bit higher than that of the second. </a:t>
            </a:r>
          </a:p>
          <a:p>
            <a:r>
              <a:rPr lang="en-US" dirty="0" smtClean="0"/>
              <a:t>Can we conclude that this increase is due to the teaching method used? </a:t>
            </a:r>
          </a:p>
          <a:p>
            <a:r>
              <a:rPr lang="en-US" dirty="0" smtClean="0"/>
              <a:t>Or is it possible that the teaching method was not responsible for the increased scores but rather that the higher scores of the first group were just a </a:t>
            </a:r>
            <a:r>
              <a:rPr lang="en-US" b="1" dirty="0" smtClean="0"/>
              <a:t>chance</a:t>
            </a:r>
            <a:r>
              <a:rPr lang="en-US" dirty="0" smtClean="0"/>
              <a:t> occurrence?</a:t>
            </a:r>
            <a:endParaRPr lang="en-US" dirty="0"/>
          </a:p>
        </p:txBody>
      </p:sp>
      <p:sp>
        <p:nvSpPr>
          <p:cNvPr id="4" name="Date Placeholder 3"/>
          <p:cNvSpPr>
            <a:spLocks noGrp="1"/>
          </p:cNvSpPr>
          <p:nvPr>
            <p:ph type="dt" sz="half" idx="10"/>
          </p:nvPr>
        </p:nvSpPr>
        <p:spPr/>
        <p:txBody>
          <a:bodyPr/>
          <a:lstStyle/>
          <a:p>
            <a:fld id="{337C3020-7E84-46F5-A672-CF3ED194EE4A}"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Possibility of chance: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instance, the fact that a coin comes up heads 7 times in 10 flips does not necessarily mean that the coin is more likely to come up heads than tails in future flips. </a:t>
            </a:r>
          </a:p>
          <a:p>
            <a:r>
              <a:rPr lang="en-US" dirty="0" smtClean="0"/>
              <a:t>Indeed, it could be a perfectly ordinary coin that, by chance, just happened to land heads 7 times out of the total of 10 flips. </a:t>
            </a:r>
          </a:p>
          <a:p>
            <a:r>
              <a:rPr lang="en-US" dirty="0" smtClean="0"/>
              <a:t>On the other hand, if the coin had landed heads 47 times out of 50 flips, then we would be quite certain that it was not an ordinary coin.</a:t>
            </a:r>
            <a:endParaRPr lang="en-US" dirty="0"/>
          </a:p>
        </p:txBody>
      </p:sp>
      <p:sp>
        <p:nvSpPr>
          <p:cNvPr id="4" name="Date Placeholder 3"/>
          <p:cNvSpPr>
            <a:spLocks noGrp="1"/>
          </p:cNvSpPr>
          <p:nvPr>
            <p:ph type="dt" sz="half" idx="10"/>
          </p:nvPr>
        </p:nvSpPr>
        <p:spPr/>
        <p:txBody>
          <a:bodyPr/>
          <a:lstStyle/>
          <a:p>
            <a:fld id="{8F6116A3-159C-41CA-9D1A-2531F413F039}"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robability model</a:t>
            </a:r>
            <a:endParaRPr lang="en-US" dirty="0"/>
          </a:p>
        </p:txBody>
      </p:sp>
      <p:sp>
        <p:nvSpPr>
          <p:cNvPr id="3" name="Content Placeholder 2"/>
          <p:cNvSpPr>
            <a:spLocks noGrp="1"/>
          </p:cNvSpPr>
          <p:nvPr>
            <p:ph idx="1"/>
          </p:nvPr>
        </p:nvSpPr>
        <p:spPr/>
        <p:txBody>
          <a:bodyPr>
            <a:normAutofit lnSpcReduction="10000"/>
          </a:bodyPr>
          <a:lstStyle/>
          <a:p>
            <a:r>
              <a:rPr lang="en-US" dirty="0" smtClean="0"/>
              <a:t>To be able to draw logical conclusions from data, we usually make some assumptions about the chances (or probabilities) of obtaining the different data values. </a:t>
            </a:r>
          </a:p>
          <a:p>
            <a:r>
              <a:rPr lang="en-US" dirty="0" smtClean="0"/>
              <a:t>The totality of these assumptions is referred to as a probability model for the data.</a:t>
            </a:r>
          </a:p>
          <a:p>
            <a:r>
              <a:rPr lang="en-US" dirty="0" smtClean="0"/>
              <a:t>Sometimes the nature of the data suggests the form of the probability model that is assumed.</a:t>
            </a:r>
            <a:endParaRPr lang="en-US" dirty="0"/>
          </a:p>
        </p:txBody>
      </p:sp>
      <p:sp>
        <p:nvSpPr>
          <p:cNvPr id="4" name="Date Placeholder 3"/>
          <p:cNvSpPr>
            <a:spLocks noGrp="1"/>
          </p:cNvSpPr>
          <p:nvPr>
            <p:ph type="dt" sz="half" idx="10"/>
          </p:nvPr>
        </p:nvSpPr>
        <p:spPr/>
        <p:txBody>
          <a:bodyPr/>
          <a:lstStyle/>
          <a:p>
            <a:fld id="{01FE7258-904E-46B4-8D17-78483C1DD4F0}"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
            </a:r>
            <a:r>
              <a:rPr lang="en-US" dirty="0" smtClean="0"/>
              <a:t>ata suggests the form of the probability model?</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For instance, suppose that an engineer wants to find out what proportion of computer chips, produced by a new method, will be defective. </a:t>
            </a:r>
          </a:p>
          <a:p>
            <a:r>
              <a:rPr lang="en-US" dirty="0" smtClean="0"/>
              <a:t>The engineer might select a group of these chips, with the resulting data being the number of defective chips in this group. </a:t>
            </a:r>
          </a:p>
          <a:p>
            <a:r>
              <a:rPr lang="en-US" dirty="0" smtClean="0"/>
              <a:t>Provided that the chips selected were “randomly” chosen, it is reasonable to suppose that each one of them is defective with probability p, where p is the unknown proportion of all the chips produced by the new method that will be defective. </a:t>
            </a:r>
          </a:p>
          <a:p>
            <a:r>
              <a:rPr lang="en-US" dirty="0" smtClean="0"/>
              <a:t>The resulting data can then be used to make inferences about p.</a:t>
            </a:r>
          </a:p>
          <a:p>
            <a:r>
              <a:rPr lang="en-US" dirty="0" smtClean="0"/>
              <a:t>In other situations, the appropriate probability model for a given data set will not be readily apparent. However, careful description and presentation of the data sometimes enable us to infer a reasonable model, which we can then try to verify with the use of additional data.</a:t>
            </a:r>
            <a:endParaRPr lang="en-US" dirty="0"/>
          </a:p>
        </p:txBody>
      </p:sp>
      <p:sp>
        <p:nvSpPr>
          <p:cNvPr id="4" name="Date Placeholder 3"/>
          <p:cNvSpPr>
            <a:spLocks noGrp="1"/>
          </p:cNvSpPr>
          <p:nvPr>
            <p:ph type="dt" sz="half" idx="10"/>
          </p:nvPr>
        </p:nvSpPr>
        <p:spPr/>
        <p:txBody>
          <a:bodyPr/>
          <a:lstStyle/>
          <a:p>
            <a:fld id="{EA9370DA-4868-4D23-8CBE-39241C9F51E8}"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Inferential Statistics: Summery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T</a:t>
            </a:r>
            <a:r>
              <a:rPr lang="en-US" dirty="0" smtClean="0"/>
              <a:t>he basis of statistical inference is the formulation of a probability model to describe the data, an understanding of statistical inference requires some knowledge of the theory of probability. </a:t>
            </a:r>
          </a:p>
          <a:p>
            <a:r>
              <a:rPr lang="en-US" dirty="0" smtClean="0"/>
              <a:t>In other words, statistical inference starts with the assumption that important aspects of the phenomenon under study can be described in terms of probabilities; it then draws conclusions by using data to make inferences about these probabilities.</a:t>
            </a:r>
            <a:endParaRPr lang="en-US" dirty="0"/>
          </a:p>
        </p:txBody>
      </p:sp>
      <p:sp>
        <p:nvSpPr>
          <p:cNvPr id="4" name="Date Placeholder 3"/>
          <p:cNvSpPr>
            <a:spLocks noGrp="1"/>
          </p:cNvSpPr>
          <p:nvPr>
            <p:ph type="dt" sz="half" idx="10"/>
          </p:nvPr>
        </p:nvSpPr>
        <p:spPr/>
        <p:txBody>
          <a:bodyPr/>
          <a:lstStyle/>
          <a:p>
            <a:fld id="{259F7490-85B3-4F57-BEC2-3D9287FD4B0C}"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and Sample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statistics, we are interested in obtaining information about a </a:t>
            </a:r>
            <a:r>
              <a:rPr lang="en-US" sz="5700" dirty="0" smtClean="0"/>
              <a:t>total collection </a:t>
            </a:r>
            <a:r>
              <a:rPr lang="en-US" dirty="0" smtClean="0"/>
              <a:t>of elements, which we will refer to as the </a:t>
            </a:r>
            <a:r>
              <a:rPr lang="en-US" sz="5700" dirty="0" smtClean="0"/>
              <a:t>population</a:t>
            </a:r>
            <a:r>
              <a:rPr lang="en-US" dirty="0" smtClean="0"/>
              <a:t>.</a:t>
            </a:r>
          </a:p>
          <a:p>
            <a:r>
              <a:rPr lang="en-US" dirty="0" smtClean="0"/>
              <a:t>The population is often too large for us to examine each of its members. For instance, we might have all the residents of a given state, or all the television sets produced in the last year by a particular manufacturer, or all the households in a given community. </a:t>
            </a:r>
          </a:p>
          <a:p>
            <a:r>
              <a:rPr lang="en-US" dirty="0" smtClean="0"/>
              <a:t>In such cases, we try to learn about the population by choosing and then examining a subgroup of its elements. This </a:t>
            </a:r>
            <a:r>
              <a:rPr lang="en-US" sz="5200" b="1" dirty="0" smtClean="0"/>
              <a:t>subgroup</a:t>
            </a:r>
            <a:r>
              <a:rPr lang="en-US" dirty="0" smtClean="0"/>
              <a:t> of a population is called a </a:t>
            </a:r>
            <a:r>
              <a:rPr lang="en-US" sz="5200" b="1" dirty="0" smtClean="0"/>
              <a:t>sample</a:t>
            </a:r>
            <a:r>
              <a:rPr lang="en-US" dirty="0" smtClean="0"/>
              <a:t>.</a:t>
            </a:r>
            <a:endParaRPr lang="en-US" dirty="0"/>
          </a:p>
        </p:txBody>
      </p:sp>
      <p:sp>
        <p:nvSpPr>
          <p:cNvPr id="4" name="Date Placeholder 3"/>
          <p:cNvSpPr>
            <a:spLocks noGrp="1"/>
          </p:cNvSpPr>
          <p:nvPr>
            <p:ph type="dt" sz="half" idx="10"/>
          </p:nvPr>
        </p:nvSpPr>
        <p:spPr/>
        <p:txBody>
          <a:bodyPr/>
          <a:lstStyle/>
          <a:p>
            <a:fld id="{4F034A21-A8E2-4D77-94A0-296DEF535752}"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Statistics</a:t>
            </a:r>
            <a:endParaRPr lang="en-US" dirty="0"/>
          </a:p>
        </p:txBody>
      </p:sp>
      <p:sp>
        <p:nvSpPr>
          <p:cNvPr id="3" name="Content Placeholder 2"/>
          <p:cNvSpPr>
            <a:spLocks noGrp="1"/>
          </p:cNvSpPr>
          <p:nvPr>
            <p:ph idx="1"/>
          </p:nvPr>
        </p:nvSpPr>
        <p:spPr/>
        <p:txBody>
          <a:bodyPr/>
          <a:lstStyle/>
          <a:p>
            <a:r>
              <a:rPr lang="en-US" dirty="0" smtClean="0"/>
              <a:t>A systematic collection of data on the population and the economy was begun in the Italian city states of Venice and Florence during the Renaissance.</a:t>
            </a:r>
          </a:p>
          <a:p>
            <a:r>
              <a:rPr lang="en-US" dirty="0" smtClean="0"/>
              <a:t>The term statistics, derived from the word state, was used to refer to a collection of facts of interest to the state.</a:t>
            </a:r>
          </a:p>
          <a:p>
            <a:r>
              <a:rPr lang="en-US" sz="4400" b="1" dirty="0" smtClean="0"/>
              <a:t>London bills of mortality.</a:t>
            </a:r>
            <a:endParaRPr lang="en-US" sz="4400" b="1" dirty="0"/>
          </a:p>
        </p:txBody>
      </p:sp>
      <p:sp>
        <p:nvSpPr>
          <p:cNvPr id="4" name="Date Placeholder 3"/>
          <p:cNvSpPr>
            <a:spLocks noGrp="1"/>
          </p:cNvSpPr>
          <p:nvPr>
            <p:ph type="dt" sz="half" idx="10"/>
          </p:nvPr>
        </p:nvSpPr>
        <p:spPr/>
        <p:txBody>
          <a:bodyPr/>
          <a:lstStyle/>
          <a:p>
            <a:fld id="{74F4F460-E747-4B6E-83B5-75544CDB5BF0}"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The beginning</a:t>
            </a:r>
            <a:endParaRPr lang="en-US" dirty="0"/>
          </a:p>
        </p:txBody>
      </p:sp>
      <p:pic>
        <p:nvPicPr>
          <p:cNvPr id="4" name="Content Placeholder 3" descr="bom.png"/>
          <p:cNvPicPr>
            <a:picLocks noGrp="1" noChangeAspect="1"/>
          </p:cNvPicPr>
          <p:nvPr>
            <p:ph idx="1"/>
          </p:nvPr>
        </p:nvPicPr>
        <p:blipFill>
          <a:blip r:embed="rId2"/>
          <a:stretch>
            <a:fillRect/>
          </a:stretch>
        </p:blipFill>
        <p:spPr>
          <a:xfrm>
            <a:off x="1905000" y="2362200"/>
            <a:ext cx="5260902" cy="3276600"/>
          </a:xfrm>
        </p:spPr>
      </p:pic>
      <p:sp>
        <p:nvSpPr>
          <p:cNvPr id="5" name="Rectangle 4"/>
          <p:cNvSpPr/>
          <p:nvPr/>
        </p:nvSpPr>
        <p:spPr>
          <a:xfrm>
            <a:off x="533400" y="1524000"/>
            <a:ext cx="8153400" cy="646331"/>
          </a:xfrm>
          <a:prstGeom prst="rect">
            <a:avLst/>
          </a:prstGeom>
        </p:spPr>
        <p:txBody>
          <a:bodyPr wrap="square">
            <a:spAutoFit/>
          </a:bodyPr>
          <a:lstStyle/>
          <a:p>
            <a:r>
              <a:rPr lang="en-US" dirty="0" smtClean="0"/>
              <a:t>In 1662 the English tradesman John </a:t>
            </a:r>
            <a:r>
              <a:rPr lang="en-US" dirty="0" err="1" smtClean="0"/>
              <a:t>Graunt</a:t>
            </a:r>
            <a:r>
              <a:rPr lang="en-US" dirty="0" smtClean="0"/>
              <a:t> published a book entitled Natural and Political Observations Made upon the Bills of Mortality.</a:t>
            </a:r>
            <a:endParaRPr lang="en-US" dirty="0"/>
          </a:p>
        </p:txBody>
      </p:sp>
      <p:sp>
        <p:nvSpPr>
          <p:cNvPr id="6" name="Rectangle 5"/>
          <p:cNvSpPr/>
          <p:nvPr/>
        </p:nvSpPr>
        <p:spPr>
          <a:xfrm>
            <a:off x="619125" y="5638800"/>
            <a:ext cx="8610600" cy="369332"/>
          </a:xfrm>
          <a:prstGeom prst="rect">
            <a:avLst/>
          </a:prstGeom>
        </p:spPr>
        <p:txBody>
          <a:bodyPr wrap="square">
            <a:spAutoFit/>
          </a:bodyPr>
          <a:lstStyle/>
          <a:p>
            <a:r>
              <a:rPr lang="en-US" dirty="0" err="1" smtClean="0"/>
              <a:t>Graunt</a:t>
            </a:r>
            <a:r>
              <a:rPr lang="en-US" dirty="0" smtClean="0"/>
              <a:t> used London bills of mortality to estimate the city’s population.</a:t>
            </a:r>
            <a:endParaRPr lang="en-US" dirty="0"/>
          </a:p>
        </p:txBody>
      </p:sp>
      <p:sp>
        <p:nvSpPr>
          <p:cNvPr id="7" name="Rectangle 6"/>
          <p:cNvSpPr/>
          <p:nvPr/>
        </p:nvSpPr>
        <p:spPr>
          <a:xfrm>
            <a:off x="571500" y="5962650"/>
            <a:ext cx="8115300" cy="646331"/>
          </a:xfrm>
          <a:prstGeom prst="rect">
            <a:avLst/>
          </a:prstGeom>
        </p:spPr>
        <p:txBody>
          <a:bodyPr wrap="square">
            <a:spAutoFit/>
          </a:bodyPr>
          <a:lstStyle/>
          <a:p>
            <a:r>
              <a:rPr lang="en-US" dirty="0" err="1" smtClean="0"/>
              <a:t>Graunt</a:t>
            </a:r>
            <a:r>
              <a:rPr lang="en-US" dirty="0" smtClean="0"/>
              <a:t> surveyed households in certain London parishes (or neighborhoods) and discovered that, on average, there were approximately 3 deaths for every 88 people.</a:t>
            </a:r>
            <a:endParaRPr lang="en-US" dirty="0"/>
          </a:p>
        </p:txBody>
      </p:sp>
      <p:sp>
        <p:nvSpPr>
          <p:cNvPr id="3" name="Date Placeholder 2"/>
          <p:cNvSpPr>
            <a:spLocks noGrp="1"/>
          </p:cNvSpPr>
          <p:nvPr>
            <p:ph type="dt" sz="half" idx="10"/>
          </p:nvPr>
        </p:nvSpPr>
        <p:spPr/>
        <p:txBody>
          <a:bodyPr/>
          <a:lstStyle/>
          <a:p>
            <a:fld id="{F426E6C2-D8CB-47F2-B329-89304BBD412A}" type="datetime1">
              <a:rPr lang="en-US" smtClean="0"/>
              <a:t>2/22/2024</a:t>
            </a:fld>
            <a:endParaRPr lang="en-US"/>
          </a:p>
        </p:txBody>
      </p:sp>
      <p:sp>
        <p:nvSpPr>
          <p:cNvPr id="8" name="Slide Number Placeholder 7"/>
          <p:cNvSpPr>
            <a:spLocks noGrp="1"/>
          </p:cNvSpPr>
          <p:nvPr>
            <p:ph type="sldNum" sz="quarter" idx="12"/>
          </p:nvPr>
        </p:nvSpPr>
        <p:spPr/>
        <p:txBody>
          <a:bodyPr/>
          <a:lstStyle/>
          <a:p>
            <a:fld id="{F3CA856D-7A0C-43EA-84AF-9CC66DBC74EA}"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Details</a:t>
            </a:r>
            <a:endParaRPr lang="en-US" b="1" dirty="0"/>
          </a:p>
        </p:txBody>
      </p:sp>
      <p:sp>
        <p:nvSpPr>
          <p:cNvPr id="3" name="Content Placeholder 2"/>
          <p:cNvSpPr>
            <a:spLocks noGrp="1"/>
          </p:cNvSpPr>
          <p:nvPr>
            <p:ph idx="1"/>
          </p:nvPr>
        </p:nvSpPr>
        <p:spPr/>
        <p:txBody>
          <a:bodyPr>
            <a:normAutofit/>
          </a:bodyPr>
          <a:lstStyle/>
          <a:p>
            <a:pPr algn="just"/>
            <a:r>
              <a:rPr lang="en-US" dirty="0" smtClean="0"/>
              <a:t>Subject Name: Professional Elective - III : Data Analytics</a:t>
            </a:r>
          </a:p>
          <a:p>
            <a:pPr algn="just"/>
            <a:r>
              <a:rPr lang="en-US" dirty="0" smtClean="0"/>
              <a:t>Credit: 3</a:t>
            </a:r>
          </a:p>
          <a:p>
            <a:pPr algn="just"/>
            <a:r>
              <a:rPr lang="en-US" dirty="0" smtClean="0"/>
              <a:t>Subject Code: PECCSE602A</a:t>
            </a:r>
          </a:p>
          <a:p>
            <a:pPr algn="just"/>
            <a:r>
              <a:rPr lang="en-US" dirty="0" smtClean="0"/>
              <a:t>Lecture Hours: 36</a:t>
            </a:r>
            <a:endParaRPr lang="en-US" dirty="0"/>
          </a:p>
        </p:txBody>
      </p:sp>
      <p:sp>
        <p:nvSpPr>
          <p:cNvPr id="4" name="Date Placeholder 3"/>
          <p:cNvSpPr>
            <a:spLocks noGrp="1"/>
          </p:cNvSpPr>
          <p:nvPr>
            <p:ph type="dt" sz="half" idx="10"/>
          </p:nvPr>
        </p:nvSpPr>
        <p:spPr/>
        <p:txBody>
          <a:bodyPr/>
          <a:lstStyle/>
          <a:p>
            <a:fld id="{FDF10CC0-02A4-4A49-A68C-7E3F09E2C19A}" type="datetime1">
              <a:rPr lang="en-US" smtClean="0"/>
              <a:t>2/22/2024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2</a:t>
            </a:fld>
            <a:endParaRPr lang="en-US"/>
          </a:p>
        </p:txBody>
      </p:sp>
    </p:spTree>
    <p:extLst>
      <p:ext uri="{BB962C8B-B14F-4D97-AF65-F5344CB8AC3E}">
        <p14:creationId xmlns:p14="http://schemas.microsoft.com/office/powerpoint/2010/main" val="860813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The beginning</a:t>
            </a:r>
            <a:endParaRPr lang="en-US" dirty="0"/>
          </a:p>
        </p:txBody>
      </p:sp>
      <p:pic>
        <p:nvPicPr>
          <p:cNvPr id="4" name="Content Placeholder 3" descr="BOM_ages.png"/>
          <p:cNvPicPr>
            <a:picLocks noGrp="1" noChangeAspect="1"/>
          </p:cNvPicPr>
          <p:nvPr>
            <p:ph idx="1"/>
          </p:nvPr>
        </p:nvPicPr>
        <p:blipFill>
          <a:blip r:embed="rId2"/>
          <a:stretch>
            <a:fillRect/>
          </a:stretch>
        </p:blipFill>
        <p:spPr>
          <a:xfrm>
            <a:off x="1931441" y="1813223"/>
            <a:ext cx="5281118" cy="4099916"/>
          </a:xfrm>
        </p:spPr>
      </p:pic>
      <p:sp>
        <p:nvSpPr>
          <p:cNvPr id="3" name="Date Placeholder 2"/>
          <p:cNvSpPr>
            <a:spLocks noGrp="1"/>
          </p:cNvSpPr>
          <p:nvPr>
            <p:ph type="dt" sz="half" idx="10"/>
          </p:nvPr>
        </p:nvSpPr>
        <p:spPr/>
        <p:txBody>
          <a:bodyPr/>
          <a:lstStyle/>
          <a:p>
            <a:fld id="{5B263C02-1BA5-47E0-81F5-B97BA412AA25}"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term statistics, which was used until the 18th century as a shorthand for the descriptive science of states, became in the 19th century increasingly identified with numbers.</a:t>
            </a:r>
          </a:p>
          <a:p>
            <a:r>
              <a:rPr lang="en-US" dirty="0" smtClean="0"/>
              <a:t>By the 1830s the term was almost universally regarded in Britain and France as being synonymous with the “numerical science” of society.</a:t>
            </a:r>
          </a:p>
          <a:p>
            <a:r>
              <a:rPr lang="en-US" dirty="0" smtClean="0"/>
              <a:t>Throughout the 19th century, probability theory had been developed by such mathematicians as Jacob Bernoulli, Karl Friedrich Gauss, and Pierre-Simon Laplace.</a:t>
            </a:r>
          </a:p>
          <a:p>
            <a:r>
              <a:rPr lang="en-US" dirty="0" smtClean="0"/>
              <a:t>It was not until the late 1800s that statistics became concerned with inferring conclusions from numerical data.</a:t>
            </a:r>
          </a:p>
          <a:p>
            <a:r>
              <a:rPr lang="en-US" dirty="0" smtClean="0"/>
              <a:t>Francis Galton’s work on analyzing hereditary genius through the uses of what we would now call regression and correlation.</a:t>
            </a:r>
          </a:p>
          <a:p>
            <a:r>
              <a:rPr lang="en-US" dirty="0" smtClean="0"/>
              <a:t>Karl Pearson developed the chi-square goodness of fit tests.</a:t>
            </a:r>
          </a:p>
          <a:p>
            <a:r>
              <a:rPr lang="en-US" dirty="0" smtClean="0"/>
              <a:t>W. S. </a:t>
            </a:r>
            <a:r>
              <a:rPr lang="en-US" dirty="0" err="1" smtClean="0"/>
              <a:t>Gosset</a:t>
            </a:r>
            <a:r>
              <a:rPr lang="en-US" dirty="0" smtClean="0"/>
              <a:t>, a chemist by training developed the Students’ t-test.</a:t>
            </a:r>
          </a:p>
          <a:p>
            <a:r>
              <a:rPr lang="en-US" dirty="0" smtClean="0"/>
              <a:t>Two of the most important areas of applied statistics in the early 20th century were population biology and agriculture. Ronald A. Fisher.</a:t>
            </a:r>
          </a:p>
          <a:p>
            <a:endParaRPr lang="en-US" dirty="0"/>
          </a:p>
        </p:txBody>
      </p:sp>
      <p:sp>
        <p:nvSpPr>
          <p:cNvPr id="4" name="Date Placeholder 3"/>
          <p:cNvSpPr>
            <a:spLocks noGrp="1"/>
          </p:cNvSpPr>
          <p:nvPr>
            <p:ph type="dt" sz="half" idx="10"/>
          </p:nvPr>
        </p:nvSpPr>
        <p:spPr/>
        <p:txBody>
          <a:bodyPr/>
          <a:lstStyle/>
          <a:p>
            <a:fld id="{05A087C3-ED1A-44F4-B4B9-6AD8B12E4339}"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Nowadays the ideas of statistics are everywhere.</a:t>
            </a:r>
          </a:p>
          <a:p>
            <a:r>
              <a:rPr lang="en-US" dirty="0" smtClean="0"/>
              <a:t> Descriptive statistics are featured in every newspaper and magazine. </a:t>
            </a:r>
          </a:p>
          <a:p>
            <a:r>
              <a:rPr lang="en-US" dirty="0" smtClean="0"/>
              <a:t>Statistical inference has become indispensable to public health and medical research, to engineering and scientific studies, to marketing and quality control, to education, to accounting, to economics, to meteorological forecasting, to polling and surveys, to sports, to insurance, to gambling, and to all research that makes any claim to being scientific. </a:t>
            </a:r>
          </a:p>
          <a:p>
            <a:r>
              <a:rPr lang="en-US" dirty="0" smtClean="0"/>
              <a:t>Statistics has indeed become ingrained in our intellectual heritage.</a:t>
            </a:r>
            <a:endParaRPr lang="en-US" dirty="0"/>
          </a:p>
        </p:txBody>
      </p:sp>
      <p:sp>
        <p:nvSpPr>
          <p:cNvPr id="4" name="Date Placeholder 3"/>
          <p:cNvSpPr>
            <a:spLocks noGrp="1"/>
          </p:cNvSpPr>
          <p:nvPr>
            <p:ph type="dt" sz="half" idx="10"/>
          </p:nvPr>
        </p:nvSpPr>
        <p:spPr/>
        <p:txBody>
          <a:bodyPr/>
          <a:lstStyle/>
          <a:p>
            <a:fld id="{3604039D-003F-4A63-AACB-CB4AED235842}"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Outcome</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t>On completion of the course students will be able to:</a:t>
            </a:r>
          </a:p>
          <a:p>
            <a:pPr lvl="1" algn="just">
              <a:buFont typeface="Wingdings" panose="05000000000000000000" pitchFamily="2" charset="2"/>
              <a:buChar char="Ø"/>
            </a:pPr>
            <a:r>
              <a:rPr lang="en-US" b="1" dirty="0" smtClean="0"/>
              <a:t>CO-1: </a:t>
            </a:r>
            <a:r>
              <a:rPr lang="en-US" dirty="0" smtClean="0"/>
              <a:t>Discuss with illustration the techniques and methods related to the area of data collection, pre-processing, and exploratory data analytics.</a:t>
            </a:r>
          </a:p>
          <a:p>
            <a:pPr lvl="1" algn="just">
              <a:buFont typeface="Wingdings" panose="05000000000000000000" pitchFamily="2" charset="2"/>
              <a:buChar char="Ø"/>
            </a:pPr>
            <a:r>
              <a:rPr lang="en-US" b="1" dirty="0" smtClean="0"/>
              <a:t>CO-2: Discuss important terms and techniques on statistics to enable student to understand the background of different tools or methods used in data analytics.</a:t>
            </a:r>
          </a:p>
          <a:p>
            <a:pPr lvl="1" algn="just">
              <a:buFont typeface="Wingdings" panose="05000000000000000000" pitchFamily="2" charset="2"/>
              <a:buChar char="Ø"/>
            </a:pPr>
            <a:r>
              <a:rPr lang="en-US" b="1" dirty="0" smtClean="0"/>
              <a:t>CO-3:</a:t>
            </a:r>
            <a:r>
              <a:rPr lang="en-US" dirty="0" smtClean="0"/>
              <a:t> Use at beginning level of proficiency on the tools of machine learning to ask questions of and explore patterns in data.</a:t>
            </a:r>
          </a:p>
          <a:p>
            <a:pPr lvl="1" algn="just">
              <a:buFont typeface="Wingdings" panose="05000000000000000000" pitchFamily="2" charset="2"/>
              <a:buChar char="Ø"/>
            </a:pPr>
            <a:r>
              <a:rPr lang="en-US" b="1" dirty="0" smtClean="0"/>
              <a:t>CO-4:</a:t>
            </a:r>
            <a:r>
              <a:rPr lang="en-US" dirty="0" smtClean="0"/>
              <a:t> Demonstrate intermediate proficiency in the visualization of data to communicate information and patterns that exist in the data.</a:t>
            </a:r>
            <a:endParaRPr lang="en-US" dirty="0"/>
          </a:p>
        </p:txBody>
      </p:sp>
      <p:sp>
        <p:nvSpPr>
          <p:cNvPr id="4" name="Date Placeholder 3"/>
          <p:cNvSpPr>
            <a:spLocks noGrp="1"/>
          </p:cNvSpPr>
          <p:nvPr>
            <p:ph type="dt" sz="half" idx="10"/>
          </p:nvPr>
        </p:nvSpPr>
        <p:spPr/>
        <p:txBody>
          <a:bodyPr/>
          <a:lstStyle/>
          <a:p>
            <a:fld id="{A6A713F1-F661-4424-9079-A6F60A6CDB96}" type="datetime1">
              <a:rPr lang="en-US" smtClean="0"/>
              <a:t>2/22/2024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3</a:t>
            </a:fld>
            <a:endParaRPr lang="en-US"/>
          </a:p>
        </p:txBody>
      </p:sp>
    </p:spTree>
    <p:extLst>
      <p:ext uri="{BB962C8B-B14F-4D97-AF65-F5344CB8AC3E}">
        <p14:creationId xmlns:p14="http://schemas.microsoft.com/office/powerpoint/2010/main" val="3173213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Syllabus: </a:t>
            </a:r>
            <a:r>
              <a:rPr lang="en-US" b="1" dirty="0"/>
              <a:t>Module-2 (Probability, Statistics and Random Processes)</a:t>
            </a:r>
            <a:endParaRPr lang="en-US" b="1" dirty="0"/>
          </a:p>
        </p:txBody>
      </p:sp>
      <p:sp>
        <p:nvSpPr>
          <p:cNvPr id="3" name="Content Placeholder 2"/>
          <p:cNvSpPr>
            <a:spLocks noGrp="1"/>
          </p:cNvSpPr>
          <p:nvPr>
            <p:ph idx="1"/>
          </p:nvPr>
        </p:nvSpPr>
        <p:spPr/>
        <p:txBody>
          <a:bodyPr/>
          <a:lstStyle/>
          <a:p>
            <a:pPr marL="0" indent="0">
              <a:buNone/>
            </a:pPr>
            <a:r>
              <a:rPr lang="en-US" dirty="0"/>
              <a:t>Probability, Statistics and Random Processes: Probability theory and axioms, Random variables, Probability distributions and density functions (</a:t>
            </a:r>
            <a:r>
              <a:rPr lang="en-US" dirty="0" err="1"/>
              <a:t>uni-variate</a:t>
            </a:r>
            <a:r>
              <a:rPr lang="en-US" dirty="0"/>
              <a:t> and multivariate), Expectations and moments, Covariance and correlation, Statistics and sampling distributions, Hypothesis</a:t>
            </a:r>
            <a:endParaRPr lang="en-US" dirty="0"/>
          </a:p>
        </p:txBody>
      </p:sp>
      <p:sp>
        <p:nvSpPr>
          <p:cNvPr id="4" name="Date Placeholder 3"/>
          <p:cNvSpPr>
            <a:spLocks noGrp="1"/>
          </p:cNvSpPr>
          <p:nvPr>
            <p:ph type="dt" sz="half" idx="10"/>
          </p:nvPr>
        </p:nvSpPr>
        <p:spPr/>
        <p:txBody>
          <a:bodyPr/>
          <a:lstStyle/>
          <a:p>
            <a:fld id="{C34E6D80-90D5-466C-949E-C8263F23C906}" type="datetime1">
              <a:rPr lang="en-US" smtClean="0"/>
              <a:t>2/22/2024</a:t>
            </a:fld>
            <a:endParaRPr lang="en-US"/>
          </a:p>
        </p:txBody>
      </p:sp>
      <p:sp>
        <p:nvSpPr>
          <p:cNvPr id="5" name="Slide Number Placeholder 4"/>
          <p:cNvSpPr>
            <a:spLocks noGrp="1"/>
          </p:cNvSpPr>
          <p:nvPr>
            <p:ph type="sldNum" sz="quarter" idx="12"/>
          </p:nvPr>
        </p:nvSpPr>
        <p:spPr/>
        <p:txBody>
          <a:bodyPr/>
          <a:lstStyle/>
          <a:p>
            <a:fld id="{4F2CE3ED-DAB9-4BB8-B569-8CB80401C8BA}" type="slidenum">
              <a:rPr lang="en-US" smtClean="0"/>
              <a:t>4</a:t>
            </a:fld>
            <a:endParaRPr lang="en-US"/>
          </a:p>
        </p:txBody>
      </p:sp>
    </p:spTree>
    <p:extLst>
      <p:ext uri="{BB962C8B-B14F-4D97-AF65-F5344CB8AC3E}">
        <p14:creationId xmlns:p14="http://schemas.microsoft.com/office/powerpoint/2010/main" val="2975419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It has become accepted in today’s world that in order to learn about something, you must </a:t>
            </a:r>
            <a:r>
              <a:rPr lang="en-US" b="1" dirty="0" smtClean="0"/>
              <a:t>first collect data</a:t>
            </a:r>
            <a:r>
              <a:rPr lang="en-US" dirty="0" smtClean="0"/>
              <a:t>. </a:t>
            </a:r>
          </a:p>
          <a:p>
            <a:r>
              <a:rPr lang="en-US" b="1" dirty="0" smtClean="0"/>
              <a:t>Statistics</a:t>
            </a:r>
            <a:r>
              <a:rPr lang="en-US" dirty="0" smtClean="0"/>
              <a:t> is the art of </a:t>
            </a:r>
            <a:r>
              <a:rPr lang="en-US" b="1" dirty="0" smtClean="0"/>
              <a:t>learning from data</a:t>
            </a:r>
            <a:r>
              <a:rPr lang="en-US" dirty="0" smtClean="0"/>
              <a:t>. </a:t>
            </a:r>
          </a:p>
          <a:p>
            <a:r>
              <a:rPr lang="en-US" dirty="0" smtClean="0"/>
              <a:t>It is concerned with the </a:t>
            </a:r>
            <a:r>
              <a:rPr lang="en-US" b="1" dirty="0" smtClean="0"/>
              <a:t>collection of data</a:t>
            </a:r>
            <a:r>
              <a:rPr lang="en-US" dirty="0" smtClean="0"/>
              <a:t>, its subsequent </a:t>
            </a:r>
            <a:r>
              <a:rPr lang="en-US" b="1" dirty="0" smtClean="0"/>
              <a:t>description</a:t>
            </a:r>
            <a:r>
              <a:rPr lang="en-US" dirty="0" smtClean="0"/>
              <a:t>, and its </a:t>
            </a:r>
            <a:r>
              <a:rPr lang="en-US" b="1" dirty="0" smtClean="0"/>
              <a:t>analysis</a:t>
            </a:r>
            <a:r>
              <a:rPr lang="en-US" dirty="0" smtClean="0"/>
              <a:t>, which often leads to the </a:t>
            </a:r>
            <a:r>
              <a:rPr lang="en-US" sz="5400" dirty="0" smtClean="0"/>
              <a:t>drawing of conclusions.</a:t>
            </a:r>
            <a:endParaRPr lang="en-US" sz="5400" dirty="0"/>
          </a:p>
        </p:txBody>
      </p:sp>
      <p:sp>
        <p:nvSpPr>
          <p:cNvPr id="4" name="Date Placeholder 3"/>
          <p:cNvSpPr>
            <a:spLocks noGrp="1"/>
          </p:cNvSpPr>
          <p:nvPr>
            <p:ph type="dt" sz="half" idx="10"/>
          </p:nvPr>
        </p:nvSpPr>
        <p:spPr/>
        <p:txBody>
          <a:bodyPr/>
          <a:lstStyle/>
          <a:p>
            <a:fld id="{FED7D684-4E3A-41A8-A942-0FC4ACFB5FD6}"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et of data</a:t>
            </a:r>
            <a:endParaRPr lang="en-US" dirty="0"/>
          </a:p>
        </p:txBody>
      </p:sp>
      <p:sp>
        <p:nvSpPr>
          <p:cNvPr id="3" name="Content Placeholder 2"/>
          <p:cNvSpPr>
            <a:spLocks noGrp="1"/>
          </p:cNvSpPr>
          <p:nvPr>
            <p:ph idx="1"/>
          </p:nvPr>
        </p:nvSpPr>
        <p:spPr/>
        <p:txBody>
          <a:bodyPr>
            <a:normAutofit lnSpcReduction="10000"/>
          </a:bodyPr>
          <a:lstStyle/>
          <a:p>
            <a:r>
              <a:rPr lang="en-US" dirty="0" smtClean="0"/>
              <a:t>Yearly precipitation totals, </a:t>
            </a:r>
          </a:p>
          <a:p>
            <a:r>
              <a:rPr lang="en-US" dirty="0" smtClean="0"/>
              <a:t>Earthquake occurrences,</a:t>
            </a:r>
          </a:p>
          <a:p>
            <a:r>
              <a:rPr lang="en-US" dirty="0" smtClean="0"/>
              <a:t>The unemployment rate, </a:t>
            </a:r>
          </a:p>
          <a:p>
            <a:r>
              <a:rPr lang="en-US" dirty="0" smtClean="0"/>
              <a:t>The gross domestic product, </a:t>
            </a:r>
          </a:p>
          <a:p>
            <a:r>
              <a:rPr lang="en-US" dirty="0" smtClean="0"/>
              <a:t>The rate of inflation,</a:t>
            </a:r>
          </a:p>
          <a:p>
            <a:r>
              <a:rPr lang="en-US" dirty="0" smtClean="0"/>
              <a:t>Stock market data, etc.</a:t>
            </a:r>
          </a:p>
          <a:p>
            <a:pPr>
              <a:buFont typeface="Wingdings" pitchFamily="2" charset="2"/>
              <a:buChar char="Ø"/>
            </a:pPr>
            <a:r>
              <a:rPr lang="en-US" dirty="0" smtClean="0"/>
              <a:t>    </a:t>
            </a:r>
            <a:r>
              <a:rPr lang="en-US" sz="4000" b="1" dirty="0" smtClean="0"/>
              <a:t>Statistics can be used to describe, summarize, and analyze these data.</a:t>
            </a:r>
            <a:endParaRPr lang="en-US" sz="4000" b="1" dirty="0"/>
          </a:p>
        </p:txBody>
      </p:sp>
      <p:sp>
        <p:nvSpPr>
          <p:cNvPr id="4" name="Date Placeholder 3"/>
          <p:cNvSpPr>
            <a:spLocks noGrp="1"/>
          </p:cNvSpPr>
          <p:nvPr>
            <p:ph type="dt" sz="half" idx="10"/>
          </p:nvPr>
        </p:nvSpPr>
        <p:spPr/>
        <p:txBody>
          <a:bodyPr/>
          <a:lstStyle/>
          <a:p>
            <a:fld id="{249D7978-49BD-471E-A3E4-BED93DCD4F2B}"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DATA isn’t available</a:t>
            </a:r>
            <a:endParaRPr lang="en-US" dirty="0"/>
          </a:p>
        </p:txBody>
      </p:sp>
      <p:sp>
        <p:nvSpPr>
          <p:cNvPr id="3" name="Content Placeholder 2"/>
          <p:cNvSpPr>
            <a:spLocks noGrp="1"/>
          </p:cNvSpPr>
          <p:nvPr>
            <p:ph idx="1"/>
          </p:nvPr>
        </p:nvSpPr>
        <p:spPr/>
        <p:txBody>
          <a:bodyPr/>
          <a:lstStyle/>
          <a:p>
            <a:r>
              <a:rPr lang="en-US" dirty="0" smtClean="0"/>
              <a:t>statistical theory can be used to design an appropriate experiment to generate data.</a:t>
            </a:r>
          </a:p>
          <a:p>
            <a:r>
              <a:rPr lang="en-US" dirty="0" smtClean="0"/>
              <a:t>The experiment chosen should depend on the use that one wants to make of the data.</a:t>
            </a:r>
          </a:p>
          <a:p>
            <a:pPr>
              <a:buNone/>
            </a:pPr>
            <a:r>
              <a:rPr lang="en-US" b="1" dirty="0" smtClean="0"/>
              <a:t>Problem:</a:t>
            </a:r>
            <a:r>
              <a:rPr lang="en-US" dirty="0" smtClean="0"/>
              <a:t> Suppose that an instructor is interested in determining which of two different methods for teaching computer programming to beginners is most effective?</a:t>
            </a:r>
            <a:endParaRPr lang="en-US" dirty="0"/>
          </a:p>
        </p:txBody>
      </p:sp>
      <p:sp>
        <p:nvSpPr>
          <p:cNvPr id="4" name="Date Placeholder 3"/>
          <p:cNvSpPr>
            <a:spLocks noGrp="1"/>
          </p:cNvSpPr>
          <p:nvPr>
            <p:ph type="dt" sz="half" idx="10"/>
          </p:nvPr>
        </p:nvSpPr>
        <p:spPr/>
        <p:txBody>
          <a:bodyPr/>
          <a:lstStyle/>
          <a:p>
            <a:fld id="{33474BD5-8CAE-46D5-9CFC-32CB768A3D26}"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DATA isn’t available: Example</a:t>
            </a:r>
            <a:endParaRPr lang="en-US" dirty="0"/>
          </a:p>
        </p:txBody>
      </p:sp>
      <p:sp>
        <p:nvSpPr>
          <p:cNvPr id="3" name="Content Placeholder 2"/>
          <p:cNvSpPr>
            <a:spLocks noGrp="1"/>
          </p:cNvSpPr>
          <p:nvPr>
            <p:ph idx="1"/>
          </p:nvPr>
        </p:nvSpPr>
        <p:spPr/>
        <p:txBody>
          <a:bodyPr>
            <a:normAutofit fontScale="92500"/>
          </a:bodyPr>
          <a:lstStyle/>
          <a:p>
            <a:r>
              <a:rPr lang="en-US" dirty="0" smtClean="0"/>
              <a:t>The instructor might divide the students into two groups, and use a different teaching method for each group. At the end of the class the students can be tested and the scores of the members of the different groups compared.</a:t>
            </a:r>
          </a:p>
          <a:p>
            <a:pPr>
              <a:buNone/>
            </a:pPr>
            <a:r>
              <a:rPr lang="en-US" dirty="0" smtClean="0"/>
              <a:t>[Condition: It is essential that the students were divided into groups in such a manner that neither group was more likely to have the students with greater natural aptitude for programming.]</a:t>
            </a:r>
            <a:endParaRPr lang="en-US" dirty="0"/>
          </a:p>
        </p:txBody>
      </p:sp>
      <p:sp>
        <p:nvSpPr>
          <p:cNvPr id="4" name="Date Placeholder 3"/>
          <p:cNvSpPr>
            <a:spLocks noGrp="1"/>
          </p:cNvSpPr>
          <p:nvPr>
            <p:ph type="dt" sz="half" idx="10"/>
          </p:nvPr>
        </p:nvSpPr>
        <p:spPr/>
        <p:txBody>
          <a:bodyPr/>
          <a:lstStyle/>
          <a:p>
            <a:fld id="{FB302A3D-22B8-47A3-89AB-E823BDF34236}"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Why?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instance, the instructor should not have let the male class members be one group and the females the other. </a:t>
            </a:r>
          </a:p>
          <a:p>
            <a:r>
              <a:rPr lang="en-US" dirty="0" smtClean="0"/>
              <a:t>For if so, then even if the women scored significantly higher than the men, it would not be clear whether this was due to the method used to teach them, or to the fact that women may be inherently better than men at learning programming skills.</a:t>
            </a:r>
          </a:p>
          <a:p>
            <a:r>
              <a:rPr lang="en-US" dirty="0" smtClean="0"/>
              <a:t>The accepted way of avoiding this pitfall is to divide the class members into the two groups “at </a:t>
            </a:r>
            <a:r>
              <a:rPr lang="en-US" sz="5600" b="1" dirty="0" smtClean="0"/>
              <a:t>random</a:t>
            </a:r>
            <a:r>
              <a:rPr lang="en-US" dirty="0" smtClean="0"/>
              <a:t>.”</a:t>
            </a:r>
          </a:p>
          <a:p>
            <a:r>
              <a:rPr lang="en-US" dirty="0" smtClean="0"/>
              <a:t>This term means that the division is done in such a manner that all possible choices of the </a:t>
            </a:r>
            <a:r>
              <a:rPr lang="en-US" sz="5700" b="1" dirty="0" smtClean="0"/>
              <a:t>members of a group are equally likely</a:t>
            </a:r>
            <a:r>
              <a:rPr lang="en-US" dirty="0" smtClean="0"/>
              <a:t>.</a:t>
            </a:r>
            <a:endParaRPr lang="en-US" dirty="0"/>
          </a:p>
        </p:txBody>
      </p:sp>
      <p:sp>
        <p:nvSpPr>
          <p:cNvPr id="4" name="Date Placeholder 3"/>
          <p:cNvSpPr>
            <a:spLocks noGrp="1"/>
          </p:cNvSpPr>
          <p:nvPr>
            <p:ph type="dt" sz="half" idx="10"/>
          </p:nvPr>
        </p:nvSpPr>
        <p:spPr/>
        <p:txBody>
          <a:bodyPr/>
          <a:lstStyle/>
          <a:p>
            <a:fld id="{4DF38BE6-D882-40A6-B63A-D527CC7BFDD6}" type="datetime1">
              <a:rPr lang="en-US" smtClean="0"/>
              <a:t>2/22/2024</a:t>
            </a:fld>
            <a:endParaRPr lang="en-US"/>
          </a:p>
        </p:txBody>
      </p:sp>
      <p:sp>
        <p:nvSpPr>
          <p:cNvPr id="5" name="Slide Number Placeholder 4"/>
          <p:cNvSpPr>
            <a:spLocks noGrp="1"/>
          </p:cNvSpPr>
          <p:nvPr>
            <p:ph type="sldNum" sz="quarter" idx="12"/>
          </p:nvPr>
        </p:nvSpPr>
        <p:spPr/>
        <p:txBody>
          <a:bodyPr/>
          <a:lstStyle/>
          <a:p>
            <a:fld id="{F3CA856D-7A0C-43EA-84AF-9CC66DBC74EA}"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1750</TotalTime>
  <Words>1724</Words>
  <Application>Microsoft Office PowerPoint</Application>
  <PresentationFormat>On-screen Show (4:3)</PresentationFormat>
  <Paragraphs>143</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Theme</vt:lpstr>
      <vt:lpstr>Data Analytics: Module-2.1</vt:lpstr>
      <vt:lpstr>Course Details</vt:lpstr>
      <vt:lpstr>Course Outcome</vt:lpstr>
      <vt:lpstr>Syllabus: Module-2 (Probability, Statistics and Random Processes)</vt:lpstr>
      <vt:lpstr>Introduction</vt:lpstr>
      <vt:lpstr>Set of data</vt:lpstr>
      <vt:lpstr>If DATA isn’t available</vt:lpstr>
      <vt:lpstr>If DATA isn’t available: Example</vt:lpstr>
      <vt:lpstr>Condition: Why?</vt:lpstr>
      <vt:lpstr>Descriptive Statistics</vt:lpstr>
      <vt:lpstr>Inferential Statistics</vt:lpstr>
      <vt:lpstr>How to draw a conclusion?</vt:lpstr>
      <vt:lpstr>Possibility of chance: Example</vt:lpstr>
      <vt:lpstr>Probability model</vt:lpstr>
      <vt:lpstr>Data suggests the form of the probability model?</vt:lpstr>
      <vt:lpstr>Inferential Statistics: Summery</vt:lpstr>
      <vt:lpstr>Population and Sample</vt:lpstr>
      <vt:lpstr>History of Statistics</vt:lpstr>
      <vt:lpstr>Statistics: The beginning</vt:lpstr>
      <vt:lpstr>Statistics: The beginning</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130</cp:revision>
  <dcterms:created xsi:type="dcterms:W3CDTF">2020-09-01T20:08:06Z</dcterms:created>
  <dcterms:modified xsi:type="dcterms:W3CDTF">2024-02-22T16:09:46Z</dcterms:modified>
</cp:coreProperties>
</file>