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0150475" cy="10790238"/>
  <p:notesSz cx="7556500" cy="10693400"/>
  <p:defaultTextStyle>
    <a:defPPr>
      <a:defRPr lang="en-US"/>
    </a:defPPr>
    <a:lvl1pPr marL="0" algn="l" defTabSz="1003371" rtl="0" eaLnBrk="1" latinLnBrk="0" hangingPunct="1">
      <a:defRPr sz="1975" kern="1200">
        <a:solidFill>
          <a:schemeClr val="tx1"/>
        </a:solidFill>
        <a:latin typeface="+mn-lt"/>
        <a:ea typeface="+mn-ea"/>
        <a:cs typeface="+mn-cs"/>
      </a:defRPr>
    </a:lvl1pPr>
    <a:lvl2pPr marL="501686" algn="l" defTabSz="1003371" rtl="0" eaLnBrk="1" latinLnBrk="0" hangingPunct="1">
      <a:defRPr sz="1975" kern="1200">
        <a:solidFill>
          <a:schemeClr val="tx1"/>
        </a:solidFill>
        <a:latin typeface="+mn-lt"/>
        <a:ea typeface="+mn-ea"/>
        <a:cs typeface="+mn-cs"/>
      </a:defRPr>
    </a:lvl2pPr>
    <a:lvl3pPr marL="1003371" algn="l" defTabSz="1003371" rtl="0" eaLnBrk="1" latinLnBrk="0" hangingPunct="1">
      <a:defRPr sz="1975" kern="1200">
        <a:solidFill>
          <a:schemeClr val="tx1"/>
        </a:solidFill>
        <a:latin typeface="+mn-lt"/>
        <a:ea typeface="+mn-ea"/>
        <a:cs typeface="+mn-cs"/>
      </a:defRPr>
    </a:lvl3pPr>
    <a:lvl4pPr marL="1505057" algn="l" defTabSz="1003371" rtl="0" eaLnBrk="1" latinLnBrk="0" hangingPunct="1">
      <a:defRPr sz="1975" kern="1200">
        <a:solidFill>
          <a:schemeClr val="tx1"/>
        </a:solidFill>
        <a:latin typeface="+mn-lt"/>
        <a:ea typeface="+mn-ea"/>
        <a:cs typeface="+mn-cs"/>
      </a:defRPr>
    </a:lvl4pPr>
    <a:lvl5pPr marL="2006742" algn="l" defTabSz="1003371" rtl="0" eaLnBrk="1" latinLnBrk="0" hangingPunct="1">
      <a:defRPr sz="1975" kern="1200">
        <a:solidFill>
          <a:schemeClr val="tx1"/>
        </a:solidFill>
        <a:latin typeface="+mn-lt"/>
        <a:ea typeface="+mn-ea"/>
        <a:cs typeface="+mn-cs"/>
      </a:defRPr>
    </a:lvl5pPr>
    <a:lvl6pPr marL="2508428" algn="l" defTabSz="1003371" rtl="0" eaLnBrk="1" latinLnBrk="0" hangingPunct="1">
      <a:defRPr sz="1975" kern="1200">
        <a:solidFill>
          <a:schemeClr val="tx1"/>
        </a:solidFill>
        <a:latin typeface="+mn-lt"/>
        <a:ea typeface="+mn-ea"/>
        <a:cs typeface="+mn-cs"/>
      </a:defRPr>
    </a:lvl6pPr>
    <a:lvl7pPr marL="3010113" algn="l" defTabSz="1003371" rtl="0" eaLnBrk="1" latinLnBrk="0" hangingPunct="1">
      <a:defRPr sz="1975" kern="1200">
        <a:solidFill>
          <a:schemeClr val="tx1"/>
        </a:solidFill>
        <a:latin typeface="+mn-lt"/>
        <a:ea typeface="+mn-ea"/>
        <a:cs typeface="+mn-cs"/>
      </a:defRPr>
    </a:lvl7pPr>
    <a:lvl8pPr marL="3511799" algn="l" defTabSz="1003371" rtl="0" eaLnBrk="1" latinLnBrk="0" hangingPunct="1">
      <a:defRPr sz="1975" kern="1200">
        <a:solidFill>
          <a:schemeClr val="tx1"/>
        </a:solidFill>
        <a:latin typeface="+mn-lt"/>
        <a:ea typeface="+mn-ea"/>
        <a:cs typeface="+mn-cs"/>
      </a:defRPr>
    </a:lvl8pPr>
    <a:lvl9pPr marL="4013484" algn="l" defTabSz="1003371" rtl="0" eaLnBrk="1" latinLnBrk="0" hangingPunct="1">
      <a:defRPr sz="19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6" userDrawn="1">
          <p15:clr>
            <a:srgbClr val="A4A3A4"/>
          </p15:clr>
        </p15:guide>
        <p15:guide id="2" pos="2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728" y="36"/>
      </p:cViewPr>
      <p:guideLst>
        <p:guide orient="horz" pos="2906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596F0-69D3-4C33-8B0E-54A7B65509F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1213" y="1336675"/>
            <a:ext cx="339407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B3541-587D-4E40-A5D0-7441CE4C4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5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1286" y="3344974"/>
            <a:ext cx="86279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2572" y="6042534"/>
            <a:ext cx="71053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1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2253">
              <a:spcBef>
                <a:spcPts val="5"/>
              </a:spcBef>
            </a:pPr>
            <a:fld id="{81D60167-4931-47E6-BA6A-407CBD079E47}" type="slidenum">
              <a:rPr lang="en-US" smtClean="0"/>
              <a:pPr marL="42253">
                <a:spcBef>
                  <a:spcPts val="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1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2253">
              <a:spcBef>
                <a:spcPts val="5"/>
              </a:spcBef>
            </a:pPr>
            <a:fld id="{81D60167-4931-47E6-BA6A-407CBD079E47}" type="slidenum">
              <a:rPr lang="en-US" smtClean="0"/>
              <a:pPr marL="42253">
                <a:spcBef>
                  <a:spcPts val="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7524" y="2481756"/>
            <a:ext cx="44154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27495" y="2481756"/>
            <a:ext cx="44154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1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2253">
              <a:spcBef>
                <a:spcPts val="5"/>
              </a:spcBef>
            </a:pPr>
            <a:fld id="{81D60167-4931-47E6-BA6A-407CBD079E47}" type="slidenum">
              <a:rPr lang="en-US" smtClean="0"/>
              <a:pPr marL="42253">
                <a:spcBef>
                  <a:spcPts val="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1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2253">
              <a:spcBef>
                <a:spcPts val="5"/>
              </a:spcBef>
            </a:pPr>
            <a:fld id="{81D60167-4931-47E6-BA6A-407CBD079E47}" type="slidenum">
              <a:rPr lang="en-US" smtClean="0"/>
              <a:pPr marL="42253">
                <a:spcBef>
                  <a:spcPts val="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1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2253">
              <a:spcBef>
                <a:spcPts val="5"/>
              </a:spcBef>
            </a:pPr>
            <a:fld id="{81D60167-4931-47E6-BA6A-407CBD079E47}" type="slidenum">
              <a:rPr lang="en-US" smtClean="0"/>
              <a:pPr marL="42253">
                <a:spcBef>
                  <a:spcPts val="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524" y="431611"/>
            <a:ext cx="91354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524" y="2481756"/>
            <a:ext cx="91354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1162" y="10034922"/>
            <a:ext cx="3248152" cy="30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7525" y="10034922"/>
            <a:ext cx="2334609" cy="30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07650" y="10151763"/>
            <a:ext cx="444403" cy="2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31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42253">
              <a:spcBef>
                <a:spcPts val="5"/>
              </a:spcBef>
            </a:pPr>
            <a:fld id="{81D60167-4931-47E6-BA6A-407CBD079E47}" type="slidenum">
              <a:rPr lang="en-US" smtClean="0"/>
              <a:pPr marL="42253">
                <a:spcBef>
                  <a:spcPts val="5"/>
                </a:spcBef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07036">
        <a:defRPr>
          <a:latin typeface="+mn-lt"/>
          <a:ea typeface="+mn-ea"/>
          <a:cs typeface="+mn-cs"/>
        </a:defRPr>
      </a:lvl2pPr>
      <a:lvl3pPr marL="1014070">
        <a:defRPr>
          <a:latin typeface="+mn-lt"/>
          <a:ea typeface="+mn-ea"/>
          <a:cs typeface="+mn-cs"/>
        </a:defRPr>
      </a:lvl3pPr>
      <a:lvl4pPr marL="1521106">
        <a:defRPr>
          <a:latin typeface="+mn-lt"/>
          <a:ea typeface="+mn-ea"/>
          <a:cs typeface="+mn-cs"/>
        </a:defRPr>
      </a:lvl4pPr>
      <a:lvl5pPr marL="2028141">
        <a:defRPr>
          <a:latin typeface="+mn-lt"/>
          <a:ea typeface="+mn-ea"/>
          <a:cs typeface="+mn-cs"/>
        </a:defRPr>
      </a:lvl5pPr>
      <a:lvl6pPr marL="2535176">
        <a:defRPr>
          <a:latin typeface="+mn-lt"/>
          <a:ea typeface="+mn-ea"/>
          <a:cs typeface="+mn-cs"/>
        </a:defRPr>
      </a:lvl6pPr>
      <a:lvl7pPr marL="3042211">
        <a:defRPr>
          <a:latin typeface="+mn-lt"/>
          <a:ea typeface="+mn-ea"/>
          <a:cs typeface="+mn-cs"/>
        </a:defRPr>
      </a:lvl7pPr>
      <a:lvl8pPr marL="3549247">
        <a:defRPr>
          <a:latin typeface="+mn-lt"/>
          <a:ea typeface="+mn-ea"/>
          <a:cs typeface="+mn-cs"/>
        </a:defRPr>
      </a:lvl8pPr>
      <a:lvl9pPr marL="405628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07036">
        <a:defRPr>
          <a:latin typeface="+mn-lt"/>
          <a:ea typeface="+mn-ea"/>
          <a:cs typeface="+mn-cs"/>
        </a:defRPr>
      </a:lvl2pPr>
      <a:lvl3pPr marL="1014070">
        <a:defRPr>
          <a:latin typeface="+mn-lt"/>
          <a:ea typeface="+mn-ea"/>
          <a:cs typeface="+mn-cs"/>
        </a:defRPr>
      </a:lvl3pPr>
      <a:lvl4pPr marL="1521106">
        <a:defRPr>
          <a:latin typeface="+mn-lt"/>
          <a:ea typeface="+mn-ea"/>
          <a:cs typeface="+mn-cs"/>
        </a:defRPr>
      </a:lvl4pPr>
      <a:lvl5pPr marL="2028141">
        <a:defRPr>
          <a:latin typeface="+mn-lt"/>
          <a:ea typeface="+mn-ea"/>
          <a:cs typeface="+mn-cs"/>
        </a:defRPr>
      </a:lvl5pPr>
      <a:lvl6pPr marL="2535176">
        <a:defRPr>
          <a:latin typeface="+mn-lt"/>
          <a:ea typeface="+mn-ea"/>
          <a:cs typeface="+mn-cs"/>
        </a:defRPr>
      </a:lvl6pPr>
      <a:lvl7pPr marL="3042211">
        <a:defRPr>
          <a:latin typeface="+mn-lt"/>
          <a:ea typeface="+mn-ea"/>
          <a:cs typeface="+mn-cs"/>
        </a:defRPr>
      </a:lvl7pPr>
      <a:lvl8pPr marL="3549247">
        <a:defRPr>
          <a:latin typeface="+mn-lt"/>
          <a:ea typeface="+mn-ea"/>
          <a:cs typeface="+mn-cs"/>
        </a:defRPr>
      </a:lvl8pPr>
      <a:lvl9pPr marL="405628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5.jpg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93838" y="427279"/>
            <a:ext cx="7109128" cy="328218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907030" marR="1775328" indent="1240828">
              <a:lnSpc>
                <a:spcPct val="110000"/>
              </a:lnSpc>
              <a:spcBef>
                <a:spcPts val="111"/>
              </a:spcBef>
            </a:pPr>
            <a:r>
              <a:rPr lang="en-US" sz="2000" b="1" spc="-5" dirty="0" smtClean="0">
                <a:latin typeface="Times New Roman"/>
                <a:cs typeface="Times New Roman"/>
              </a:rPr>
              <a:t>Module 2.2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52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5272" y="1628564"/>
            <a:ext cx="6800331" cy="8307710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64" dirty="0">
              <a:latin typeface="Times New Roman"/>
              <a:cs typeface="Times New Roman"/>
            </a:endParaRPr>
          </a:p>
          <a:p>
            <a:pPr marL="268307" lvl="1" indent="-254222">
              <a:buSzPct val="91666"/>
              <a:buAutoNum type="arabicPeriod"/>
              <a:tabLst>
                <a:tab pos="268307" algn="l"/>
              </a:tabLst>
            </a:pPr>
            <a:r>
              <a:rPr sz="1331" b="1" dirty="0">
                <a:solidFill>
                  <a:srgbClr val="222222"/>
                </a:solidFill>
                <a:latin typeface="Times New Roman"/>
                <a:cs typeface="Times New Roman"/>
              </a:rPr>
              <a:t>What</a:t>
            </a:r>
            <a:r>
              <a:rPr sz="1331" b="1" spc="-3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sz="1331" b="1" spc="-3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22222"/>
                </a:solidFill>
                <a:latin typeface="Times New Roman"/>
                <a:cs typeface="Times New Roman"/>
              </a:rPr>
              <a:t>Data?</a:t>
            </a:r>
            <a:endParaRPr sz="1331" dirty="0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454"/>
              </a:spcBef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collected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through</a:t>
            </a:r>
            <a:r>
              <a:rPr sz="1331" spc="78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different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sources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which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can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be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qualitative</a:t>
            </a:r>
            <a:r>
              <a:rPr sz="1331" spc="7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or</a:t>
            </a:r>
            <a:r>
              <a:rPr sz="1331" spc="78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quantitative </a:t>
            </a:r>
            <a:r>
              <a:rPr sz="1331" spc="-317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in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nature.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Mostly,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the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data collected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used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analyse and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draw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insights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on a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particular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topic.</a:t>
            </a:r>
            <a:endParaRPr sz="1331" dirty="0">
              <a:latin typeface="Times New Roman"/>
              <a:cs typeface="Times New Roman"/>
            </a:endParaRPr>
          </a:p>
          <a:p>
            <a:pPr marL="14085">
              <a:spcBef>
                <a:spcPts val="160"/>
              </a:spcBef>
            </a:pPr>
            <a:r>
              <a:rPr sz="1331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Types</a:t>
            </a:r>
            <a:r>
              <a:rPr sz="1331" b="1" spc="-4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sz="1331" b="1" spc="-4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22222"/>
                </a:solidFill>
                <a:latin typeface="Times New Roman"/>
                <a:cs typeface="Times New Roman"/>
              </a:rPr>
              <a:t>Data.</a:t>
            </a:r>
            <a:endParaRPr sz="1331" dirty="0">
              <a:latin typeface="Times New Roman"/>
              <a:cs typeface="Times New Roman"/>
            </a:endParaRPr>
          </a:p>
          <a:p>
            <a:pPr marL="14085">
              <a:spcBef>
                <a:spcPts val="211"/>
              </a:spcBef>
            </a:pPr>
            <a:r>
              <a:rPr sz="1331" dirty="0">
                <a:solidFill>
                  <a:srgbClr val="222222"/>
                </a:solidFill>
                <a:latin typeface="Calibri Light"/>
                <a:cs typeface="Calibri Light"/>
              </a:rPr>
              <a:t>Numerical Data</a:t>
            </a:r>
            <a:endParaRPr sz="1331" dirty="0">
              <a:latin typeface="Calibri Light"/>
              <a:cs typeface="Calibri Light"/>
            </a:endParaRPr>
          </a:p>
          <a:p>
            <a:pPr marL="14085" marR="5633">
              <a:lnSpc>
                <a:spcPct val="110000"/>
              </a:lnSpc>
              <a:spcBef>
                <a:spcPts val="959"/>
              </a:spcBef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Numerical</a:t>
            </a:r>
            <a:r>
              <a:rPr sz="1331" spc="1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sz="1331" spc="1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sz="1331" spc="1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331" spc="1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</a:t>
            </a:r>
            <a:r>
              <a:rPr sz="1331" spc="1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sz="1331" spc="1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numbers</a:t>
            </a:r>
            <a:r>
              <a:rPr sz="1331" spc="1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i.e.,</a:t>
            </a:r>
            <a:r>
              <a:rPr sz="1331" spc="1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numeric</a:t>
            </a:r>
            <a:r>
              <a:rPr sz="1331" spc="1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which</a:t>
            </a:r>
            <a:r>
              <a:rPr sz="1331" spc="1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poses</a:t>
            </a:r>
            <a:r>
              <a:rPr sz="1331" spc="1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as</a:t>
            </a:r>
            <a:r>
              <a:rPr sz="1331" spc="16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1331" spc="1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quantitative </a:t>
            </a:r>
            <a:r>
              <a:rPr sz="1331" spc="-317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measurement</a:t>
            </a:r>
            <a:r>
              <a:rPr sz="1331" spc="-1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of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things.</a:t>
            </a:r>
            <a:endParaRPr sz="1331" dirty="0">
              <a:latin typeface="Times New Roman"/>
              <a:cs typeface="Times New Roman"/>
            </a:endParaRPr>
          </a:p>
          <a:p>
            <a:pPr marL="14085">
              <a:spcBef>
                <a:spcPts val="1037"/>
              </a:spcBef>
            </a:pPr>
            <a:r>
              <a:rPr sz="1331" b="1" dirty="0">
                <a:solidFill>
                  <a:srgbClr val="222222"/>
                </a:solidFill>
                <a:latin typeface="Times New Roman"/>
                <a:cs typeface="Times New Roman"/>
              </a:rPr>
              <a:t>For</a:t>
            </a:r>
            <a:r>
              <a:rPr sz="1331" b="1" spc="-38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example:</a:t>
            </a:r>
            <a:endParaRPr sz="1331" dirty="0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42" dirty="0">
              <a:latin typeface="Times New Roman"/>
              <a:cs typeface="Times New Roman"/>
            </a:endParaRPr>
          </a:p>
          <a:p>
            <a:pPr marL="521119" lvl="2" indent="-253517">
              <a:buAutoNum type="arabicPeriod"/>
              <a:tabLst>
                <a:tab pos="521119" algn="l"/>
              </a:tabLst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Heights and weights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of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people</a:t>
            </a:r>
            <a:endParaRPr sz="1331" dirty="0">
              <a:latin typeface="Times New Roman"/>
              <a:cs typeface="Times New Roman"/>
            </a:endParaRPr>
          </a:p>
          <a:p>
            <a:pPr marL="521119" lvl="2" indent="-253517">
              <a:spcBef>
                <a:spcPts val="1065"/>
              </a:spcBef>
              <a:buAutoNum type="arabicPeriod"/>
              <a:tabLst>
                <a:tab pos="521119" algn="l"/>
              </a:tabLst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Stock</a:t>
            </a:r>
            <a:r>
              <a:rPr sz="1331" spc="-33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Prices</a:t>
            </a:r>
            <a:endParaRPr sz="1331" dirty="0">
              <a:latin typeface="Times New Roman"/>
              <a:cs typeface="Times New Roman"/>
            </a:endParaRPr>
          </a:p>
          <a:p>
            <a:pPr marL="189434" indent="-176054">
              <a:spcBef>
                <a:spcPts val="1070"/>
              </a:spcBef>
              <a:buAutoNum type="alphaLcParenR"/>
              <a:tabLst>
                <a:tab pos="190138" algn="l"/>
              </a:tabLst>
            </a:pPr>
            <a:r>
              <a:rPr sz="1275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Discrete</a:t>
            </a:r>
            <a:r>
              <a:rPr sz="1275" b="1" spc="-4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275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endParaRPr sz="1275" dirty="0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859"/>
              </a:spcBef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Discrete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that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often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counts</a:t>
            </a:r>
            <a:r>
              <a:rPr sz="1331" spc="9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some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event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i.e.,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can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only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take</a:t>
            </a:r>
            <a:r>
              <a:rPr sz="1331" spc="8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specific</a:t>
            </a:r>
            <a:r>
              <a:rPr sz="1331" spc="9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values. </a:t>
            </a:r>
            <a:r>
              <a:rPr sz="1331" spc="-317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These are often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integer-based,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but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not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necessarily.</a:t>
            </a:r>
            <a:endParaRPr sz="1331" dirty="0">
              <a:latin typeface="Times New Roman"/>
              <a:cs typeface="Times New Roman"/>
            </a:endParaRPr>
          </a:p>
          <a:p>
            <a:pPr marL="14085">
              <a:spcBef>
                <a:spcPts val="1065"/>
              </a:spcBef>
            </a:pPr>
            <a:r>
              <a:rPr sz="1331" b="1" dirty="0">
                <a:solidFill>
                  <a:srgbClr val="222222"/>
                </a:solidFill>
                <a:latin typeface="Times New Roman"/>
                <a:cs typeface="Times New Roman"/>
              </a:rPr>
              <a:t>For</a:t>
            </a:r>
            <a:r>
              <a:rPr sz="1331" b="1" spc="-38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example:</a:t>
            </a:r>
            <a:endParaRPr sz="1331" dirty="0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42" dirty="0">
              <a:latin typeface="Times New Roman"/>
              <a:cs typeface="Times New Roman"/>
            </a:endParaRPr>
          </a:p>
          <a:p>
            <a:pPr marL="521119" lvl="1" indent="-253517">
              <a:spcBef>
                <a:spcPts val="5"/>
              </a:spcBef>
              <a:buAutoNum type="arabicPeriod"/>
              <a:tabLst>
                <a:tab pos="521119" algn="l"/>
              </a:tabLst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Number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of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times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coin was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flipped</a:t>
            </a:r>
            <a:endParaRPr sz="1331" dirty="0">
              <a:latin typeface="Times New Roman"/>
              <a:cs typeface="Times New Roman"/>
            </a:endParaRPr>
          </a:p>
          <a:p>
            <a:pPr marL="521119" lvl="1" indent="-253517">
              <a:spcBef>
                <a:spcPts val="1065"/>
              </a:spcBef>
              <a:buAutoNum type="arabicPeriod"/>
              <a:tabLst>
                <a:tab pos="521119" algn="l"/>
              </a:tabLst>
            </a:pP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Shoe</a:t>
            </a:r>
            <a:r>
              <a:rPr sz="1331" spc="-22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sizes</a:t>
            </a:r>
            <a:r>
              <a:rPr sz="1331" spc="-16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people</a:t>
            </a:r>
            <a:endParaRPr sz="1331" dirty="0">
              <a:latin typeface="Times New Roman"/>
              <a:cs typeface="Times New Roman"/>
            </a:endParaRPr>
          </a:p>
          <a:p>
            <a:pPr marL="297883" indent="-184505">
              <a:spcBef>
                <a:spcPts val="1037"/>
              </a:spcBef>
              <a:buAutoNum type="alphaLcParenR" startAt="2"/>
              <a:tabLst>
                <a:tab pos="298587" algn="l"/>
              </a:tabLst>
            </a:pPr>
            <a:r>
              <a:rPr sz="1275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Continuous</a:t>
            </a:r>
            <a:r>
              <a:rPr sz="1275" b="1" spc="-4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275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endParaRPr sz="1275" dirty="0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892"/>
              </a:spcBef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Continuous Data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is the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 that has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the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possibility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of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having infinite values i.e., can take any </a:t>
            </a:r>
            <a:r>
              <a:rPr sz="1331" spc="-317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value</a:t>
            </a:r>
            <a:r>
              <a:rPr sz="1331" spc="-1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within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a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range.</a:t>
            </a:r>
            <a:endParaRPr sz="1331" dirty="0">
              <a:latin typeface="Times New Roman"/>
              <a:cs typeface="Times New Roman"/>
            </a:endParaRPr>
          </a:p>
          <a:p>
            <a:pPr marL="14085">
              <a:spcBef>
                <a:spcPts val="1037"/>
              </a:spcBef>
            </a:pPr>
            <a:r>
              <a:rPr sz="1331" b="1" dirty="0">
                <a:solidFill>
                  <a:srgbClr val="222222"/>
                </a:solidFill>
                <a:latin typeface="Times New Roman"/>
                <a:cs typeface="Times New Roman"/>
              </a:rPr>
              <a:t>For</a:t>
            </a:r>
            <a:r>
              <a:rPr sz="1331" b="1" spc="-38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example:</a:t>
            </a:r>
            <a:endParaRPr sz="1331" dirty="0">
              <a:latin typeface="Times New Roman"/>
              <a:cs typeface="Times New Roman"/>
            </a:endParaRPr>
          </a:p>
          <a:p>
            <a:pPr marL="14085">
              <a:spcBef>
                <a:spcPts val="1065"/>
              </a:spcBef>
            </a:pP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How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many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centimeters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of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rain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fell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on a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given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day?</a:t>
            </a:r>
            <a:endParaRPr sz="1331" dirty="0">
              <a:latin typeface="Times New Roman"/>
              <a:cs typeface="Times New Roman"/>
            </a:endParaRPr>
          </a:p>
          <a:p>
            <a:pPr marL="14085">
              <a:spcBef>
                <a:spcPts val="1092"/>
              </a:spcBef>
            </a:pPr>
            <a:r>
              <a:rPr sz="1331" spc="-5" dirty="0">
                <a:solidFill>
                  <a:srgbClr val="222222"/>
                </a:solidFill>
                <a:latin typeface="Calibri Light"/>
                <a:cs typeface="Calibri Light"/>
              </a:rPr>
              <a:t>Categorical</a:t>
            </a:r>
            <a:r>
              <a:rPr sz="1331" spc="-38" dirty="0">
                <a:solidFill>
                  <a:srgbClr val="222222"/>
                </a:solidFill>
                <a:latin typeface="Calibri Light"/>
                <a:cs typeface="Calibri Ligh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Calibri Light"/>
                <a:cs typeface="Calibri Light"/>
              </a:rPr>
              <a:t>Data</a:t>
            </a:r>
            <a:endParaRPr sz="1331" dirty="0">
              <a:latin typeface="Calibri Light"/>
              <a:cs typeface="Calibri Light"/>
            </a:endParaRPr>
          </a:p>
          <a:p>
            <a:pPr marL="14085" marR="5633">
              <a:lnSpc>
                <a:spcPct val="110000"/>
              </a:lnSpc>
              <a:spcBef>
                <a:spcPts val="954"/>
              </a:spcBef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This</a:t>
            </a:r>
            <a:r>
              <a:rPr sz="1331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type</a:t>
            </a:r>
            <a:r>
              <a:rPr sz="1331" spc="62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sz="1331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sz="1331" spc="62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sz="1331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qualitative</a:t>
            </a:r>
            <a:r>
              <a:rPr sz="1331" spc="62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sz="1331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nature</a:t>
            </a:r>
            <a:r>
              <a:rPr sz="1331" spc="62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which</a:t>
            </a:r>
            <a:r>
              <a:rPr sz="1331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has</a:t>
            </a:r>
            <a:r>
              <a:rPr sz="1331" spc="62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no</a:t>
            </a:r>
            <a:r>
              <a:rPr sz="1331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inherent</a:t>
            </a:r>
            <a:r>
              <a:rPr sz="1331" spc="62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mathematical</a:t>
            </a:r>
            <a:r>
              <a:rPr sz="1331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significance.</a:t>
            </a:r>
            <a:r>
              <a:rPr sz="1331" spc="62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sz="1331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sz="1331" spc="62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sort </a:t>
            </a:r>
            <a:r>
              <a:rPr sz="1331" spc="-317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of a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fixed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value under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which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unit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of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observation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is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assigned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or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“categorized”.</a:t>
            </a:r>
            <a:endParaRPr sz="1331" dirty="0">
              <a:latin typeface="Times New Roman"/>
              <a:cs typeface="Times New Roman"/>
            </a:endParaRPr>
          </a:p>
          <a:p>
            <a:pPr marL="14085">
              <a:spcBef>
                <a:spcPts val="160"/>
              </a:spcBef>
            </a:pPr>
            <a:r>
              <a:rPr sz="1331" b="1" dirty="0">
                <a:solidFill>
                  <a:srgbClr val="222222"/>
                </a:solidFill>
                <a:latin typeface="Times New Roman"/>
                <a:cs typeface="Times New Roman"/>
              </a:rPr>
              <a:t>For</a:t>
            </a:r>
            <a:r>
              <a:rPr sz="1331" b="1" spc="-38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example:</a:t>
            </a:r>
            <a:endParaRPr sz="1331" dirty="0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42" dirty="0">
              <a:latin typeface="Times New Roman"/>
              <a:cs typeface="Times New Roman"/>
            </a:endParaRPr>
          </a:p>
          <a:p>
            <a:pPr marL="521119" lvl="1" indent="-253517">
              <a:buAutoNum type="arabicPeriod"/>
              <a:tabLst>
                <a:tab pos="521119" algn="l"/>
              </a:tabLst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Gender</a:t>
            </a:r>
            <a:endParaRPr sz="133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54277" y="435392"/>
            <a:ext cx="6260219" cy="7294837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352108">
              <a:spcBef>
                <a:spcPts val="266"/>
              </a:spcBef>
            </a:pPr>
            <a:r>
              <a:rPr sz="1331" spc="-5" dirty="0">
                <a:latin typeface="Times New Roman"/>
                <a:cs typeface="Times New Roman"/>
              </a:rPr>
              <a:t>Calculate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mean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following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data:</a:t>
            </a:r>
            <a:endParaRPr sz="1331">
              <a:latin typeface="Times New Roman"/>
              <a:cs typeface="Times New Roman"/>
            </a:endParaRPr>
          </a:p>
          <a:p>
            <a:pPr marL="352108">
              <a:spcBef>
                <a:spcPts val="160"/>
              </a:spcBef>
            </a:pPr>
            <a:r>
              <a:rPr sz="1331" dirty="0">
                <a:latin typeface="Times New Roman"/>
                <a:cs typeface="Times New Roman"/>
              </a:rPr>
              <a:t>1</a:t>
            </a:r>
            <a:r>
              <a:rPr sz="1331" spc="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</a:t>
            </a:r>
            <a:r>
              <a:rPr sz="1331" spc="63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</a:t>
            </a:r>
            <a:r>
              <a:rPr sz="1331" spc="64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63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</a:t>
            </a:r>
            <a:endParaRPr sz="1331">
              <a:latin typeface="Times New Roman"/>
              <a:cs typeface="Times New Roman"/>
            </a:endParaRPr>
          </a:p>
          <a:p>
            <a:pPr marL="352108">
              <a:spcBef>
                <a:spcPts val="238"/>
              </a:spcBef>
            </a:pPr>
            <a:r>
              <a:rPr sz="1331" b="1" dirty="0">
                <a:latin typeface="Times New Roman"/>
                <a:cs typeface="Times New Roman"/>
              </a:rPr>
              <a:t>Sum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scores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</a:t>
            </a:r>
            <a:r>
              <a:rPr sz="1331" spc="-5" dirty="0">
                <a:latin typeface="Symbol"/>
                <a:cs typeface="Symbol"/>
              </a:rPr>
              <a:t></a:t>
            </a:r>
            <a:r>
              <a:rPr sz="1331" spc="-5" dirty="0">
                <a:latin typeface="Times New Roman"/>
                <a:cs typeface="Times New Roman"/>
              </a:rPr>
              <a:t>X):</a:t>
            </a:r>
            <a:endParaRPr sz="1331">
              <a:latin typeface="Times New Roman"/>
              <a:cs typeface="Times New Roman"/>
            </a:endParaRPr>
          </a:p>
          <a:p>
            <a:pPr marL="352108">
              <a:spcBef>
                <a:spcPts val="217"/>
              </a:spcBef>
            </a:pPr>
            <a:r>
              <a:rPr sz="1331" dirty="0">
                <a:latin typeface="Times New Roman"/>
                <a:cs typeface="Times New Roman"/>
              </a:rPr>
              <a:t>1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15</a:t>
            </a:r>
            <a:endParaRPr sz="1331">
              <a:latin typeface="Times New Roman"/>
              <a:cs typeface="Times New Roman"/>
            </a:endParaRPr>
          </a:p>
          <a:p>
            <a:pPr marL="352108" marR="1839411">
              <a:lnSpc>
                <a:spcPct val="111700"/>
              </a:lnSpc>
              <a:spcBef>
                <a:spcPts val="49"/>
              </a:spcBef>
            </a:pPr>
            <a:r>
              <a:rPr sz="1331" b="1" spc="-5" dirty="0">
                <a:latin typeface="Times New Roman"/>
                <a:cs typeface="Times New Roman"/>
              </a:rPr>
              <a:t>Divide </a:t>
            </a:r>
            <a:r>
              <a:rPr sz="1331" b="1" dirty="0">
                <a:latin typeface="Times New Roman"/>
                <a:cs typeface="Times New Roman"/>
              </a:rPr>
              <a:t>the sum </a:t>
            </a:r>
            <a:r>
              <a:rPr sz="1331" spc="-5" dirty="0">
                <a:latin typeface="Times New Roman"/>
                <a:cs typeface="Times New Roman"/>
              </a:rPr>
              <a:t>(</a:t>
            </a:r>
            <a:r>
              <a:rPr sz="1331" spc="-5" dirty="0">
                <a:latin typeface="Symbol"/>
                <a:cs typeface="Symbol"/>
              </a:rPr>
              <a:t></a:t>
            </a:r>
            <a:r>
              <a:rPr sz="1331" spc="-5" dirty="0">
                <a:latin typeface="Times New Roman"/>
                <a:cs typeface="Times New Roman"/>
              </a:rPr>
              <a:t>X </a:t>
            </a:r>
            <a:r>
              <a:rPr sz="1331" dirty="0">
                <a:latin typeface="Times New Roman"/>
                <a:cs typeface="Times New Roman"/>
              </a:rPr>
              <a:t>= 15) by the </a:t>
            </a:r>
            <a:r>
              <a:rPr sz="1331" spc="-5" dirty="0">
                <a:latin typeface="Times New Roman"/>
                <a:cs typeface="Times New Roman"/>
              </a:rPr>
              <a:t>number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scores </a:t>
            </a:r>
            <a:r>
              <a:rPr sz="1331" dirty="0">
                <a:latin typeface="Times New Roman"/>
                <a:cs typeface="Times New Roman"/>
              </a:rPr>
              <a:t>(N = 5):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 5 = 3</a:t>
            </a:r>
            <a:endParaRPr sz="1331">
              <a:latin typeface="Times New Roman"/>
              <a:cs typeface="Times New Roman"/>
            </a:endParaRPr>
          </a:p>
          <a:p>
            <a:pPr marL="98590" marR="4918242" indent="253517">
              <a:lnSpc>
                <a:spcPct val="110000"/>
              </a:lnSpc>
            </a:pPr>
            <a:r>
              <a:rPr sz="1331" b="1" spc="-5" dirty="0">
                <a:latin typeface="Times New Roman"/>
                <a:cs typeface="Times New Roman"/>
              </a:rPr>
              <a:t>Mean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=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X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=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3 </a:t>
            </a:r>
            <a:r>
              <a:rPr sz="1331" b="1" spc="-31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Median</a:t>
            </a:r>
            <a:endParaRPr sz="1331">
              <a:latin typeface="Times New Roman"/>
              <a:cs typeface="Times New Roman"/>
            </a:endParaRPr>
          </a:p>
          <a:p>
            <a:pPr marL="352108" indent="-253517">
              <a:spcBef>
                <a:spcPts val="189"/>
              </a:spcBef>
              <a:buFont typeface="Arial MT"/>
              <a:buChar char="•"/>
              <a:tabLst>
                <a:tab pos="351403" algn="l"/>
                <a:tab pos="352108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i="1" spc="-5" dirty="0">
                <a:latin typeface="Times New Roman"/>
                <a:cs typeface="Times New Roman"/>
              </a:rPr>
              <a:t>median</a:t>
            </a:r>
            <a:r>
              <a:rPr sz="1331" i="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simply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another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name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50</a:t>
            </a:r>
            <a:r>
              <a:rPr sz="1331" spc="-8" baseline="27777" dirty="0">
                <a:latin typeface="Times New Roman"/>
                <a:cs typeface="Times New Roman"/>
              </a:rPr>
              <a:t>th</a:t>
            </a:r>
            <a:r>
              <a:rPr sz="1331" spc="174" baseline="277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percentile</a:t>
            </a:r>
            <a:endParaRPr sz="1331">
              <a:latin typeface="Times New Roman"/>
              <a:cs typeface="Times New Roman"/>
            </a:endParaRPr>
          </a:p>
          <a:p>
            <a:pPr marL="352108" indent="-253517">
              <a:spcBef>
                <a:spcPts val="1037"/>
              </a:spcBef>
              <a:buFont typeface="Arial MT"/>
              <a:buChar char="•"/>
              <a:tabLst>
                <a:tab pos="351403" algn="l"/>
                <a:tab pos="352108" algn="l"/>
              </a:tabLst>
            </a:pPr>
            <a:r>
              <a:rPr sz="1331" dirty="0">
                <a:latin typeface="Times New Roman"/>
                <a:cs typeface="Times New Roman"/>
              </a:rPr>
              <a:t>Sort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highest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5" dirty="0">
                <a:latin typeface="Times New Roman"/>
                <a:cs typeface="Times New Roman"/>
              </a:rPr>
              <a:t> lowest</a:t>
            </a:r>
            <a:endParaRPr sz="1331">
              <a:latin typeface="Times New Roman"/>
              <a:cs typeface="Times New Roman"/>
            </a:endParaRPr>
          </a:p>
          <a:p>
            <a:pPr marL="352108" indent="-253517">
              <a:spcBef>
                <a:spcPts val="1065"/>
              </a:spcBef>
              <a:buFont typeface="Arial MT"/>
              <a:buChar char="•"/>
              <a:tabLst>
                <a:tab pos="351403" algn="l"/>
                <a:tab pos="352108" algn="l"/>
              </a:tabLst>
            </a:pPr>
            <a:r>
              <a:rPr sz="1331" dirty="0">
                <a:latin typeface="Times New Roman"/>
                <a:cs typeface="Times New Roman"/>
              </a:rPr>
              <a:t>Find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middle</a:t>
            </a:r>
            <a:endParaRPr sz="1331">
              <a:latin typeface="Times New Roman"/>
              <a:cs typeface="Times New Roman"/>
            </a:endParaRPr>
          </a:p>
          <a:p>
            <a:pPr marL="352108" marR="104224" indent="-253517">
              <a:lnSpc>
                <a:spcPct val="165000"/>
              </a:lnSpc>
              <a:spcBef>
                <a:spcPts val="27"/>
              </a:spcBef>
              <a:buFont typeface="Arial MT"/>
              <a:buChar char="•"/>
              <a:tabLst>
                <a:tab pos="351403" algn="l"/>
                <a:tab pos="352108" algn="l"/>
              </a:tabLst>
            </a:pPr>
            <a:r>
              <a:rPr sz="1331" dirty="0">
                <a:latin typeface="Times New Roman"/>
                <a:cs typeface="Times New Roman"/>
              </a:rPr>
              <a:t>If N, the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scores,</a:t>
            </a:r>
            <a:r>
              <a:rPr sz="1331" dirty="0">
                <a:latin typeface="Times New Roman"/>
                <a:cs typeface="Times New Roman"/>
              </a:rPr>
              <a:t> is </a:t>
            </a:r>
            <a:r>
              <a:rPr sz="1331" spc="-5" dirty="0">
                <a:latin typeface="Times New Roman"/>
                <a:cs typeface="Times New Roman"/>
              </a:rPr>
              <a:t>even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median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the</a:t>
            </a:r>
            <a:r>
              <a:rPr sz="1331" spc="-5" dirty="0">
                <a:latin typeface="Times New Roman"/>
                <a:cs typeface="Times New Roman"/>
              </a:rPr>
              <a:t> average</a:t>
            </a:r>
            <a:r>
              <a:rPr sz="1331" dirty="0">
                <a:latin typeface="Times New Roman"/>
                <a:cs typeface="Times New Roman"/>
              </a:rPr>
              <a:t> of the </a:t>
            </a:r>
            <a:r>
              <a:rPr sz="1331" spc="-5" dirty="0">
                <a:latin typeface="Times New Roman"/>
                <a:cs typeface="Times New Roman"/>
              </a:rPr>
              <a:t>middle </a:t>
            </a:r>
            <a:r>
              <a:rPr sz="1331" dirty="0">
                <a:latin typeface="Times New Roman"/>
                <a:cs typeface="Times New Roman"/>
              </a:rPr>
              <a:t>two </a:t>
            </a:r>
            <a:r>
              <a:rPr sz="1331" spc="-5" dirty="0">
                <a:latin typeface="Times New Roman"/>
                <a:cs typeface="Times New Roman"/>
              </a:rPr>
              <a:t>scores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Median Example</a:t>
            </a:r>
            <a:endParaRPr sz="1331">
              <a:latin typeface="Times New Roman"/>
              <a:cs typeface="Times New Roman"/>
            </a:endParaRPr>
          </a:p>
          <a:p>
            <a:pPr marL="352108" marR="2947142">
              <a:lnSpc>
                <a:spcPts val="1786"/>
              </a:lnSpc>
              <a:spcBef>
                <a:spcPts val="62"/>
              </a:spcBef>
            </a:pPr>
            <a:r>
              <a:rPr sz="1331" spc="-5" dirty="0">
                <a:latin typeface="Times New Roman"/>
                <a:cs typeface="Times New Roman"/>
              </a:rPr>
              <a:t>What </a:t>
            </a:r>
            <a:r>
              <a:rPr sz="1331" dirty="0">
                <a:latin typeface="Times New Roman"/>
                <a:cs typeface="Times New Roman"/>
              </a:rPr>
              <a:t>is the </a:t>
            </a:r>
            <a:r>
              <a:rPr sz="1331" spc="-5" dirty="0">
                <a:latin typeface="Times New Roman"/>
                <a:cs typeface="Times New Roman"/>
              </a:rPr>
              <a:t>median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following scores: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10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8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14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15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7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8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12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10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9</a:t>
            </a:r>
            <a:endParaRPr sz="1331">
              <a:latin typeface="Times New Roman"/>
              <a:cs typeface="Times New Roman"/>
            </a:endParaRPr>
          </a:p>
          <a:p>
            <a:pPr marL="352108">
              <a:spcBef>
                <a:spcPts val="67"/>
              </a:spcBef>
            </a:pPr>
            <a:r>
              <a:rPr sz="1331" dirty="0">
                <a:latin typeface="Times New Roman"/>
                <a:cs typeface="Times New Roman"/>
              </a:rPr>
              <a:t>Sort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scores:</a:t>
            </a:r>
            <a:endParaRPr sz="1331">
              <a:latin typeface="Times New Roman"/>
              <a:cs typeface="Times New Roman"/>
            </a:endParaRPr>
          </a:p>
          <a:p>
            <a:pPr marL="352108">
              <a:spcBef>
                <a:spcPts val="160"/>
              </a:spcBef>
            </a:pPr>
            <a:r>
              <a:rPr sz="1331" dirty="0">
                <a:latin typeface="Times New Roman"/>
                <a:cs typeface="Times New Roman"/>
              </a:rPr>
              <a:t>15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14</a:t>
            </a:r>
            <a:r>
              <a:rPr sz="1331" spc="65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12</a:t>
            </a:r>
            <a:r>
              <a:rPr sz="1331" spc="65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10</a:t>
            </a:r>
            <a:r>
              <a:rPr sz="1331" spc="65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10</a:t>
            </a:r>
            <a:r>
              <a:rPr sz="1331" spc="65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9</a:t>
            </a:r>
            <a:r>
              <a:rPr sz="1331" spc="65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8</a:t>
            </a:r>
            <a:r>
              <a:rPr sz="1331" spc="65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8</a:t>
            </a:r>
            <a:r>
              <a:rPr sz="1331" spc="65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7</a:t>
            </a:r>
            <a:r>
              <a:rPr sz="1331" spc="65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65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endParaRPr sz="1331">
              <a:latin typeface="Times New Roman"/>
              <a:cs typeface="Times New Roman"/>
            </a:endParaRPr>
          </a:p>
          <a:p>
            <a:pPr marL="352108">
              <a:spcBef>
                <a:spcPts val="160"/>
              </a:spcBef>
            </a:pPr>
            <a:r>
              <a:rPr sz="1331" spc="-5" dirty="0">
                <a:latin typeface="Times New Roman"/>
                <a:cs typeface="Times New Roman"/>
              </a:rPr>
              <a:t>Determine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middle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score:</a:t>
            </a:r>
            <a:endParaRPr sz="1331">
              <a:latin typeface="Times New Roman"/>
              <a:cs typeface="Times New Roman"/>
            </a:endParaRPr>
          </a:p>
          <a:p>
            <a:pPr marL="352108" marR="3329531">
              <a:lnSpc>
                <a:spcPct val="110000"/>
              </a:lnSpc>
            </a:pPr>
            <a:r>
              <a:rPr sz="1331" spc="-5" dirty="0">
                <a:latin typeface="Times New Roman"/>
                <a:cs typeface="Times New Roman"/>
              </a:rPr>
              <a:t>middle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(N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(11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Middle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median</a:t>
            </a:r>
            <a:r>
              <a:rPr sz="1331" dirty="0">
                <a:latin typeface="Times New Roman"/>
                <a:cs typeface="Times New Roman"/>
              </a:rPr>
              <a:t> = 9</a:t>
            </a:r>
            <a:endParaRPr sz="1331">
              <a:latin typeface="Times New Roman"/>
              <a:cs typeface="Times New Roman"/>
            </a:endParaRPr>
          </a:p>
          <a:p>
            <a:pPr marL="352108">
              <a:spcBef>
                <a:spcPts val="160"/>
              </a:spcBef>
            </a:pPr>
            <a:r>
              <a:rPr sz="1331" b="1" spc="-5" dirty="0">
                <a:latin typeface="Times New Roman"/>
                <a:cs typeface="Times New Roman"/>
              </a:rPr>
              <a:t>Median</a:t>
            </a:r>
            <a:r>
              <a:rPr sz="1331" b="1" spc="-38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Example</a:t>
            </a:r>
            <a:endParaRPr sz="1331">
              <a:latin typeface="Times New Roman"/>
              <a:cs typeface="Times New Roman"/>
            </a:endParaRPr>
          </a:p>
          <a:p>
            <a:pPr marL="352108" marR="2947142">
              <a:lnSpc>
                <a:spcPct val="110000"/>
              </a:lnSpc>
            </a:pPr>
            <a:r>
              <a:rPr sz="1331" spc="-5" dirty="0">
                <a:latin typeface="Times New Roman"/>
                <a:cs typeface="Times New Roman"/>
              </a:rPr>
              <a:t>What </a:t>
            </a:r>
            <a:r>
              <a:rPr sz="1331" dirty="0">
                <a:latin typeface="Times New Roman"/>
                <a:cs typeface="Times New Roman"/>
              </a:rPr>
              <a:t>is the</a:t>
            </a:r>
            <a:r>
              <a:rPr sz="1331" spc="-5" dirty="0">
                <a:latin typeface="Times New Roman"/>
                <a:cs typeface="Times New Roman"/>
              </a:rPr>
              <a:t> median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following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scores: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24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18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19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42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16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12</a:t>
            </a:r>
            <a:endParaRPr sz="1331">
              <a:latin typeface="Times New Roman"/>
              <a:cs typeface="Times New Roman"/>
            </a:endParaRPr>
          </a:p>
          <a:p>
            <a:pPr marL="352108" indent="-253517">
              <a:spcBef>
                <a:spcPts val="184"/>
              </a:spcBef>
              <a:buFont typeface="Arial MT"/>
              <a:buChar char="•"/>
              <a:tabLst>
                <a:tab pos="351403" algn="l"/>
                <a:tab pos="352108" algn="l"/>
              </a:tabLst>
            </a:pPr>
            <a:r>
              <a:rPr sz="1331" dirty="0">
                <a:latin typeface="Times New Roman"/>
                <a:cs typeface="Times New Roman"/>
              </a:rPr>
              <a:t>Sort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scores:</a:t>
            </a:r>
            <a:endParaRPr sz="1331">
              <a:latin typeface="Times New Roman"/>
              <a:cs typeface="Times New Roman"/>
            </a:endParaRPr>
          </a:p>
          <a:p>
            <a:pPr marL="352108">
              <a:spcBef>
                <a:spcPts val="160"/>
              </a:spcBef>
            </a:pPr>
            <a:r>
              <a:rPr sz="1331" dirty="0">
                <a:latin typeface="Times New Roman"/>
                <a:cs typeface="Times New Roman"/>
              </a:rPr>
              <a:t>42</a:t>
            </a:r>
            <a:r>
              <a:rPr sz="1331" spc="3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24</a:t>
            </a:r>
            <a:r>
              <a:rPr sz="1331" spc="3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19</a:t>
            </a:r>
            <a:r>
              <a:rPr sz="1331" spc="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18</a:t>
            </a:r>
            <a:r>
              <a:rPr sz="1331" spc="3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16</a:t>
            </a:r>
            <a:r>
              <a:rPr sz="1331" spc="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12</a:t>
            </a:r>
            <a:endParaRPr sz="1331">
              <a:latin typeface="Times New Roman"/>
              <a:cs typeface="Times New Roman"/>
            </a:endParaRPr>
          </a:p>
          <a:p>
            <a:pPr marL="352108" indent="-253517">
              <a:spcBef>
                <a:spcPts val="1037"/>
              </a:spcBef>
              <a:buFont typeface="Arial MT"/>
              <a:buChar char="•"/>
              <a:tabLst>
                <a:tab pos="351403" algn="l"/>
                <a:tab pos="352108" algn="l"/>
              </a:tabLst>
            </a:pPr>
            <a:r>
              <a:rPr sz="1331" spc="-5" dirty="0">
                <a:latin typeface="Times New Roman"/>
                <a:cs typeface="Times New Roman"/>
              </a:rPr>
              <a:t>Determine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middle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score:</a:t>
            </a:r>
            <a:endParaRPr sz="1331">
              <a:latin typeface="Times New Roman"/>
              <a:cs typeface="Times New Roman"/>
            </a:endParaRPr>
          </a:p>
          <a:p>
            <a:pPr marL="352108">
              <a:spcBef>
                <a:spcPts val="189"/>
              </a:spcBef>
            </a:pPr>
            <a:r>
              <a:rPr sz="1331" spc="-5" dirty="0">
                <a:latin typeface="Times New Roman"/>
                <a:cs typeface="Times New Roman"/>
              </a:rPr>
              <a:t>middle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(N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(6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3.5</a:t>
            </a:r>
            <a:endParaRPr sz="1331">
              <a:latin typeface="Times New Roman"/>
              <a:cs typeface="Times New Roman"/>
            </a:endParaRPr>
          </a:p>
          <a:p>
            <a:pPr marL="352108" marR="3261927" indent="-253517">
              <a:lnSpc>
                <a:spcPct val="111700"/>
              </a:lnSpc>
              <a:spcBef>
                <a:spcPts val="848"/>
              </a:spcBef>
              <a:buFont typeface="Arial MT"/>
              <a:buChar char="•"/>
              <a:tabLst>
                <a:tab pos="351403" algn="l"/>
                <a:tab pos="352108" algn="l"/>
              </a:tabLst>
            </a:pPr>
            <a:r>
              <a:rPr sz="1331" spc="-5" dirty="0">
                <a:latin typeface="Times New Roman"/>
                <a:cs typeface="Times New Roman"/>
              </a:rPr>
              <a:t>Median </a:t>
            </a:r>
            <a:r>
              <a:rPr sz="1331" dirty="0">
                <a:latin typeface="Times New Roman"/>
                <a:cs typeface="Times New Roman"/>
              </a:rPr>
              <a:t>= </a:t>
            </a:r>
            <a:r>
              <a:rPr sz="1331" spc="-5" dirty="0">
                <a:latin typeface="Times New Roman"/>
                <a:cs typeface="Times New Roman"/>
              </a:rPr>
              <a:t>average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3</a:t>
            </a:r>
            <a:r>
              <a:rPr sz="1331" spc="-8" baseline="27777" dirty="0">
                <a:latin typeface="Times New Roman"/>
                <a:cs typeface="Times New Roman"/>
              </a:rPr>
              <a:t>rd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 4</a:t>
            </a:r>
            <a:r>
              <a:rPr sz="1331" spc="-8" baseline="27777" dirty="0">
                <a:latin typeface="Times New Roman"/>
                <a:cs typeface="Times New Roman"/>
              </a:rPr>
              <a:t>th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scores: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(19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18) 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 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18.5</a:t>
            </a:r>
            <a:endParaRPr sz="1331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3450435"/>
            <a:ext cx="4965925" cy="470088"/>
          </a:xfrm>
          <a:prstGeom prst="rect">
            <a:avLst/>
          </a:prstGeom>
        </p:spPr>
        <p:txBody>
          <a:bodyPr vert="horz" wrap="square" lIns="0" tIns="34504" rIns="0" bIns="0" rtlCol="0">
            <a:spAutoFit/>
          </a:bodyPr>
          <a:lstStyle/>
          <a:p>
            <a:pPr marL="14085">
              <a:spcBef>
                <a:spcPts val="270"/>
              </a:spcBef>
            </a:pPr>
            <a:r>
              <a:rPr sz="1331" b="1" spc="-5" dirty="0">
                <a:latin typeface="Times New Roman"/>
                <a:cs typeface="Times New Roman"/>
              </a:rPr>
              <a:t>Mode</a:t>
            </a:r>
            <a:endParaRPr sz="1331">
              <a:latin typeface="Times New Roman"/>
              <a:cs typeface="Times New Roman"/>
            </a:endParaRPr>
          </a:p>
          <a:p>
            <a:pPr marL="521119">
              <a:spcBef>
                <a:spcPts val="155"/>
              </a:spcBef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i="1" dirty="0">
                <a:latin typeface="Times New Roman"/>
                <a:cs typeface="Times New Roman"/>
              </a:rPr>
              <a:t>mode </a:t>
            </a:r>
            <a:r>
              <a:rPr sz="1331" dirty="0">
                <a:latin typeface="Times New Roman"/>
                <a:cs typeface="Times New Roman"/>
              </a:rPr>
              <a:t>is the</a:t>
            </a:r>
            <a:r>
              <a:rPr sz="1331" spc="-5" dirty="0">
                <a:latin typeface="Times New Roman"/>
                <a:cs typeface="Times New Roman"/>
              </a:rPr>
              <a:t> score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occurs</a:t>
            </a:r>
            <a:r>
              <a:rPr sz="1331" dirty="0">
                <a:latin typeface="Times New Roman"/>
                <a:cs typeface="Times New Roman"/>
              </a:rPr>
              <a:t> most </a:t>
            </a:r>
            <a:r>
              <a:rPr sz="1331" spc="-5" dirty="0">
                <a:latin typeface="Times New Roman"/>
                <a:cs typeface="Times New Roman"/>
              </a:rPr>
              <a:t>frequently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 a</a:t>
            </a:r>
            <a:r>
              <a:rPr sz="1331" spc="-5" dirty="0">
                <a:latin typeface="Times New Roman"/>
                <a:cs typeface="Times New Roman"/>
              </a:rPr>
              <a:t> set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2" y="6462104"/>
            <a:ext cx="5509556" cy="802418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14085">
              <a:spcBef>
                <a:spcPts val="266"/>
              </a:spcBef>
            </a:pPr>
            <a:r>
              <a:rPr sz="1331" b="1" spc="-5" dirty="0">
                <a:latin typeface="Times New Roman"/>
                <a:cs typeface="Times New Roman"/>
              </a:rPr>
              <a:t>Variance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60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Variance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average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squared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 the</a:t>
            </a:r>
            <a:r>
              <a:rPr sz="1331" spc="-5" dirty="0">
                <a:latin typeface="Times New Roman"/>
                <a:cs typeface="Times New Roman"/>
              </a:rPr>
              <a:t> mean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a </a:t>
            </a:r>
            <a:r>
              <a:rPr sz="1331" spc="-5" dirty="0">
                <a:latin typeface="Times New Roman"/>
                <a:cs typeface="Times New Roman"/>
              </a:rPr>
              <a:t>set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037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used</a:t>
            </a:r>
            <a:r>
              <a:rPr sz="1331" dirty="0">
                <a:latin typeface="Times New Roman"/>
                <a:cs typeface="Times New Roman"/>
              </a:rPr>
              <a:t> to </a:t>
            </a:r>
            <a:r>
              <a:rPr sz="1331" spc="-5" dirty="0">
                <a:latin typeface="Times New Roman"/>
                <a:cs typeface="Times New Roman"/>
              </a:rPr>
              <a:t>find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Standard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7478" y="7553873"/>
            <a:ext cx="105628" cy="157904"/>
          </a:xfrm>
          <a:prstGeom prst="rect">
            <a:avLst/>
          </a:prstGeom>
        </p:spPr>
        <p:txBody>
          <a:bodyPr vert="horz" wrap="square" lIns="0" tIns="12676" rIns="0" bIns="0" rtlCol="0">
            <a:spAutoFit/>
          </a:bodyPr>
          <a:lstStyle/>
          <a:p>
            <a:pPr marL="14085">
              <a:spcBef>
                <a:spcPts val="100"/>
              </a:spcBef>
            </a:pPr>
            <a:r>
              <a:rPr sz="943" spc="111" dirty="0">
                <a:latin typeface="Cambria Math"/>
                <a:cs typeface="Cambria Math"/>
              </a:rPr>
              <a:t>𝑛</a:t>
            </a:r>
            <a:endParaRPr sz="943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1981" y="7547678"/>
            <a:ext cx="81686" cy="10563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1" y="0"/>
                </a:moveTo>
                <a:lnTo>
                  <a:pt x="0" y="0"/>
                </a:lnTo>
                <a:lnTo>
                  <a:pt x="0" y="9144"/>
                </a:lnTo>
                <a:lnTo>
                  <a:pt x="73151" y="9144"/>
                </a:lnTo>
                <a:lnTo>
                  <a:pt x="73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90"/>
          </a:p>
        </p:txBody>
      </p:sp>
      <p:sp>
        <p:nvSpPr>
          <p:cNvPr id="6" name="object 6"/>
          <p:cNvSpPr txBox="1"/>
          <p:nvPr/>
        </p:nvSpPr>
        <p:spPr>
          <a:xfrm>
            <a:off x="2110612" y="7418670"/>
            <a:ext cx="1834407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95771" indent="-253517">
              <a:spcBef>
                <a:spcPts val="111"/>
              </a:spcBef>
              <a:buFont typeface="Arial MT"/>
              <a:buChar char="•"/>
              <a:tabLst>
                <a:tab pos="295066" algn="l"/>
                <a:tab pos="295771" algn="l"/>
              </a:tabLst>
            </a:pPr>
            <a:r>
              <a:rPr sz="1331" spc="44" dirty="0">
                <a:latin typeface="Cambria Math"/>
                <a:cs typeface="Cambria Math"/>
              </a:rPr>
              <a:t>𝜎</a:t>
            </a:r>
            <a:r>
              <a:rPr sz="1414" spc="67" baseline="29411" dirty="0">
                <a:latin typeface="Cambria Math"/>
                <a:cs typeface="Cambria Math"/>
              </a:rPr>
              <a:t>2</a:t>
            </a:r>
            <a:r>
              <a:rPr sz="1414" spc="333" baseline="29411" dirty="0">
                <a:latin typeface="Cambria Math"/>
                <a:cs typeface="Cambria Math"/>
              </a:rPr>
              <a:t> </a:t>
            </a:r>
            <a:r>
              <a:rPr sz="1331" dirty="0">
                <a:latin typeface="Cambria Math"/>
                <a:cs typeface="Cambria Math"/>
              </a:rPr>
              <a:t>=</a:t>
            </a:r>
            <a:r>
              <a:rPr sz="1331" spc="116" dirty="0">
                <a:latin typeface="Cambria Math"/>
                <a:cs typeface="Cambria Math"/>
              </a:rPr>
              <a:t> </a:t>
            </a:r>
            <a:r>
              <a:rPr sz="1414" spc="24" baseline="45751" dirty="0">
                <a:latin typeface="Cambria Math"/>
                <a:cs typeface="Cambria Math"/>
              </a:rPr>
              <a:t>1</a:t>
            </a:r>
            <a:r>
              <a:rPr sz="1414" spc="108" baseline="45751" dirty="0">
                <a:latin typeface="Cambria Math"/>
                <a:cs typeface="Cambria Math"/>
              </a:rPr>
              <a:t> </a:t>
            </a:r>
            <a:r>
              <a:rPr sz="1996" spc="41" baseline="2314" dirty="0">
                <a:latin typeface="Cambria Math"/>
                <a:cs typeface="Cambria Math"/>
              </a:rPr>
              <a:t>∑</a:t>
            </a:r>
            <a:r>
              <a:rPr sz="1414" spc="41" baseline="32679" dirty="0">
                <a:latin typeface="Cambria Math"/>
                <a:cs typeface="Cambria Math"/>
              </a:rPr>
              <a:t>𝑛   </a:t>
            </a:r>
            <a:r>
              <a:rPr sz="1414" spc="108" baseline="32679" dirty="0">
                <a:latin typeface="Cambria Math"/>
                <a:cs typeface="Cambria Math"/>
              </a:rPr>
              <a:t> </a:t>
            </a:r>
            <a:r>
              <a:rPr sz="1331" spc="-62" dirty="0">
                <a:latin typeface="Cambria Math"/>
                <a:cs typeface="Cambria Math"/>
              </a:rPr>
              <a:t>(𝑥</a:t>
            </a:r>
            <a:r>
              <a:rPr sz="1414" spc="-91" baseline="-16339" dirty="0">
                <a:latin typeface="Cambria Math"/>
                <a:cs typeface="Cambria Math"/>
              </a:rPr>
              <a:t>$</a:t>
            </a:r>
            <a:r>
              <a:rPr sz="1414" spc="48" baseline="-16339" dirty="0">
                <a:latin typeface="Cambria Math"/>
                <a:cs typeface="Cambria Math"/>
              </a:rPr>
              <a:t> </a:t>
            </a:r>
            <a:r>
              <a:rPr sz="1331" dirty="0">
                <a:latin typeface="Cambria Math"/>
                <a:cs typeface="Cambria Math"/>
              </a:rPr>
              <a:t>− </a:t>
            </a:r>
            <a:r>
              <a:rPr sz="1331" spc="-11" dirty="0">
                <a:latin typeface="Cambria Math"/>
                <a:cs typeface="Cambria Math"/>
              </a:rPr>
              <a:t>𝑥̅)</a:t>
            </a:r>
            <a:r>
              <a:rPr sz="1414" spc="-16" baseline="29411" dirty="0">
                <a:latin typeface="Cambria Math"/>
                <a:cs typeface="Cambria Math"/>
              </a:rPr>
              <a:t>2</a:t>
            </a:r>
            <a:endParaRPr sz="1414" baseline="29411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5175" y="7509932"/>
            <a:ext cx="230269" cy="157904"/>
          </a:xfrm>
          <a:prstGeom prst="rect">
            <a:avLst/>
          </a:prstGeom>
        </p:spPr>
        <p:txBody>
          <a:bodyPr vert="horz" wrap="square" lIns="0" tIns="12676" rIns="0" bIns="0" rtlCol="0">
            <a:spAutoFit/>
          </a:bodyPr>
          <a:lstStyle/>
          <a:p>
            <a:pPr marL="14085">
              <a:spcBef>
                <a:spcPts val="100"/>
              </a:spcBef>
            </a:pPr>
            <a:r>
              <a:rPr sz="943" spc="-122" dirty="0">
                <a:latin typeface="Cambria Math"/>
                <a:cs typeface="Cambria Math"/>
              </a:rPr>
              <a:t>$</a:t>
            </a:r>
            <a:r>
              <a:rPr sz="943" spc="-160" dirty="0">
                <a:latin typeface="Cambria Math"/>
                <a:cs typeface="Cambria Math"/>
              </a:rPr>
              <a:t>%</a:t>
            </a:r>
            <a:r>
              <a:rPr sz="943" spc="16" dirty="0">
                <a:latin typeface="Cambria Math"/>
                <a:cs typeface="Cambria Math"/>
              </a:rPr>
              <a:t>1</a:t>
            </a:r>
            <a:endParaRPr sz="943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5268" y="7787102"/>
            <a:ext cx="6700336" cy="2290518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420417">
              <a:spcBef>
                <a:spcPts val="266"/>
              </a:spcBef>
            </a:pPr>
            <a:r>
              <a:rPr sz="1331" b="1" spc="-5" dirty="0">
                <a:latin typeface="Times New Roman"/>
                <a:cs typeface="Times New Roman"/>
              </a:rPr>
              <a:t>Variance</a:t>
            </a:r>
            <a:endParaRPr sz="1331">
              <a:latin typeface="Times New Roman"/>
              <a:cs typeface="Times New Roman"/>
            </a:endParaRPr>
          </a:p>
          <a:p>
            <a:pPr marL="420417" marR="5633" indent="-253517">
              <a:lnSpc>
                <a:spcPct val="110000"/>
              </a:lnSpc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9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good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how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much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variation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exists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sample,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normalized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size.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043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-5" dirty="0">
                <a:latin typeface="Times New Roman"/>
                <a:cs typeface="Times New Roman"/>
              </a:rPr>
              <a:t> has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nice property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being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additive.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065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only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problem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variance</a:t>
            </a:r>
            <a:r>
              <a:rPr sz="1331" dirty="0">
                <a:latin typeface="Times New Roman"/>
                <a:cs typeface="Times New Roman"/>
              </a:rPr>
              <a:t> is </a:t>
            </a:r>
            <a:r>
              <a:rPr sz="1331" spc="-5" dirty="0">
                <a:latin typeface="Times New Roman"/>
                <a:cs typeface="Times New Roman"/>
              </a:rPr>
              <a:t>measured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units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squared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065"/>
              </a:spcBef>
            </a:pPr>
            <a:r>
              <a:rPr sz="1331" b="1" dirty="0">
                <a:latin typeface="Times New Roman"/>
                <a:cs typeface="Times New Roman"/>
              </a:rPr>
              <a:t>How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to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find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Variance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55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dirty="0">
                <a:latin typeface="Times New Roman"/>
                <a:cs typeface="Times New Roman"/>
              </a:rPr>
              <a:t>Find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Mean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065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Subtract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mean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-5" dirty="0">
                <a:latin typeface="Times New Roman"/>
                <a:cs typeface="Times New Roman"/>
              </a:rPr>
              <a:t> each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–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result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called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b="1" spc="-5" dirty="0">
                <a:latin typeface="Times New Roman"/>
                <a:cs typeface="Times New Roman"/>
              </a:rPr>
              <a:t>deviation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from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 </a:t>
            </a:r>
            <a:r>
              <a:rPr sz="1331" b="1" spc="-5" dirty="0">
                <a:latin typeface="Times New Roman"/>
                <a:cs typeface="Times New Roman"/>
              </a:rPr>
              <a:t>mean.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1003" y="657224"/>
            <a:ext cx="4429169" cy="25062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9950" y="3979519"/>
            <a:ext cx="5055413" cy="24502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14849" y="455672"/>
            <a:ext cx="6925677" cy="9873587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491542" indent="-254222">
              <a:spcBef>
                <a:spcPts val="111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Square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each deviation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mean.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65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Find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sum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squares.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37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Divide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total </a:t>
            </a:r>
            <a:r>
              <a:rPr sz="1331" dirty="0">
                <a:latin typeface="Times New Roman"/>
                <a:cs typeface="Times New Roman"/>
              </a:rPr>
              <a:t>by the</a:t>
            </a:r>
            <a:r>
              <a:rPr sz="1331" spc="-5" dirty="0">
                <a:latin typeface="Times New Roman"/>
                <a:cs typeface="Times New Roman"/>
              </a:rPr>
              <a:t> number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items.</a:t>
            </a:r>
            <a:endParaRPr sz="1331">
              <a:latin typeface="Times New Roman"/>
              <a:cs typeface="Times New Roman"/>
            </a:endParaRPr>
          </a:p>
          <a:p>
            <a:pPr marL="84505">
              <a:spcBef>
                <a:spcPts val="1065"/>
              </a:spcBef>
            </a:pPr>
            <a:r>
              <a:rPr sz="1331" b="1" dirty="0">
                <a:latin typeface="Times New Roman"/>
                <a:cs typeface="Times New Roman"/>
              </a:rPr>
              <a:t>How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to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find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Variance? </a:t>
            </a:r>
            <a:r>
              <a:rPr sz="1331" b="1" dirty="0">
                <a:latin typeface="Times New Roman"/>
                <a:cs typeface="Times New Roman"/>
              </a:rPr>
              <a:t>-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Example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60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Suppose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you're</a:t>
            </a:r>
            <a:r>
              <a:rPr sz="1331" spc="-5" dirty="0">
                <a:latin typeface="Times New Roman"/>
                <a:cs typeface="Times New Roman"/>
              </a:rPr>
              <a:t> given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data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set</a:t>
            </a:r>
            <a:r>
              <a:rPr sz="1331" dirty="0">
                <a:latin typeface="Times New Roman"/>
                <a:cs typeface="Times New Roman"/>
              </a:rPr>
              <a:t> 1,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2, 2,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4, 6.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(X = 1,2,2,4,6)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One</a:t>
            </a:r>
            <a:r>
              <a:rPr sz="1331" spc="-5" dirty="0">
                <a:latin typeface="Times New Roman"/>
                <a:cs typeface="Times New Roman"/>
              </a:rPr>
              <a:t> Variable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X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65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Calculate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mean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your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set.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mean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 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(1+2+2+4+6)/5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37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Mean=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15/5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3.</a:t>
            </a:r>
            <a:endParaRPr sz="1331">
              <a:latin typeface="Times New Roman"/>
              <a:cs typeface="Times New Roman"/>
            </a:endParaRPr>
          </a:p>
          <a:p>
            <a:pPr marL="490839" marR="179576" indent="-253517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Subtract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mean</a:t>
            </a:r>
            <a:r>
              <a:rPr sz="1331" dirty="0">
                <a:latin typeface="Times New Roman"/>
                <a:cs typeface="Times New Roman"/>
              </a:rPr>
              <a:t> from </a:t>
            </a:r>
            <a:r>
              <a:rPr sz="1331" spc="-5" dirty="0">
                <a:latin typeface="Times New Roman"/>
                <a:cs typeface="Times New Roman"/>
              </a:rPr>
              <a:t>each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data values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list the </a:t>
            </a:r>
            <a:r>
              <a:rPr sz="1331" spc="-5" dirty="0">
                <a:latin typeface="Times New Roman"/>
                <a:cs typeface="Times New Roman"/>
              </a:rPr>
              <a:t>differences.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Subtract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-5" dirty="0">
                <a:latin typeface="Times New Roman"/>
                <a:cs typeface="Times New Roman"/>
              </a:rPr>
              <a:t> each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values</a:t>
            </a:r>
            <a:r>
              <a:rPr sz="1331" dirty="0">
                <a:latin typeface="Times New Roman"/>
                <a:cs typeface="Times New Roman"/>
              </a:rPr>
              <a:t> 1, 2, 2, 4, 6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65"/>
              </a:spcBef>
              <a:buFont typeface="Arial MT"/>
              <a:buChar char="•"/>
              <a:tabLst>
                <a:tab pos="490839" algn="l"/>
                <a:tab pos="491542" algn="l"/>
                <a:tab pos="1206322" algn="l"/>
              </a:tabLst>
            </a:pPr>
            <a:r>
              <a:rPr sz="1331" dirty="0">
                <a:latin typeface="Times New Roman"/>
                <a:cs typeface="Times New Roman"/>
              </a:rPr>
              <a:t>1-3 = -2	2-3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-1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2-3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-1</a:t>
            </a:r>
            <a:r>
              <a:rPr sz="1331" spc="64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4-3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</a:t>
            </a:r>
            <a:r>
              <a:rPr sz="1331" spc="64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6-3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65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Your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list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differences </a:t>
            </a:r>
            <a:r>
              <a:rPr sz="1331" dirty="0">
                <a:latin typeface="Times New Roman"/>
                <a:cs typeface="Times New Roman"/>
              </a:rPr>
              <a:t>is -2,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-1, -1,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1, 3</a:t>
            </a:r>
            <a:r>
              <a:rPr sz="1331" spc="-5" dirty="0">
                <a:latin typeface="Times New Roman"/>
                <a:cs typeface="Times New Roman"/>
              </a:rPr>
              <a:t> (deviation)</a:t>
            </a:r>
            <a:endParaRPr sz="1331">
              <a:latin typeface="Times New Roman"/>
              <a:cs typeface="Times New Roman"/>
            </a:endParaRPr>
          </a:p>
          <a:p>
            <a:pPr marL="490839" marR="2736581" indent="-253517">
              <a:lnSpc>
                <a:spcPct val="111700"/>
              </a:lnSpc>
              <a:spcBef>
                <a:spcPts val="854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You </a:t>
            </a:r>
            <a:r>
              <a:rPr sz="1331" spc="-5" dirty="0">
                <a:latin typeface="Times New Roman"/>
                <a:cs typeface="Times New Roman"/>
              </a:rPr>
              <a:t>need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square each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numbers </a:t>
            </a:r>
            <a:r>
              <a:rPr sz="1331" dirty="0">
                <a:latin typeface="Times New Roman"/>
                <a:cs typeface="Times New Roman"/>
              </a:rPr>
              <a:t>-2, -1, -1, 1, 3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(-2)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57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4, </a:t>
            </a:r>
            <a:r>
              <a:rPr sz="1331" spc="-5" dirty="0">
                <a:latin typeface="Times New Roman"/>
                <a:cs typeface="Times New Roman"/>
              </a:rPr>
              <a:t>(-1)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1,</a:t>
            </a:r>
            <a:r>
              <a:rPr sz="1331" spc="-5" dirty="0">
                <a:latin typeface="Times New Roman"/>
                <a:cs typeface="Times New Roman"/>
              </a:rPr>
              <a:t> (-1)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1, </a:t>
            </a:r>
            <a:r>
              <a:rPr sz="1331" spc="-5" dirty="0">
                <a:latin typeface="Times New Roman"/>
                <a:cs typeface="Times New Roman"/>
              </a:rPr>
              <a:t>(1)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1,</a:t>
            </a:r>
            <a:r>
              <a:rPr sz="1331" spc="-5" dirty="0">
                <a:latin typeface="Times New Roman"/>
                <a:cs typeface="Times New Roman"/>
              </a:rPr>
              <a:t> (3)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9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37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Your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list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squares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4, 1,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1, 1,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9,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Add 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squares</a:t>
            </a:r>
            <a:r>
              <a:rPr sz="1331" dirty="0">
                <a:latin typeface="Times New Roman"/>
                <a:cs typeface="Times New Roman"/>
              </a:rPr>
              <a:t> 4+1+1+1+9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16</a:t>
            </a:r>
            <a:endParaRPr sz="1331">
              <a:latin typeface="Times New Roman"/>
              <a:cs typeface="Times New Roman"/>
            </a:endParaRPr>
          </a:p>
          <a:p>
            <a:pPr marL="490839" marR="160561" indent="-253517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Subtract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started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with.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began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process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(it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may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seem</a:t>
            </a:r>
            <a:r>
              <a:rPr sz="1331" dirty="0">
                <a:latin typeface="Times New Roman"/>
                <a:cs typeface="Times New Roman"/>
              </a:rPr>
              <a:t> like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while ago)</a:t>
            </a:r>
            <a:r>
              <a:rPr sz="1331" dirty="0">
                <a:latin typeface="Times New Roman"/>
                <a:cs typeface="Times New Roman"/>
              </a:rPr>
              <a:t> with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five data values.</a:t>
            </a:r>
            <a:r>
              <a:rPr sz="1331" dirty="0">
                <a:latin typeface="Times New Roman"/>
                <a:cs typeface="Times New Roman"/>
              </a:rPr>
              <a:t> One</a:t>
            </a:r>
            <a:r>
              <a:rPr sz="1331" spc="-5" dirty="0">
                <a:latin typeface="Times New Roman"/>
                <a:cs typeface="Times New Roman"/>
              </a:rPr>
              <a:t> less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dirty="0">
                <a:latin typeface="Times New Roman"/>
                <a:cs typeface="Times New Roman"/>
              </a:rPr>
              <a:t> is 5-1 =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4.</a:t>
            </a:r>
            <a:endParaRPr sz="1331">
              <a:latin typeface="Times New Roman"/>
              <a:cs typeface="Times New Roman"/>
            </a:endParaRPr>
          </a:p>
          <a:p>
            <a:pPr marL="490839" marR="160561" indent="-253517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Divide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sum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step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four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step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five.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sum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was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16,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previous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step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was</a:t>
            </a:r>
            <a:r>
              <a:rPr sz="1331" dirty="0">
                <a:latin typeface="Times New Roman"/>
                <a:cs typeface="Times New Roman"/>
              </a:rPr>
              <a:t> 4. You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divide these </a:t>
            </a:r>
            <a:r>
              <a:rPr sz="1331" dirty="0">
                <a:latin typeface="Times New Roman"/>
                <a:cs typeface="Times New Roman"/>
              </a:rPr>
              <a:t>two </a:t>
            </a:r>
            <a:r>
              <a:rPr sz="1331" spc="-5" dirty="0">
                <a:latin typeface="Times New Roman"/>
                <a:cs typeface="Times New Roman"/>
              </a:rPr>
              <a:t>numbers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16/4</a:t>
            </a:r>
            <a:r>
              <a:rPr sz="1331" dirty="0">
                <a:latin typeface="Times New Roman"/>
                <a:cs typeface="Times New Roman"/>
              </a:rPr>
              <a:t> = 4.</a:t>
            </a:r>
            <a:endParaRPr sz="1331">
              <a:latin typeface="Times New Roman"/>
              <a:cs typeface="Times New Roman"/>
            </a:endParaRPr>
          </a:p>
          <a:p>
            <a:pPr marL="84505">
              <a:spcBef>
                <a:spcPts val="1037"/>
              </a:spcBef>
            </a:pPr>
            <a:r>
              <a:rPr sz="1331" b="1" spc="-5" dirty="0">
                <a:latin typeface="Times New Roman"/>
                <a:cs typeface="Times New Roman"/>
              </a:rPr>
              <a:t>Variation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in</a:t>
            </a:r>
            <a:r>
              <a:rPr sz="1331" b="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one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variable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60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So,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these</a:t>
            </a:r>
            <a:r>
              <a:rPr sz="1331" dirty="0">
                <a:latin typeface="Times New Roman"/>
                <a:cs typeface="Times New Roman"/>
              </a:rPr>
              <a:t> four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describe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aspects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variation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single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variable: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65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a.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Sum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squared deviations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65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b.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Variance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37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c.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65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d.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error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65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 </a:t>
            </a:r>
            <a:r>
              <a:rPr sz="1331" spc="-5" dirty="0">
                <a:latin typeface="Times New Roman"/>
                <a:cs typeface="Times New Roman"/>
              </a:rPr>
              <a:t>adapt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them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thinking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about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way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which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might </a:t>
            </a:r>
            <a:r>
              <a:rPr sz="1331" spc="-5" dirty="0">
                <a:latin typeface="Times New Roman"/>
                <a:cs typeface="Times New Roman"/>
              </a:rPr>
              <a:t>vary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together?</a:t>
            </a:r>
            <a:endParaRPr sz="1331">
              <a:latin typeface="Times New Roman"/>
              <a:cs typeface="Times New Roman"/>
            </a:endParaRPr>
          </a:p>
          <a:p>
            <a:pPr marL="183800">
              <a:spcBef>
                <a:spcPts val="1043"/>
              </a:spcBef>
            </a:pPr>
            <a:r>
              <a:rPr sz="1331" b="1" spc="-5" dirty="0">
                <a:latin typeface="Times New Roman"/>
                <a:cs typeface="Times New Roman"/>
              </a:rPr>
              <a:t>Covariance</a:t>
            </a:r>
            <a:endParaRPr sz="1331">
              <a:latin typeface="Times New Roman"/>
              <a:cs typeface="Times New Roman"/>
            </a:endParaRPr>
          </a:p>
          <a:p>
            <a:pPr marL="490839" marR="159857" indent="-253517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29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mathematics</a:t>
            </a:r>
            <a:r>
              <a:rPr sz="1331" spc="29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statistics,</a:t>
            </a:r>
            <a:r>
              <a:rPr sz="1331" spc="299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covariance</a:t>
            </a:r>
            <a:r>
              <a:rPr sz="1331" b="1" spc="29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29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29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</a:t>
            </a:r>
            <a:r>
              <a:rPr sz="1331" spc="29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29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9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relationship</a:t>
            </a:r>
            <a:r>
              <a:rPr sz="1331" spc="29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29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variables.</a:t>
            </a:r>
            <a:r>
              <a:rPr sz="1331" dirty="0">
                <a:latin typeface="Times New Roman"/>
                <a:cs typeface="Times New Roman"/>
              </a:rPr>
              <a:t> (X, Y)</a:t>
            </a:r>
            <a:endParaRPr sz="1331">
              <a:latin typeface="Times New Roman"/>
              <a:cs typeface="Times New Roman"/>
            </a:endParaRPr>
          </a:p>
          <a:p>
            <a:pPr marL="490839" marR="159857" indent="-253517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dirty="0">
                <a:latin typeface="Times New Roman"/>
                <a:cs typeface="Times New Roman"/>
              </a:rPr>
              <a:t>More</a:t>
            </a:r>
            <a:r>
              <a:rPr sz="1331" spc="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precisely,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covariance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refers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6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measure</a:t>
            </a:r>
            <a:r>
              <a:rPr sz="1331" b="1" spc="6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of</a:t>
            </a:r>
            <a:r>
              <a:rPr sz="1331" b="1" spc="6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how</a:t>
            </a:r>
            <a:r>
              <a:rPr sz="1331" b="1" spc="6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two</a:t>
            </a:r>
            <a:r>
              <a:rPr sz="1331" b="1" spc="6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random</a:t>
            </a:r>
            <a:r>
              <a:rPr sz="1331" b="1" spc="5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variables</a:t>
            </a:r>
            <a:r>
              <a:rPr sz="1331" b="1" spc="6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in</a:t>
            </a:r>
            <a:r>
              <a:rPr sz="1331" b="1" spc="6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</a:t>
            </a:r>
            <a:r>
              <a:rPr sz="1331" b="1" spc="6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 </a:t>
            </a:r>
            <a:r>
              <a:rPr sz="1331" b="1" spc="-31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set </a:t>
            </a:r>
            <a:r>
              <a:rPr sz="1331" b="1" dirty="0">
                <a:latin typeface="Times New Roman"/>
                <a:cs typeface="Times New Roman"/>
              </a:rPr>
              <a:t>will </a:t>
            </a:r>
            <a:r>
              <a:rPr sz="1331" b="1" spc="-5" dirty="0">
                <a:latin typeface="Times New Roman"/>
                <a:cs typeface="Times New Roman"/>
              </a:rPr>
              <a:t>change together</a:t>
            </a:r>
            <a:r>
              <a:rPr sz="1331" spc="-5" dirty="0">
                <a:latin typeface="Times New Roman"/>
                <a:cs typeface="Times New Roman"/>
              </a:rPr>
              <a:t>.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65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Positive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covariance</a:t>
            </a:r>
            <a:r>
              <a:rPr sz="1331" spc="-5" dirty="0">
                <a:latin typeface="Times New Roman"/>
                <a:cs typeface="Times New Roman"/>
              </a:rPr>
              <a:t>: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Indicates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tend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move 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same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direction.</a:t>
            </a:r>
            <a:endParaRPr sz="1331">
              <a:latin typeface="Times New Roman"/>
              <a:cs typeface="Times New Roman"/>
            </a:endParaRPr>
          </a:p>
          <a:p>
            <a:pPr marL="491542" indent="-254222">
              <a:spcBef>
                <a:spcPts val="1037"/>
              </a:spcBef>
              <a:buFont typeface="Arial MT"/>
              <a:buChar char="•"/>
              <a:tabLst>
                <a:tab pos="490839" algn="l"/>
                <a:tab pos="491542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Negative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covariance</a:t>
            </a:r>
            <a:r>
              <a:rPr sz="1331" spc="-5" dirty="0">
                <a:latin typeface="Times New Roman"/>
                <a:cs typeface="Times New Roman"/>
              </a:rPr>
              <a:t>: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Reveals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tend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move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inverse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directions.</a:t>
            </a:r>
            <a:endParaRPr sz="1331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9" y="435391"/>
            <a:ext cx="6546824" cy="469378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267602" indent="-253517">
              <a:spcBef>
                <a:spcPts val="266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covariance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X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calculated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using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following</a:t>
            </a:r>
            <a:endParaRPr sz="1331">
              <a:latin typeface="Times New Roman"/>
              <a:cs typeface="Times New Roman"/>
            </a:endParaRPr>
          </a:p>
          <a:p>
            <a:pPr marL="267602">
              <a:spcBef>
                <a:spcPts val="160"/>
              </a:spcBef>
            </a:pPr>
            <a:r>
              <a:rPr sz="1331" b="1" spc="-5" dirty="0">
                <a:latin typeface="Times New Roman"/>
                <a:cs typeface="Times New Roman"/>
              </a:rPr>
              <a:t>formula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(for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population</a:t>
            </a:r>
            <a:r>
              <a:rPr sz="1331" spc="-5" dirty="0">
                <a:latin typeface="Times New Roman"/>
                <a:cs typeface="Times New Roman"/>
              </a:rPr>
              <a:t>):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8779" y="1706308"/>
            <a:ext cx="4182165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67602" indent="-253517">
              <a:spcBef>
                <a:spcPts val="111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For a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sample </a:t>
            </a:r>
            <a:r>
              <a:rPr sz="1331" spc="-5" dirty="0">
                <a:latin typeface="Times New Roman"/>
                <a:cs typeface="Times New Roman"/>
              </a:rPr>
              <a:t>covariance,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formula</a:t>
            </a:r>
            <a:r>
              <a:rPr sz="1331" dirty="0">
                <a:latin typeface="Times New Roman"/>
                <a:cs typeface="Times New Roman"/>
              </a:rPr>
              <a:t> is </a:t>
            </a:r>
            <a:r>
              <a:rPr sz="1331" spc="-5" dirty="0">
                <a:latin typeface="Times New Roman"/>
                <a:cs typeface="Times New Roman"/>
              </a:rPr>
              <a:t>slightly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adjusted: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0612" y="2801458"/>
            <a:ext cx="5760951" cy="6961848"/>
          </a:xfrm>
          <a:prstGeom prst="rect">
            <a:avLst/>
          </a:prstGeom>
        </p:spPr>
        <p:txBody>
          <a:bodyPr vert="horz" wrap="square" lIns="0" tIns="47885" rIns="0" bIns="0" rtlCol="0">
            <a:spAutoFit/>
          </a:bodyPr>
          <a:lstStyle/>
          <a:p>
            <a:pPr marL="295771">
              <a:spcBef>
                <a:spcPts val="377"/>
              </a:spcBef>
            </a:pPr>
            <a:r>
              <a:rPr sz="1331" spc="-5" dirty="0">
                <a:latin typeface="Times New Roman"/>
                <a:cs typeface="Times New Roman"/>
              </a:rPr>
              <a:t>Where:</a:t>
            </a:r>
            <a:endParaRPr sz="1331">
              <a:latin typeface="Times New Roman"/>
              <a:cs typeface="Times New Roman"/>
            </a:endParaRPr>
          </a:p>
          <a:p>
            <a:pPr marL="295771">
              <a:spcBef>
                <a:spcPts val="266"/>
              </a:spcBef>
            </a:pPr>
            <a:r>
              <a:rPr sz="1996" b="1" spc="-8" baseline="4629" dirty="0">
                <a:latin typeface="Times New Roman"/>
                <a:cs typeface="Times New Roman"/>
              </a:rPr>
              <a:t>X</a:t>
            </a:r>
            <a:r>
              <a:rPr sz="887" b="1" spc="-5" dirty="0">
                <a:latin typeface="Times New Roman"/>
                <a:cs typeface="Times New Roman"/>
              </a:rPr>
              <a:t>i </a:t>
            </a:r>
            <a:r>
              <a:rPr sz="1996" baseline="4629" dirty="0">
                <a:latin typeface="Times New Roman"/>
                <a:cs typeface="Times New Roman"/>
              </a:rPr>
              <a:t>–</a:t>
            </a:r>
            <a:r>
              <a:rPr sz="1996" spc="-16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the</a:t>
            </a:r>
            <a:r>
              <a:rPr sz="1996" spc="-16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values</a:t>
            </a:r>
            <a:r>
              <a:rPr sz="1996" spc="-16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of</a:t>
            </a:r>
            <a:r>
              <a:rPr sz="1996" spc="-8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the</a:t>
            </a:r>
            <a:r>
              <a:rPr sz="1996" spc="-24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X-variable</a:t>
            </a:r>
            <a:endParaRPr sz="1996" baseline="4629">
              <a:latin typeface="Times New Roman"/>
              <a:cs typeface="Times New Roman"/>
            </a:endParaRPr>
          </a:p>
          <a:p>
            <a:pPr marL="295771">
              <a:spcBef>
                <a:spcPts val="160"/>
              </a:spcBef>
            </a:pPr>
            <a:r>
              <a:rPr sz="1996" b="1" spc="-8" baseline="4629" dirty="0">
                <a:latin typeface="Times New Roman"/>
                <a:cs typeface="Times New Roman"/>
              </a:rPr>
              <a:t>Y</a:t>
            </a:r>
            <a:r>
              <a:rPr sz="887" b="1" spc="-5" dirty="0">
                <a:latin typeface="Times New Roman"/>
                <a:cs typeface="Times New Roman"/>
              </a:rPr>
              <a:t>j </a:t>
            </a:r>
            <a:r>
              <a:rPr sz="1996" baseline="4629" dirty="0">
                <a:latin typeface="Times New Roman"/>
                <a:cs typeface="Times New Roman"/>
              </a:rPr>
              <a:t>–</a:t>
            </a:r>
            <a:r>
              <a:rPr sz="1996" spc="-16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the</a:t>
            </a:r>
            <a:r>
              <a:rPr sz="1996" spc="-24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values </a:t>
            </a:r>
            <a:r>
              <a:rPr sz="1996" baseline="4629" dirty="0">
                <a:latin typeface="Times New Roman"/>
                <a:cs typeface="Times New Roman"/>
              </a:rPr>
              <a:t>of</a:t>
            </a:r>
            <a:r>
              <a:rPr sz="1996" spc="-16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the</a:t>
            </a:r>
            <a:r>
              <a:rPr sz="1996" spc="-16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Y-variable</a:t>
            </a:r>
            <a:endParaRPr sz="1996" baseline="4629">
              <a:latin typeface="Times New Roman"/>
              <a:cs typeface="Times New Roman"/>
            </a:endParaRPr>
          </a:p>
          <a:p>
            <a:pPr marL="295771">
              <a:spcBef>
                <a:spcPts val="49"/>
              </a:spcBef>
            </a:pPr>
            <a:r>
              <a:rPr sz="1331" b="1" spc="-226" dirty="0">
                <a:latin typeface="Times New Roman"/>
                <a:cs typeface="Times New Roman"/>
              </a:rPr>
              <a:t>X</a:t>
            </a:r>
            <a:r>
              <a:rPr sz="1996" b="1" spc="-341" baseline="11574" dirty="0">
                <a:latin typeface="Times New Roman"/>
                <a:cs typeface="Times New Roman"/>
              </a:rPr>
              <a:t>̄</a:t>
            </a:r>
            <a:r>
              <a:rPr sz="1996" b="1" spc="191" baseline="1157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–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 (average)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X-variable</a:t>
            </a:r>
            <a:endParaRPr sz="1331">
              <a:latin typeface="Times New Roman"/>
              <a:cs typeface="Times New Roman"/>
            </a:endParaRPr>
          </a:p>
          <a:p>
            <a:pPr marL="295771" marR="2673907">
              <a:lnSpc>
                <a:spcPct val="110000"/>
              </a:lnSpc>
            </a:pPr>
            <a:r>
              <a:rPr sz="1331" b="1" dirty="0">
                <a:latin typeface="Times New Roman"/>
                <a:cs typeface="Times New Roman"/>
              </a:rPr>
              <a:t>Ȳ </a:t>
            </a:r>
            <a:r>
              <a:rPr sz="1331" dirty="0">
                <a:latin typeface="Times New Roman"/>
                <a:cs typeface="Times New Roman"/>
              </a:rPr>
              <a:t>– the </a:t>
            </a:r>
            <a:r>
              <a:rPr sz="1331" spc="-5" dirty="0">
                <a:latin typeface="Times New Roman"/>
                <a:cs typeface="Times New Roman"/>
              </a:rPr>
              <a:t>mean (average)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Y-variable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n </a:t>
            </a:r>
            <a:r>
              <a:rPr sz="1331" dirty="0">
                <a:latin typeface="Times New Roman"/>
                <a:cs typeface="Times New Roman"/>
              </a:rPr>
              <a:t>– the </a:t>
            </a:r>
            <a:r>
              <a:rPr sz="1331" spc="-5" dirty="0">
                <a:latin typeface="Times New Roman"/>
                <a:cs typeface="Times New Roman"/>
              </a:rPr>
              <a:t>number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data points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Covariance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Example</a:t>
            </a:r>
            <a:endParaRPr sz="1331">
              <a:latin typeface="Times New Roman"/>
              <a:cs typeface="Times New Roman"/>
            </a:endParaRPr>
          </a:p>
          <a:p>
            <a:pPr marL="295771" marR="247179">
              <a:lnSpc>
                <a:spcPts val="1786"/>
              </a:lnSpc>
              <a:spcBef>
                <a:spcPts val="62"/>
              </a:spcBef>
            </a:pPr>
            <a:r>
              <a:rPr sz="1331" b="1" dirty="0">
                <a:latin typeface="Times New Roman"/>
                <a:cs typeface="Times New Roman"/>
              </a:rPr>
              <a:t>Example</a:t>
            </a:r>
            <a:r>
              <a:rPr sz="1331" b="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1: </a:t>
            </a:r>
            <a:r>
              <a:rPr sz="1331" dirty="0">
                <a:latin typeface="Times New Roman"/>
                <a:cs typeface="Times New Roman"/>
              </a:rPr>
              <a:t>Find </a:t>
            </a:r>
            <a:r>
              <a:rPr sz="1331" spc="-5" dirty="0">
                <a:latin typeface="Times New Roman"/>
                <a:cs typeface="Times New Roman"/>
              </a:rPr>
              <a:t>covariance</a:t>
            </a:r>
            <a:r>
              <a:rPr sz="1331" dirty="0">
                <a:latin typeface="Times New Roman"/>
                <a:cs typeface="Times New Roman"/>
              </a:rPr>
              <a:t> for </a:t>
            </a:r>
            <a:r>
              <a:rPr sz="1331" spc="-5" dirty="0">
                <a:latin typeface="Times New Roman"/>
                <a:cs typeface="Times New Roman"/>
              </a:rPr>
              <a:t>following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 set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(Two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dirty="0">
                <a:latin typeface="Times New Roman"/>
                <a:cs typeface="Times New Roman"/>
              </a:rPr>
              <a:t> X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Y)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X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{2,5,6,8,9}, Y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{4,3,7,5,6}</a:t>
            </a:r>
            <a:endParaRPr sz="1331">
              <a:latin typeface="Times New Roman"/>
              <a:cs typeface="Times New Roman"/>
            </a:endParaRPr>
          </a:p>
          <a:p>
            <a:pPr marL="295771">
              <a:spcBef>
                <a:spcPts val="67"/>
              </a:spcBef>
            </a:pPr>
            <a:r>
              <a:rPr sz="1331" b="1" spc="-5" dirty="0">
                <a:latin typeface="Times New Roman"/>
                <a:cs typeface="Times New Roman"/>
              </a:rPr>
              <a:t>Solution:</a:t>
            </a:r>
            <a:endParaRPr sz="1331">
              <a:latin typeface="Times New Roman"/>
              <a:cs typeface="Times New Roman"/>
            </a:endParaRPr>
          </a:p>
          <a:p>
            <a:pPr marL="295771" indent="-253517">
              <a:spcBef>
                <a:spcPts val="160"/>
              </a:spcBef>
              <a:buFont typeface="Arial MT"/>
              <a:buChar char="•"/>
              <a:tabLst>
                <a:tab pos="295066" algn="l"/>
                <a:tab pos="295771" algn="l"/>
              </a:tabLst>
            </a:pPr>
            <a:r>
              <a:rPr sz="1331" spc="-5" dirty="0">
                <a:latin typeface="Times New Roman"/>
                <a:cs typeface="Times New Roman"/>
              </a:rPr>
              <a:t>Given data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sets</a:t>
            </a:r>
            <a:r>
              <a:rPr sz="1331" dirty="0">
                <a:latin typeface="Times New Roman"/>
                <a:cs typeface="Times New Roman"/>
              </a:rPr>
              <a:t> X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{2,5,6,8,9},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{4,3,7,5,6}</a:t>
            </a:r>
            <a:r>
              <a:rPr sz="1331" spc="-5" dirty="0">
                <a:latin typeface="Times New Roman"/>
                <a:cs typeface="Times New Roman"/>
              </a:rPr>
              <a:t> and</a:t>
            </a:r>
            <a:r>
              <a:rPr sz="1331" dirty="0">
                <a:latin typeface="Times New Roman"/>
                <a:cs typeface="Times New Roman"/>
              </a:rPr>
              <a:t> N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</a:t>
            </a:r>
            <a:endParaRPr sz="1331">
              <a:latin typeface="Times New Roman"/>
              <a:cs typeface="Times New Roman"/>
            </a:endParaRPr>
          </a:p>
          <a:p>
            <a:pPr marL="295771" indent="-253517">
              <a:spcBef>
                <a:spcPts val="1037"/>
              </a:spcBef>
              <a:buFont typeface="Arial MT"/>
              <a:buChar char="•"/>
              <a:tabLst>
                <a:tab pos="295066" algn="l"/>
                <a:tab pos="295771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Mean(X)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(2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+ 5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+ 8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9)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 5</a:t>
            </a:r>
            <a:r>
              <a:rPr sz="1331" spc="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30 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6</a:t>
            </a:r>
            <a:endParaRPr sz="1331">
              <a:latin typeface="Times New Roman"/>
              <a:cs typeface="Times New Roman"/>
            </a:endParaRPr>
          </a:p>
          <a:p>
            <a:pPr marL="295771" indent="-253517">
              <a:spcBef>
                <a:spcPts val="1065"/>
              </a:spcBef>
              <a:buFont typeface="Arial MT"/>
              <a:buChar char="•"/>
              <a:tabLst>
                <a:tab pos="295066" algn="l"/>
                <a:tab pos="295771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Mean(Y)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(4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+7 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 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5</a:t>
            </a:r>
            <a:endParaRPr sz="1331">
              <a:latin typeface="Times New Roman"/>
              <a:cs typeface="Times New Roman"/>
            </a:endParaRPr>
          </a:p>
          <a:p>
            <a:pPr marL="295771" indent="-253517">
              <a:spcBef>
                <a:spcPts val="1170"/>
              </a:spcBef>
              <a:buFont typeface="Arial MT"/>
              <a:buChar char="•"/>
              <a:tabLst>
                <a:tab pos="295066" algn="l"/>
                <a:tab pos="295771" algn="l"/>
              </a:tabLst>
            </a:pPr>
            <a:r>
              <a:rPr sz="1996" b="1" baseline="4629" dirty="0">
                <a:latin typeface="Times New Roman"/>
                <a:cs typeface="Times New Roman"/>
              </a:rPr>
              <a:t>Sample</a:t>
            </a:r>
            <a:r>
              <a:rPr sz="1996" b="1" spc="-16" baseline="4629" dirty="0">
                <a:latin typeface="Times New Roman"/>
                <a:cs typeface="Times New Roman"/>
              </a:rPr>
              <a:t> </a:t>
            </a:r>
            <a:r>
              <a:rPr sz="1996" b="1" spc="-8" baseline="4629" dirty="0">
                <a:latin typeface="Times New Roman"/>
                <a:cs typeface="Times New Roman"/>
              </a:rPr>
              <a:t>covariance </a:t>
            </a:r>
            <a:r>
              <a:rPr sz="1996" b="1" baseline="4629" dirty="0">
                <a:latin typeface="Times New Roman"/>
                <a:cs typeface="Times New Roman"/>
              </a:rPr>
              <a:t>Cov(X,Y)</a:t>
            </a:r>
            <a:r>
              <a:rPr sz="1996" b="1" spc="-8" baseline="4629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=</a:t>
            </a:r>
            <a:r>
              <a:rPr sz="1996" b="1" spc="-8" baseline="4629" dirty="0">
                <a:latin typeface="Times New Roman"/>
                <a:cs typeface="Times New Roman"/>
              </a:rPr>
              <a:t> ∑(X</a:t>
            </a:r>
            <a:r>
              <a:rPr sz="887" b="1" spc="-5" dirty="0">
                <a:latin typeface="Times New Roman"/>
                <a:cs typeface="Times New Roman"/>
              </a:rPr>
              <a:t>i</a:t>
            </a:r>
            <a:r>
              <a:rPr sz="887" b="1" spc="106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- X</a:t>
            </a:r>
            <a:r>
              <a:rPr sz="1996" b="1" spc="-8" baseline="4629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) ×</a:t>
            </a:r>
            <a:r>
              <a:rPr sz="1996" b="1" spc="-8" baseline="4629" dirty="0">
                <a:latin typeface="Times New Roman"/>
                <a:cs typeface="Times New Roman"/>
              </a:rPr>
              <a:t> (Y</a:t>
            </a:r>
            <a:r>
              <a:rPr sz="887" b="1" spc="-5" dirty="0">
                <a:latin typeface="Times New Roman"/>
                <a:cs typeface="Times New Roman"/>
              </a:rPr>
              <a:t>i</a:t>
            </a:r>
            <a:r>
              <a:rPr sz="887" b="1" spc="111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- Y)/</a:t>
            </a:r>
            <a:r>
              <a:rPr sz="1996" b="1" spc="-16" baseline="4629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(N -</a:t>
            </a:r>
            <a:r>
              <a:rPr sz="1996" b="1" spc="-8" baseline="4629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1)</a:t>
            </a:r>
            <a:endParaRPr sz="1996" baseline="4629">
              <a:latin typeface="Times New Roman"/>
              <a:cs typeface="Times New Roman"/>
            </a:endParaRPr>
          </a:p>
          <a:p>
            <a:pPr marL="42253">
              <a:spcBef>
                <a:spcPts val="932"/>
              </a:spcBef>
              <a:tabLst>
                <a:tab pos="295066" algn="l"/>
              </a:tabLst>
            </a:pPr>
            <a:r>
              <a:rPr sz="1331" dirty="0">
                <a:latin typeface="Arial MT"/>
                <a:cs typeface="Arial MT"/>
              </a:rPr>
              <a:t>•	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[(2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6)(4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- 5)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(5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6)(3 -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(6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- 6)(7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 (8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6)(5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5) +</a:t>
            </a:r>
            <a:endParaRPr sz="1331">
              <a:latin typeface="Times New Roman"/>
              <a:cs typeface="Times New Roman"/>
            </a:endParaRPr>
          </a:p>
          <a:p>
            <a:pPr marL="295771" indent="-253517">
              <a:spcBef>
                <a:spcPts val="1065"/>
              </a:spcBef>
              <a:buFont typeface="Arial MT"/>
              <a:buChar char="•"/>
              <a:tabLst>
                <a:tab pos="295066" algn="l"/>
                <a:tab pos="295771" algn="l"/>
              </a:tabLst>
            </a:pPr>
            <a:r>
              <a:rPr sz="1331" dirty="0">
                <a:latin typeface="Times New Roman"/>
                <a:cs typeface="Times New Roman"/>
              </a:rPr>
              <a:t>(9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6)(6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5)]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</a:t>
            </a:r>
            <a:endParaRPr sz="1331">
              <a:latin typeface="Times New Roman"/>
              <a:cs typeface="Times New Roman"/>
            </a:endParaRPr>
          </a:p>
          <a:p>
            <a:pPr marL="42253">
              <a:spcBef>
                <a:spcPts val="1065"/>
              </a:spcBef>
              <a:tabLst>
                <a:tab pos="295066" algn="l"/>
              </a:tabLst>
            </a:pPr>
            <a:r>
              <a:rPr sz="1331" dirty="0">
                <a:latin typeface="Arial MT"/>
                <a:cs typeface="Arial MT"/>
              </a:rPr>
              <a:t>•	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0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0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9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2.25</a:t>
            </a:r>
            <a:endParaRPr sz="1331">
              <a:latin typeface="Times New Roman"/>
              <a:cs typeface="Times New Roman"/>
            </a:endParaRPr>
          </a:p>
          <a:p>
            <a:pPr marL="295771" indent="-253517">
              <a:spcBef>
                <a:spcPts val="1147"/>
              </a:spcBef>
              <a:buFont typeface="Arial MT"/>
              <a:buChar char="•"/>
              <a:tabLst>
                <a:tab pos="295066" algn="l"/>
                <a:tab pos="295771" algn="l"/>
              </a:tabLst>
            </a:pPr>
            <a:r>
              <a:rPr sz="1996" b="1" spc="-8" baseline="4629" dirty="0">
                <a:latin typeface="Times New Roman"/>
                <a:cs typeface="Times New Roman"/>
              </a:rPr>
              <a:t>Population</a:t>
            </a:r>
            <a:r>
              <a:rPr sz="1996" b="1" baseline="4629" dirty="0">
                <a:latin typeface="Times New Roman"/>
                <a:cs typeface="Times New Roman"/>
              </a:rPr>
              <a:t> </a:t>
            </a:r>
            <a:r>
              <a:rPr sz="1996" b="1" spc="-8" baseline="4629" dirty="0">
                <a:latin typeface="Times New Roman"/>
                <a:cs typeface="Times New Roman"/>
              </a:rPr>
              <a:t>covariance </a:t>
            </a:r>
            <a:r>
              <a:rPr sz="1996" b="1" baseline="4629" dirty="0">
                <a:latin typeface="Times New Roman"/>
                <a:cs typeface="Times New Roman"/>
              </a:rPr>
              <a:t>Cov(X,Y) =</a:t>
            </a:r>
            <a:r>
              <a:rPr sz="1996" b="1" spc="-8" baseline="4629" dirty="0">
                <a:latin typeface="Times New Roman"/>
                <a:cs typeface="Times New Roman"/>
              </a:rPr>
              <a:t> ∑(X</a:t>
            </a:r>
            <a:r>
              <a:rPr sz="887" b="1" spc="-5" dirty="0">
                <a:latin typeface="Times New Roman"/>
                <a:cs typeface="Times New Roman"/>
              </a:rPr>
              <a:t>i</a:t>
            </a:r>
            <a:r>
              <a:rPr sz="887" b="1" spc="111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- X</a:t>
            </a:r>
            <a:r>
              <a:rPr sz="1996" b="1" spc="8" baseline="4629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) × </a:t>
            </a:r>
            <a:r>
              <a:rPr sz="1996" b="1" spc="-8" baseline="4629" dirty="0">
                <a:latin typeface="Times New Roman"/>
                <a:cs typeface="Times New Roman"/>
              </a:rPr>
              <a:t>(Y</a:t>
            </a:r>
            <a:r>
              <a:rPr sz="887" b="1" spc="-5" dirty="0">
                <a:latin typeface="Times New Roman"/>
                <a:cs typeface="Times New Roman"/>
              </a:rPr>
              <a:t>i</a:t>
            </a:r>
            <a:r>
              <a:rPr sz="887" b="1" spc="111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- Y)/</a:t>
            </a:r>
            <a:r>
              <a:rPr sz="1996" b="1" spc="-8" baseline="4629" dirty="0">
                <a:latin typeface="Times New Roman"/>
                <a:cs typeface="Times New Roman"/>
              </a:rPr>
              <a:t> </a:t>
            </a:r>
            <a:r>
              <a:rPr sz="1996" b="1" baseline="4629" dirty="0">
                <a:latin typeface="Times New Roman"/>
                <a:cs typeface="Times New Roman"/>
              </a:rPr>
              <a:t>(N)</a:t>
            </a:r>
            <a:endParaRPr sz="1996" baseline="4629">
              <a:latin typeface="Times New Roman"/>
              <a:cs typeface="Times New Roman"/>
            </a:endParaRPr>
          </a:p>
          <a:p>
            <a:pPr marL="42253">
              <a:spcBef>
                <a:spcPts val="959"/>
              </a:spcBef>
              <a:tabLst>
                <a:tab pos="295066" algn="l"/>
              </a:tabLst>
            </a:pPr>
            <a:r>
              <a:rPr sz="1331" dirty="0">
                <a:latin typeface="Arial MT"/>
                <a:cs typeface="Arial MT"/>
              </a:rPr>
              <a:t>•	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[(2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- 6)(4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5) 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6)(3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- 5)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(6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6)(7 -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 (8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- 6)(5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5) 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(9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- 6)(6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- 5)]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</a:t>
            </a:r>
            <a:endParaRPr sz="1331">
              <a:latin typeface="Times New Roman"/>
              <a:cs typeface="Times New Roman"/>
            </a:endParaRPr>
          </a:p>
          <a:p>
            <a:pPr marL="42253">
              <a:spcBef>
                <a:spcPts val="1065"/>
              </a:spcBef>
              <a:tabLst>
                <a:tab pos="295066" algn="l"/>
              </a:tabLst>
            </a:pPr>
            <a:r>
              <a:rPr sz="1331" dirty="0">
                <a:latin typeface="Arial MT"/>
                <a:cs typeface="Arial MT"/>
              </a:rPr>
              <a:t>•	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0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0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/5</a:t>
            </a:r>
            <a:endParaRPr sz="1331">
              <a:latin typeface="Times New Roman"/>
              <a:cs typeface="Times New Roman"/>
            </a:endParaRPr>
          </a:p>
          <a:p>
            <a:pPr marL="42253">
              <a:spcBef>
                <a:spcPts val="1037"/>
              </a:spcBef>
              <a:tabLst>
                <a:tab pos="295066" algn="l"/>
              </a:tabLst>
            </a:pPr>
            <a:r>
              <a:rPr sz="1331" dirty="0">
                <a:latin typeface="Arial MT"/>
                <a:cs typeface="Arial MT"/>
              </a:rPr>
              <a:t>•	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9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</a:t>
            </a:r>
            <a:endParaRPr sz="1331">
              <a:latin typeface="Times New Roman"/>
              <a:cs typeface="Times New Roman"/>
            </a:endParaRPr>
          </a:p>
          <a:p>
            <a:pPr marL="42253">
              <a:spcBef>
                <a:spcPts val="1065"/>
              </a:spcBef>
              <a:tabLst>
                <a:tab pos="295066" algn="l"/>
              </a:tabLst>
            </a:pPr>
            <a:r>
              <a:rPr sz="1331" dirty="0">
                <a:latin typeface="Arial MT"/>
                <a:cs typeface="Arial MT"/>
              </a:rPr>
              <a:t>•	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1.8</a:t>
            </a:r>
            <a:endParaRPr sz="1331">
              <a:latin typeface="Times New Roman"/>
              <a:cs typeface="Times New Roman"/>
            </a:endParaRPr>
          </a:p>
          <a:p>
            <a:pPr marL="295771" indent="-253517">
              <a:spcBef>
                <a:spcPts val="1065"/>
              </a:spcBef>
              <a:buFont typeface="Arial MT"/>
              <a:buChar char="•"/>
              <a:tabLst>
                <a:tab pos="295066" algn="l"/>
                <a:tab pos="295771" algn="l"/>
              </a:tabLst>
            </a:pPr>
            <a:r>
              <a:rPr sz="1331" b="1" dirty="0">
                <a:latin typeface="Times New Roman"/>
                <a:cs typeface="Times New Roman"/>
              </a:rPr>
              <a:t>Answer:</a:t>
            </a:r>
            <a:r>
              <a:rPr sz="1331" b="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b="1" dirty="0">
                <a:latin typeface="Times New Roman"/>
                <a:cs typeface="Times New Roman"/>
              </a:rPr>
              <a:t>sample </a:t>
            </a:r>
            <a:r>
              <a:rPr sz="1331" b="1" spc="-5" dirty="0">
                <a:latin typeface="Times New Roman"/>
                <a:cs typeface="Times New Roman"/>
              </a:rPr>
              <a:t>covariance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2.25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population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covariance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1.8</a:t>
            </a:r>
            <a:endParaRPr sz="1331">
              <a:latin typeface="Times New Roman"/>
              <a:cs typeface="Times New Roman"/>
            </a:endParaRPr>
          </a:p>
          <a:p>
            <a:pPr marL="295771" indent="-253517">
              <a:spcBef>
                <a:spcPts val="1037"/>
              </a:spcBef>
              <a:buFont typeface="Arial MT"/>
              <a:buChar char="•"/>
              <a:tabLst>
                <a:tab pos="295066" algn="l"/>
                <a:tab pos="295771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Positive </a:t>
            </a:r>
            <a:r>
              <a:rPr sz="1331" b="1" dirty="0">
                <a:latin typeface="Times New Roman"/>
                <a:cs typeface="Times New Roman"/>
              </a:rPr>
              <a:t>and </a:t>
            </a:r>
            <a:r>
              <a:rPr sz="1331" b="1" spc="-5" dirty="0">
                <a:latin typeface="Times New Roman"/>
                <a:cs typeface="Times New Roman"/>
              </a:rPr>
              <a:t>Negative Covariance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0965" y="1102217"/>
            <a:ext cx="2705140" cy="526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1243" y="2113263"/>
            <a:ext cx="2697257" cy="6410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9" y="3568741"/>
            <a:ext cx="6546824" cy="2044105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267602" algn="just">
              <a:spcBef>
                <a:spcPts val="266"/>
              </a:spcBef>
            </a:pPr>
            <a:r>
              <a:rPr sz="1331" spc="-5" dirty="0">
                <a:latin typeface="Times New Roman"/>
                <a:cs typeface="Times New Roman"/>
              </a:rPr>
              <a:t>Covariance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Matrix</a:t>
            </a:r>
            <a:endParaRPr sz="1331">
              <a:latin typeface="Times New Roman"/>
              <a:cs typeface="Times New Roman"/>
            </a:endParaRPr>
          </a:p>
          <a:p>
            <a:pPr marL="267602" indent="-253517" algn="just">
              <a:spcBef>
                <a:spcPts val="160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covariance</a:t>
            </a:r>
            <a:r>
              <a:rPr sz="1331" b="1" spc="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matrix</a:t>
            </a:r>
            <a:r>
              <a:rPr sz="1331" b="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math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concept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occurs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several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areas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machine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learning.If</a:t>
            </a:r>
            <a:endParaRPr sz="1331">
              <a:latin typeface="Times New Roman"/>
              <a:cs typeface="Times New Roman"/>
            </a:endParaRPr>
          </a:p>
          <a:p>
            <a:pPr marL="267602" marR="5633" algn="just">
              <a:lnSpc>
                <a:spcPct val="110000"/>
              </a:lnSpc>
              <a:spcBef>
                <a:spcPts val="27"/>
              </a:spcBef>
            </a:pPr>
            <a:r>
              <a:rPr sz="1331" dirty="0">
                <a:latin typeface="Times New Roman"/>
                <a:cs typeface="Times New Roman"/>
              </a:rPr>
              <a:t>you </a:t>
            </a:r>
            <a:r>
              <a:rPr sz="1331" spc="-5" dirty="0">
                <a:latin typeface="Times New Roman"/>
                <a:cs typeface="Times New Roman"/>
              </a:rPr>
              <a:t>have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set </a:t>
            </a:r>
            <a:r>
              <a:rPr sz="1331" dirty="0">
                <a:latin typeface="Times New Roman"/>
                <a:cs typeface="Times New Roman"/>
              </a:rPr>
              <a:t>of n </a:t>
            </a:r>
            <a:r>
              <a:rPr sz="1331" spc="-5" dirty="0">
                <a:latin typeface="Times New Roman"/>
                <a:cs typeface="Times New Roman"/>
              </a:rPr>
              <a:t>numeric data items, where each data item has </a:t>
            </a:r>
            <a:r>
              <a:rPr sz="1331" dirty="0">
                <a:latin typeface="Times New Roman"/>
                <a:cs typeface="Times New Roman"/>
              </a:rPr>
              <a:t>d </a:t>
            </a:r>
            <a:r>
              <a:rPr sz="1331" spc="-5" dirty="0">
                <a:latin typeface="Times New Roman"/>
                <a:cs typeface="Times New Roman"/>
              </a:rPr>
              <a:t>dimensions, then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covariance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matrix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d-by-d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symmetric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square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matrix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where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there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variance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diagonal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covariance values</a:t>
            </a:r>
            <a:r>
              <a:rPr sz="1331" dirty="0">
                <a:latin typeface="Times New Roman"/>
                <a:cs typeface="Times New Roman"/>
              </a:rPr>
              <a:t> off the</a:t>
            </a:r>
            <a:r>
              <a:rPr sz="1331" spc="-5" dirty="0">
                <a:latin typeface="Times New Roman"/>
                <a:cs typeface="Times New Roman"/>
              </a:rPr>
              <a:t> diagonal.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Suppose you </a:t>
            </a:r>
            <a:r>
              <a:rPr sz="1331" spc="-5" dirty="0">
                <a:latin typeface="Times New Roman"/>
                <a:cs typeface="Times New Roman"/>
              </a:rPr>
              <a:t>have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set </a:t>
            </a:r>
            <a:r>
              <a:rPr sz="1331" dirty="0">
                <a:latin typeface="Times New Roman"/>
                <a:cs typeface="Times New Roman"/>
              </a:rPr>
              <a:t>of n=5 </a:t>
            </a:r>
            <a:r>
              <a:rPr sz="1331" spc="-5" dirty="0">
                <a:latin typeface="Times New Roman"/>
                <a:cs typeface="Times New Roman"/>
              </a:rPr>
              <a:t>data items, representing </a:t>
            </a:r>
            <a:r>
              <a:rPr sz="1331" dirty="0">
                <a:latin typeface="Times New Roman"/>
                <a:cs typeface="Times New Roman"/>
              </a:rPr>
              <a:t>5 </a:t>
            </a:r>
            <a:r>
              <a:rPr sz="1331" spc="-5" dirty="0">
                <a:latin typeface="Times New Roman"/>
                <a:cs typeface="Times New Roman"/>
              </a:rPr>
              <a:t>people, where each data item has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Height </a:t>
            </a:r>
            <a:r>
              <a:rPr sz="1331" dirty="0">
                <a:latin typeface="Times New Roman"/>
                <a:cs typeface="Times New Roman"/>
              </a:rPr>
              <a:t>(X), </a:t>
            </a:r>
            <a:r>
              <a:rPr sz="1331" spc="-5" dirty="0">
                <a:latin typeface="Times New Roman"/>
                <a:cs typeface="Times New Roman"/>
              </a:rPr>
              <a:t>test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 </a:t>
            </a:r>
            <a:r>
              <a:rPr sz="1331" dirty="0">
                <a:latin typeface="Times New Roman"/>
                <a:cs typeface="Times New Roman"/>
              </a:rPr>
              <a:t>(Y),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Age</a:t>
            </a:r>
            <a:r>
              <a:rPr sz="1331" spc="-5" dirty="0">
                <a:latin typeface="Times New Roman"/>
                <a:cs typeface="Times New Roman"/>
              </a:rPr>
              <a:t> (Z)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(therefore </a:t>
            </a:r>
            <a:r>
              <a:rPr sz="1331" dirty="0">
                <a:latin typeface="Times New Roman"/>
                <a:cs typeface="Times New Roman"/>
              </a:rPr>
              <a:t>d = 3):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37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Covariance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Matrix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8779" y="8344818"/>
            <a:ext cx="3083633" cy="564885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b="1" spc="-5" dirty="0">
                <a:latin typeface="Times New Roman"/>
                <a:cs typeface="Times New Roman"/>
              </a:rPr>
              <a:t>Covariance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Matrix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65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covariance matrix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set</a:t>
            </a:r>
            <a:r>
              <a:rPr sz="1331" dirty="0">
                <a:latin typeface="Times New Roman"/>
                <a:cs typeface="Times New Roman"/>
              </a:rPr>
              <a:t> is: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6932" y="490458"/>
            <a:ext cx="5548992" cy="3091379"/>
            <a:chOff x="1381125" y="923925"/>
            <a:chExt cx="5003800" cy="2787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342" y="1032328"/>
              <a:ext cx="4469608" cy="24035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5887" y="928687"/>
              <a:ext cx="4994275" cy="2778125"/>
            </a:xfrm>
            <a:custGeom>
              <a:avLst/>
              <a:gdLst/>
              <a:ahLst/>
              <a:cxnLst/>
              <a:rect l="l" t="t" r="r" b="b"/>
              <a:pathLst>
                <a:path w="4994275" h="2778125">
                  <a:moveTo>
                    <a:pt x="0" y="0"/>
                  </a:moveTo>
                  <a:lnTo>
                    <a:pt x="4994274" y="0"/>
                  </a:lnTo>
                  <a:lnTo>
                    <a:pt x="4994274" y="2778124"/>
                  </a:lnTo>
                  <a:lnTo>
                    <a:pt x="0" y="27781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9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16932" y="5753228"/>
            <a:ext cx="4380042" cy="2585774"/>
            <a:chOff x="1381125" y="5669625"/>
            <a:chExt cx="3949700" cy="23317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5679150"/>
              <a:ext cx="3930427" cy="23126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85887" y="5674388"/>
              <a:ext cx="3940175" cy="2322195"/>
            </a:xfrm>
            <a:custGeom>
              <a:avLst/>
              <a:gdLst/>
              <a:ahLst/>
              <a:cxnLst/>
              <a:rect l="l" t="t" r="r" b="b"/>
              <a:pathLst>
                <a:path w="3940175" h="2322195">
                  <a:moveTo>
                    <a:pt x="0" y="0"/>
                  </a:moveTo>
                  <a:lnTo>
                    <a:pt x="3939952" y="0"/>
                  </a:lnTo>
                  <a:lnTo>
                    <a:pt x="3939952" y="2322194"/>
                  </a:lnTo>
                  <a:lnTo>
                    <a:pt x="0" y="23221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9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5268" y="2382325"/>
            <a:ext cx="6700336" cy="7719933"/>
          </a:xfrm>
          <a:prstGeom prst="rect">
            <a:avLst/>
          </a:prstGeom>
        </p:spPr>
        <p:txBody>
          <a:bodyPr vert="horz" wrap="square" lIns="0" tIns="15493" rIns="0" bIns="0" rtlCol="0">
            <a:spAutoFit/>
          </a:bodyPr>
          <a:lstStyle/>
          <a:p>
            <a:pPr marL="420417" marR="5633" indent="-253517" algn="just">
              <a:lnSpc>
                <a:spcPct val="110800"/>
              </a:lnSpc>
              <a:spcBef>
                <a:spcPts val="122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dirty="0">
                <a:latin typeface="Times New Roman"/>
                <a:cs typeface="Times New Roman"/>
              </a:rPr>
              <a:t>The 11.50 is the </a:t>
            </a:r>
            <a:r>
              <a:rPr sz="1331" spc="-5" dirty="0">
                <a:latin typeface="Times New Roman"/>
                <a:cs typeface="Times New Roman"/>
              </a:rPr>
              <a:t>variance </a:t>
            </a:r>
            <a:r>
              <a:rPr sz="1331" dirty="0">
                <a:latin typeface="Times New Roman"/>
                <a:cs typeface="Times New Roman"/>
              </a:rPr>
              <a:t>of X, 1250.0 is the </a:t>
            </a:r>
            <a:r>
              <a:rPr sz="1331" spc="-5" dirty="0">
                <a:latin typeface="Times New Roman"/>
                <a:cs typeface="Times New Roman"/>
              </a:rPr>
              <a:t>variance </a:t>
            </a:r>
            <a:r>
              <a:rPr sz="1331" dirty="0">
                <a:latin typeface="Times New Roman"/>
                <a:cs typeface="Times New Roman"/>
              </a:rPr>
              <a:t>of Y, </a:t>
            </a:r>
            <a:r>
              <a:rPr sz="1331" spc="-5" dirty="0">
                <a:latin typeface="Times New Roman"/>
                <a:cs typeface="Times New Roman"/>
              </a:rPr>
              <a:t>and </a:t>
            </a:r>
            <a:r>
              <a:rPr sz="1331" dirty="0">
                <a:latin typeface="Times New Roman"/>
                <a:cs typeface="Times New Roman"/>
              </a:rPr>
              <a:t>110.0 is the </a:t>
            </a:r>
            <a:r>
              <a:rPr sz="1331" spc="-5" dirty="0">
                <a:latin typeface="Times New Roman"/>
                <a:cs typeface="Times New Roman"/>
              </a:rPr>
              <a:t>variance </a:t>
            </a:r>
            <a:r>
              <a:rPr sz="1331" dirty="0">
                <a:latin typeface="Times New Roman"/>
                <a:cs typeface="Times New Roman"/>
              </a:rPr>
              <a:t>of Z.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5" dirty="0">
                <a:latin typeface="Times New Roman"/>
                <a:cs typeface="Times New Roman"/>
              </a:rPr>
              <a:t>variance, </a:t>
            </a:r>
            <a:r>
              <a:rPr sz="1331" dirty="0">
                <a:latin typeface="Times New Roman"/>
                <a:cs typeface="Times New Roman"/>
              </a:rPr>
              <a:t>in words, </a:t>
            </a:r>
            <a:r>
              <a:rPr sz="1331" spc="-5" dirty="0">
                <a:latin typeface="Times New Roman"/>
                <a:cs typeface="Times New Roman"/>
              </a:rPr>
              <a:t>subtract each value </a:t>
            </a:r>
            <a:r>
              <a:rPr sz="1331" dirty="0">
                <a:latin typeface="Times New Roman"/>
                <a:cs typeface="Times New Roman"/>
              </a:rPr>
              <a:t>from the </a:t>
            </a:r>
            <a:r>
              <a:rPr sz="1331" spc="-5" dirty="0">
                <a:latin typeface="Times New Roman"/>
                <a:cs typeface="Times New Roman"/>
              </a:rPr>
              <a:t>dimension mean. Square, add them </a:t>
            </a:r>
            <a:r>
              <a:rPr sz="1331" dirty="0">
                <a:latin typeface="Times New Roman"/>
                <a:cs typeface="Times New Roman"/>
              </a:rPr>
              <a:t>up,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 divide </a:t>
            </a:r>
            <a:r>
              <a:rPr sz="1331" dirty="0">
                <a:latin typeface="Times New Roman"/>
                <a:cs typeface="Times New Roman"/>
              </a:rPr>
              <a:t>by n-1. For </a:t>
            </a:r>
            <a:r>
              <a:rPr sz="1331" spc="-5" dirty="0">
                <a:latin typeface="Times New Roman"/>
                <a:cs typeface="Times New Roman"/>
              </a:rPr>
              <a:t>example,</a:t>
            </a:r>
            <a:r>
              <a:rPr sz="1331" dirty="0">
                <a:latin typeface="Times New Roman"/>
                <a:cs typeface="Times New Roman"/>
              </a:rPr>
              <a:t> for X:</a:t>
            </a:r>
            <a:endParaRPr sz="1331">
              <a:latin typeface="Times New Roman"/>
              <a:cs typeface="Times New Roman"/>
            </a:endParaRPr>
          </a:p>
          <a:p>
            <a:pPr marL="420417" marR="5633" indent="-253517" algn="just">
              <a:lnSpc>
                <a:spcPct val="111700"/>
              </a:lnSpc>
              <a:spcBef>
                <a:spcPts val="854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Var(X) </a:t>
            </a:r>
            <a:r>
              <a:rPr sz="1331" dirty="0">
                <a:latin typeface="Times New Roman"/>
                <a:cs typeface="Times New Roman"/>
              </a:rPr>
              <a:t>= [ </a:t>
            </a:r>
            <a:r>
              <a:rPr sz="1331" spc="-5" dirty="0">
                <a:latin typeface="Times New Roman"/>
                <a:cs typeface="Times New Roman"/>
              </a:rPr>
              <a:t>(64–68.0)^2 </a:t>
            </a:r>
            <a:r>
              <a:rPr sz="1331" dirty="0">
                <a:latin typeface="Times New Roman"/>
                <a:cs typeface="Times New Roman"/>
              </a:rPr>
              <a:t>+ </a:t>
            </a:r>
            <a:r>
              <a:rPr sz="1331" spc="-5" dirty="0">
                <a:latin typeface="Times New Roman"/>
                <a:cs typeface="Times New Roman"/>
              </a:rPr>
              <a:t>(66–68.0^2 </a:t>
            </a:r>
            <a:r>
              <a:rPr sz="1331" dirty="0">
                <a:latin typeface="Times New Roman"/>
                <a:cs typeface="Times New Roman"/>
              </a:rPr>
              <a:t>+ (68-68.0)^2 + </a:t>
            </a:r>
            <a:r>
              <a:rPr sz="1331" spc="-5" dirty="0">
                <a:latin typeface="Times New Roman"/>
                <a:cs typeface="Times New Roman"/>
              </a:rPr>
              <a:t>(69-68.0)^2 +(73-68.0)^2 </a:t>
            </a:r>
            <a:r>
              <a:rPr sz="1331" dirty="0">
                <a:latin typeface="Times New Roman"/>
                <a:cs typeface="Times New Roman"/>
              </a:rPr>
              <a:t>] / </a:t>
            </a:r>
            <a:r>
              <a:rPr sz="1331" spc="-5" dirty="0">
                <a:latin typeface="Times New Roman"/>
                <a:cs typeface="Times New Roman"/>
              </a:rPr>
              <a:t>(5-1) </a:t>
            </a:r>
            <a:r>
              <a:rPr sz="1331" dirty="0">
                <a:latin typeface="Times New Roman"/>
                <a:cs typeface="Times New Roman"/>
              </a:rPr>
              <a:t>=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(16.0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+ 4.0 + 0.0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+ 1.0 + 25.0)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 4 = 46.0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 4 = 11.50.</a:t>
            </a:r>
            <a:endParaRPr sz="1331">
              <a:latin typeface="Times New Roman"/>
              <a:cs typeface="Times New Roman"/>
            </a:endParaRPr>
          </a:p>
          <a:p>
            <a:pPr marL="113378">
              <a:spcBef>
                <a:spcPts val="1037"/>
              </a:spcBef>
            </a:pPr>
            <a:r>
              <a:rPr sz="1331" b="1" spc="-5" dirty="0">
                <a:latin typeface="Times New Roman"/>
                <a:cs typeface="Times New Roman"/>
              </a:rPr>
              <a:t>Covariance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Matrix</a:t>
            </a:r>
            <a:endParaRPr sz="1331">
              <a:latin typeface="Times New Roman"/>
              <a:cs typeface="Times New Roman"/>
            </a:endParaRPr>
          </a:p>
          <a:p>
            <a:pPr marL="421121" indent="-254222" algn="just">
              <a:spcBef>
                <a:spcPts val="1065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Covar(XY)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endParaRPr sz="1331">
              <a:latin typeface="Times New Roman"/>
              <a:cs typeface="Times New Roman"/>
            </a:endParaRPr>
          </a:p>
          <a:p>
            <a:pPr marL="420417" marR="5633" indent="-253517" algn="just">
              <a:lnSpc>
                <a:spcPct val="111700"/>
              </a:lnSpc>
              <a:spcBef>
                <a:spcPts val="848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dirty="0">
                <a:latin typeface="Times New Roman"/>
                <a:cs typeface="Times New Roman"/>
              </a:rPr>
              <a:t>[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(64-68.0)*(580-600.0)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(66-68.0)*(570-600.0)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(68-68.0)*(590-600.0)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(69-68.0)*(660-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600.0) + </a:t>
            </a:r>
            <a:r>
              <a:rPr sz="1331" spc="-5" dirty="0">
                <a:latin typeface="Times New Roman"/>
                <a:cs typeface="Times New Roman"/>
              </a:rPr>
              <a:t>(73-68.0)*(600-600.0)</a:t>
            </a:r>
            <a:r>
              <a:rPr sz="1331" dirty="0">
                <a:latin typeface="Times New Roman"/>
                <a:cs typeface="Times New Roman"/>
              </a:rPr>
              <a:t> ] / (5-1) =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043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dirty="0">
                <a:latin typeface="Times New Roman"/>
                <a:cs typeface="Times New Roman"/>
              </a:rPr>
              <a:t>[80.0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60.0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0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60.0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0]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065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dirty="0">
                <a:latin typeface="Times New Roman"/>
                <a:cs typeface="Times New Roman"/>
              </a:rPr>
              <a:t>200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/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50.0</a:t>
            </a:r>
            <a:endParaRPr sz="1331">
              <a:latin typeface="Times New Roman"/>
              <a:cs typeface="Times New Roman"/>
            </a:endParaRPr>
          </a:p>
          <a:p>
            <a:pPr marL="420417" marR="6338" indent="-253517" algn="just">
              <a:lnSpc>
                <a:spcPct val="111700"/>
              </a:lnSpc>
              <a:spcBef>
                <a:spcPts val="848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dirty="0">
                <a:latin typeface="Times New Roman"/>
                <a:cs typeface="Times New Roman"/>
              </a:rPr>
              <a:t>If you </a:t>
            </a:r>
            <a:r>
              <a:rPr sz="1331" spc="-5" dirty="0">
                <a:latin typeface="Times New Roman"/>
                <a:cs typeface="Times New Roman"/>
              </a:rPr>
              <a:t>examine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calculations carefully, you’ll see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pattern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compute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covariance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XZ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YZ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columns.</a:t>
            </a:r>
            <a:r>
              <a:rPr sz="1331" dirty="0">
                <a:latin typeface="Times New Roman"/>
                <a:cs typeface="Times New Roman"/>
              </a:rPr>
              <a:t> And </a:t>
            </a:r>
            <a:r>
              <a:rPr sz="1331" spc="-5" dirty="0">
                <a:latin typeface="Times New Roman"/>
                <a:cs typeface="Times New Roman"/>
              </a:rPr>
              <a:t>you’ll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see that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Covar(XY)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</a:t>
            </a:r>
            <a:r>
              <a:rPr sz="1331" spc="-5" dirty="0">
                <a:latin typeface="Times New Roman"/>
                <a:cs typeface="Times New Roman"/>
              </a:rPr>
              <a:t>Covar(YX).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037"/>
              </a:spcBef>
            </a:pPr>
            <a:r>
              <a:rPr sz="1331" b="1" spc="-5" dirty="0">
                <a:latin typeface="Times New Roman"/>
                <a:cs typeface="Times New Roman"/>
              </a:rPr>
              <a:t>Standard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Deviation</a:t>
            </a:r>
            <a:endParaRPr sz="1331">
              <a:latin typeface="Times New Roman"/>
              <a:cs typeface="Times New Roman"/>
            </a:endParaRPr>
          </a:p>
          <a:p>
            <a:pPr marL="421121" indent="-254222" algn="just">
              <a:spcBef>
                <a:spcPts val="160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Variability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term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describes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how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spread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out a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(or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darts)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is.</a:t>
            </a:r>
            <a:endParaRPr sz="1331">
              <a:latin typeface="Times New Roman"/>
              <a:cs typeface="Times New Roman"/>
            </a:endParaRPr>
          </a:p>
          <a:p>
            <a:pPr marL="420417" marR="5633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Variance </a:t>
            </a:r>
            <a:r>
              <a:rPr sz="1331" spc="-5" dirty="0">
                <a:latin typeface="Times New Roman"/>
                <a:cs typeface="Times New Roman"/>
              </a:rPr>
              <a:t>and </a:t>
            </a:r>
            <a:r>
              <a:rPr sz="1331" b="1" spc="-5" dirty="0">
                <a:latin typeface="Times New Roman"/>
                <a:cs typeface="Times New Roman"/>
              </a:rPr>
              <a:t>standard deviation </a:t>
            </a:r>
            <a:r>
              <a:rPr sz="1331" spc="-5" dirty="0">
                <a:latin typeface="Times New Roman"/>
                <a:cs typeface="Times New Roman"/>
              </a:rPr>
              <a:t>are closely related ways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measuring, </a:t>
            </a:r>
            <a:r>
              <a:rPr sz="1331" dirty="0">
                <a:latin typeface="Times New Roman"/>
                <a:cs typeface="Times New Roman"/>
              </a:rPr>
              <a:t>or </a:t>
            </a:r>
            <a:r>
              <a:rPr sz="1331" spc="-5" dirty="0">
                <a:latin typeface="Times New Roman"/>
                <a:cs typeface="Times New Roman"/>
              </a:rPr>
              <a:t>quantifying,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variability.</a:t>
            </a:r>
            <a:endParaRPr sz="1331">
              <a:latin typeface="Times New Roman"/>
              <a:cs typeface="Times New Roman"/>
            </a:endParaRPr>
          </a:p>
          <a:p>
            <a:pPr marL="421121" indent="-254222" algn="just">
              <a:spcBef>
                <a:spcPts val="1065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simply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square </a:t>
            </a:r>
            <a:r>
              <a:rPr sz="1331" dirty="0">
                <a:latin typeface="Times New Roman"/>
                <a:cs typeface="Times New Roman"/>
              </a:rPr>
              <a:t>root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variance</a:t>
            </a:r>
            <a:endParaRPr sz="1331">
              <a:latin typeface="Times New Roman"/>
              <a:cs typeface="Times New Roman"/>
            </a:endParaRPr>
          </a:p>
          <a:p>
            <a:pPr marL="420417" marR="5633" indent="-253517" algn="just">
              <a:lnSpc>
                <a:spcPct val="111700"/>
              </a:lnSpc>
              <a:spcBef>
                <a:spcPts val="854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b="1" dirty="0">
                <a:latin typeface="Times New Roman"/>
                <a:cs typeface="Times New Roman"/>
              </a:rPr>
              <a:t>Find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mean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(or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arithmetic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average)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scores.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find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mean,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add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up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divide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 n </a:t>
            </a:r>
            <a:r>
              <a:rPr sz="1331" spc="-5" dirty="0">
                <a:latin typeface="Times New Roman"/>
                <a:cs typeface="Times New Roman"/>
              </a:rPr>
              <a:t>where </a:t>
            </a:r>
            <a:r>
              <a:rPr sz="1331" dirty="0">
                <a:latin typeface="Times New Roman"/>
                <a:cs typeface="Times New Roman"/>
              </a:rPr>
              <a:t>n is the</a:t>
            </a:r>
            <a:r>
              <a:rPr sz="1331" spc="-5" dirty="0">
                <a:latin typeface="Times New Roman"/>
                <a:cs typeface="Times New Roman"/>
              </a:rPr>
              <a:t> number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scores.</a:t>
            </a:r>
            <a:endParaRPr sz="1331">
              <a:latin typeface="Times New Roman"/>
              <a:cs typeface="Times New Roman"/>
            </a:endParaRPr>
          </a:p>
          <a:p>
            <a:pPr marL="420417" marR="5633" indent="-253517" algn="just">
              <a:lnSpc>
                <a:spcPct val="111700"/>
              </a:lnSpc>
              <a:spcBef>
                <a:spcPts val="848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b="1" dirty="0">
                <a:latin typeface="Times New Roman"/>
                <a:cs typeface="Times New Roman"/>
              </a:rPr>
              <a:t>Find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sum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of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squared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deviations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(abbreviated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SSD).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get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SSD,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find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sum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squares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differences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(or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deviations)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mean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individual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scores.</a:t>
            </a:r>
            <a:endParaRPr sz="1331">
              <a:latin typeface="Times New Roman"/>
              <a:cs typeface="Times New Roman"/>
            </a:endParaRPr>
          </a:p>
          <a:p>
            <a:pPr marL="420417" marR="5633" indent="-253517" algn="just">
              <a:lnSpc>
                <a:spcPct val="110000"/>
              </a:lnSpc>
              <a:spcBef>
                <a:spcPts val="881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b="1" dirty="0">
                <a:latin typeface="Times New Roman"/>
                <a:cs typeface="Times New Roman"/>
              </a:rPr>
              <a:t>Find the </a:t>
            </a:r>
            <a:r>
              <a:rPr sz="1331" b="1" spc="-5" dirty="0">
                <a:latin typeface="Times New Roman"/>
                <a:cs typeface="Times New Roman"/>
              </a:rPr>
              <a:t>variance</a:t>
            </a:r>
            <a:r>
              <a:rPr sz="1331" spc="-5" dirty="0">
                <a:latin typeface="Times New Roman"/>
                <a:cs typeface="Times New Roman"/>
              </a:rPr>
              <a:t>. </a:t>
            </a:r>
            <a:r>
              <a:rPr sz="1331" dirty="0">
                <a:latin typeface="Times New Roman"/>
                <a:cs typeface="Times New Roman"/>
              </a:rPr>
              <a:t>If you </a:t>
            </a:r>
            <a:r>
              <a:rPr sz="1331" spc="-5" dirty="0">
                <a:latin typeface="Times New Roman"/>
                <a:cs typeface="Times New Roman"/>
              </a:rPr>
              <a:t>are told that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set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scores constitute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population, divide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SSD by n to </a:t>
            </a:r>
            <a:r>
              <a:rPr sz="1331" spc="-5" dirty="0">
                <a:latin typeface="Times New Roman"/>
                <a:cs typeface="Times New Roman"/>
              </a:rPr>
              <a:t>find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variance. </a:t>
            </a:r>
            <a:r>
              <a:rPr sz="1331" dirty="0">
                <a:latin typeface="Times New Roman"/>
                <a:cs typeface="Times New Roman"/>
              </a:rPr>
              <a:t>If </a:t>
            </a:r>
            <a:r>
              <a:rPr sz="1331" spc="-5" dirty="0">
                <a:latin typeface="Times New Roman"/>
                <a:cs typeface="Times New Roman"/>
              </a:rPr>
              <a:t>instead </a:t>
            </a:r>
            <a:r>
              <a:rPr sz="1331" dirty="0">
                <a:latin typeface="Times New Roman"/>
                <a:cs typeface="Times New Roman"/>
              </a:rPr>
              <a:t>you </a:t>
            </a:r>
            <a:r>
              <a:rPr sz="1331" spc="-5" dirty="0">
                <a:latin typeface="Times New Roman"/>
                <a:cs typeface="Times New Roman"/>
              </a:rPr>
              <a:t>are told, </a:t>
            </a:r>
            <a:r>
              <a:rPr sz="1331" dirty="0">
                <a:latin typeface="Times New Roman"/>
                <a:cs typeface="Times New Roman"/>
              </a:rPr>
              <a:t>or </a:t>
            </a:r>
            <a:r>
              <a:rPr sz="1331" spc="-5" dirty="0">
                <a:latin typeface="Times New Roman"/>
                <a:cs typeface="Times New Roman"/>
              </a:rPr>
              <a:t>can infer, that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set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scores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constitute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sample,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divide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SSD by (n – 1) to </a:t>
            </a:r>
            <a:r>
              <a:rPr sz="1331" spc="-5" dirty="0">
                <a:latin typeface="Times New Roman"/>
                <a:cs typeface="Times New Roman"/>
              </a:rPr>
              <a:t>get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variance.</a:t>
            </a:r>
            <a:endParaRPr sz="1331">
              <a:latin typeface="Times New Roman"/>
              <a:cs typeface="Times New Roman"/>
            </a:endParaRPr>
          </a:p>
          <a:p>
            <a:pPr marL="420417" marR="5633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b="1" dirty="0">
                <a:latin typeface="Times New Roman"/>
                <a:cs typeface="Times New Roman"/>
              </a:rPr>
              <a:t>Find the </a:t>
            </a:r>
            <a:r>
              <a:rPr sz="1331" b="1" spc="-5" dirty="0">
                <a:latin typeface="Times New Roman"/>
                <a:cs typeface="Times New Roman"/>
              </a:rPr>
              <a:t>standard deviation</a:t>
            </a:r>
            <a:r>
              <a:rPr sz="1331" spc="-5" dirty="0">
                <a:latin typeface="Times New Roman"/>
                <a:cs typeface="Times New Roman"/>
              </a:rPr>
              <a:t>.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get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standard deviation, take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square </a:t>
            </a:r>
            <a:r>
              <a:rPr sz="1331" dirty="0">
                <a:latin typeface="Times New Roman"/>
                <a:cs typeface="Times New Roman"/>
              </a:rPr>
              <a:t>root of 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variance.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6370" y="479897"/>
            <a:ext cx="4481444" cy="19151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55672"/>
            <a:ext cx="4690588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b="1" dirty="0">
                <a:latin typeface="Times New Roman"/>
                <a:cs typeface="Times New Roman"/>
              </a:rPr>
              <a:t>How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to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find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Standard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Deviation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–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Example </a:t>
            </a:r>
            <a:r>
              <a:rPr sz="1331" b="1" spc="-5" dirty="0">
                <a:latin typeface="Times New Roman"/>
                <a:cs typeface="Times New Roman"/>
              </a:rPr>
              <a:t>(in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Population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score)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5731" y="3765349"/>
            <a:ext cx="95065" cy="10563"/>
          </a:xfrm>
          <a:custGeom>
            <a:avLst/>
            <a:gdLst/>
            <a:ahLst/>
            <a:cxnLst/>
            <a:rect l="l" t="t" r="r" b="b"/>
            <a:pathLst>
              <a:path w="85725" h="9525">
                <a:moveTo>
                  <a:pt x="85343" y="0"/>
                </a:moveTo>
                <a:lnTo>
                  <a:pt x="0" y="0"/>
                </a:lnTo>
                <a:lnTo>
                  <a:pt x="0" y="9144"/>
                </a:lnTo>
                <a:lnTo>
                  <a:pt x="85343" y="9144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90"/>
          </a:p>
        </p:txBody>
      </p:sp>
      <p:sp>
        <p:nvSpPr>
          <p:cNvPr id="4" name="object 4"/>
          <p:cNvSpPr txBox="1"/>
          <p:nvPr/>
        </p:nvSpPr>
        <p:spPr>
          <a:xfrm>
            <a:off x="2138779" y="4068994"/>
            <a:ext cx="88024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dirty="0">
                <a:latin typeface="Arial MT"/>
                <a:cs typeface="Arial MT"/>
              </a:rPr>
              <a:t>•</a:t>
            </a:r>
            <a:endParaRPr sz="1331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276" y="766639"/>
            <a:ext cx="6730617" cy="40135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352108" marR="104224" indent="-253517" algn="just">
              <a:lnSpc>
                <a:spcPct val="111700"/>
              </a:lnSpc>
              <a:spcBef>
                <a:spcPts val="111"/>
              </a:spcBef>
              <a:buFont typeface="Arial MT"/>
              <a:buChar char="•"/>
              <a:tabLst>
                <a:tab pos="352108" algn="l"/>
              </a:tabLst>
            </a:pPr>
            <a:r>
              <a:rPr sz="1331" b="1" dirty="0">
                <a:latin typeface="Times New Roman"/>
                <a:cs typeface="Times New Roman"/>
              </a:rPr>
              <a:t>Example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1: Find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SSD,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variance,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and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standard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deviation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following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population </a:t>
            </a:r>
            <a:r>
              <a:rPr sz="1331" b="1" spc="-32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of</a:t>
            </a:r>
            <a:r>
              <a:rPr sz="1331" b="1" spc="-5" dirty="0">
                <a:latin typeface="Times New Roman"/>
                <a:cs typeface="Times New Roman"/>
              </a:rPr>
              <a:t> scores</a:t>
            </a:r>
            <a:r>
              <a:rPr sz="1331" spc="-5" dirty="0">
                <a:latin typeface="Times New Roman"/>
                <a:cs typeface="Times New Roman"/>
              </a:rPr>
              <a:t>:</a:t>
            </a:r>
            <a:r>
              <a:rPr sz="1331" dirty="0">
                <a:latin typeface="Times New Roman"/>
                <a:cs typeface="Times New Roman"/>
              </a:rPr>
              <a:t> 1, 2, 3, 4, 5 using the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list of </a:t>
            </a:r>
            <a:r>
              <a:rPr sz="1331" spc="-5" dirty="0">
                <a:latin typeface="Times New Roman"/>
                <a:cs typeface="Times New Roman"/>
              </a:rPr>
              <a:t>steps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given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above.</a:t>
            </a:r>
            <a:endParaRPr sz="1331">
              <a:latin typeface="Times New Roman"/>
              <a:cs typeface="Times New Roman"/>
            </a:endParaRPr>
          </a:p>
          <a:p>
            <a:pPr marL="352108" marR="104224" indent="-253517" algn="just">
              <a:lnSpc>
                <a:spcPct val="111700"/>
              </a:lnSpc>
              <a:spcBef>
                <a:spcPts val="848"/>
              </a:spcBef>
              <a:buFont typeface="Arial MT"/>
              <a:buChar char="•"/>
              <a:tabLst>
                <a:tab pos="352108" algn="l"/>
              </a:tabLst>
            </a:pPr>
            <a:r>
              <a:rPr sz="1331" b="1" dirty="0">
                <a:latin typeface="Times New Roman"/>
                <a:cs typeface="Times New Roman"/>
              </a:rPr>
              <a:t>Find the </a:t>
            </a:r>
            <a:r>
              <a:rPr sz="1331" b="1" spc="-5" dirty="0">
                <a:latin typeface="Times New Roman"/>
                <a:cs typeface="Times New Roman"/>
              </a:rPr>
              <a:t>mean</a:t>
            </a:r>
            <a:r>
              <a:rPr sz="1331" spc="-5" dirty="0">
                <a:latin typeface="Times New Roman"/>
                <a:cs typeface="Times New Roman"/>
              </a:rPr>
              <a:t>.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mean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these five numbers (the population mean)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(1+2+3+4+5)/5 </a:t>
            </a:r>
            <a:r>
              <a:rPr sz="1331" dirty="0">
                <a:latin typeface="Times New Roman"/>
                <a:cs typeface="Times New Roman"/>
              </a:rPr>
              <a:t>=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15/5 </a:t>
            </a:r>
            <a:r>
              <a:rPr sz="1331" dirty="0">
                <a:latin typeface="Times New Roman"/>
                <a:cs typeface="Times New Roman"/>
              </a:rPr>
              <a:t>= 3.</a:t>
            </a:r>
            <a:endParaRPr sz="1331">
              <a:latin typeface="Times New Roman"/>
              <a:cs typeface="Times New Roman"/>
            </a:endParaRPr>
          </a:p>
          <a:p>
            <a:pPr marL="352108" marR="104224" indent="-253517" algn="just">
              <a:lnSpc>
                <a:spcPct val="110600"/>
              </a:lnSpc>
              <a:spcBef>
                <a:spcPts val="870"/>
              </a:spcBef>
              <a:buFont typeface="Arial MT"/>
              <a:buChar char="•"/>
              <a:tabLst>
                <a:tab pos="352108" algn="l"/>
              </a:tabLst>
            </a:pPr>
            <a:r>
              <a:rPr sz="1331" spc="-5" dirty="0">
                <a:latin typeface="Times New Roman"/>
                <a:cs typeface="Times New Roman"/>
              </a:rPr>
              <a:t>Let’s </a:t>
            </a:r>
            <a:r>
              <a:rPr sz="1331" dirty="0">
                <a:latin typeface="Times New Roman"/>
                <a:cs typeface="Times New Roman"/>
              </a:rPr>
              <a:t>use the </a:t>
            </a:r>
            <a:r>
              <a:rPr sz="1331" spc="-5" dirty="0">
                <a:latin typeface="Times New Roman"/>
                <a:cs typeface="Times New Roman"/>
              </a:rPr>
              <a:t>definitional formula </a:t>
            </a:r>
            <a:r>
              <a:rPr sz="1331" dirty="0">
                <a:latin typeface="Times New Roman"/>
                <a:cs typeface="Times New Roman"/>
              </a:rPr>
              <a:t>for SSD for its </a:t>
            </a:r>
            <a:r>
              <a:rPr sz="1331" spc="-5" dirty="0">
                <a:latin typeface="Times New Roman"/>
                <a:cs typeface="Times New Roman"/>
              </a:rPr>
              <a:t>calculation: </a:t>
            </a:r>
            <a:r>
              <a:rPr sz="1331" dirty="0">
                <a:latin typeface="Times New Roman"/>
                <a:cs typeface="Times New Roman"/>
              </a:rPr>
              <a:t>SSD is the sum of the </a:t>
            </a:r>
            <a:r>
              <a:rPr sz="1331" spc="-5" dirty="0">
                <a:latin typeface="Times New Roman"/>
                <a:cs typeface="Times New Roman"/>
              </a:rPr>
              <a:t>squares </a:t>
            </a:r>
            <a:r>
              <a:rPr sz="1331" dirty="0">
                <a:latin typeface="Times New Roman"/>
                <a:cs typeface="Times New Roman"/>
              </a:rPr>
              <a:t> of the </a:t>
            </a:r>
            <a:r>
              <a:rPr sz="1331" spc="-5" dirty="0">
                <a:latin typeface="Times New Roman"/>
                <a:cs typeface="Times New Roman"/>
              </a:rPr>
              <a:t>differences (squared deviations) between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mean and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individual scores.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squared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deviations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(3-1)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,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(3-2</a:t>
            </a:r>
            <a:r>
              <a:rPr sz="1331" spc="-8" baseline="27777" dirty="0">
                <a:latin typeface="Times New Roman"/>
                <a:cs typeface="Times New Roman"/>
              </a:rPr>
              <a:t>)2</a:t>
            </a:r>
            <a:r>
              <a:rPr sz="1331" spc="-5" dirty="0">
                <a:latin typeface="Times New Roman"/>
                <a:cs typeface="Times New Roman"/>
              </a:rPr>
              <a:t>,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(3-3) 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,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(3-4) 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,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(3-5)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.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is,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4,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1,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0,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1,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4.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SSD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then</a:t>
            </a:r>
            <a:r>
              <a:rPr sz="1331" dirty="0">
                <a:latin typeface="Times New Roman"/>
                <a:cs typeface="Times New Roman"/>
              </a:rPr>
              <a:t> 4 + 1 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0 + 1 + 4 =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10.</a:t>
            </a:r>
            <a:endParaRPr sz="1331">
              <a:latin typeface="Times New Roman"/>
              <a:cs typeface="Times New Roman"/>
            </a:endParaRPr>
          </a:p>
          <a:p>
            <a:pPr marL="352108" marR="104224" indent="-253517" algn="just">
              <a:lnSpc>
                <a:spcPct val="110000"/>
              </a:lnSpc>
              <a:spcBef>
                <a:spcPts val="876"/>
              </a:spcBef>
              <a:buFont typeface="Arial MT"/>
              <a:buChar char="•"/>
              <a:tabLst>
                <a:tab pos="352108" algn="l"/>
              </a:tabLst>
            </a:pPr>
            <a:r>
              <a:rPr sz="1331" spc="-5" dirty="0">
                <a:latin typeface="Times New Roman"/>
                <a:cs typeface="Times New Roman"/>
              </a:rPr>
              <a:t>Divide </a:t>
            </a:r>
            <a:r>
              <a:rPr sz="1331" dirty="0">
                <a:latin typeface="Times New Roman"/>
                <a:cs typeface="Times New Roman"/>
              </a:rPr>
              <a:t>SSD by n, </a:t>
            </a:r>
            <a:r>
              <a:rPr sz="1331" spc="-5" dirty="0">
                <a:latin typeface="Times New Roman"/>
                <a:cs typeface="Times New Roman"/>
              </a:rPr>
              <a:t>since this </a:t>
            </a:r>
            <a:r>
              <a:rPr sz="1331" dirty="0">
                <a:latin typeface="Times New Roman"/>
                <a:cs typeface="Times New Roman"/>
              </a:rPr>
              <a:t>is a </a:t>
            </a:r>
            <a:r>
              <a:rPr sz="1331" spc="-5" dirty="0">
                <a:latin typeface="Times New Roman"/>
                <a:cs typeface="Times New Roman"/>
              </a:rPr>
              <a:t>population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scores,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b="1" spc="-5" dirty="0">
                <a:latin typeface="Times New Roman"/>
                <a:cs typeface="Times New Roman"/>
              </a:rPr>
              <a:t>get </a:t>
            </a:r>
            <a:r>
              <a:rPr sz="1331" b="1" dirty="0">
                <a:latin typeface="Times New Roman"/>
                <a:cs typeface="Times New Roman"/>
              </a:rPr>
              <a:t>the </a:t>
            </a:r>
            <a:r>
              <a:rPr sz="1331" b="1" spc="-5" dirty="0">
                <a:latin typeface="Times New Roman"/>
                <a:cs typeface="Times New Roman"/>
              </a:rPr>
              <a:t>variance</a:t>
            </a:r>
            <a:r>
              <a:rPr sz="1331" spc="-5" dirty="0">
                <a:latin typeface="Times New Roman"/>
                <a:cs typeface="Times New Roman"/>
              </a:rPr>
              <a:t>. </a:t>
            </a:r>
            <a:r>
              <a:rPr sz="1331" dirty="0">
                <a:latin typeface="Times New Roman"/>
                <a:cs typeface="Times New Roman"/>
              </a:rPr>
              <a:t>So the </a:t>
            </a:r>
            <a:r>
              <a:rPr sz="1331" spc="-5" dirty="0">
                <a:latin typeface="Times New Roman"/>
                <a:cs typeface="Times New Roman"/>
              </a:rPr>
              <a:t>variance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10/5 </a:t>
            </a:r>
            <a:r>
              <a:rPr sz="1331" dirty="0">
                <a:latin typeface="Times New Roman"/>
                <a:cs typeface="Times New Roman"/>
              </a:rPr>
              <a:t>= 2.</a:t>
            </a:r>
            <a:endParaRPr sz="1331">
              <a:latin typeface="Times New Roman"/>
              <a:cs typeface="Times New Roman"/>
            </a:endParaRPr>
          </a:p>
          <a:p>
            <a:pPr marL="352108" marR="104928" indent="-253517" algn="just">
              <a:lnSpc>
                <a:spcPct val="126699"/>
              </a:lnSpc>
              <a:spcBef>
                <a:spcPts val="637"/>
              </a:spcBef>
              <a:buFont typeface="Arial MT"/>
              <a:buChar char="•"/>
              <a:tabLst>
                <a:tab pos="352108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standard deviation </a:t>
            </a:r>
            <a:r>
              <a:rPr sz="1331" dirty="0">
                <a:latin typeface="Times New Roman"/>
                <a:cs typeface="Times New Roman"/>
              </a:rPr>
              <a:t>is the </a:t>
            </a:r>
            <a:r>
              <a:rPr sz="1331" spc="-5" dirty="0">
                <a:latin typeface="Times New Roman"/>
                <a:cs typeface="Times New Roman"/>
              </a:rPr>
              <a:t>square </a:t>
            </a:r>
            <a:r>
              <a:rPr sz="1331" dirty="0">
                <a:latin typeface="Times New Roman"/>
                <a:cs typeface="Times New Roman"/>
              </a:rPr>
              <a:t>root of the </a:t>
            </a:r>
            <a:r>
              <a:rPr sz="1331" spc="-5" dirty="0">
                <a:latin typeface="Times New Roman"/>
                <a:cs typeface="Times New Roman"/>
              </a:rPr>
              <a:t>variance. </a:t>
            </a:r>
            <a:r>
              <a:rPr sz="1331" dirty="0">
                <a:latin typeface="Times New Roman"/>
                <a:cs typeface="Times New Roman"/>
              </a:rPr>
              <a:t>So the </a:t>
            </a:r>
            <a:r>
              <a:rPr sz="1331" spc="-5" dirty="0">
                <a:latin typeface="Times New Roman"/>
                <a:cs typeface="Times New Roman"/>
              </a:rPr>
              <a:t>standard deviation </a:t>
            </a:r>
            <a:r>
              <a:rPr sz="1331" dirty="0">
                <a:latin typeface="Times New Roman"/>
                <a:cs typeface="Times New Roman"/>
              </a:rPr>
              <a:t>is 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996" spc="-8" baseline="2314" dirty="0">
                <a:latin typeface="Times New Roman"/>
                <a:cs typeface="Times New Roman"/>
              </a:rPr>
              <a:t>square</a:t>
            </a:r>
            <a:r>
              <a:rPr sz="1996" spc="-16" baseline="2314" dirty="0">
                <a:latin typeface="Times New Roman"/>
                <a:cs typeface="Times New Roman"/>
              </a:rPr>
              <a:t> </a:t>
            </a:r>
            <a:r>
              <a:rPr sz="1996" baseline="2314" dirty="0">
                <a:latin typeface="Times New Roman"/>
                <a:cs typeface="Times New Roman"/>
              </a:rPr>
              <a:t>root</a:t>
            </a:r>
            <a:r>
              <a:rPr sz="1996" spc="-8" baseline="2314" dirty="0">
                <a:latin typeface="Times New Roman"/>
                <a:cs typeface="Times New Roman"/>
              </a:rPr>
              <a:t> </a:t>
            </a:r>
            <a:r>
              <a:rPr sz="1996" baseline="2314" dirty="0">
                <a:latin typeface="Times New Roman"/>
                <a:cs typeface="Times New Roman"/>
              </a:rPr>
              <a:t>of 2. = </a:t>
            </a:r>
            <a:r>
              <a:rPr sz="1331" spc="-5" dirty="0">
                <a:latin typeface="Cambria Math"/>
                <a:cs typeface="Cambria Math"/>
              </a:rPr>
              <a:t>√</a:t>
            </a:r>
            <a:r>
              <a:rPr sz="1996" spc="-8" baseline="2314" dirty="0">
                <a:latin typeface="Cambria Math"/>
                <a:cs typeface="Cambria Math"/>
              </a:rPr>
              <a:t>2</a:t>
            </a:r>
            <a:r>
              <a:rPr sz="1996" spc="191" baseline="2314" dirty="0">
                <a:latin typeface="Cambria Math"/>
                <a:cs typeface="Cambria Math"/>
              </a:rPr>
              <a:t> </a:t>
            </a:r>
            <a:r>
              <a:rPr sz="1996" baseline="2314" dirty="0">
                <a:latin typeface="Times New Roman"/>
                <a:cs typeface="Times New Roman"/>
              </a:rPr>
              <a:t>=1.4142</a:t>
            </a:r>
            <a:endParaRPr sz="1996" baseline="2314">
              <a:latin typeface="Times New Roman"/>
              <a:cs typeface="Times New Roman"/>
            </a:endParaRPr>
          </a:p>
          <a:p>
            <a:pPr marL="352108" marR="104224" algn="just">
              <a:lnSpc>
                <a:spcPct val="111700"/>
              </a:lnSpc>
              <a:spcBef>
                <a:spcPts val="932"/>
              </a:spcBef>
            </a:pPr>
            <a:r>
              <a:rPr sz="1996" baseline="4629" dirty="0">
                <a:latin typeface="Times New Roman"/>
                <a:cs typeface="Times New Roman"/>
              </a:rPr>
              <a:t>For</a:t>
            </a:r>
            <a:r>
              <a:rPr sz="1996" spc="8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practice,</a:t>
            </a:r>
            <a:r>
              <a:rPr sz="1996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let’s</a:t>
            </a:r>
            <a:r>
              <a:rPr sz="1996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also</a:t>
            </a:r>
            <a:r>
              <a:rPr sz="1996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compute</a:t>
            </a:r>
            <a:r>
              <a:rPr sz="1996" baseline="4629" dirty="0">
                <a:latin typeface="Times New Roman"/>
                <a:cs typeface="Times New Roman"/>
              </a:rPr>
              <a:t> the</a:t>
            </a:r>
            <a:r>
              <a:rPr sz="1996" spc="8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SSD</a:t>
            </a:r>
            <a:r>
              <a:rPr sz="1996" spc="8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using</a:t>
            </a:r>
            <a:r>
              <a:rPr sz="1996" spc="8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the</a:t>
            </a:r>
            <a:r>
              <a:rPr sz="1996" spc="8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computational</a:t>
            </a:r>
            <a:r>
              <a:rPr sz="1996" spc="481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formula,</a:t>
            </a:r>
            <a:r>
              <a:rPr sz="1996" spc="481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∑</a:t>
            </a:r>
            <a:r>
              <a:rPr sz="887" spc="-5" dirty="0">
                <a:latin typeface="Times New Roman"/>
                <a:cs typeface="Times New Roman"/>
              </a:rPr>
              <a:t>i </a:t>
            </a:r>
            <a:r>
              <a:rPr sz="1996" spc="-8" baseline="4629" dirty="0">
                <a:latin typeface="Times New Roman"/>
                <a:cs typeface="Times New Roman"/>
              </a:rPr>
              <a:t>(x</a:t>
            </a:r>
            <a:r>
              <a:rPr sz="887" spc="-5" dirty="0">
                <a:latin typeface="Times New Roman"/>
                <a:cs typeface="Times New Roman"/>
              </a:rPr>
              <a:t>i</a:t>
            </a:r>
            <a:r>
              <a:rPr sz="1996" spc="-8" baseline="4629" dirty="0">
                <a:latin typeface="Times New Roman"/>
                <a:cs typeface="Times New Roman"/>
              </a:rPr>
              <a:t>) </a:t>
            </a:r>
            <a:r>
              <a:rPr sz="1331" spc="-8" baseline="34722" dirty="0">
                <a:latin typeface="Times New Roman"/>
                <a:cs typeface="Times New Roman"/>
              </a:rPr>
              <a:t>2 </a:t>
            </a:r>
            <a:r>
              <a:rPr sz="1996" baseline="4629" dirty="0">
                <a:latin typeface="Times New Roman"/>
                <a:cs typeface="Times New Roman"/>
              </a:rPr>
              <a:t>– </a:t>
            </a:r>
            <a:r>
              <a:rPr sz="1996" spc="8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(1/N)(∑</a:t>
            </a:r>
            <a:r>
              <a:rPr sz="887" spc="-5" dirty="0">
                <a:latin typeface="Times New Roman"/>
                <a:cs typeface="Times New Roman"/>
              </a:rPr>
              <a:t>i</a:t>
            </a:r>
            <a:r>
              <a:rPr sz="887" spc="111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x</a:t>
            </a:r>
            <a:r>
              <a:rPr sz="887" spc="-5" dirty="0">
                <a:latin typeface="Times New Roman"/>
                <a:cs typeface="Times New Roman"/>
              </a:rPr>
              <a:t>i</a:t>
            </a:r>
            <a:r>
              <a:rPr sz="1996" spc="-8" baseline="4629" dirty="0">
                <a:latin typeface="Times New Roman"/>
                <a:cs typeface="Times New Roman"/>
              </a:rPr>
              <a:t>)</a:t>
            </a:r>
            <a:r>
              <a:rPr sz="1996" baseline="4629" dirty="0">
                <a:latin typeface="Times New Roman"/>
                <a:cs typeface="Times New Roman"/>
              </a:rPr>
              <a:t> </a:t>
            </a:r>
            <a:r>
              <a:rPr sz="1331" spc="-8" baseline="34722" dirty="0">
                <a:latin typeface="Times New Roman"/>
                <a:cs typeface="Times New Roman"/>
              </a:rPr>
              <a:t>2</a:t>
            </a:r>
            <a:r>
              <a:rPr sz="1996" spc="-8" baseline="4629" dirty="0">
                <a:latin typeface="Times New Roman"/>
                <a:cs typeface="Times New Roman"/>
              </a:rPr>
              <a:t>.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∑</a:t>
            </a:r>
            <a:r>
              <a:rPr sz="887" spc="-5" dirty="0">
                <a:latin typeface="Times New Roman"/>
                <a:cs typeface="Times New Roman"/>
              </a:rPr>
              <a:t>i</a:t>
            </a:r>
            <a:r>
              <a:rPr sz="887" spc="111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(x</a:t>
            </a:r>
            <a:r>
              <a:rPr sz="887" spc="-5" dirty="0">
                <a:latin typeface="Times New Roman"/>
                <a:cs typeface="Times New Roman"/>
              </a:rPr>
              <a:t>i</a:t>
            </a:r>
            <a:r>
              <a:rPr sz="1996" spc="-8" baseline="4629" dirty="0">
                <a:latin typeface="Times New Roman"/>
                <a:cs typeface="Times New Roman"/>
              </a:rPr>
              <a:t>)</a:t>
            </a:r>
            <a:r>
              <a:rPr sz="1996" baseline="4629" dirty="0">
                <a:latin typeface="Times New Roman"/>
                <a:cs typeface="Times New Roman"/>
              </a:rPr>
              <a:t> </a:t>
            </a:r>
            <a:r>
              <a:rPr sz="1331" spc="-8" baseline="34722" dirty="0">
                <a:latin typeface="Times New Roman"/>
                <a:cs typeface="Times New Roman"/>
              </a:rPr>
              <a:t>2</a:t>
            </a:r>
            <a:r>
              <a:rPr sz="1331" spc="166" baseline="34722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=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12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+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22+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32</a:t>
            </a:r>
            <a:r>
              <a:rPr sz="1996" spc="6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+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42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+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52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=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1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+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4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+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9</a:t>
            </a:r>
            <a:r>
              <a:rPr sz="1996" spc="6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+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16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+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25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=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55.</a:t>
            </a:r>
            <a:r>
              <a:rPr sz="1996" spc="57" baseline="4629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(1/N)(∑</a:t>
            </a:r>
            <a:r>
              <a:rPr sz="887" spc="-5" dirty="0">
                <a:latin typeface="Times New Roman"/>
                <a:cs typeface="Times New Roman"/>
              </a:rPr>
              <a:t>i</a:t>
            </a:r>
            <a:r>
              <a:rPr sz="887" spc="111" dirty="0">
                <a:latin typeface="Times New Roman"/>
                <a:cs typeface="Times New Roman"/>
              </a:rPr>
              <a:t> </a:t>
            </a:r>
            <a:r>
              <a:rPr sz="1996" spc="-8" baseline="4629" dirty="0">
                <a:latin typeface="Times New Roman"/>
                <a:cs typeface="Times New Roman"/>
              </a:rPr>
              <a:t>x</a:t>
            </a:r>
            <a:r>
              <a:rPr sz="887" spc="-5" dirty="0">
                <a:latin typeface="Times New Roman"/>
                <a:cs typeface="Times New Roman"/>
              </a:rPr>
              <a:t>i</a:t>
            </a:r>
            <a:r>
              <a:rPr sz="1996" spc="-8" baseline="4629" dirty="0">
                <a:latin typeface="Times New Roman"/>
                <a:cs typeface="Times New Roman"/>
              </a:rPr>
              <a:t>)</a:t>
            </a:r>
            <a:r>
              <a:rPr sz="1996" baseline="4629" dirty="0">
                <a:latin typeface="Times New Roman"/>
                <a:cs typeface="Times New Roman"/>
              </a:rPr>
              <a:t> </a:t>
            </a:r>
            <a:r>
              <a:rPr sz="1331" spc="-8" baseline="34722" dirty="0">
                <a:latin typeface="Times New Roman"/>
                <a:cs typeface="Times New Roman"/>
              </a:rPr>
              <a:t>2</a:t>
            </a:r>
            <a:r>
              <a:rPr sz="1331" spc="166" baseline="34722" dirty="0">
                <a:latin typeface="Times New Roman"/>
                <a:cs typeface="Times New Roman"/>
              </a:rPr>
              <a:t> </a:t>
            </a:r>
            <a:r>
              <a:rPr sz="1996" baseline="4629" dirty="0">
                <a:latin typeface="Times New Roman"/>
                <a:cs typeface="Times New Roman"/>
              </a:rPr>
              <a:t>=</a:t>
            </a:r>
            <a:endParaRPr sz="1996" baseline="4629">
              <a:latin typeface="Times New Roman"/>
              <a:cs typeface="Times New Roman"/>
            </a:endParaRPr>
          </a:p>
          <a:p>
            <a:pPr marL="352108" algn="just">
              <a:spcBef>
                <a:spcPts val="55"/>
              </a:spcBef>
            </a:pPr>
            <a:r>
              <a:rPr sz="1331" spc="-5" dirty="0">
                <a:latin typeface="Times New Roman"/>
                <a:cs typeface="Times New Roman"/>
              </a:rPr>
              <a:t>(1/5) </a:t>
            </a:r>
            <a:r>
              <a:rPr sz="1331" dirty="0">
                <a:latin typeface="Times New Roman"/>
                <a:cs typeface="Times New Roman"/>
              </a:rPr>
              <a:t>(1 + 2 + 3 + 4 + 5) 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</a:t>
            </a:r>
            <a:r>
              <a:rPr sz="1331" spc="-5" dirty="0">
                <a:latin typeface="Times New Roman"/>
                <a:cs typeface="Times New Roman"/>
              </a:rPr>
              <a:t>(1/5)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(15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-5" dirty="0">
                <a:latin typeface="Times New Roman"/>
                <a:cs typeface="Times New Roman"/>
              </a:rPr>
              <a:t>)</a:t>
            </a:r>
            <a:r>
              <a:rPr sz="1331" dirty="0">
                <a:latin typeface="Times New Roman"/>
                <a:cs typeface="Times New Roman"/>
              </a:rPr>
              <a:t> = 45. So SSD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</a:t>
            </a:r>
            <a:r>
              <a:rPr sz="1331" spc="-5" dirty="0">
                <a:latin typeface="Times New Roman"/>
                <a:cs typeface="Times New Roman"/>
              </a:rPr>
              <a:t>55</a:t>
            </a:r>
            <a:r>
              <a:rPr sz="1331" dirty="0">
                <a:latin typeface="Times New Roman"/>
                <a:cs typeface="Times New Roman"/>
              </a:rPr>
              <a:t> – 45 = 10, just like</a:t>
            </a:r>
            <a:r>
              <a:rPr sz="1331" spc="-5" dirty="0">
                <a:latin typeface="Times New Roman"/>
                <a:cs typeface="Times New Roman"/>
              </a:rPr>
              <a:t> before.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359" y="5191186"/>
            <a:ext cx="6702450" cy="2375637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30281">
              <a:spcBef>
                <a:spcPts val="111"/>
              </a:spcBef>
            </a:pPr>
            <a:r>
              <a:rPr sz="1331" b="1" dirty="0">
                <a:latin typeface="Times New Roman"/>
                <a:cs typeface="Times New Roman"/>
              </a:rPr>
              <a:t>How to </a:t>
            </a:r>
            <a:r>
              <a:rPr sz="1331" b="1" spc="-5" dirty="0">
                <a:latin typeface="Times New Roman"/>
                <a:cs typeface="Times New Roman"/>
              </a:rPr>
              <a:t>find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Standard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Deviation</a:t>
            </a:r>
            <a:r>
              <a:rPr sz="1331" b="1" dirty="0">
                <a:latin typeface="Times New Roman"/>
                <a:cs typeface="Times New Roman"/>
              </a:rPr>
              <a:t> – Example</a:t>
            </a:r>
            <a:r>
              <a:rPr sz="1331" b="1" spc="-5" dirty="0">
                <a:latin typeface="Times New Roman"/>
                <a:cs typeface="Times New Roman"/>
              </a:rPr>
              <a:t> (in</a:t>
            </a:r>
            <a:r>
              <a:rPr sz="1331" b="1" dirty="0">
                <a:latin typeface="Times New Roman"/>
                <a:cs typeface="Times New Roman"/>
              </a:rPr>
              <a:t> Sample</a:t>
            </a:r>
            <a:r>
              <a:rPr sz="1331" b="1" spc="-5" dirty="0">
                <a:latin typeface="Times New Roman"/>
                <a:cs typeface="Times New Roman"/>
              </a:rPr>
              <a:t> score)</a:t>
            </a:r>
            <a:endParaRPr sz="1331">
              <a:latin typeface="Times New Roman"/>
              <a:cs typeface="Times New Roman"/>
            </a:endParaRPr>
          </a:p>
          <a:p>
            <a:pPr marL="338024" marR="90140" indent="-253517">
              <a:lnSpc>
                <a:spcPct val="110000"/>
              </a:lnSpc>
              <a:spcBef>
                <a:spcPts val="876"/>
              </a:spcBef>
              <a:buFont typeface="Arial MT"/>
              <a:buChar char="•"/>
              <a:tabLst>
                <a:tab pos="337319" algn="l"/>
                <a:tab pos="338024" algn="l"/>
              </a:tabLst>
            </a:pPr>
            <a:r>
              <a:rPr sz="1331" b="1" dirty="0">
                <a:latin typeface="Times New Roman"/>
                <a:cs typeface="Times New Roman"/>
              </a:rPr>
              <a:t>Example</a:t>
            </a:r>
            <a:r>
              <a:rPr sz="1331" b="1" spc="19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2:</a:t>
            </a:r>
            <a:r>
              <a:rPr sz="1331" b="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Find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9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SSD,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variance,</a:t>
            </a:r>
            <a:r>
              <a:rPr sz="1331" spc="19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spc="19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19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9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following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sample</a:t>
            </a:r>
            <a:r>
              <a:rPr sz="1331" b="1" spc="19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of </a:t>
            </a:r>
            <a:r>
              <a:rPr sz="1331" b="1" spc="-31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scores</a:t>
            </a:r>
            <a:r>
              <a:rPr sz="1331" spc="-5" dirty="0">
                <a:latin typeface="Times New Roman"/>
                <a:cs typeface="Times New Roman"/>
              </a:rPr>
              <a:t>: </a:t>
            </a:r>
            <a:r>
              <a:rPr sz="1331" dirty="0">
                <a:latin typeface="Times New Roman"/>
                <a:cs typeface="Times New Roman"/>
              </a:rPr>
              <a:t>1, 3, 3, 5.</a:t>
            </a:r>
            <a:endParaRPr sz="1331">
              <a:latin typeface="Times New Roman"/>
              <a:cs typeface="Times New Roman"/>
            </a:endParaRPr>
          </a:p>
          <a:p>
            <a:pPr marL="338024" indent="-253517">
              <a:spcBef>
                <a:spcPts val="1065"/>
              </a:spcBef>
              <a:buFont typeface="Arial MT"/>
              <a:buChar char="•"/>
              <a:tabLst>
                <a:tab pos="337319" algn="l"/>
                <a:tab pos="338024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average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these</a:t>
            </a:r>
            <a:r>
              <a:rPr sz="1331" dirty="0">
                <a:latin typeface="Times New Roman"/>
                <a:cs typeface="Times New Roman"/>
              </a:rPr>
              <a:t> four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(the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(1+3+3+5)/4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12/4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3.</a:t>
            </a:r>
            <a:endParaRPr sz="1331">
              <a:latin typeface="Times New Roman"/>
              <a:cs typeface="Times New Roman"/>
            </a:endParaRPr>
          </a:p>
          <a:p>
            <a:pPr marL="338024" indent="-253517">
              <a:spcBef>
                <a:spcPts val="1037"/>
              </a:spcBef>
              <a:buFont typeface="Arial MT"/>
              <a:buChar char="•"/>
              <a:tabLst>
                <a:tab pos="337319" algn="l"/>
                <a:tab pos="338024" algn="l"/>
              </a:tabLst>
            </a:pPr>
            <a:r>
              <a:rPr sz="1331" dirty="0">
                <a:latin typeface="Times New Roman"/>
                <a:cs typeface="Times New Roman"/>
              </a:rPr>
              <a:t>So,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SSD = </a:t>
            </a:r>
            <a:r>
              <a:rPr sz="1331" spc="-5" dirty="0">
                <a:latin typeface="Times New Roman"/>
                <a:cs typeface="Times New Roman"/>
              </a:rPr>
              <a:t>(3-1)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 </a:t>
            </a:r>
            <a:r>
              <a:rPr sz="1331" spc="-5" dirty="0">
                <a:latin typeface="Times New Roman"/>
                <a:cs typeface="Times New Roman"/>
              </a:rPr>
              <a:t>(3-3)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</a:t>
            </a:r>
            <a:r>
              <a:rPr sz="1331" spc="-5" dirty="0">
                <a:latin typeface="Times New Roman"/>
                <a:cs typeface="Times New Roman"/>
              </a:rPr>
              <a:t> (3-3)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+ </a:t>
            </a:r>
            <a:r>
              <a:rPr sz="1331" spc="-5" dirty="0">
                <a:latin typeface="Times New Roman"/>
                <a:cs typeface="Times New Roman"/>
              </a:rPr>
              <a:t>(3-5)</a:t>
            </a:r>
            <a:r>
              <a:rPr sz="1331" spc="-8" baseline="27777" dirty="0">
                <a:latin typeface="Times New Roman"/>
                <a:cs typeface="Times New Roman"/>
              </a:rPr>
              <a:t>2</a:t>
            </a:r>
            <a:r>
              <a:rPr sz="1331" spc="166" baseline="277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= 4 +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0 + 0 + 4 = 8.</a:t>
            </a:r>
            <a:endParaRPr sz="1331">
              <a:latin typeface="Times New Roman"/>
              <a:cs typeface="Times New Roman"/>
            </a:endParaRPr>
          </a:p>
          <a:p>
            <a:pPr marL="338024" marR="90140" indent="-253517">
              <a:lnSpc>
                <a:spcPct val="110000"/>
              </a:lnSpc>
              <a:spcBef>
                <a:spcPts val="909"/>
              </a:spcBef>
              <a:buFont typeface="Arial MT"/>
              <a:buChar char="•"/>
              <a:tabLst>
                <a:tab pos="337319" algn="l"/>
                <a:tab pos="338024" algn="l"/>
              </a:tabLst>
            </a:pPr>
            <a:r>
              <a:rPr sz="1331" dirty="0">
                <a:latin typeface="Times New Roman"/>
                <a:cs typeface="Times New Roman"/>
              </a:rPr>
              <a:t>Now,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because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were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told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these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constitute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we’ll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divide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SSD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n-1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get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sample variance.</a:t>
            </a:r>
            <a:endParaRPr sz="1331">
              <a:latin typeface="Times New Roman"/>
              <a:cs typeface="Times New Roman"/>
            </a:endParaRPr>
          </a:p>
          <a:p>
            <a:pPr marL="338024" indent="-253517">
              <a:spcBef>
                <a:spcPts val="1065"/>
              </a:spcBef>
              <a:buFont typeface="Arial MT"/>
              <a:buChar char="•"/>
              <a:tabLst>
                <a:tab pos="337319" algn="l"/>
                <a:tab pos="338024" algn="l"/>
              </a:tabLst>
            </a:pPr>
            <a:r>
              <a:rPr sz="1331" dirty="0">
                <a:latin typeface="Times New Roman"/>
                <a:cs typeface="Times New Roman"/>
              </a:rPr>
              <a:t>In our </a:t>
            </a:r>
            <a:r>
              <a:rPr sz="1331" spc="-5" dirty="0">
                <a:latin typeface="Times New Roman"/>
                <a:cs typeface="Times New Roman"/>
              </a:rPr>
              <a:t>case</a:t>
            </a:r>
            <a:r>
              <a:rPr sz="1331" dirty="0">
                <a:latin typeface="Times New Roman"/>
                <a:cs typeface="Times New Roman"/>
              </a:rPr>
              <a:t> we</a:t>
            </a:r>
            <a:r>
              <a:rPr sz="1331" spc="-5" dirty="0">
                <a:latin typeface="Times New Roman"/>
                <a:cs typeface="Times New Roman"/>
              </a:rPr>
              <a:t> have </a:t>
            </a:r>
            <a:r>
              <a:rPr sz="1331" dirty="0">
                <a:latin typeface="Times New Roman"/>
                <a:cs typeface="Times New Roman"/>
              </a:rPr>
              <a:t>four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scores,</a:t>
            </a:r>
            <a:r>
              <a:rPr sz="1331" dirty="0">
                <a:latin typeface="Times New Roman"/>
                <a:cs typeface="Times New Roman"/>
              </a:rPr>
              <a:t> so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n = 4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so n-1 =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3.</a:t>
            </a:r>
            <a:r>
              <a:rPr sz="1331" spc="-5" dirty="0">
                <a:latin typeface="Times New Roman"/>
                <a:cs typeface="Times New Roman"/>
              </a:rPr>
              <a:t> Therefore,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our </a:t>
            </a:r>
            <a:r>
              <a:rPr sz="1331" spc="-5" dirty="0">
                <a:latin typeface="Times New Roman"/>
                <a:cs typeface="Times New Roman"/>
              </a:rPr>
              <a:t>sample variance</a:t>
            </a:r>
            <a:r>
              <a:rPr sz="1331" dirty="0">
                <a:latin typeface="Times New Roman"/>
                <a:cs typeface="Times New Roman"/>
              </a:rPr>
              <a:t> is </a:t>
            </a:r>
            <a:r>
              <a:rPr sz="1331" spc="-5" dirty="0">
                <a:latin typeface="Times New Roman"/>
                <a:cs typeface="Times New Roman"/>
              </a:rPr>
              <a:t>8/3.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8779" y="7685697"/>
            <a:ext cx="88024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dirty="0">
                <a:latin typeface="Arial MT"/>
                <a:cs typeface="Arial MT"/>
              </a:rPr>
              <a:t>•</a:t>
            </a:r>
            <a:endParaRPr sz="1331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80788" y="7720063"/>
            <a:ext cx="223227" cy="10563"/>
          </a:xfrm>
          <a:custGeom>
            <a:avLst/>
            <a:gdLst/>
            <a:ahLst/>
            <a:cxnLst/>
            <a:rect l="l" t="t" r="r" b="b"/>
            <a:pathLst>
              <a:path w="201295" h="9525">
                <a:moveTo>
                  <a:pt x="201168" y="0"/>
                </a:moveTo>
                <a:lnTo>
                  <a:pt x="0" y="0"/>
                </a:lnTo>
                <a:lnTo>
                  <a:pt x="0" y="9143"/>
                </a:lnTo>
                <a:lnTo>
                  <a:pt x="201168" y="9143"/>
                </a:lnTo>
                <a:lnTo>
                  <a:pt x="201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90"/>
          </a:p>
        </p:txBody>
      </p:sp>
      <p:sp>
        <p:nvSpPr>
          <p:cNvPr id="9" name="object 9"/>
          <p:cNvSpPr txBox="1"/>
          <p:nvPr/>
        </p:nvSpPr>
        <p:spPr>
          <a:xfrm>
            <a:off x="2392286" y="7692458"/>
            <a:ext cx="6171493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996" baseline="2314" dirty="0">
                <a:latin typeface="Times New Roman"/>
                <a:cs typeface="Times New Roman"/>
              </a:rPr>
              <a:t>And the </a:t>
            </a:r>
            <a:r>
              <a:rPr sz="1996" b="1" baseline="2314" dirty="0">
                <a:latin typeface="Times New Roman"/>
                <a:cs typeface="Times New Roman"/>
              </a:rPr>
              <a:t>sample</a:t>
            </a:r>
            <a:r>
              <a:rPr sz="1996" b="1" spc="-8" baseline="2314" dirty="0">
                <a:latin typeface="Times New Roman"/>
                <a:cs typeface="Times New Roman"/>
              </a:rPr>
              <a:t> standard</a:t>
            </a:r>
            <a:r>
              <a:rPr sz="1996" b="1" baseline="2314" dirty="0">
                <a:latin typeface="Times New Roman"/>
                <a:cs typeface="Times New Roman"/>
              </a:rPr>
              <a:t> </a:t>
            </a:r>
            <a:r>
              <a:rPr sz="1996" b="1" spc="-8" baseline="2314" dirty="0">
                <a:latin typeface="Times New Roman"/>
                <a:cs typeface="Times New Roman"/>
              </a:rPr>
              <a:t>deviation</a:t>
            </a:r>
            <a:r>
              <a:rPr sz="1996" b="1" baseline="2314" dirty="0">
                <a:latin typeface="Times New Roman"/>
                <a:cs typeface="Times New Roman"/>
              </a:rPr>
              <a:t> </a:t>
            </a:r>
            <a:r>
              <a:rPr sz="1996" baseline="2314" dirty="0">
                <a:latin typeface="Times New Roman"/>
                <a:cs typeface="Times New Roman"/>
              </a:rPr>
              <a:t>is </a:t>
            </a:r>
            <a:r>
              <a:rPr sz="1996" spc="-8" baseline="2314" dirty="0">
                <a:latin typeface="Times New Roman"/>
                <a:cs typeface="Times New Roman"/>
              </a:rPr>
              <a:t>square </a:t>
            </a:r>
            <a:r>
              <a:rPr sz="1996" baseline="2314" dirty="0">
                <a:latin typeface="Times New Roman"/>
                <a:cs typeface="Times New Roman"/>
              </a:rPr>
              <a:t>root</a:t>
            </a:r>
            <a:r>
              <a:rPr sz="1996" spc="-8" baseline="2314" dirty="0">
                <a:latin typeface="Times New Roman"/>
                <a:cs typeface="Times New Roman"/>
              </a:rPr>
              <a:t> </a:t>
            </a:r>
            <a:r>
              <a:rPr sz="1996" baseline="2314" dirty="0">
                <a:latin typeface="Times New Roman"/>
                <a:cs typeface="Times New Roman"/>
              </a:rPr>
              <a:t>of</a:t>
            </a:r>
            <a:r>
              <a:rPr sz="1996" spc="8" baseline="2314" dirty="0">
                <a:latin typeface="Times New Roman"/>
                <a:cs typeface="Times New Roman"/>
              </a:rPr>
              <a:t> </a:t>
            </a:r>
            <a:r>
              <a:rPr sz="1996" spc="-8" baseline="2314" dirty="0">
                <a:latin typeface="Times New Roman"/>
                <a:cs typeface="Times New Roman"/>
              </a:rPr>
              <a:t>8/3</a:t>
            </a:r>
            <a:r>
              <a:rPr sz="1996" baseline="2314" dirty="0">
                <a:latin typeface="Times New Roman"/>
                <a:cs typeface="Times New Roman"/>
              </a:rPr>
              <a:t> =</a:t>
            </a:r>
            <a:r>
              <a:rPr sz="1996" spc="8" baseline="231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Cambria Math"/>
                <a:cs typeface="Cambria Math"/>
              </a:rPr>
              <a:t>√</a:t>
            </a:r>
            <a:r>
              <a:rPr sz="1996" spc="-8" baseline="2314" dirty="0">
                <a:latin typeface="Cambria Math"/>
                <a:cs typeface="Cambria Math"/>
              </a:rPr>
              <a:t>2.6</a:t>
            </a:r>
            <a:r>
              <a:rPr sz="1996" spc="557" baseline="2314" dirty="0">
                <a:latin typeface="Cambria Math"/>
                <a:cs typeface="Cambria Math"/>
              </a:rPr>
              <a:t> </a:t>
            </a:r>
            <a:r>
              <a:rPr sz="1996" baseline="2314" dirty="0">
                <a:latin typeface="Times New Roman"/>
                <a:cs typeface="Times New Roman"/>
              </a:rPr>
              <a:t>(SQRT</a:t>
            </a:r>
            <a:r>
              <a:rPr sz="1996" spc="-8" baseline="2314" dirty="0">
                <a:latin typeface="Times New Roman"/>
                <a:cs typeface="Times New Roman"/>
              </a:rPr>
              <a:t> </a:t>
            </a:r>
            <a:r>
              <a:rPr sz="1996" baseline="2314" dirty="0">
                <a:latin typeface="Times New Roman"/>
                <a:cs typeface="Times New Roman"/>
              </a:rPr>
              <a:t>0F 2.6) = 1.6124</a:t>
            </a:r>
            <a:endParaRPr sz="1996" baseline="231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85272" y="8358337"/>
            <a:ext cx="6800331" cy="1912177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68307" lvl="1" indent="-254222">
              <a:spcBef>
                <a:spcPts val="111"/>
              </a:spcBef>
              <a:buSzPct val="91666"/>
              <a:buAutoNum type="arabicPeriod" startAt="4"/>
              <a:tabLst>
                <a:tab pos="268307" algn="l"/>
              </a:tabLst>
            </a:pPr>
            <a:r>
              <a:rPr sz="1331" b="1" dirty="0">
                <a:latin typeface="Times New Roman"/>
                <a:cs typeface="Times New Roman"/>
              </a:rPr>
              <a:t>What</a:t>
            </a:r>
            <a:r>
              <a:rPr sz="1331" b="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is </a:t>
            </a:r>
            <a:r>
              <a:rPr sz="1331" b="1" spc="-5" dirty="0">
                <a:latin typeface="Times New Roman"/>
                <a:cs typeface="Times New Roman"/>
              </a:rPr>
              <a:t>Distribution </a:t>
            </a:r>
            <a:r>
              <a:rPr sz="1331" b="1" dirty="0">
                <a:latin typeface="Times New Roman"/>
                <a:cs typeface="Times New Roman"/>
              </a:rPr>
              <a:t>in </a:t>
            </a:r>
            <a:r>
              <a:rPr sz="1331" b="1" spc="-5" dirty="0">
                <a:latin typeface="Times New Roman"/>
                <a:cs typeface="Times New Roman"/>
              </a:rPr>
              <a:t>statistics?</a:t>
            </a:r>
            <a:endParaRPr sz="1331">
              <a:latin typeface="Times New Roman"/>
              <a:cs typeface="Times New Roman"/>
            </a:endParaRPr>
          </a:p>
          <a:p>
            <a:pPr marL="521119" marR="5633" lvl="2" indent="-253517">
              <a:lnSpc>
                <a:spcPct val="111700"/>
              </a:lnSpc>
              <a:spcBef>
                <a:spcPts val="848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</a:t>
            </a:r>
            <a:r>
              <a:rPr sz="1331" b="1" spc="6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simply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collection</a:t>
            </a:r>
            <a:r>
              <a:rPr sz="1331" spc="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data,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scores,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variable.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Usually,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these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arranged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order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 </a:t>
            </a:r>
            <a:r>
              <a:rPr sz="1331" spc="-5" dirty="0">
                <a:latin typeface="Times New Roman"/>
                <a:cs typeface="Times New Roman"/>
              </a:rPr>
              <a:t>smallest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largest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spc="-5" dirty="0">
                <a:latin typeface="Times New Roman"/>
                <a:cs typeface="Times New Roman"/>
              </a:rPr>
              <a:t>presented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graphically.</a:t>
            </a:r>
            <a:endParaRPr sz="1331">
              <a:latin typeface="Times New Roman"/>
              <a:cs typeface="Times New Roman"/>
            </a:endParaRPr>
          </a:p>
          <a:p>
            <a:pPr marL="521119" marR="5633" lvl="2" indent="-253517">
              <a:lnSpc>
                <a:spcPct val="110000"/>
              </a:lnSpc>
              <a:spcBef>
                <a:spcPts val="881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b="1" dirty="0">
                <a:latin typeface="Times New Roman"/>
                <a:cs typeface="Times New Roman"/>
              </a:rPr>
              <a:t>A</a:t>
            </a:r>
            <a:r>
              <a:rPr sz="1331" b="1" spc="-5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</a:t>
            </a:r>
            <a:r>
              <a:rPr sz="1331" b="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arrangement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showing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their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observed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theoretical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frequency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occurrence.</a:t>
            </a:r>
            <a:endParaRPr sz="1331">
              <a:latin typeface="Times New Roman"/>
              <a:cs typeface="Times New Roman"/>
            </a:endParaRPr>
          </a:p>
          <a:p>
            <a:pPr marL="521119" marR="5633" lvl="2" indent="-253517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bell</a:t>
            </a:r>
            <a:r>
              <a:rPr sz="1331" b="1" spc="28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curve</a:t>
            </a:r>
            <a:r>
              <a:rPr sz="1331" b="1" spc="28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showing</a:t>
            </a:r>
            <a:r>
              <a:rPr sz="1331" spc="28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how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class</a:t>
            </a:r>
            <a:r>
              <a:rPr sz="1331" spc="28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did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our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last</a:t>
            </a:r>
            <a:r>
              <a:rPr sz="1331" spc="28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exam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would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28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example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distribution.</a:t>
            </a:r>
            <a:endParaRPr sz="1331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9" y="455672"/>
            <a:ext cx="6546824" cy="318117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67602" indent="-253517">
              <a:spcBef>
                <a:spcPts val="111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All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characterized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following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dimensions: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65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Central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Tendency:</a:t>
            </a:r>
            <a:r>
              <a:rPr sz="1331" b="1" spc="3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Median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Mode(s)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37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Variability:</a:t>
            </a:r>
            <a:r>
              <a:rPr sz="1331" b="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All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distributions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have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variance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65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Bell</a:t>
            </a:r>
            <a:r>
              <a:rPr sz="1331" b="1" spc="-33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Curve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term </a:t>
            </a:r>
            <a:r>
              <a:rPr sz="1331" b="1" spc="-5" dirty="0">
                <a:latin typeface="Times New Roman"/>
                <a:cs typeface="Times New Roman"/>
              </a:rPr>
              <a:t>bell curve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used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describe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mathematical concept called normal distribution,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sometimes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referred</a:t>
            </a:r>
            <a:r>
              <a:rPr sz="1331" dirty="0">
                <a:latin typeface="Times New Roman"/>
                <a:cs typeface="Times New Roman"/>
              </a:rPr>
              <a:t> to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Gaussian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1700"/>
              </a:lnSpc>
              <a:spcBef>
                <a:spcPts val="854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"Bell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curve"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refers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bell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shape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created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when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line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plotted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using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points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item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meets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criteria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b="1" spc="-5" dirty="0">
                <a:latin typeface="Times New Roman"/>
                <a:cs typeface="Times New Roman"/>
              </a:rPr>
              <a:t>normal distribution.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800"/>
              </a:lnSpc>
              <a:spcBef>
                <a:spcPts val="865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In a </a:t>
            </a:r>
            <a:r>
              <a:rPr sz="1331" spc="-5" dirty="0">
                <a:latin typeface="Times New Roman"/>
                <a:cs typeface="Times New Roman"/>
              </a:rPr>
              <a:t>bell curve,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center contains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greatest number </a:t>
            </a:r>
            <a:r>
              <a:rPr sz="1331" dirty="0">
                <a:latin typeface="Times New Roman"/>
                <a:cs typeface="Times New Roman"/>
              </a:rPr>
              <a:t>of a </a:t>
            </a:r>
            <a:r>
              <a:rPr sz="1331" spc="-5" dirty="0">
                <a:latin typeface="Times New Roman"/>
                <a:cs typeface="Times New Roman"/>
              </a:rPr>
              <a:t>value and, therefore, </a:t>
            </a:r>
            <a:r>
              <a:rPr sz="1331" dirty="0">
                <a:latin typeface="Times New Roman"/>
                <a:cs typeface="Times New Roman"/>
              </a:rPr>
              <a:t>it is 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highest point </a:t>
            </a:r>
            <a:r>
              <a:rPr sz="1331" dirty="0">
                <a:latin typeface="Times New Roman"/>
                <a:cs typeface="Times New Roman"/>
              </a:rPr>
              <a:t>on the </a:t>
            </a:r>
            <a:r>
              <a:rPr sz="1331" spc="-5" dirty="0">
                <a:latin typeface="Times New Roman"/>
                <a:cs typeface="Times New Roman"/>
              </a:rPr>
              <a:t>arc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line. This point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referred </a:t>
            </a:r>
            <a:r>
              <a:rPr sz="1331" dirty="0">
                <a:latin typeface="Times New Roman"/>
                <a:cs typeface="Times New Roman"/>
              </a:rPr>
              <a:t>to the</a:t>
            </a:r>
            <a:r>
              <a:rPr sz="1331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1331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</a:rPr>
              <a:t>mean,</a:t>
            </a:r>
            <a:r>
              <a:rPr sz="1331" spc="-5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but in </a:t>
            </a:r>
            <a:r>
              <a:rPr sz="1331" spc="-5" dirty="0">
                <a:latin typeface="Times New Roman"/>
                <a:cs typeface="Times New Roman"/>
              </a:rPr>
              <a:t>simple terms,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the </a:t>
            </a:r>
            <a:r>
              <a:rPr sz="1331" spc="-5" dirty="0">
                <a:latin typeface="Times New Roman"/>
                <a:cs typeface="Times New Roman"/>
              </a:rPr>
              <a:t>highest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occurrences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element (in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statistical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terms,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mode).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2286" y="6113953"/>
            <a:ext cx="911218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b="1" spc="-5" dirty="0"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215" y="3913901"/>
            <a:ext cx="4005704" cy="20797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9746" y="6361263"/>
            <a:ext cx="5196898" cy="35415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9" y="435390"/>
            <a:ext cx="6546824" cy="46472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67602" marR="5633" indent="-253517">
              <a:lnSpc>
                <a:spcPct val="110000"/>
              </a:lnSpc>
              <a:spcBef>
                <a:spcPts val="111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But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there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many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cases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where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tends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around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central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with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no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bias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left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 </a:t>
            </a:r>
            <a:r>
              <a:rPr sz="1331" spc="-5" dirty="0">
                <a:latin typeface="Times New Roman"/>
                <a:cs typeface="Times New Roman"/>
              </a:rPr>
              <a:t>right,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it </a:t>
            </a:r>
            <a:r>
              <a:rPr sz="1331" spc="-5" dirty="0">
                <a:latin typeface="Times New Roman"/>
                <a:cs typeface="Times New Roman"/>
              </a:rPr>
              <a:t>gets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close </a:t>
            </a:r>
            <a:r>
              <a:rPr sz="1331" dirty="0">
                <a:latin typeface="Times New Roman"/>
                <a:cs typeface="Times New Roman"/>
              </a:rPr>
              <a:t>to a </a:t>
            </a:r>
            <a:r>
              <a:rPr sz="1331" b="1" spc="-5" dirty="0">
                <a:latin typeface="Times New Roman"/>
                <a:cs typeface="Times New Roman"/>
              </a:rPr>
              <a:t>"Normal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Distribution"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like</a:t>
            </a:r>
            <a:r>
              <a:rPr sz="1331" spc="-5" dirty="0">
                <a:latin typeface="Times New Roman"/>
                <a:cs typeface="Times New Roman"/>
              </a:rPr>
              <a:t> this: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9356" y="3622822"/>
            <a:ext cx="6786247" cy="6668388"/>
          </a:xfrm>
          <a:prstGeom prst="rect">
            <a:avLst/>
          </a:prstGeom>
        </p:spPr>
        <p:txBody>
          <a:bodyPr vert="horz" wrap="square" lIns="0" tIns="34504" rIns="0" bIns="0" rtlCol="0">
            <a:spAutoFit/>
          </a:bodyPr>
          <a:lstStyle/>
          <a:p>
            <a:pPr marL="2940100" algn="just">
              <a:spcBef>
                <a:spcPts val="270"/>
              </a:spcBef>
            </a:pPr>
            <a:r>
              <a:rPr sz="1331" dirty="0">
                <a:latin typeface="Times New Roman"/>
                <a:cs typeface="Times New Roman"/>
              </a:rPr>
              <a:t>Figure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2.2: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Bell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cure</a:t>
            </a:r>
            <a:endParaRPr sz="1331">
              <a:latin typeface="Times New Roman"/>
              <a:cs typeface="Times New Roman"/>
            </a:endParaRPr>
          </a:p>
          <a:p>
            <a:pPr marL="507036" lvl="2" indent="-507036" algn="just">
              <a:spcBef>
                <a:spcPts val="155"/>
              </a:spcBef>
              <a:buAutoNum type="arabicPeriod"/>
              <a:tabLst>
                <a:tab pos="507036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Normal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  <a:p>
            <a:pPr marL="507036" marR="5633" lvl="3" indent="-253517" algn="just">
              <a:lnSpc>
                <a:spcPct val="110400"/>
              </a:lnSpc>
              <a:spcBef>
                <a:spcPts val="449"/>
              </a:spcBef>
              <a:buFont typeface="Arial MT"/>
              <a:buChar char="•"/>
              <a:tabLst>
                <a:tab pos="507036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Normal</a:t>
            </a:r>
            <a:r>
              <a:rPr sz="1331" b="1" spc="-44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distribution:</a:t>
            </a:r>
            <a:r>
              <a:rPr sz="1331" b="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bell-shaped,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symmetrical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which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mean,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median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mode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equal</a:t>
            </a:r>
            <a:r>
              <a:rPr sz="1331" dirty="0">
                <a:latin typeface="Times New Roman"/>
                <a:cs typeface="Times New Roman"/>
              </a:rPr>
              <a:t> Z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(also</a:t>
            </a:r>
            <a:r>
              <a:rPr sz="1331" dirty="0">
                <a:latin typeface="Times New Roman"/>
                <a:cs typeface="Times New Roman"/>
              </a:rPr>
              <a:t> known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scores):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deviations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 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given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raw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falls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above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  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below</a:t>
            </a:r>
            <a:r>
              <a:rPr sz="1331" spc="322" dirty="0">
                <a:latin typeface="Times New Roman"/>
                <a:cs typeface="Times New Roman"/>
              </a:rPr>
              <a:t> </a:t>
            </a:r>
            <a:r>
              <a:rPr sz="1331" spc="32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    </a:t>
            </a:r>
            <a:r>
              <a:rPr sz="1331" spc="-5" dirty="0">
                <a:latin typeface="Times New Roman"/>
                <a:cs typeface="Times New Roman"/>
              </a:rPr>
              <a:t>mean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 normal distribution: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normal distribution represented </a:t>
            </a:r>
            <a:r>
              <a:rPr sz="1331" dirty="0">
                <a:latin typeface="Times New Roman"/>
                <a:cs typeface="Times New Roman"/>
              </a:rPr>
              <a:t>in z </a:t>
            </a:r>
            <a:r>
              <a:rPr sz="1331" spc="-5" dirty="0">
                <a:latin typeface="Times New Roman"/>
                <a:cs typeface="Times New Roman"/>
              </a:rPr>
              <a:t>scores.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standard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always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mean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zero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standard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one.</a:t>
            </a:r>
            <a:endParaRPr sz="1331">
              <a:latin typeface="Times New Roman"/>
              <a:cs typeface="Times New Roman"/>
            </a:endParaRPr>
          </a:p>
          <a:p>
            <a:pPr marL="507036" marR="5633" lvl="3" indent="-253517" algn="just">
              <a:lnSpc>
                <a:spcPct val="110600"/>
              </a:lnSpc>
              <a:spcBef>
                <a:spcPts val="865"/>
              </a:spcBef>
              <a:buFont typeface="Arial MT"/>
              <a:buChar char="•"/>
              <a:tabLst>
                <a:tab pos="507036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important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class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Statistical</a:t>
            </a:r>
            <a:r>
              <a:rPr sz="1331" b="1" spc="-5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</a:t>
            </a:r>
            <a:r>
              <a:rPr sz="1331" b="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has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wide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range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applications. This distribution applies </a:t>
            </a:r>
            <a:r>
              <a:rPr sz="1331" dirty="0">
                <a:latin typeface="Times New Roman"/>
                <a:cs typeface="Times New Roman"/>
              </a:rPr>
              <a:t>in most </a:t>
            </a:r>
            <a:r>
              <a:rPr sz="1331" spc="-5" dirty="0">
                <a:latin typeface="Times New Roman"/>
                <a:cs typeface="Times New Roman"/>
              </a:rPr>
              <a:t>Machine Learning Algorithms and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concept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dirty="0">
                <a:latin typeface="Times New Roman"/>
                <a:cs typeface="Times New Roman"/>
              </a:rPr>
              <a:t> 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must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any </a:t>
            </a:r>
            <a:r>
              <a:rPr sz="1331" b="1" spc="-5" dirty="0">
                <a:latin typeface="Times New Roman"/>
                <a:cs typeface="Times New Roman"/>
              </a:rPr>
              <a:t>Statistician</a:t>
            </a:r>
            <a:r>
              <a:rPr sz="1331" spc="-5" dirty="0">
                <a:latin typeface="Times New Roman"/>
                <a:cs typeface="Times New Roman"/>
              </a:rPr>
              <a:t>, </a:t>
            </a:r>
            <a:r>
              <a:rPr sz="1331" b="1" spc="-5" dirty="0">
                <a:latin typeface="Times New Roman"/>
                <a:cs typeface="Times New Roman"/>
              </a:rPr>
              <a:t>Machine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Learning 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Engineer</a:t>
            </a:r>
            <a:r>
              <a:rPr sz="1331" spc="-5" dirty="0">
                <a:latin typeface="Times New Roman"/>
                <a:cs typeface="Times New Roman"/>
              </a:rPr>
              <a:t>, and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 </a:t>
            </a:r>
            <a:r>
              <a:rPr sz="1331" b="1" spc="-5" dirty="0">
                <a:latin typeface="Times New Roman"/>
                <a:cs typeface="Times New Roman"/>
              </a:rPr>
              <a:t>Scientist.</a:t>
            </a:r>
            <a:endParaRPr sz="1331">
              <a:latin typeface="Times New Roman"/>
              <a:cs typeface="Times New Roman"/>
            </a:endParaRPr>
          </a:p>
          <a:p>
            <a:pPr marL="99999">
              <a:spcBef>
                <a:spcPts val="1043"/>
              </a:spcBef>
            </a:pPr>
            <a:r>
              <a:rPr sz="1331" b="1" spc="-5" dirty="0">
                <a:latin typeface="Times New Roman"/>
                <a:cs typeface="Times New Roman"/>
              </a:rPr>
              <a:t>Parameters</a:t>
            </a:r>
            <a:r>
              <a:rPr sz="1331" b="1" dirty="0">
                <a:latin typeface="Times New Roman"/>
                <a:cs typeface="Times New Roman"/>
              </a:rPr>
              <a:t> of </a:t>
            </a:r>
            <a:r>
              <a:rPr sz="1331" b="1" spc="-5" dirty="0">
                <a:latin typeface="Times New Roman"/>
                <a:cs typeface="Times New Roman"/>
              </a:rPr>
              <a:t>Normal Distribution</a:t>
            </a:r>
            <a:endParaRPr sz="1331">
              <a:latin typeface="Times New Roman"/>
              <a:cs typeface="Times New Roman"/>
            </a:endParaRPr>
          </a:p>
          <a:p>
            <a:pPr marL="507036" lvl="3" indent="-253517">
              <a:spcBef>
                <a:spcPts val="155"/>
              </a:spcBef>
              <a:buFont typeface="Arial MT"/>
              <a:buChar char="•"/>
              <a:tabLst>
                <a:tab pos="506331" algn="l"/>
                <a:tab pos="507036" algn="l"/>
              </a:tabLst>
            </a:pPr>
            <a:r>
              <a:rPr sz="1331" dirty="0">
                <a:latin typeface="Times New Roman"/>
                <a:cs typeface="Times New Roman"/>
              </a:rPr>
              <a:t>Mean</a:t>
            </a:r>
            <a:endParaRPr sz="1331">
              <a:latin typeface="Times New Roman"/>
              <a:cs typeface="Times New Roman"/>
            </a:endParaRPr>
          </a:p>
          <a:p>
            <a:pPr marL="507036" lvl="3" indent="-253517">
              <a:spcBef>
                <a:spcPts val="1065"/>
              </a:spcBef>
              <a:buFont typeface="Arial MT"/>
              <a:buChar char="•"/>
              <a:tabLst>
                <a:tab pos="506331" algn="l"/>
                <a:tab pos="507036" algn="l"/>
              </a:tabLst>
            </a:pP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</a:t>
            </a:r>
            <a:endParaRPr sz="1331">
              <a:latin typeface="Times New Roman"/>
              <a:cs typeface="Times New Roman"/>
            </a:endParaRPr>
          </a:p>
          <a:p>
            <a:pPr marL="507036">
              <a:spcBef>
                <a:spcPts val="1065"/>
              </a:spcBef>
            </a:pPr>
            <a:r>
              <a:rPr sz="1331" b="1" spc="-5" dirty="0">
                <a:latin typeface="Times New Roman"/>
                <a:cs typeface="Times New Roman"/>
              </a:rPr>
              <a:t>Properties</a:t>
            </a:r>
            <a:r>
              <a:rPr sz="1331" b="1" dirty="0">
                <a:latin typeface="Times New Roman"/>
                <a:cs typeface="Times New Roman"/>
              </a:rPr>
              <a:t> of </a:t>
            </a:r>
            <a:r>
              <a:rPr sz="1331" b="1" spc="-5" dirty="0">
                <a:latin typeface="Times New Roman"/>
                <a:cs typeface="Times New Roman"/>
              </a:rPr>
              <a:t>Normal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  <a:p>
            <a:pPr marL="507036" lvl="3" indent="-253517">
              <a:spcBef>
                <a:spcPts val="160"/>
              </a:spcBef>
              <a:buFont typeface="Arial MT"/>
              <a:buChar char="•"/>
              <a:tabLst>
                <a:tab pos="506331" algn="l"/>
                <a:tab pos="507036" algn="l"/>
              </a:tabLst>
            </a:pPr>
            <a:r>
              <a:rPr sz="1331" spc="-5" dirty="0">
                <a:latin typeface="Times New Roman"/>
                <a:cs typeface="Times New Roman"/>
              </a:rPr>
              <a:t>Symmetricity</a:t>
            </a:r>
            <a:endParaRPr sz="1331">
              <a:latin typeface="Times New Roman"/>
              <a:cs typeface="Times New Roman"/>
            </a:endParaRPr>
          </a:p>
          <a:p>
            <a:pPr marL="507036" lvl="3" indent="-253517">
              <a:spcBef>
                <a:spcPts val="1065"/>
              </a:spcBef>
              <a:buFont typeface="Arial MT"/>
              <a:buChar char="•"/>
              <a:tabLst>
                <a:tab pos="506331" algn="l"/>
                <a:tab pos="507036" algn="l"/>
              </a:tabLst>
            </a:pPr>
            <a:r>
              <a:rPr sz="1331" spc="-5" dirty="0">
                <a:latin typeface="Times New Roman"/>
                <a:cs typeface="Times New Roman"/>
              </a:rPr>
              <a:t>Measures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Central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Tendencies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 equal</a:t>
            </a:r>
            <a:endParaRPr sz="1331">
              <a:latin typeface="Times New Roman"/>
              <a:cs typeface="Times New Roman"/>
            </a:endParaRPr>
          </a:p>
          <a:p>
            <a:pPr marL="507036" lvl="3" indent="-253517">
              <a:spcBef>
                <a:spcPts val="1037"/>
              </a:spcBef>
              <a:buFont typeface="Arial MT"/>
              <a:buChar char="•"/>
              <a:tabLst>
                <a:tab pos="506331" algn="l"/>
                <a:tab pos="507036" algn="l"/>
              </a:tabLst>
            </a:pPr>
            <a:r>
              <a:rPr sz="1331" spc="-5" dirty="0">
                <a:latin typeface="Times New Roman"/>
                <a:cs typeface="Times New Roman"/>
              </a:rPr>
              <a:t>Empirical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Rule</a:t>
            </a:r>
            <a:endParaRPr sz="1331">
              <a:latin typeface="Times New Roman"/>
              <a:cs typeface="Times New Roman"/>
            </a:endParaRPr>
          </a:p>
          <a:p>
            <a:pPr marL="507036" lvl="3" indent="-253517">
              <a:spcBef>
                <a:spcPts val="1065"/>
              </a:spcBef>
              <a:buFont typeface="Arial MT"/>
              <a:buChar char="•"/>
              <a:tabLst>
                <a:tab pos="506331" algn="l"/>
                <a:tab pos="507036" algn="l"/>
              </a:tabLst>
            </a:pPr>
            <a:r>
              <a:rPr sz="1331" spc="-5" dirty="0">
                <a:latin typeface="Times New Roman"/>
                <a:cs typeface="Times New Roman"/>
              </a:rPr>
              <a:t>Skewness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 Kurtosis</a:t>
            </a:r>
            <a:endParaRPr sz="1331">
              <a:latin typeface="Times New Roman"/>
              <a:cs typeface="Times New Roman"/>
            </a:endParaRPr>
          </a:p>
          <a:p>
            <a:pPr marL="507036" lvl="3" indent="-253517">
              <a:spcBef>
                <a:spcPts val="1065"/>
              </a:spcBef>
              <a:buFont typeface="Arial MT"/>
              <a:buChar char="•"/>
              <a:tabLst>
                <a:tab pos="506331" algn="l"/>
                <a:tab pos="507036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under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curve</a:t>
            </a:r>
            <a:endParaRPr sz="1331">
              <a:latin typeface="Times New Roman"/>
              <a:cs typeface="Times New Roman"/>
            </a:endParaRPr>
          </a:p>
          <a:p>
            <a:pPr marL="99999">
              <a:spcBef>
                <a:spcPts val="1043"/>
              </a:spcBef>
            </a:pPr>
            <a:r>
              <a:rPr sz="1331" b="1" spc="-5" dirty="0">
                <a:latin typeface="Times New Roman"/>
                <a:cs typeface="Times New Roman"/>
              </a:rPr>
              <a:t>Properties</a:t>
            </a:r>
            <a:r>
              <a:rPr sz="1331" b="1" dirty="0">
                <a:latin typeface="Times New Roman"/>
                <a:cs typeface="Times New Roman"/>
              </a:rPr>
              <a:t> of </a:t>
            </a:r>
            <a:r>
              <a:rPr sz="1331" b="1" spc="-5" dirty="0">
                <a:latin typeface="Times New Roman"/>
                <a:cs typeface="Times New Roman"/>
              </a:rPr>
              <a:t>Normal Distribution</a:t>
            </a:r>
            <a:endParaRPr sz="1331">
              <a:latin typeface="Times New Roman"/>
              <a:cs typeface="Times New Roman"/>
            </a:endParaRPr>
          </a:p>
          <a:p>
            <a:pPr marL="507036" lvl="3" indent="-253517">
              <a:spcBef>
                <a:spcPts val="155"/>
              </a:spcBef>
              <a:buFont typeface="Arial MT"/>
              <a:buChar char="•"/>
              <a:tabLst>
                <a:tab pos="506331" algn="l"/>
                <a:tab pos="507036" algn="l"/>
              </a:tabLst>
            </a:pPr>
            <a:r>
              <a:rPr sz="1331" dirty="0">
                <a:latin typeface="Times New Roman"/>
                <a:cs typeface="Times New Roman"/>
              </a:rPr>
              <a:t>All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forms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share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following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characteristics:</a:t>
            </a:r>
            <a:endParaRPr sz="1331">
              <a:latin typeface="Times New Roman"/>
              <a:cs typeface="Times New Roman"/>
            </a:endParaRPr>
          </a:p>
          <a:p>
            <a:pPr marL="299996">
              <a:spcBef>
                <a:spcPts val="1065"/>
              </a:spcBef>
            </a:pPr>
            <a:r>
              <a:rPr sz="1331" b="1" dirty="0">
                <a:latin typeface="Times New Roman"/>
                <a:cs typeface="Times New Roman"/>
              </a:rPr>
              <a:t>1.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It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is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symmetric</a:t>
            </a:r>
            <a:endParaRPr sz="1331">
              <a:latin typeface="Times New Roman"/>
              <a:cs typeface="Times New Roman"/>
            </a:endParaRPr>
          </a:p>
          <a:p>
            <a:pPr marL="507036" indent="-253517">
              <a:spcBef>
                <a:spcPts val="160"/>
              </a:spcBef>
              <a:buFont typeface="Arial MT"/>
              <a:buChar char="•"/>
              <a:tabLst>
                <a:tab pos="506331" algn="l"/>
                <a:tab pos="507036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shape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perfectly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symmetrical.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3123" y="1040991"/>
            <a:ext cx="4956067" cy="25975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5260" y="435390"/>
            <a:ext cx="6600342" cy="4554632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321122" marR="5633" indent="-253517" algn="just">
              <a:lnSpc>
                <a:spcPct val="110000"/>
              </a:lnSpc>
              <a:spcBef>
                <a:spcPts val="111"/>
              </a:spcBef>
              <a:buFont typeface="Arial MT"/>
              <a:buChar char="•"/>
              <a:tabLst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This means that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curve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normal distribution can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spc="-5" dirty="0">
                <a:latin typeface="Times New Roman"/>
                <a:cs typeface="Times New Roman"/>
              </a:rPr>
              <a:t>divided </a:t>
            </a:r>
            <a:r>
              <a:rPr sz="1331" dirty="0">
                <a:latin typeface="Times New Roman"/>
                <a:cs typeface="Times New Roman"/>
              </a:rPr>
              <a:t>from the </a:t>
            </a:r>
            <a:r>
              <a:rPr sz="1331" spc="-5" dirty="0">
                <a:latin typeface="Times New Roman"/>
                <a:cs typeface="Times New Roman"/>
              </a:rPr>
              <a:t>middle and </a:t>
            </a:r>
            <a:r>
              <a:rPr sz="1331" dirty="0">
                <a:latin typeface="Times New Roman"/>
                <a:cs typeface="Times New Roman"/>
              </a:rPr>
              <a:t>we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 produce </a:t>
            </a:r>
            <a:r>
              <a:rPr sz="1331" dirty="0">
                <a:latin typeface="Times New Roman"/>
                <a:cs typeface="Times New Roman"/>
              </a:rPr>
              <a:t>two </a:t>
            </a:r>
            <a:r>
              <a:rPr sz="1331" spc="-5" dirty="0">
                <a:latin typeface="Times New Roman"/>
                <a:cs typeface="Times New Roman"/>
              </a:rPr>
              <a:t>equal halves. Moreover,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symmetric shape exists when an equal number 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-5" dirty="0">
                <a:latin typeface="Times New Roman"/>
                <a:cs typeface="Times New Roman"/>
              </a:rPr>
              <a:t> observations</a:t>
            </a:r>
            <a:r>
              <a:rPr sz="1331" dirty="0">
                <a:latin typeface="Times New Roman"/>
                <a:cs typeface="Times New Roman"/>
              </a:rPr>
              <a:t> lie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 </a:t>
            </a:r>
            <a:r>
              <a:rPr sz="1331" spc="-5" dirty="0">
                <a:latin typeface="Times New Roman"/>
                <a:cs typeface="Times New Roman"/>
              </a:rPr>
              <a:t>each</a:t>
            </a:r>
            <a:r>
              <a:rPr sz="1331" dirty="0">
                <a:latin typeface="Times New Roman"/>
                <a:cs typeface="Times New Roman"/>
              </a:rPr>
              <a:t> side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the</a:t>
            </a:r>
            <a:r>
              <a:rPr sz="1331" spc="-5" dirty="0">
                <a:latin typeface="Times New Roman"/>
                <a:cs typeface="Times New Roman"/>
              </a:rPr>
              <a:t> curve.</a:t>
            </a:r>
            <a:endParaRPr sz="1331">
              <a:latin typeface="Times New Roman"/>
              <a:cs typeface="Times New Roman"/>
            </a:endParaRPr>
          </a:p>
          <a:p>
            <a:pPr marL="114083">
              <a:spcBef>
                <a:spcPts val="1065"/>
              </a:spcBef>
            </a:pPr>
            <a:r>
              <a:rPr sz="1331" b="1" dirty="0">
                <a:latin typeface="Times New Roman"/>
                <a:cs typeface="Times New Roman"/>
              </a:rPr>
              <a:t>2.</a:t>
            </a:r>
            <a:r>
              <a:rPr sz="1331" b="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-5" dirty="0">
                <a:latin typeface="Times New Roman"/>
                <a:cs typeface="Times New Roman"/>
              </a:rPr>
              <a:t> mean, median,</a:t>
            </a:r>
            <a:r>
              <a:rPr sz="1331" b="1" dirty="0">
                <a:latin typeface="Times New Roman"/>
                <a:cs typeface="Times New Roman"/>
              </a:rPr>
              <a:t> and</a:t>
            </a:r>
            <a:r>
              <a:rPr sz="1331" b="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mode</a:t>
            </a:r>
            <a:r>
              <a:rPr sz="1331" b="1" spc="-5" dirty="0">
                <a:latin typeface="Times New Roman"/>
                <a:cs typeface="Times New Roman"/>
              </a:rPr>
              <a:t> are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equal</a:t>
            </a:r>
            <a:endParaRPr sz="1331">
              <a:latin typeface="Times New Roman"/>
              <a:cs typeface="Times New Roman"/>
            </a:endParaRPr>
          </a:p>
          <a:p>
            <a:pPr marL="321122" marR="5633" indent="-253517" algn="just">
              <a:lnSpc>
                <a:spcPct val="110000"/>
              </a:lnSpc>
              <a:buFont typeface="Arial MT"/>
              <a:buChar char="•"/>
              <a:tabLst>
                <a:tab pos="321122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midpoint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normal distribution refers </a:t>
            </a:r>
            <a:r>
              <a:rPr sz="1331" dirty="0">
                <a:latin typeface="Times New Roman"/>
                <a:cs typeface="Times New Roman"/>
              </a:rPr>
              <a:t>to the </a:t>
            </a:r>
            <a:r>
              <a:rPr sz="1331" spc="-5" dirty="0">
                <a:latin typeface="Times New Roman"/>
                <a:cs typeface="Times New Roman"/>
              </a:rPr>
              <a:t>point </a:t>
            </a:r>
            <a:r>
              <a:rPr sz="1331" dirty="0">
                <a:latin typeface="Times New Roman"/>
                <a:cs typeface="Times New Roman"/>
              </a:rPr>
              <a:t>with </a:t>
            </a:r>
            <a:r>
              <a:rPr sz="1331" spc="-5" dirty="0">
                <a:latin typeface="Times New Roman"/>
                <a:cs typeface="Times New Roman"/>
              </a:rPr>
              <a:t>maximum frequency i.e.,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consists</a:t>
            </a:r>
            <a:r>
              <a:rPr sz="1331" dirty="0">
                <a:latin typeface="Times New Roman"/>
                <a:cs typeface="Times New Roman"/>
              </a:rPr>
              <a:t> of most </a:t>
            </a:r>
            <a:r>
              <a:rPr sz="1331" spc="-5" dirty="0">
                <a:latin typeface="Times New Roman"/>
                <a:cs typeface="Times New Roman"/>
              </a:rPr>
              <a:t>observations</a:t>
            </a:r>
            <a:r>
              <a:rPr sz="1331" dirty="0">
                <a:latin typeface="Times New Roman"/>
                <a:cs typeface="Times New Roman"/>
              </a:rPr>
              <a:t> of the</a:t>
            </a:r>
            <a:r>
              <a:rPr sz="1331" spc="-5" dirty="0">
                <a:latin typeface="Times New Roman"/>
                <a:cs typeface="Times New Roman"/>
              </a:rPr>
              <a:t> variable.</a:t>
            </a:r>
            <a:endParaRPr sz="1331">
              <a:latin typeface="Times New Roman"/>
              <a:cs typeface="Times New Roman"/>
            </a:endParaRPr>
          </a:p>
          <a:p>
            <a:pPr marL="321122" marR="5633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321122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midpoint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also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point where </a:t>
            </a:r>
            <a:r>
              <a:rPr sz="1331" dirty="0">
                <a:latin typeface="Times New Roman"/>
                <a:cs typeface="Times New Roman"/>
              </a:rPr>
              <a:t>all </a:t>
            </a:r>
            <a:r>
              <a:rPr sz="1331" spc="-5" dirty="0">
                <a:latin typeface="Times New Roman"/>
                <a:cs typeface="Times New Roman"/>
              </a:rPr>
              <a:t>three measures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central tendency fall. These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 usually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equal</a:t>
            </a:r>
            <a:r>
              <a:rPr sz="1331" dirty="0">
                <a:latin typeface="Times New Roman"/>
                <a:cs typeface="Times New Roman"/>
              </a:rPr>
              <a:t> 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perfectly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shaped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065"/>
              </a:spcBef>
            </a:pPr>
            <a:r>
              <a:rPr sz="1331" b="1" dirty="0">
                <a:latin typeface="Times New Roman"/>
                <a:cs typeface="Times New Roman"/>
              </a:rPr>
              <a:t>3.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Empirical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rule</a:t>
            </a:r>
            <a:endParaRPr sz="1331">
              <a:latin typeface="Times New Roman"/>
              <a:cs typeface="Times New Roman"/>
            </a:endParaRPr>
          </a:p>
          <a:p>
            <a:pPr marL="321122" marR="5633" indent="-253517" algn="just">
              <a:lnSpc>
                <a:spcPct val="110000"/>
              </a:lnSpc>
              <a:buFont typeface="Arial MT"/>
              <a:buChar char="•"/>
              <a:tabLst>
                <a:tab pos="321122" algn="l"/>
              </a:tabLst>
            </a:pP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normally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distributed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data,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there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constant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proportion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points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lying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under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curve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mean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a</a:t>
            </a:r>
            <a:r>
              <a:rPr sz="1331" spc="-5" dirty="0">
                <a:latin typeface="Times New Roman"/>
                <a:cs typeface="Times New Roman"/>
              </a:rPr>
              <a:t> specific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deviations</a:t>
            </a:r>
            <a:r>
              <a:rPr sz="1331" dirty="0">
                <a:latin typeface="Times New Roman"/>
                <a:cs typeface="Times New Roman"/>
              </a:rPr>
              <a:t> from the</a:t>
            </a:r>
            <a:r>
              <a:rPr sz="1331" spc="-5" dirty="0">
                <a:latin typeface="Times New Roman"/>
                <a:cs typeface="Times New Roman"/>
              </a:rPr>
              <a:t> mean.</a:t>
            </a:r>
            <a:endParaRPr sz="1331">
              <a:latin typeface="Times New Roman"/>
              <a:cs typeface="Times New Roman"/>
            </a:endParaRPr>
          </a:p>
          <a:p>
            <a:pPr marL="321122" marR="5633" indent="-253517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dirty="0">
                <a:latin typeface="Times New Roman"/>
                <a:cs typeface="Times New Roman"/>
              </a:rPr>
              <a:t>Thus,</a:t>
            </a:r>
            <a:r>
              <a:rPr sz="1331" spc="17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1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spc="1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distribution,</a:t>
            </a:r>
            <a:r>
              <a:rPr sz="1331" spc="17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almost</a:t>
            </a:r>
            <a:r>
              <a:rPr sz="1331" spc="1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spc="1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1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lie</a:t>
            </a:r>
            <a:r>
              <a:rPr sz="1331" spc="17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within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3</a:t>
            </a:r>
            <a:r>
              <a:rPr sz="1331" b="1" spc="17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standard</a:t>
            </a:r>
            <a:r>
              <a:rPr sz="1331" b="1" spc="17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deviations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mean.</a:t>
            </a:r>
            <a:endParaRPr sz="1331">
              <a:latin typeface="Times New Roman"/>
              <a:cs typeface="Times New Roman"/>
            </a:endParaRPr>
          </a:p>
          <a:p>
            <a:pPr marL="321122" marR="5633" indent="-253517">
              <a:lnSpc>
                <a:spcPct val="111700"/>
              </a:lnSpc>
              <a:spcBef>
                <a:spcPts val="854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These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check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buttons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will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help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realize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appropriate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percentages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area under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curve.</a:t>
            </a:r>
            <a:endParaRPr sz="1331">
              <a:latin typeface="Times New Roman"/>
              <a:cs typeface="Times New Roman"/>
            </a:endParaRPr>
          </a:p>
          <a:p>
            <a:pPr marL="321122" marR="5633" indent="-253517">
              <a:lnSpc>
                <a:spcPct val="110000"/>
              </a:lnSpc>
              <a:spcBef>
                <a:spcPts val="876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Remember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empirical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rule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applies</a:t>
            </a:r>
            <a:r>
              <a:rPr sz="1331" spc="1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distributions.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Also,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note</a:t>
            </a:r>
            <a:r>
              <a:rPr sz="1331" spc="1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these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rules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 applied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only</a:t>
            </a:r>
            <a:r>
              <a:rPr sz="1331" dirty="0">
                <a:latin typeface="Times New Roman"/>
                <a:cs typeface="Times New Roman"/>
              </a:rPr>
              <a:t> to the</a:t>
            </a:r>
            <a:r>
              <a:rPr sz="1331" spc="-5" dirty="0">
                <a:latin typeface="Times New Roman"/>
                <a:cs typeface="Times New Roman"/>
              </a:rPr>
              <a:t> normal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distributions.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5267" y="9720515"/>
            <a:ext cx="4445530" cy="470088"/>
          </a:xfrm>
          <a:prstGeom prst="rect">
            <a:avLst/>
          </a:prstGeom>
        </p:spPr>
        <p:txBody>
          <a:bodyPr vert="horz" wrap="square" lIns="0" tIns="34504" rIns="0" bIns="0" rtlCol="0">
            <a:spAutoFit/>
          </a:bodyPr>
          <a:lstStyle/>
          <a:p>
            <a:pPr marL="2676019">
              <a:spcBef>
                <a:spcPts val="270"/>
              </a:spcBef>
            </a:pPr>
            <a:r>
              <a:rPr sz="1331" dirty="0">
                <a:latin typeface="Times New Roman"/>
                <a:cs typeface="Times New Roman"/>
              </a:rPr>
              <a:t>Figure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2.3: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Empirical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rule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55"/>
              </a:spcBef>
            </a:pPr>
            <a:r>
              <a:rPr sz="1331" b="1" spc="-5" dirty="0">
                <a:latin typeface="Times New Roman"/>
                <a:cs typeface="Times New Roman"/>
              </a:rPr>
              <a:t>Many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things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closely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follow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Normal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172" y="5138423"/>
            <a:ext cx="5198767" cy="21535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370" y="7383827"/>
            <a:ext cx="5358861" cy="23519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99781" y="1463418"/>
          <a:ext cx="6900326" cy="845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1794"/>
                <a:gridCol w="1098532"/>
              </a:tblGrid>
              <a:tr h="197284">
                <a:tc gridSpan="2">
                  <a:txBody>
                    <a:bodyPr/>
                    <a:lstStyle/>
                    <a:p>
                      <a:pPr>
                        <a:lnSpc>
                          <a:spcPts val="115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3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Statistics</a:t>
                      </a:r>
                      <a:r>
                        <a:rPr sz="130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deals</a:t>
                      </a:r>
                      <a:r>
                        <a:rPr sz="13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3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collection,</a:t>
                      </a:r>
                      <a:r>
                        <a:rPr sz="13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presentation,</a:t>
                      </a:r>
                      <a:r>
                        <a:rPr sz="13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analysis,</a:t>
                      </a:r>
                      <a:r>
                        <a:rPr sz="13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3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3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3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make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3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5473">
                <a:tc gridSpan="2"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decisions,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solve</a:t>
                      </a:r>
                      <a:r>
                        <a:rPr sz="13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problems,</a:t>
                      </a:r>
                      <a:r>
                        <a:rPr sz="13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3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products</a:t>
                      </a:r>
                      <a:r>
                        <a:rPr sz="13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processes.</a:t>
                      </a:r>
                      <a:r>
                        <a:rPr sz="13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Statistics</a:t>
                      </a:r>
                      <a:r>
                        <a:rPr sz="13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3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science</a:t>
                      </a:r>
                      <a:r>
                        <a:rPr sz="13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3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5473">
                <a:tc gridSpan="2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data,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measuring,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controlling,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communicating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uncertainty;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thereby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3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728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navigation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essential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controlling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scientific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societal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advances.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In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38C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300"/>
                        </a:lnSpc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simple</a:t>
                      </a:r>
                      <a:r>
                        <a:rPr sz="13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terms,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885271" y="455672"/>
            <a:ext cx="4871564" cy="897925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521119" indent="-253517">
              <a:spcBef>
                <a:spcPts val="111"/>
              </a:spcBef>
              <a:buAutoNum type="arabicPeriod" startAt="2"/>
              <a:tabLst>
                <a:tab pos="521119" algn="l"/>
              </a:tabLst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Binary</a:t>
            </a:r>
            <a:r>
              <a:rPr sz="1331" spc="-1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sz="1331" spc="-16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(Yes/No)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037"/>
              </a:spcBef>
              <a:buAutoNum type="arabicPeriod" startAt="2"/>
              <a:tabLst>
                <a:tab pos="521119" algn="l"/>
              </a:tabLst>
            </a:pP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Attributes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of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vehicle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like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 color,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mileage,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number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sz="1331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22222"/>
                </a:solidFill>
                <a:latin typeface="Times New Roman"/>
                <a:cs typeface="Times New Roman"/>
              </a:rPr>
              <a:t>doors, </a:t>
            </a:r>
            <a:r>
              <a:rPr sz="1331" spc="-5" dirty="0">
                <a:solidFill>
                  <a:srgbClr val="222222"/>
                </a:solidFill>
                <a:latin typeface="Times New Roman"/>
                <a:cs typeface="Times New Roman"/>
              </a:rPr>
              <a:t>etc.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065"/>
              </a:spcBef>
            </a:pPr>
            <a:r>
              <a:rPr sz="1331" b="1" dirty="0">
                <a:latin typeface="Times New Roman"/>
                <a:cs typeface="Times New Roman"/>
              </a:rPr>
              <a:t>1.2.What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are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Statistics?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5272" y="2280924"/>
            <a:ext cx="6800331" cy="925625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latin typeface="Times New Roman"/>
                <a:cs typeface="Times New Roman"/>
              </a:rPr>
              <a:t>statistics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science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data.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Statistics</a:t>
            </a:r>
            <a:r>
              <a:rPr sz="1331" b="1" spc="27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is</a:t>
            </a:r>
            <a:r>
              <a:rPr sz="1331" b="1" spc="27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defined</a:t>
            </a:r>
            <a:r>
              <a:rPr sz="1331" b="1" spc="27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as</a:t>
            </a:r>
            <a:r>
              <a:rPr sz="1331" b="1" spc="27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collection,</a:t>
            </a:r>
            <a:r>
              <a:rPr sz="1331" b="1" spc="28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compilation,</a:t>
            </a:r>
            <a:r>
              <a:rPr sz="1331" b="1" spc="27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analysis</a:t>
            </a:r>
            <a:r>
              <a:rPr sz="1331" b="1" spc="27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and </a:t>
            </a:r>
            <a:r>
              <a:rPr sz="1331" b="1" spc="-31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interpretation </a:t>
            </a:r>
            <a:r>
              <a:rPr sz="1331" b="1" dirty="0">
                <a:latin typeface="Times New Roman"/>
                <a:cs typeface="Times New Roman"/>
              </a:rPr>
              <a:t>of </a:t>
            </a:r>
            <a:r>
              <a:rPr sz="1331" b="1" spc="-5" dirty="0">
                <a:latin typeface="Times New Roman"/>
                <a:cs typeface="Times New Roman"/>
              </a:rPr>
              <a:t>numerical </a:t>
            </a:r>
            <a:r>
              <a:rPr sz="1331" b="1" dirty="0"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1664">
              <a:latin typeface="Times New Roman"/>
              <a:cs typeface="Times New Roman"/>
            </a:endParaRPr>
          </a:p>
          <a:p>
            <a:pPr marL="14085"/>
            <a:r>
              <a:rPr sz="1331" b="1" dirty="0">
                <a:latin typeface="Times New Roman"/>
                <a:cs typeface="Times New Roman"/>
              </a:rPr>
              <a:t>1.2.1.</a:t>
            </a:r>
            <a:r>
              <a:rPr sz="1331" b="1" spc="3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Statistics </a:t>
            </a:r>
            <a:r>
              <a:rPr sz="1331" b="1" dirty="0">
                <a:latin typeface="Times New Roman"/>
                <a:cs typeface="Times New Roman"/>
              </a:rPr>
              <a:t>is</a:t>
            </a:r>
            <a:r>
              <a:rPr sz="1331" b="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science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of</a:t>
            </a:r>
            <a:r>
              <a:rPr sz="1331" b="1" spc="-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9782" y="3309487"/>
            <a:ext cx="6820048" cy="153888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7"/>
              </a:lnSpc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most</a:t>
            </a:r>
            <a:r>
              <a:rPr sz="1331" spc="-5" dirty="0">
                <a:latin typeface="Times New Roman"/>
                <a:cs typeface="Times New Roman"/>
              </a:rPr>
              <a:t> important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aspect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5" dirty="0">
                <a:latin typeface="Times New Roman"/>
                <a:cs typeface="Times New Roman"/>
              </a:rPr>
              <a:t> any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 Science approach</a:t>
            </a:r>
            <a:r>
              <a:rPr sz="1331" dirty="0">
                <a:latin typeface="Times New Roman"/>
                <a:cs typeface="Times New Roman"/>
              </a:rPr>
              <a:t> is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how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information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5" dirty="0">
                <a:latin typeface="Times New Roman"/>
                <a:cs typeface="Times New Roman"/>
              </a:rPr>
              <a:t> processed.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When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782" y="3534953"/>
            <a:ext cx="6820048" cy="153888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1"/>
              </a:lnSpc>
            </a:pPr>
            <a:r>
              <a:rPr sz="1331" dirty="0">
                <a:latin typeface="Times New Roman"/>
                <a:cs typeface="Times New Roman"/>
              </a:rPr>
              <a:t>we</a:t>
            </a:r>
            <a:r>
              <a:rPr sz="1331" spc="2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talk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about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developing</a:t>
            </a:r>
            <a:r>
              <a:rPr sz="1331" spc="2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insights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out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2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basically</a:t>
            </a:r>
            <a:r>
              <a:rPr sz="1331" spc="2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digging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out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possibilities.</a:t>
            </a:r>
            <a:r>
              <a:rPr sz="1331" spc="2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Those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9781" y="3760434"/>
            <a:ext cx="4522990" cy="153888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6"/>
              </a:lnSpc>
            </a:pPr>
            <a:r>
              <a:rPr sz="1331" spc="-5" dirty="0">
                <a:latin typeface="Times New Roman"/>
                <a:cs typeface="Times New Roman"/>
              </a:rPr>
              <a:t>possibilities</a:t>
            </a:r>
            <a:r>
              <a:rPr sz="1331" spc="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Science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known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Statistical</a:t>
            </a:r>
            <a:r>
              <a:rPr sz="1331" b="1" spc="38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Analysis</a:t>
            </a:r>
            <a:r>
              <a:rPr sz="1331" spc="-5" dirty="0">
                <a:latin typeface="Times New Roman"/>
                <a:cs typeface="Times New Roman"/>
              </a:rPr>
              <a:t>.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223" y="3700563"/>
            <a:ext cx="2283678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dirty="0">
                <a:latin typeface="Times New Roman"/>
                <a:cs typeface="Times New Roman"/>
              </a:rPr>
              <a:t>ost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us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wonder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how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5272" y="3903369"/>
            <a:ext cx="6800331" cy="6487270"/>
          </a:xfrm>
          <a:prstGeom prst="rect">
            <a:avLst/>
          </a:prstGeom>
        </p:spPr>
        <p:txBody>
          <a:bodyPr vert="horz" wrap="square" lIns="0" tIns="13379" rIns="0" bIns="0" rtlCol="0">
            <a:spAutoFit/>
          </a:bodyPr>
          <a:lstStyle/>
          <a:p>
            <a:pPr marL="14085" marR="5633" algn="just">
              <a:lnSpc>
                <a:spcPct val="110200"/>
              </a:lnSpc>
              <a:spcBef>
                <a:spcPts val="106"/>
              </a:spcBef>
            </a:pPr>
            <a:r>
              <a:rPr sz="1331" dirty="0">
                <a:latin typeface="Times New Roman"/>
                <a:cs typeface="Times New Roman"/>
              </a:rPr>
              <a:t>the form of </a:t>
            </a:r>
            <a:r>
              <a:rPr sz="1331" spc="-5" dirty="0">
                <a:latin typeface="Times New Roman"/>
                <a:cs typeface="Times New Roman"/>
              </a:rPr>
              <a:t>text, images, videos, and other highly unstructured formats get easily processed </a:t>
            </a:r>
            <a:r>
              <a:rPr sz="1331" dirty="0">
                <a:latin typeface="Times New Roman"/>
                <a:cs typeface="Times New Roman"/>
              </a:rPr>
              <a:t>by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Machine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Learning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models.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But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truth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actually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convert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into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numerical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form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which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not </a:t>
            </a:r>
            <a:r>
              <a:rPr sz="1331" spc="-5" dirty="0">
                <a:latin typeface="Times New Roman"/>
                <a:cs typeface="Times New Roman"/>
              </a:rPr>
              <a:t>exactly </a:t>
            </a:r>
            <a:r>
              <a:rPr sz="1331" dirty="0">
                <a:latin typeface="Times New Roman"/>
                <a:cs typeface="Times New Roman"/>
              </a:rPr>
              <a:t>our </a:t>
            </a:r>
            <a:r>
              <a:rPr sz="1331" spc="-5" dirty="0">
                <a:latin typeface="Times New Roman"/>
                <a:cs typeface="Times New Roman"/>
              </a:rPr>
              <a:t>data </a:t>
            </a:r>
            <a:r>
              <a:rPr sz="1331" dirty="0">
                <a:latin typeface="Times New Roman"/>
                <a:cs typeface="Times New Roman"/>
              </a:rPr>
              <a:t>but the </a:t>
            </a:r>
            <a:r>
              <a:rPr sz="1331" spc="-5" dirty="0">
                <a:latin typeface="Times New Roman"/>
                <a:cs typeface="Times New Roman"/>
              </a:rPr>
              <a:t>numerical equivalent </a:t>
            </a:r>
            <a:r>
              <a:rPr sz="1331" dirty="0">
                <a:latin typeface="Times New Roman"/>
                <a:cs typeface="Times New Roman"/>
              </a:rPr>
              <a:t>of it. So, </a:t>
            </a:r>
            <a:r>
              <a:rPr sz="1331" spc="-5" dirty="0">
                <a:latin typeface="Times New Roman"/>
                <a:cs typeface="Times New Roman"/>
              </a:rPr>
              <a:t>this brings </a:t>
            </a:r>
            <a:r>
              <a:rPr sz="1331" dirty="0">
                <a:latin typeface="Times New Roman"/>
                <a:cs typeface="Times New Roman"/>
              </a:rPr>
              <a:t>us to the </a:t>
            </a:r>
            <a:r>
              <a:rPr sz="1331" spc="-5" dirty="0">
                <a:latin typeface="Times New Roman"/>
                <a:cs typeface="Times New Roman"/>
              </a:rPr>
              <a:t>very important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aspect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Data Science. With data </a:t>
            </a: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-5" dirty="0">
                <a:latin typeface="Times New Roman"/>
                <a:cs typeface="Times New Roman"/>
              </a:rPr>
              <a:t>numerical format,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-5" dirty="0">
                <a:latin typeface="Times New Roman"/>
                <a:cs typeface="Times New Roman"/>
              </a:rPr>
              <a:t>provides </a:t>
            </a:r>
            <a:r>
              <a:rPr sz="1331" dirty="0">
                <a:latin typeface="Times New Roman"/>
                <a:cs typeface="Times New Roman"/>
              </a:rPr>
              <a:t>us with </a:t>
            </a:r>
            <a:r>
              <a:rPr sz="1331" spc="-5" dirty="0">
                <a:latin typeface="Times New Roman"/>
                <a:cs typeface="Times New Roman"/>
              </a:rPr>
              <a:t>infinite possibilities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understand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information </a:t>
            </a:r>
            <a:r>
              <a:rPr sz="1331" dirty="0">
                <a:latin typeface="Times New Roman"/>
                <a:cs typeface="Times New Roman"/>
              </a:rPr>
              <a:t>out it. </a:t>
            </a:r>
            <a:r>
              <a:rPr sz="1331" spc="-5" dirty="0">
                <a:latin typeface="Times New Roman"/>
                <a:cs typeface="Times New Roman"/>
              </a:rPr>
              <a:t>Statistics acts as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pathway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understand </a:t>
            </a:r>
            <a:r>
              <a:rPr sz="1331" dirty="0">
                <a:latin typeface="Times New Roman"/>
                <a:cs typeface="Times New Roman"/>
              </a:rPr>
              <a:t>your </a:t>
            </a:r>
            <a:r>
              <a:rPr sz="1331" spc="-5" dirty="0">
                <a:latin typeface="Times New Roman"/>
                <a:cs typeface="Times New Roman"/>
              </a:rPr>
              <a:t>data and process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5" dirty="0">
                <a:latin typeface="Times New Roman"/>
                <a:cs typeface="Times New Roman"/>
              </a:rPr>
              <a:t>successful results. </a:t>
            </a:r>
            <a:r>
              <a:rPr sz="1331" dirty="0">
                <a:latin typeface="Times New Roman"/>
                <a:cs typeface="Times New Roman"/>
              </a:rPr>
              <a:t>Not </a:t>
            </a:r>
            <a:r>
              <a:rPr sz="1331" spc="-5" dirty="0">
                <a:latin typeface="Times New Roman"/>
                <a:cs typeface="Times New Roman"/>
              </a:rPr>
              <a:t>only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power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statistics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limited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understanding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data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-5" dirty="0">
                <a:latin typeface="Times New Roman"/>
                <a:cs typeface="Times New Roman"/>
              </a:rPr>
              <a:t>also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provides methods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measure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success </a:t>
            </a:r>
            <a:r>
              <a:rPr sz="1331" dirty="0">
                <a:latin typeface="Times New Roman"/>
                <a:cs typeface="Times New Roman"/>
              </a:rPr>
              <a:t>of our </a:t>
            </a:r>
            <a:r>
              <a:rPr sz="1331" spc="-5" dirty="0">
                <a:latin typeface="Times New Roman"/>
                <a:cs typeface="Times New Roman"/>
              </a:rPr>
              <a:t>insights, getting different approaches </a:t>
            </a:r>
            <a:r>
              <a:rPr sz="1331" dirty="0">
                <a:latin typeface="Times New Roman"/>
                <a:cs typeface="Times New Roman"/>
              </a:rPr>
              <a:t>for the </a:t>
            </a:r>
            <a:r>
              <a:rPr sz="1331" spc="-5" dirty="0">
                <a:latin typeface="Times New Roman"/>
                <a:cs typeface="Times New Roman"/>
              </a:rPr>
              <a:t>same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problem,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getting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right mathematical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approach</a:t>
            </a:r>
            <a:r>
              <a:rPr sz="1331" dirty="0">
                <a:latin typeface="Times New Roman"/>
                <a:cs typeface="Times New Roman"/>
              </a:rPr>
              <a:t> for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your </a:t>
            </a:r>
            <a:r>
              <a:rPr sz="1331" spc="-5" dirty="0"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marL="521119" marR="5633" indent="-253517" algn="just">
              <a:lnSpc>
                <a:spcPct val="110000"/>
              </a:lnSpc>
              <a:buFont typeface="Arial MT"/>
              <a:buChar char="•"/>
              <a:tabLst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-5" dirty="0">
                <a:latin typeface="Times New Roman"/>
                <a:cs typeface="Times New Roman"/>
              </a:rPr>
              <a:t>an agricultural </a:t>
            </a:r>
            <a:r>
              <a:rPr sz="1331" dirty="0">
                <a:latin typeface="Times New Roman"/>
                <a:cs typeface="Times New Roman"/>
              </a:rPr>
              <a:t>study, </a:t>
            </a:r>
            <a:r>
              <a:rPr sz="1331" spc="-5" dirty="0">
                <a:latin typeface="Times New Roman"/>
                <a:cs typeface="Times New Roman"/>
              </a:rPr>
              <a:t>researchers want </a:t>
            </a:r>
            <a:r>
              <a:rPr sz="1331" dirty="0">
                <a:latin typeface="Times New Roman"/>
                <a:cs typeface="Times New Roman"/>
              </a:rPr>
              <a:t>to know </a:t>
            </a:r>
            <a:r>
              <a:rPr sz="1331" spc="-5" dirty="0">
                <a:latin typeface="Times New Roman"/>
                <a:cs typeface="Times New Roman"/>
              </a:rPr>
              <a:t>which </a:t>
            </a:r>
            <a:r>
              <a:rPr sz="1331" dirty="0">
                <a:latin typeface="Times New Roman"/>
                <a:cs typeface="Times New Roman"/>
              </a:rPr>
              <a:t>of four </a:t>
            </a:r>
            <a:r>
              <a:rPr sz="1331" spc="-5" dirty="0">
                <a:latin typeface="Times New Roman"/>
                <a:cs typeface="Times New Roman"/>
              </a:rPr>
              <a:t>fertilizers (which vary </a:t>
            </a: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their nitrogen contents) produces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highest corn yield. </a:t>
            </a:r>
            <a:r>
              <a:rPr sz="1331" dirty="0">
                <a:latin typeface="Times New Roman"/>
                <a:cs typeface="Times New Roman"/>
              </a:rPr>
              <a:t>In a </a:t>
            </a:r>
            <a:r>
              <a:rPr sz="1331" spc="-5" dirty="0">
                <a:latin typeface="Times New Roman"/>
                <a:cs typeface="Times New Roman"/>
              </a:rPr>
              <a:t>clinical trial, physicians want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determine which </a:t>
            </a:r>
            <a:r>
              <a:rPr sz="1331" dirty="0">
                <a:latin typeface="Times New Roman"/>
                <a:cs typeface="Times New Roman"/>
              </a:rPr>
              <a:t>of two drugs is more </a:t>
            </a:r>
            <a:r>
              <a:rPr sz="1331" spc="-5" dirty="0">
                <a:latin typeface="Times New Roman"/>
                <a:cs typeface="Times New Roman"/>
              </a:rPr>
              <a:t>effective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5" dirty="0">
                <a:latin typeface="Times New Roman"/>
                <a:cs typeface="Times New Roman"/>
              </a:rPr>
              <a:t>treating </a:t>
            </a:r>
            <a:r>
              <a:rPr sz="1331" dirty="0">
                <a:latin typeface="Times New Roman"/>
                <a:cs typeface="Times New Roman"/>
              </a:rPr>
              <a:t>HIV in the </a:t>
            </a:r>
            <a:r>
              <a:rPr sz="1331" spc="-5" dirty="0">
                <a:latin typeface="Times New Roman"/>
                <a:cs typeface="Times New Roman"/>
              </a:rPr>
              <a:t>early stages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disease. </a:t>
            </a:r>
            <a:r>
              <a:rPr sz="1331" dirty="0">
                <a:latin typeface="Times New Roman"/>
                <a:cs typeface="Times New Roman"/>
              </a:rPr>
              <a:t>In a </a:t>
            </a:r>
            <a:r>
              <a:rPr sz="1331" spc="-5" dirty="0">
                <a:latin typeface="Times New Roman"/>
                <a:cs typeface="Times New Roman"/>
              </a:rPr>
              <a:t>public health </a:t>
            </a:r>
            <a:r>
              <a:rPr sz="1331" dirty="0">
                <a:latin typeface="Times New Roman"/>
                <a:cs typeface="Times New Roman"/>
              </a:rPr>
              <a:t>study, </a:t>
            </a:r>
            <a:r>
              <a:rPr sz="1331" spc="-5" dirty="0">
                <a:latin typeface="Times New Roman"/>
                <a:cs typeface="Times New Roman"/>
              </a:rPr>
              <a:t>epidemiologists want </a:t>
            </a:r>
            <a:r>
              <a:rPr sz="1331" dirty="0">
                <a:latin typeface="Times New Roman"/>
                <a:cs typeface="Times New Roman"/>
              </a:rPr>
              <a:t>to know </a:t>
            </a:r>
            <a:r>
              <a:rPr sz="1331" spc="-5" dirty="0">
                <a:latin typeface="Times New Roman"/>
                <a:cs typeface="Times New Roman"/>
              </a:rPr>
              <a:t>whether smoking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linked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particular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demographic class</a:t>
            </a:r>
            <a:r>
              <a:rPr sz="1331" dirty="0">
                <a:latin typeface="Times New Roman"/>
                <a:cs typeface="Times New Roman"/>
              </a:rPr>
              <a:t> in </a:t>
            </a:r>
            <a:r>
              <a:rPr sz="1331" spc="-5" dirty="0">
                <a:latin typeface="Times New Roman"/>
                <a:cs typeface="Times New Roman"/>
              </a:rPr>
              <a:t>high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school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students.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065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develop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appreciation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variability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how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effects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product,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process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system.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037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estimating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present;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predicting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future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065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Study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methods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used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solve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problems,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build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knowledge.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065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spc="-5" dirty="0">
                <a:latin typeface="Times New Roman"/>
                <a:cs typeface="Times New Roman"/>
              </a:rPr>
              <a:t>Statistics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make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information</a:t>
            </a:r>
            <a:endParaRPr sz="1331">
              <a:latin typeface="Times New Roman"/>
              <a:cs typeface="Times New Roman"/>
            </a:endParaRPr>
          </a:p>
          <a:p>
            <a:pPr marL="521119" marR="5633" indent="-253517" algn="just">
              <a:lnSpc>
                <a:spcPct val="111700"/>
              </a:lnSpc>
              <a:spcBef>
                <a:spcPts val="854"/>
              </a:spcBef>
              <a:buFont typeface="Arial MT"/>
              <a:buChar char="•"/>
              <a:tabLst>
                <a:tab pos="521119" algn="l"/>
              </a:tabLst>
            </a:pPr>
            <a:r>
              <a:rPr sz="1331" spc="-5" dirty="0">
                <a:latin typeface="Times New Roman"/>
                <a:cs typeface="Times New Roman"/>
              </a:rPr>
              <a:t>Develop an understanding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some basic ideas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statistical reliability, stochastic process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(probability concepts).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037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spc="-5" dirty="0">
                <a:latin typeface="Times New Roman"/>
                <a:cs typeface="Times New Roman"/>
              </a:rPr>
              <a:t>Statistics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very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important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every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aspect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society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(Govt.,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People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Business)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065"/>
              </a:spcBef>
            </a:pPr>
            <a:r>
              <a:rPr sz="1331" b="1" dirty="0">
                <a:latin typeface="Times New Roman"/>
                <a:cs typeface="Times New Roman"/>
              </a:rPr>
              <a:t>1.2.2.</a:t>
            </a:r>
            <a:r>
              <a:rPr sz="1331" b="1" spc="288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Basic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terms</a:t>
            </a:r>
            <a:endParaRPr sz="1331">
              <a:latin typeface="Times New Roman"/>
              <a:cs typeface="Times New Roman"/>
            </a:endParaRPr>
          </a:p>
          <a:p>
            <a:pPr marL="213377">
              <a:spcBef>
                <a:spcPts val="160"/>
              </a:spcBef>
            </a:pPr>
            <a:r>
              <a:rPr sz="1331" b="1" spc="-5" dirty="0">
                <a:latin typeface="Times New Roman"/>
                <a:cs typeface="Times New Roman"/>
              </a:rPr>
              <a:t>Variable: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Property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with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respect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which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 from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sample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differ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some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measurable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way</a:t>
            </a:r>
            <a:endParaRPr sz="1331">
              <a:latin typeface="Times New Roman"/>
              <a:cs typeface="Times New Roman"/>
            </a:endParaRPr>
          </a:p>
          <a:p>
            <a:pPr marL="213377">
              <a:spcBef>
                <a:spcPts val="160"/>
              </a:spcBef>
            </a:pPr>
            <a:r>
              <a:rPr sz="1331" b="1" spc="-5" dirty="0">
                <a:latin typeface="Times New Roman"/>
                <a:cs typeface="Times New Roman"/>
              </a:rPr>
              <a:t>Measurement: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assignment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something</a:t>
            </a:r>
            <a:endParaRPr sz="1331">
              <a:latin typeface="Times New Roman"/>
              <a:cs typeface="Times New Roman"/>
            </a:endParaRPr>
          </a:p>
          <a:p>
            <a:pPr marL="213377">
              <a:spcBef>
                <a:spcPts val="155"/>
              </a:spcBef>
            </a:pPr>
            <a:r>
              <a:rPr sz="1331" b="1" dirty="0">
                <a:latin typeface="Times New Roman"/>
                <a:cs typeface="Times New Roman"/>
              </a:rPr>
              <a:t>Data: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collection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5" dirty="0">
                <a:latin typeface="Times New Roman"/>
                <a:cs typeface="Times New Roman"/>
              </a:rPr>
              <a:t> measurements</a:t>
            </a:r>
            <a:endParaRPr sz="1331">
              <a:latin typeface="Times New Roman"/>
              <a:cs typeface="Times New Roman"/>
            </a:endParaRPr>
          </a:p>
          <a:p>
            <a:pPr marL="213377">
              <a:spcBef>
                <a:spcPts val="160"/>
              </a:spcBef>
            </a:pPr>
            <a:r>
              <a:rPr sz="1331" b="1" spc="-5" dirty="0">
                <a:latin typeface="Times New Roman"/>
                <a:cs typeface="Times New Roman"/>
              </a:rPr>
              <a:t>Population: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possible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25441" y="9772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 sz="2190"/>
          </a:p>
        </p:txBody>
      </p:sp>
      <p:sp>
        <p:nvSpPr>
          <p:cNvPr id="11" name="object 11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5267" y="435392"/>
            <a:ext cx="2927305" cy="1840010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14085">
              <a:spcBef>
                <a:spcPts val="266"/>
              </a:spcBef>
            </a:pPr>
            <a:r>
              <a:rPr sz="1331" spc="-5" dirty="0">
                <a:latin typeface="Times New Roman"/>
                <a:cs typeface="Times New Roman"/>
              </a:rPr>
              <a:t>Example: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60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Heights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people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065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Size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things produced</a:t>
            </a:r>
            <a:r>
              <a:rPr sz="1331" dirty="0">
                <a:latin typeface="Times New Roman"/>
                <a:cs typeface="Times New Roman"/>
              </a:rPr>
              <a:t> by </a:t>
            </a:r>
            <a:r>
              <a:rPr sz="1331" spc="-5" dirty="0">
                <a:latin typeface="Times New Roman"/>
                <a:cs typeface="Times New Roman"/>
              </a:rPr>
              <a:t>machines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037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dirty="0">
                <a:latin typeface="Times New Roman"/>
                <a:cs typeface="Times New Roman"/>
              </a:rPr>
              <a:t>Errors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measurements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065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Blood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pressure</a:t>
            </a:r>
            <a:endParaRPr sz="1331">
              <a:latin typeface="Times New Roman"/>
              <a:cs typeface="Times New Roman"/>
            </a:endParaRPr>
          </a:p>
          <a:p>
            <a:pPr marL="421121" indent="-254222">
              <a:spcBef>
                <a:spcPts val="1065"/>
              </a:spcBef>
              <a:buFont typeface="Arial MT"/>
              <a:buChar char="•"/>
              <a:tabLst>
                <a:tab pos="420417" algn="l"/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Marks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test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2286" y="4528688"/>
            <a:ext cx="6293317" cy="689984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 algn="just">
              <a:lnSpc>
                <a:spcPct val="110000"/>
              </a:lnSpc>
              <a:spcBef>
                <a:spcPts val="111"/>
              </a:spcBef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bell-shaped,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symmetrical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which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mean,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median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 </a:t>
            </a:r>
            <a:r>
              <a:rPr sz="1331" dirty="0">
                <a:latin typeface="Times New Roman"/>
                <a:cs typeface="Times New Roman"/>
              </a:rPr>
              <a:t>mode </a:t>
            </a:r>
            <a:r>
              <a:rPr sz="1331" spc="-5" dirty="0">
                <a:latin typeface="Times New Roman"/>
                <a:cs typeface="Times New Roman"/>
              </a:rPr>
              <a:t>are all equal. </a:t>
            </a:r>
            <a:r>
              <a:rPr sz="1331" dirty="0">
                <a:latin typeface="Times New Roman"/>
                <a:cs typeface="Times New Roman"/>
              </a:rPr>
              <a:t>If the </a:t>
            </a:r>
            <a:r>
              <a:rPr sz="1331" spc="-5" dirty="0">
                <a:latin typeface="Times New Roman"/>
                <a:cs typeface="Times New Roman"/>
              </a:rPr>
              <a:t>mean, median and </a:t>
            </a:r>
            <a:r>
              <a:rPr sz="1331" dirty="0">
                <a:latin typeface="Times New Roman"/>
                <a:cs typeface="Times New Roman"/>
              </a:rPr>
              <a:t>mode </a:t>
            </a:r>
            <a:r>
              <a:rPr sz="1331" spc="-5" dirty="0">
                <a:latin typeface="Times New Roman"/>
                <a:cs typeface="Times New Roman"/>
              </a:rPr>
              <a:t>are unequal,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distribution </a:t>
            </a:r>
            <a:r>
              <a:rPr sz="1331" dirty="0">
                <a:latin typeface="Times New Roman"/>
                <a:cs typeface="Times New Roman"/>
              </a:rPr>
              <a:t>will be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either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positively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 </a:t>
            </a:r>
            <a:r>
              <a:rPr sz="1331" spc="-5" dirty="0">
                <a:latin typeface="Times New Roman"/>
                <a:cs typeface="Times New Roman"/>
              </a:rPr>
              <a:t>negatively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skewed.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Consider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illustration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below: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5272" y="8016947"/>
            <a:ext cx="6800331" cy="2114381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2094336">
              <a:spcBef>
                <a:spcPts val="266"/>
              </a:spcBef>
            </a:pPr>
            <a:r>
              <a:rPr sz="1331" dirty="0">
                <a:latin typeface="Times New Roman"/>
                <a:cs typeface="Times New Roman"/>
              </a:rPr>
              <a:t>Figure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2.4:</a:t>
            </a:r>
            <a:r>
              <a:rPr sz="1331" spc="-5" dirty="0">
                <a:latin typeface="Times New Roman"/>
                <a:cs typeface="Times New Roman"/>
              </a:rPr>
              <a:t> Symmetric and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Skewed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  <a:p>
            <a:pPr marL="268307" lvl="1" indent="-254222">
              <a:spcBef>
                <a:spcPts val="160"/>
              </a:spcBef>
              <a:buSzPct val="91666"/>
              <a:buAutoNum type="arabicPeriod" startAt="5"/>
              <a:tabLst>
                <a:tab pos="268307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Probability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Density</a:t>
            </a:r>
            <a:endParaRPr sz="1331">
              <a:latin typeface="Times New Roman"/>
              <a:cs typeface="Times New Roman"/>
            </a:endParaRPr>
          </a:p>
          <a:p>
            <a:pPr marL="521119" lvl="2" indent="-253517">
              <a:spcBef>
                <a:spcPts val="588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spc="-5" dirty="0">
                <a:latin typeface="Times New Roman"/>
                <a:cs typeface="Times New Roman"/>
              </a:rPr>
              <a:t>Given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interested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probabilities.</a:t>
            </a:r>
            <a:endParaRPr sz="1331">
              <a:latin typeface="Times New Roman"/>
              <a:cs typeface="Times New Roman"/>
            </a:endParaRPr>
          </a:p>
          <a:p>
            <a:pPr marL="521119" marR="5633" lvl="2" indent="-253517" algn="just">
              <a:lnSpc>
                <a:spcPct val="110800"/>
              </a:lnSpc>
              <a:spcBef>
                <a:spcPts val="892"/>
              </a:spcBef>
              <a:buFont typeface="Arial MT"/>
              <a:buChar char="•"/>
              <a:tabLst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5" dirty="0">
                <a:latin typeface="Times New Roman"/>
                <a:cs typeface="Times New Roman"/>
              </a:rPr>
              <a:t>example, given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random sample </a:t>
            </a:r>
            <a:r>
              <a:rPr sz="1331" dirty="0">
                <a:latin typeface="Times New Roman"/>
                <a:cs typeface="Times New Roman"/>
              </a:rPr>
              <a:t>of a </a:t>
            </a:r>
            <a:r>
              <a:rPr sz="1331" spc="-5" dirty="0">
                <a:latin typeface="Times New Roman"/>
                <a:cs typeface="Times New Roman"/>
              </a:rPr>
              <a:t>variable, </a:t>
            </a:r>
            <a:r>
              <a:rPr sz="1331" dirty="0">
                <a:latin typeface="Times New Roman"/>
                <a:cs typeface="Times New Roman"/>
              </a:rPr>
              <a:t>we might </a:t>
            </a:r>
            <a:r>
              <a:rPr sz="1331" spc="-5" dirty="0">
                <a:latin typeface="Times New Roman"/>
                <a:cs typeface="Times New Roman"/>
              </a:rPr>
              <a:t>want </a:t>
            </a:r>
            <a:r>
              <a:rPr sz="1331" dirty="0">
                <a:latin typeface="Times New Roman"/>
                <a:cs typeface="Times New Roman"/>
              </a:rPr>
              <a:t>to know </a:t>
            </a:r>
            <a:r>
              <a:rPr sz="1331" spc="-5" dirty="0">
                <a:latin typeface="Times New Roman"/>
                <a:cs typeface="Times New Roman"/>
              </a:rPr>
              <a:t>things </a:t>
            </a:r>
            <a:r>
              <a:rPr sz="1331" dirty="0">
                <a:latin typeface="Times New Roman"/>
                <a:cs typeface="Times New Roman"/>
              </a:rPr>
              <a:t>like 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shape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probability distribution, </a:t>
            </a:r>
            <a:r>
              <a:rPr sz="1331" dirty="0">
                <a:latin typeface="Times New Roman"/>
                <a:cs typeface="Times New Roman"/>
              </a:rPr>
              <a:t>the most </a:t>
            </a:r>
            <a:r>
              <a:rPr sz="1331" spc="-5" dirty="0">
                <a:latin typeface="Times New Roman"/>
                <a:cs typeface="Times New Roman"/>
              </a:rPr>
              <a:t>likely value,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spread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values, and other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properties.</a:t>
            </a:r>
            <a:endParaRPr sz="1331">
              <a:latin typeface="Times New Roman"/>
              <a:cs typeface="Times New Roman"/>
            </a:endParaRPr>
          </a:p>
          <a:p>
            <a:pPr marL="521119" marR="5633" lvl="2" indent="-253517" algn="just">
              <a:lnSpc>
                <a:spcPct val="110000"/>
              </a:lnSpc>
              <a:spcBef>
                <a:spcPts val="876"/>
              </a:spcBef>
              <a:buFont typeface="Arial MT"/>
              <a:buChar char="•"/>
              <a:tabLst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Knowing the </a:t>
            </a:r>
            <a:r>
              <a:rPr sz="1331" spc="-5" dirty="0">
                <a:latin typeface="Times New Roman"/>
                <a:cs typeface="Times New Roman"/>
              </a:rPr>
              <a:t>probability distribution </a:t>
            </a:r>
            <a:r>
              <a:rPr sz="1331" dirty="0">
                <a:latin typeface="Times New Roman"/>
                <a:cs typeface="Times New Roman"/>
              </a:rPr>
              <a:t>for a </a:t>
            </a:r>
            <a:r>
              <a:rPr sz="1331" spc="-5" dirty="0">
                <a:latin typeface="Times New Roman"/>
                <a:cs typeface="Times New Roman"/>
              </a:rPr>
              <a:t>random variable can help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b="1" spc="-5" dirty="0">
                <a:latin typeface="Times New Roman"/>
                <a:cs typeface="Times New Roman"/>
              </a:rPr>
              <a:t>calculate </a:t>
            </a:r>
            <a:r>
              <a:rPr sz="1331" spc="-5" dirty="0">
                <a:latin typeface="Times New Roman"/>
                <a:cs typeface="Times New Roman"/>
              </a:rPr>
              <a:t>moments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distribution,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like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mean</a:t>
            </a:r>
            <a:r>
              <a:rPr sz="1331" b="1" spc="73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and</a:t>
            </a:r>
            <a:r>
              <a:rPr sz="1331" b="1" spc="73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variance</a:t>
            </a:r>
            <a:r>
              <a:rPr sz="1331" spc="-5" dirty="0">
                <a:latin typeface="Times New Roman"/>
                <a:cs typeface="Times New Roman"/>
              </a:rPr>
              <a:t>,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but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also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useful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other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more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general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0595" y="2387898"/>
            <a:ext cx="4969805" cy="18937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8619" y="5242452"/>
            <a:ext cx="5774332" cy="27884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7" y="435392"/>
            <a:ext cx="6547529" cy="670348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67602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latin typeface="Times New Roman"/>
                <a:cs typeface="Times New Roman"/>
              </a:rPr>
              <a:t>considerations,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like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determining</a:t>
            </a:r>
            <a:r>
              <a:rPr sz="1331" spc="-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whether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-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observation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unlikely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</a:t>
            </a:r>
            <a:r>
              <a:rPr sz="1331" spc="-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very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unlikely</a:t>
            </a:r>
            <a:r>
              <a:rPr sz="1331" spc="-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might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outlier</a:t>
            </a:r>
            <a:r>
              <a:rPr sz="1331" dirty="0">
                <a:latin typeface="Times New Roman"/>
                <a:cs typeface="Times New Roman"/>
              </a:rPr>
              <a:t> or </a:t>
            </a:r>
            <a:r>
              <a:rPr sz="1331" spc="-5" dirty="0">
                <a:latin typeface="Times New Roman"/>
                <a:cs typeface="Times New Roman"/>
              </a:rPr>
              <a:t>anomaly.</a:t>
            </a:r>
            <a:endParaRPr sz="1331">
              <a:latin typeface="Times New Roman"/>
              <a:cs typeface="Times New Roman"/>
            </a:endParaRPr>
          </a:p>
          <a:p>
            <a:pPr marL="267602" indent="-253517" algn="just">
              <a:spcBef>
                <a:spcPts val="1065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problem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 </a:t>
            </a:r>
            <a:r>
              <a:rPr sz="1331" spc="-5" dirty="0">
                <a:latin typeface="Times New Roman"/>
                <a:cs typeface="Times New Roman"/>
              </a:rPr>
              <a:t>may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not know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800"/>
              </a:lnSpc>
              <a:spcBef>
                <a:spcPts val="865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We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rarely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do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know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because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don’t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have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access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possible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outcomes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variable.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fact,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have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access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observations.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such,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must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select</a:t>
            </a:r>
            <a:r>
              <a:rPr sz="1331" dirty="0">
                <a:latin typeface="Times New Roman"/>
                <a:cs typeface="Times New Roman"/>
              </a:rPr>
              <a:t> a</a:t>
            </a:r>
            <a:r>
              <a:rPr sz="1331" spc="-5" dirty="0">
                <a:latin typeface="Times New Roman"/>
                <a:cs typeface="Times New Roman"/>
              </a:rPr>
              <a:t> probability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800"/>
              </a:lnSpc>
              <a:spcBef>
                <a:spcPts val="865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problem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referred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estimation,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simply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“</a:t>
            </a:r>
            <a:r>
              <a:rPr sz="1331" b="1" i="1" spc="-5" dirty="0">
                <a:latin typeface="Times New Roman"/>
                <a:cs typeface="Times New Roman"/>
              </a:rPr>
              <a:t>density</a:t>
            </a:r>
            <a:r>
              <a:rPr sz="1331" b="1" i="1" spc="-16" dirty="0">
                <a:latin typeface="Times New Roman"/>
                <a:cs typeface="Times New Roman"/>
              </a:rPr>
              <a:t> </a:t>
            </a:r>
            <a:r>
              <a:rPr sz="1331" b="1" i="1" spc="-5" dirty="0">
                <a:latin typeface="Times New Roman"/>
                <a:cs typeface="Times New Roman"/>
              </a:rPr>
              <a:t>estimation</a:t>
            </a:r>
            <a:r>
              <a:rPr sz="1331" b="1" spc="-5" dirty="0">
                <a:latin typeface="Times New Roman"/>
                <a:cs typeface="Times New Roman"/>
              </a:rPr>
              <a:t>,” </a:t>
            </a:r>
            <a:r>
              <a:rPr sz="1331" b="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 </a:t>
            </a:r>
            <a:r>
              <a:rPr sz="1331" dirty="0">
                <a:latin typeface="Times New Roman"/>
                <a:cs typeface="Times New Roman"/>
              </a:rPr>
              <a:t>we </a:t>
            </a:r>
            <a:r>
              <a:rPr sz="1331" spc="-5" dirty="0">
                <a:latin typeface="Times New Roman"/>
                <a:cs typeface="Times New Roman"/>
              </a:rPr>
              <a:t>are </a:t>
            </a:r>
            <a:r>
              <a:rPr sz="1331" dirty="0">
                <a:latin typeface="Times New Roman"/>
                <a:cs typeface="Times New Roman"/>
              </a:rPr>
              <a:t>using the </a:t>
            </a:r>
            <a:r>
              <a:rPr sz="1331" spc="-5" dirty="0">
                <a:latin typeface="Times New Roman"/>
                <a:cs typeface="Times New Roman"/>
              </a:rPr>
              <a:t>observations </a:t>
            </a:r>
            <a:r>
              <a:rPr sz="1331" dirty="0">
                <a:latin typeface="Times New Roman"/>
                <a:cs typeface="Times New Roman"/>
              </a:rPr>
              <a:t>in a </a:t>
            </a:r>
            <a:r>
              <a:rPr sz="1331" spc="-5" dirty="0">
                <a:latin typeface="Times New Roman"/>
                <a:cs typeface="Times New Roman"/>
              </a:rPr>
              <a:t>random sample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estimate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general density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probabilities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beyond</a:t>
            </a:r>
            <a:r>
              <a:rPr sz="1331" dirty="0">
                <a:latin typeface="Times New Roman"/>
                <a:cs typeface="Times New Roman"/>
              </a:rPr>
              <a:t> just the</a:t>
            </a:r>
            <a:r>
              <a:rPr sz="1331" spc="-5" dirty="0">
                <a:latin typeface="Times New Roman"/>
                <a:cs typeface="Times New Roman"/>
              </a:rPr>
              <a:t> sample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data,</a:t>
            </a:r>
            <a:r>
              <a:rPr sz="1331" dirty="0">
                <a:latin typeface="Times New Roman"/>
                <a:cs typeface="Times New Roman"/>
              </a:rPr>
              <a:t> we</a:t>
            </a:r>
            <a:r>
              <a:rPr sz="1331" spc="-5" dirty="0">
                <a:latin typeface="Times New Roman"/>
                <a:cs typeface="Times New Roman"/>
              </a:rPr>
              <a:t> have available.</a:t>
            </a:r>
            <a:endParaRPr sz="1331">
              <a:latin typeface="Times New Roman"/>
              <a:cs typeface="Times New Roman"/>
            </a:endParaRPr>
          </a:p>
          <a:p>
            <a:pPr marL="267602" indent="-253517" algn="just">
              <a:spcBef>
                <a:spcPts val="1037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i="1" dirty="0">
                <a:latin typeface="Times New Roman"/>
                <a:cs typeface="Times New Roman"/>
              </a:rPr>
              <a:t>x</a:t>
            </a:r>
            <a:r>
              <a:rPr sz="1331" i="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i="1" spc="-5" dirty="0">
                <a:latin typeface="Times New Roman"/>
                <a:cs typeface="Times New Roman"/>
              </a:rPr>
              <a:t>p(x)</a:t>
            </a:r>
            <a:r>
              <a:rPr sz="1331" spc="-5" dirty="0">
                <a:latin typeface="Times New Roman"/>
                <a:cs typeface="Times New Roman"/>
              </a:rPr>
              <a:t>.</a:t>
            </a:r>
            <a:endParaRPr sz="1331">
              <a:latin typeface="Times New Roman"/>
              <a:cs typeface="Times New Roman"/>
            </a:endParaRPr>
          </a:p>
          <a:p>
            <a:pPr marL="267602" marR="6338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relationship between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outcomes </a:t>
            </a:r>
            <a:r>
              <a:rPr sz="1331" dirty="0">
                <a:latin typeface="Times New Roman"/>
                <a:cs typeface="Times New Roman"/>
              </a:rPr>
              <a:t>of a </a:t>
            </a:r>
            <a:r>
              <a:rPr sz="1331" spc="-5" dirty="0">
                <a:latin typeface="Times New Roman"/>
                <a:cs typeface="Times New Roman"/>
              </a:rPr>
              <a:t>random variable and </a:t>
            </a:r>
            <a:r>
              <a:rPr sz="1331" dirty="0">
                <a:latin typeface="Times New Roman"/>
                <a:cs typeface="Times New Roman"/>
              </a:rPr>
              <a:t>its </a:t>
            </a:r>
            <a:r>
              <a:rPr sz="1331" spc="-5" dirty="0">
                <a:latin typeface="Times New Roman"/>
                <a:cs typeface="Times New Roman"/>
              </a:rPr>
              <a:t>probability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referred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probability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density,</a:t>
            </a:r>
            <a:r>
              <a:rPr sz="1331" dirty="0">
                <a:latin typeface="Times New Roman"/>
                <a:cs typeface="Times New Roman"/>
              </a:rPr>
              <a:t> or </a:t>
            </a:r>
            <a:r>
              <a:rPr sz="1331" spc="-5" dirty="0">
                <a:latin typeface="Times New Roman"/>
                <a:cs typeface="Times New Roman"/>
              </a:rPr>
              <a:t>simply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“</a:t>
            </a:r>
            <a:r>
              <a:rPr sz="1331" i="1" spc="-5" dirty="0">
                <a:latin typeface="Times New Roman"/>
                <a:cs typeface="Times New Roman"/>
              </a:rPr>
              <a:t>density</a:t>
            </a:r>
            <a:r>
              <a:rPr sz="1331" spc="-5" dirty="0">
                <a:latin typeface="Times New Roman"/>
                <a:cs typeface="Times New Roman"/>
              </a:rPr>
              <a:t>.”</a:t>
            </a:r>
            <a:endParaRPr sz="1331">
              <a:latin typeface="Times New Roman"/>
              <a:cs typeface="Times New Roman"/>
            </a:endParaRPr>
          </a:p>
          <a:p>
            <a:pPr marL="267602" marR="6338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If a </a:t>
            </a:r>
            <a:r>
              <a:rPr sz="1331" spc="-5" dirty="0">
                <a:latin typeface="Times New Roman"/>
                <a:cs typeface="Times New Roman"/>
              </a:rPr>
              <a:t>random variable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continuous, then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probability can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spc="-5" dirty="0">
                <a:latin typeface="Times New Roman"/>
                <a:cs typeface="Times New Roman"/>
              </a:rPr>
              <a:t>calculated via probability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 function,</a:t>
            </a:r>
            <a:r>
              <a:rPr sz="1331" dirty="0">
                <a:latin typeface="Times New Roman"/>
                <a:cs typeface="Times New Roman"/>
              </a:rPr>
              <a:t> or PDF for </a:t>
            </a:r>
            <a:r>
              <a:rPr sz="1331" spc="-5" dirty="0">
                <a:latin typeface="Times New Roman"/>
                <a:cs typeface="Times New Roman"/>
              </a:rPr>
              <a:t>short.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800"/>
              </a:lnSpc>
              <a:spcBef>
                <a:spcPts val="870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shape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probability density function across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domain </a:t>
            </a:r>
            <a:r>
              <a:rPr sz="1331" dirty="0">
                <a:latin typeface="Times New Roman"/>
                <a:cs typeface="Times New Roman"/>
              </a:rPr>
              <a:t>for a </a:t>
            </a:r>
            <a:r>
              <a:rPr sz="1331" spc="-5" dirty="0">
                <a:latin typeface="Times New Roman"/>
                <a:cs typeface="Times New Roman"/>
              </a:rPr>
              <a:t>random variable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referred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as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probability distribution and common probability distributions have names,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such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uniform,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exponential,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so on.</a:t>
            </a:r>
            <a:endParaRPr sz="1331">
              <a:latin typeface="Times New Roman"/>
              <a:cs typeface="Times New Roman"/>
            </a:endParaRPr>
          </a:p>
          <a:p>
            <a:pPr marL="267602" indent="-253517" algn="just">
              <a:spcBef>
                <a:spcPts val="1037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There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a </a:t>
            </a:r>
            <a:r>
              <a:rPr sz="1331" spc="-5" dirty="0">
                <a:latin typeface="Times New Roman"/>
                <a:cs typeface="Times New Roman"/>
              </a:rPr>
              <a:t>few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steps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in</a:t>
            </a:r>
            <a:r>
              <a:rPr sz="1331" b="1" spc="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 </a:t>
            </a:r>
            <a:r>
              <a:rPr sz="1331" b="1" spc="-5" dirty="0">
                <a:latin typeface="Times New Roman"/>
                <a:cs typeface="Times New Roman"/>
              </a:rPr>
              <a:t>process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of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density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estimation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first step </a:t>
            </a:r>
            <a:r>
              <a:rPr sz="1331" dirty="0">
                <a:latin typeface="Times New Roman"/>
                <a:cs typeface="Times New Roman"/>
              </a:rPr>
              <a:t>is to </a:t>
            </a:r>
            <a:r>
              <a:rPr sz="1331" spc="-5" dirty="0">
                <a:latin typeface="Times New Roman"/>
                <a:cs typeface="Times New Roman"/>
              </a:rPr>
              <a:t>review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density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observations </a:t>
            </a:r>
            <a:r>
              <a:rPr sz="1331" dirty="0">
                <a:latin typeface="Times New Roman"/>
                <a:cs typeface="Times New Roman"/>
              </a:rPr>
              <a:t>in the </a:t>
            </a:r>
            <a:r>
              <a:rPr sz="1331" spc="-5" dirty="0">
                <a:latin typeface="Times New Roman"/>
                <a:cs typeface="Times New Roman"/>
              </a:rPr>
              <a:t>random sample </a:t>
            </a:r>
            <a:r>
              <a:rPr sz="1331" dirty="0">
                <a:latin typeface="Times New Roman"/>
                <a:cs typeface="Times New Roman"/>
              </a:rPr>
              <a:t>with a </a:t>
            </a:r>
            <a:r>
              <a:rPr sz="1331" spc="-5" dirty="0">
                <a:latin typeface="Times New Roman"/>
                <a:cs typeface="Times New Roman"/>
              </a:rPr>
              <a:t>simple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histogram.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From the </a:t>
            </a:r>
            <a:r>
              <a:rPr sz="1331" spc="-5" dirty="0">
                <a:latin typeface="Times New Roman"/>
                <a:cs typeface="Times New Roman"/>
              </a:rPr>
              <a:t>histogram, </a:t>
            </a:r>
            <a:r>
              <a:rPr sz="1331" dirty="0">
                <a:latin typeface="Times New Roman"/>
                <a:cs typeface="Times New Roman"/>
              </a:rPr>
              <a:t>we might be </a:t>
            </a:r>
            <a:r>
              <a:rPr sz="1331" spc="-5" dirty="0">
                <a:latin typeface="Times New Roman"/>
                <a:cs typeface="Times New Roman"/>
              </a:rPr>
              <a:t>able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identify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common and well-understood probability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used,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such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normal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distribution.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If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not,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may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have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fit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model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5" dirty="0">
                <a:latin typeface="Times New Roman"/>
                <a:cs typeface="Times New Roman"/>
              </a:rPr>
              <a:t> estimate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distribution.</a:t>
            </a:r>
            <a:endParaRPr sz="1331">
              <a:latin typeface="Times New Roman"/>
              <a:cs typeface="Times New Roman"/>
            </a:endParaRPr>
          </a:p>
          <a:p>
            <a:pPr marL="267602">
              <a:spcBef>
                <a:spcPts val="1065"/>
              </a:spcBef>
            </a:pPr>
            <a:r>
              <a:rPr sz="1331" b="1" spc="-5" dirty="0">
                <a:latin typeface="Times New Roman"/>
                <a:cs typeface="Times New Roman"/>
              </a:rPr>
              <a:t>Histogram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85937" y="7101012"/>
            <a:ext cx="5168027" cy="2781537"/>
            <a:chOff x="1533525" y="6884987"/>
            <a:chExt cx="4660265" cy="2508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9903" y="6909328"/>
              <a:ext cx="4451223" cy="24002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38287" y="6889750"/>
              <a:ext cx="4650740" cy="2498725"/>
            </a:xfrm>
            <a:custGeom>
              <a:avLst/>
              <a:gdLst/>
              <a:ahLst/>
              <a:cxnLst/>
              <a:rect l="l" t="t" r="r" b="b"/>
              <a:pathLst>
                <a:path w="4650740" h="2498725">
                  <a:moveTo>
                    <a:pt x="0" y="0"/>
                  </a:moveTo>
                  <a:lnTo>
                    <a:pt x="4650740" y="0"/>
                  </a:lnTo>
                  <a:lnTo>
                    <a:pt x="4650740" y="2498660"/>
                  </a:lnTo>
                  <a:lnTo>
                    <a:pt x="0" y="24986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9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9" y="435390"/>
            <a:ext cx="6546824" cy="4430335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267602">
              <a:spcBef>
                <a:spcPts val="266"/>
              </a:spcBef>
            </a:pPr>
            <a:r>
              <a:rPr sz="1331" b="1" spc="-5" dirty="0">
                <a:latin typeface="Times New Roman"/>
                <a:cs typeface="Times New Roman"/>
              </a:rPr>
              <a:t>Density With </a:t>
            </a:r>
            <a:r>
              <a:rPr sz="1331" b="1" dirty="0">
                <a:latin typeface="Times New Roman"/>
                <a:cs typeface="Times New Roman"/>
              </a:rPr>
              <a:t>a</a:t>
            </a:r>
            <a:r>
              <a:rPr sz="1331" b="1" spc="-5" dirty="0">
                <a:latin typeface="Times New Roman"/>
                <a:cs typeface="Times New Roman"/>
              </a:rPr>
              <a:t> Histogram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ct val="110000"/>
              </a:lnSpc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first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step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estimation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create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histogram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observations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random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ct val="110000"/>
              </a:lnSpc>
              <a:spcBef>
                <a:spcPts val="909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histogram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plot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involves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first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grouping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observations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into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bins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counting</a:t>
            </a:r>
            <a:r>
              <a:rPr sz="1331" spc="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events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fall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into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each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bin.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counts,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</a:t>
            </a:r>
            <a:r>
              <a:rPr sz="1331" spc="7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frequencies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observations,</a:t>
            </a:r>
            <a:r>
              <a:rPr sz="1331" spc="7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each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bin</a:t>
            </a:r>
            <a:r>
              <a:rPr sz="1331" spc="7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then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plotted</a:t>
            </a:r>
            <a:r>
              <a:rPr sz="1331" spc="7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bar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graph</a:t>
            </a:r>
            <a:r>
              <a:rPr sz="1331" spc="7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with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bins</a:t>
            </a:r>
            <a:r>
              <a:rPr sz="1331" dirty="0">
                <a:latin typeface="Times New Roman"/>
                <a:cs typeface="Times New Roman"/>
              </a:rPr>
              <a:t> on the</a:t>
            </a:r>
            <a:r>
              <a:rPr sz="1331" spc="-5" dirty="0">
                <a:latin typeface="Times New Roman"/>
                <a:cs typeface="Times New Roman"/>
              </a:rPr>
              <a:t> x-axis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frequency</a:t>
            </a:r>
            <a:r>
              <a:rPr sz="1331" dirty="0">
                <a:latin typeface="Times New Roman"/>
                <a:cs typeface="Times New Roman"/>
              </a:rPr>
              <a:t> on the</a:t>
            </a:r>
            <a:r>
              <a:rPr sz="1331" spc="-5" dirty="0">
                <a:latin typeface="Times New Roman"/>
                <a:cs typeface="Times New Roman"/>
              </a:rPr>
              <a:t> y-axis.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ct val="111700"/>
              </a:lnSpc>
              <a:spcBef>
                <a:spcPts val="848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choice</a:t>
            </a:r>
            <a:r>
              <a:rPr sz="1331" dirty="0">
                <a:latin typeface="Times New Roman"/>
                <a:cs typeface="Times New Roman"/>
              </a:rPr>
              <a:t> of the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bins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important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dirty="0">
                <a:latin typeface="Times New Roman"/>
                <a:cs typeface="Times New Roman"/>
              </a:rPr>
              <a:t> it </a:t>
            </a:r>
            <a:r>
              <a:rPr sz="1331" spc="-5" dirty="0">
                <a:latin typeface="Times New Roman"/>
                <a:cs typeface="Times New Roman"/>
              </a:rPr>
              <a:t>controls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coarseness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distribution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(number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bars)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and,</a:t>
            </a:r>
            <a:r>
              <a:rPr sz="1331" dirty="0">
                <a:latin typeface="Times New Roman"/>
                <a:cs typeface="Times New Roman"/>
              </a:rPr>
              <a:t> 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turn, how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well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observations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plotted.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ct val="111700"/>
              </a:lnSpc>
              <a:spcBef>
                <a:spcPts val="854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good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idea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experiment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with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different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bin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sizes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given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get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multiple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perspectives </a:t>
            </a:r>
            <a:r>
              <a:rPr sz="1331" dirty="0">
                <a:latin typeface="Times New Roman"/>
                <a:cs typeface="Times New Roman"/>
              </a:rPr>
              <a:t>or </a:t>
            </a:r>
            <a:r>
              <a:rPr sz="1331" spc="-5" dirty="0">
                <a:latin typeface="Times New Roman"/>
                <a:cs typeface="Times New Roman"/>
              </a:rPr>
              <a:t>views</a:t>
            </a:r>
            <a:r>
              <a:rPr sz="1331" dirty="0">
                <a:latin typeface="Times New Roman"/>
                <a:cs typeface="Times New Roman"/>
              </a:rPr>
              <a:t> on the</a:t>
            </a:r>
            <a:r>
              <a:rPr sz="1331" spc="-5" dirty="0">
                <a:latin typeface="Times New Roman"/>
                <a:cs typeface="Times New Roman"/>
              </a:rPr>
              <a:t> same data.</a:t>
            </a:r>
            <a:endParaRPr sz="1331">
              <a:latin typeface="Times New Roman"/>
              <a:cs typeface="Times New Roman"/>
            </a:endParaRPr>
          </a:p>
          <a:p>
            <a:pPr marL="267602">
              <a:spcBef>
                <a:spcPts val="1037"/>
              </a:spcBef>
            </a:pPr>
            <a:r>
              <a:rPr sz="1331" b="1" spc="-5" dirty="0">
                <a:latin typeface="Times New Roman"/>
                <a:cs typeface="Times New Roman"/>
              </a:rPr>
              <a:t>Correlational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Studies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ts val="1786"/>
              </a:lnSpc>
              <a:spcBef>
                <a:spcPts val="62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goal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correlational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study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determine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whether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there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relationship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to </a:t>
            </a:r>
            <a:r>
              <a:rPr sz="1331" spc="-5" dirty="0">
                <a:latin typeface="Times New Roman"/>
                <a:cs typeface="Times New Roman"/>
              </a:rPr>
              <a:t>describe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relationship.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948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correlational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study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simply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two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exist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naturally.</a:t>
            </a:r>
            <a:endParaRPr sz="1331">
              <a:latin typeface="Times New Roman"/>
              <a:cs typeface="Times New Roman"/>
            </a:endParaRPr>
          </a:p>
          <a:p>
            <a:pPr marL="267602">
              <a:spcBef>
                <a:spcPts val="1065"/>
              </a:spcBef>
            </a:pPr>
            <a:r>
              <a:rPr sz="1331" b="1" spc="-5" dirty="0">
                <a:latin typeface="Times New Roman"/>
                <a:cs typeface="Times New Roman"/>
              </a:rPr>
              <a:t>Correlational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Studies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8779" y="7523453"/>
            <a:ext cx="6546824" cy="2730638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267602">
              <a:spcBef>
                <a:spcPts val="266"/>
              </a:spcBef>
            </a:pPr>
            <a:r>
              <a:rPr sz="1331" b="1" spc="-5" dirty="0">
                <a:latin typeface="Times New Roman"/>
                <a:cs typeface="Times New Roman"/>
              </a:rPr>
              <a:t>Experiment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60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goal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experiment</a:t>
            </a:r>
            <a:r>
              <a:rPr sz="1331" b="1" spc="1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demonstrate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cause-and-effect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relationship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</a:t>
            </a:r>
            <a:endParaRPr sz="1331">
              <a:latin typeface="Times New Roman"/>
              <a:cs typeface="Times New Roman"/>
            </a:endParaRPr>
          </a:p>
          <a:p>
            <a:pPr marL="267602" marR="5633">
              <a:lnSpc>
                <a:spcPct val="110000"/>
              </a:lnSpc>
              <a:spcBef>
                <a:spcPts val="27"/>
              </a:spcBef>
            </a:pPr>
            <a:r>
              <a:rPr sz="1331" spc="-5" dirty="0">
                <a:latin typeface="Times New Roman"/>
                <a:cs typeface="Times New Roman"/>
              </a:rPr>
              <a:t>variables; that </a:t>
            </a:r>
            <a:r>
              <a:rPr sz="1331" dirty="0">
                <a:latin typeface="Times New Roman"/>
                <a:cs typeface="Times New Roman"/>
              </a:rPr>
              <a:t>is, to show </a:t>
            </a:r>
            <a:r>
              <a:rPr sz="1331" spc="-5" dirty="0">
                <a:latin typeface="Times New Roman"/>
                <a:cs typeface="Times New Roman"/>
              </a:rPr>
              <a:t>that changing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value </a:t>
            </a:r>
            <a:r>
              <a:rPr sz="1331" dirty="0">
                <a:latin typeface="Times New Roman"/>
                <a:cs typeface="Times New Roman"/>
              </a:rPr>
              <a:t>of one </a:t>
            </a:r>
            <a:r>
              <a:rPr sz="1331" spc="-5" dirty="0">
                <a:latin typeface="Times New Roman"/>
                <a:cs typeface="Times New Roman"/>
              </a:rPr>
              <a:t>variable causes change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occur </a:t>
            </a:r>
            <a:r>
              <a:rPr sz="1331" dirty="0">
                <a:latin typeface="Times New Roman"/>
                <a:cs typeface="Times New Roman"/>
              </a:rPr>
              <a:t>in a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second variable.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37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experiment</a:t>
            </a:r>
            <a:r>
              <a:rPr sz="1331" spc="-5" dirty="0">
                <a:latin typeface="Times New Roman"/>
                <a:cs typeface="Times New Roman"/>
              </a:rPr>
              <a:t>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one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manipulated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create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treatment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conditions.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second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observed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measured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obtain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scores</a:t>
            </a:r>
            <a:r>
              <a:rPr sz="1331" spc="1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group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individuals</a:t>
            </a:r>
            <a:r>
              <a:rPr sz="1331" spc="1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each </a:t>
            </a:r>
            <a:r>
              <a:rPr sz="1331" dirty="0">
                <a:latin typeface="Times New Roman"/>
                <a:cs typeface="Times New Roman"/>
              </a:rPr>
              <a:t>of the</a:t>
            </a:r>
            <a:r>
              <a:rPr sz="1331" spc="-5" dirty="0">
                <a:latin typeface="Times New Roman"/>
                <a:cs typeface="Times New Roman"/>
              </a:rPr>
              <a:t> treatment conditions.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ct val="110000"/>
              </a:lnSpc>
              <a:spcBef>
                <a:spcPts val="909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measurements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then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compared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see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if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there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differences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28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treatment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conditions.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65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All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other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controlled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prevent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them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influencing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results.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1163" y="4939262"/>
            <a:ext cx="6266950" cy="24373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9" y="435390"/>
            <a:ext cx="6546824" cy="46472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67602" marR="5633" indent="-253517">
              <a:lnSpc>
                <a:spcPct val="110000"/>
              </a:lnSpc>
              <a:spcBef>
                <a:spcPts val="111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27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27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experiment,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7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manipulated</a:t>
            </a:r>
            <a:r>
              <a:rPr sz="1331" spc="27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27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called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7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independent</a:t>
            </a:r>
            <a:r>
              <a:rPr sz="1331" b="1" spc="27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variable</a:t>
            </a:r>
            <a:r>
              <a:rPr sz="1331" b="1" spc="27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27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 </a:t>
            </a:r>
            <a:r>
              <a:rPr sz="1331" dirty="0">
                <a:latin typeface="Times New Roman"/>
                <a:cs typeface="Times New Roman"/>
              </a:rPr>
              <a:t>is the </a:t>
            </a:r>
            <a:r>
              <a:rPr sz="1331" b="1" spc="-5" dirty="0">
                <a:latin typeface="Times New Roman"/>
                <a:cs typeface="Times New Roman"/>
              </a:rPr>
              <a:t>dependent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variable</a:t>
            </a:r>
            <a:r>
              <a:rPr sz="1331" spc="-5" dirty="0">
                <a:latin typeface="Times New Roman"/>
                <a:cs typeface="Times New Roman"/>
              </a:rPr>
              <a:t>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1" y="5143866"/>
            <a:ext cx="6803852" cy="5092247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521119" lvl="1" indent="-507036">
              <a:spcBef>
                <a:spcPts val="266"/>
              </a:spcBef>
              <a:buAutoNum type="arabicPeriod" startAt="6"/>
              <a:tabLst>
                <a:tab pos="520415" algn="l"/>
                <a:tab pos="521119" algn="l"/>
              </a:tabLst>
            </a:pPr>
            <a:r>
              <a:rPr sz="1331" b="1" spc="-16" dirty="0">
                <a:solidFill>
                  <a:srgbClr val="292929"/>
                </a:solidFill>
                <a:latin typeface="Arial"/>
                <a:cs typeface="Arial"/>
              </a:rPr>
              <a:t>What</a:t>
            </a:r>
            <a:r>
              <a:rPr sz="1331" b="1" spc="-3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331" b="1" spc="-3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331" b="1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331" b="1" spc="-4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331" b="1" spc="-22" dirty="0">
                <a:solidFill>
                  <a:srgbClr val="292929"/>
                </a:solidFill>
                <a:latin typeface="Arial"/>
                <a:cs typeface="Arial"/>
              </a:rPr>
              <a:t>Probability</a:t>
            </a:r>
            <a:r>
              <a:rPr sz="1331" b="1" spc="-3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331" b="1" spc="-22" dirty="0">
                <a:solidFill>
                  <a:srgbClr val="292929"/>
                </a:solidFill>
                <a:latin typeface="Arial"/>
                <a:cs typeface="Arial"/>
              </a:rPr>
              <a:t>Density</a:t>
            </a:r>
            <a:r>
              <a:rPr sz="1331" b="1" spc="-4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331" b="1" spc="-16" dirty="0">
                <a:solidFill>
                  <a:srgbClr val="292929"/>
                </a:solidFill>
                <a:latin typeface="Arial"/>
                <a:cs typeface="Arial"/>
              </a:rPr>
              <a:t>Function</a:t>
            </a:r>
            <a:r>
              <a:rPr sz="1331" b="1" spc="-3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331" b="1" spc="-22" dirty="0">
                <a:solidFill>
                  <a:srgbClr val="292929"/>
                </a:solidFill>
                <a:latin typeface="Arial"/>
                <a:cs typeface="Arial"/>
              </a:rPr>
              <a:t>(PDF)?</a:t>
            </a:r>
            <a:endParaRPr sz="1331">
              <a:latin typeface="Arial"/>
              <a:cs typeface="Arial"/>
            </a:endParaRPr>
          </a:p>
          <a:p>
            <a:pPr marL="14085" marR="7042" algn="just">
              <a:lnSpc>
                <a:spcPct val="110000"/>
              </a:lnSpc>
            </a:pP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described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various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forms,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such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 a </a:t>
            </a:r>
            <a:r>
              <a:rPr sz="1331" spc="-5" dirty="0">
                <a:latin typeface="Times New Roman"/>
                <a:cs typeface="Times New Roman"/>
              </a:rPr>
              <a:t>cumulative distribution function. Probability density functions, </a:t>
            </a:r>
            <a:r>
              <a:rPr sz="1331" dirty="0">
                <a:latin typeface="Times New Roman"/>
                <a:cs typeface="Times New Roman"/>
              </a:rPr>
              <a:t>or PDFs, </a:t>
            </a:r>
            <a:r>
              <a:rPr sz="1331" spc="-5" dirty="0">
                <a:latin typeface="Times New Roman"/>
                <a:cs typeface="Times New Roman"/>
              </a:rPr>
              <a:t>are mathematical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functions that usually apply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continuous and discrete values.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PDFs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 very commonly used in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analysis, and thus are quite commonly used for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 Science. Generally, PDFs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necessary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tool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studying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applied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science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using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statistics.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However,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some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PDFs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that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extend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beyond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basic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usage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slightly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different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might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assume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first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glance.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example,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PDF</a:t>
            </a:r>
            <a:r>
              <a:rPr sz="1331" spc="1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often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T-statistic.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27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statistic,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along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degrees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freedom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(n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minus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one)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(v,)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then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usually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put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into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regularized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lower incomplete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beta function, which happens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be the cumulative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 function 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T 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distribution. While the absolute likelihood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continuous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random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 to take on any particular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 is 0, the value of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PDF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 be used to infer, in any particular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random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variables,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how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much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likely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statistically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random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would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equal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compared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sample.</a:t>
            </a:r>
            <a:endParaRPr sz="1331">
              <a:latin typeface="Times New Roman"/>
              <a:cs typeface="Times New Roman"/>
            </a:endParaRPr>
          </a:p>
          <a:p>
            <a:pPr marL="14085" marR="13380" algn="just">
              <a:lnSpc>
                <a:spcPct val="110000"/>
              </a:lnSpc>
            </a:pP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function that defines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relationship between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random variable and </a:t>
            </a:r>
            <a:r>
              <a:rPr sz="1331" dirty="0">
                <a:latin typeface="Times New Roman"/>
                <a:cs typeface="Times New Roman"/>
              </a:rPr>
              <a:t>its </a:t>
            </a:r>
            <a:r>
              <a:rPr sz="1331" spc="-5" dirty="0">
                <a:latin typeface="Times New Roman"/>
                <a:cs typeface="Times New Roman"/>
              </a:rPr>
              <a:t>probability, such that </a:t>
            </a:r>
            <a:r>
              <a:rPr sz="1331" dirty="0">
                <a:latin typeface="Times New Roman"/>
                <a:cs typeface="Times New Roman"/>
              </a:rPr>
              <a:t>you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find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using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called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189"/>
              </a:spcBef>
            </a:pPr>
            <a:r>
              <a:rPr sz="1331" dirty="0">
                <a:latin typeface="Times New Roman"/>
                <a:cs typeface="Times New Roman"/>
              </a:rPr>
              <a:t>(PDF)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statistics.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16"/>
              </a:spcBef>
            </a:pPr>
            <a:endParaRPr sz="1996">
              <a:latin typeface="Times New Roman"/>
              <a:cs typeface="Times New Roman"/>
            </a:endParaRPr>
          </a:p>
          <a:p>
            <a:pPr marL="14085" algn="just">
              <a:spcBef>
                <a:spcPts val="5"/>
              </a:spcBef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different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types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variables.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mainly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 </a:t>
            </a:r>
            <a:r>
              <a:rPr sz="1331" spc="-5" dirty="0">
                <a:latin typeface="Times New Roman"/>
                <a:cs typeface="Times New Roman"/>
              </a:rPr>
              <a:t>types: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830">
              <a:latin typeface="Times New Roman"/>
              <a:cs typeface="Times New Roman"/>
            </a:endParaRPr>
          </a:p>
          <a:p>
            <a:pPr marL="732385" marR="42253" lvl="2" indent="-253517">
              <a:lnSpc>
                <a:spcPct val="110000"/>
              </a:lnSpc>
              <a:buAutoNum type="arabicPeriod"/>
              <a:tabLst>
                <a:tab pos="732385" algn="l"/>
              </a:tabLst>
            </a:pPr>
            <a:r>
              <a:rPr sz="1331" spc="-5" dirty="0">
                <a:latin typeface="Times New Roman"/>
                <a:cs typeface="Times New Roman"/>
              </a:rPr>
              <a:t>Discrete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Variable: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only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take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certain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finite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within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specific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range</a:t>
            </a:r>
            <a:r>
              <a:rPr sz="1331" dirty="0">
                <a:latin typeface="Times New Roman"/>
                <a:cs typeface="Times New Roman"/>
              </a:rPr>
              <a:t> is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called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discrete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variable.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-5" dirty="0">
                <a:latin typeface="Times New Roman"/>
                <a:cs typeface="Times New Roman"/>
              </a:rPr>
              <a:t>usually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separates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finite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interval,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e.g.,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621" y="1040991"/>
            <a:ext cx="5929252" cy="38934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35392"/>
            <a:ext cx="6763009" cy="2793124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732385" marR="159857" algn="just">
              <a:lnSpc>
                <a:spcPct val="110000"/>
              </a:lnSpc>
              <a:spcBef>
                <a:spcPts val="111"/>
              </a:spcBef>
            </a:pPr>
            <a:r>
              <a:rPr sz="1331" dirty="0">
                <a:latin typeface="Times New Roman"/>
                <a:cs typeface="Times New Roman"/>
              </a:rPr>
              <a:t>a sum of two </a:t>
            </a:r>
            <a:r>
              <a:rPr sz="1331" spc="-5" dirty="0">
                <a:latin typeface="Times New Roman"/>
                <a:cs typeface="Times New Roman"/>
              </a:rPr>
              <a:t>dice. </a:t>
            </a:r>
            <a:r>
              <a:rPr sz="1331" dirty="0">
                <a:latin typeface="Times New Roman"/>
                <a:cs typeface="Times New Roman"/>
              </a:rPr>
              <a:t>On </a:t>
            </a:r>
            <a:r>
              <a:rPr sz="1331" spc="-5" dirty="0">
                <a:latin typeface="Times New Roman"/>
                <a:cs typeface="Times New Roman"/>
              </a:rPr>
              <a:t>rolling </a:t>
            </a:r>
            <a:r>
              <a:rPr sz="1331" dirty="0">
                <a:latin typeface="Times New Roman"/>
                <a:cs typeface="Times New Roman"/>
              </a:rPr>
              <a:t>two </a:t>
            </a:r>
            <a:r>
              <a:rPr sz="1331" spc="-5" dirty="0">
                <a:latin typeface="Times New Roman"/>
                <a:cs typeface="Times New Roman"/>
              </a:rPr>
              <a:t>dice and adding </a:t>
            </a:r>
            <a:r>
              <a:rPr sz="1331" dirty="0">
                <a:latin typeface="Times New Roman"/>
                <a:cs typeface="Times New Roman"/>
              </a:rPr>
              <a:t>up the </a:t>
            </a:r>
            <a:r>
              <a:rPr sz="1331" spc="-5" dirty="0">
                <a:latin typeface="Times New Roman"/>
                <a:cs typeface="Times New Roman"/>
              </a:rPr>
              <a:t>resulting outcome,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result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 only belong </a:t>
            </a:r>
            <a:r>
              <a:rPr sz="1331" dirty="0">
                <a:latin typeface="Times New Roman"/>
                <a:cs typeface="Times New Roman"/>
              </a:rPr>
              <a:t>to a </a:t>
            </a:r>
            <a:r>
              <a:rPr sz="1331" spc="-5" dirty="0">
                <a:latin typeface="Times New Roman"/>
                <a:cs typeface="Times New Roman"/>
              </a:rPr>
              <a:t>set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numbers </a:t>
            </a:r>
            <a:r>
              <a:rPr sz="1331" dirty="0">
                <a:latin typeface="Times New Roman"/>
                <a:cs typeface="Times New Roman"/>
              </a:rPr>
              <a:t>not </a:t>
            </a:r>
            <a:r>
              <a:rPr sz="1331" spc="-5" dirty="0">
                <a:latin typeface="Times New Roman"/>
                <a:cs typeface="Times New Roman"/>
              </a:rPr>
              <a:t>exceeding </a:t>
            </a:r>
            <a:r>
              <a:rPr sz="1331" dirty="0">
                <a:latin typeface="Times New Roman"/>
                <a:cs typeface="Times New Roman"/>
              </a:rPr>
              <a:t>12 </a:t>
            </a:r>
            <a:r>
              <a:rPr sz="1331" spc="-5" dirty="0">
                <a:latin typeface="Times New Roman"/>
                <a:cs typeface="Times New Roman"/>
              </a:rPr>
              <a:t>(as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maximum result </a:t>
            </a:r>
            <a:r>
              <a:rPr sz="1331" dirty="0">
                <a:latin typeface="Times New Roman"/>
                <a:cs typeface="Times New Roman"/>
              </a:rPr>
              <a:t>of a </a:t>
            </a:r>
            <a:r>
              <a:rPr sz="1331" spc="-5" dirty="0">
                <a:latin typeface="Times New Roman"/>
                <a:cs typeface="Times New Roman"/>
              </a:rPr>
              <a:t>dice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throw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6). The</a:t>
            </a:r>
            <a:r>
              <a:rPr sz="1331" spc="-5" dirty="0">
                <a:latin typeface="Times New Roman"/>
                <a:cs typeface="Times New Roman"/>
              </a:rPr>
              <a:t> values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 also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definite.</a:t>
            </a:r>
            <a:endParaRPr sz="1331">
              <a:latin typeface="Times New Roman"/>
              <a:cs typeface="Times New Roman"/>
            </a:endParaRPr>
          </a:p>
          <a:p>
            <a:pPr marL="732385" marR="5633" indent="-253517">
              <a:lnSpc>
                <a:spcPct val="110400"/>
              </a:lnSpc>
              <a:spcBef>
                <a:spcPts val="1165"/>
              </a:spcBef>
            </a:pPr>
            <a:r>
              <a:rPr sz="1331" dirty="0">
                <a:latin typeface="Times New Roman"/>
                <a:cs typeface="Times New Roman"/>
              </a:rPr>
              <a:t>2.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Continuous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Variable: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continuous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take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infinite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different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within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range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e.g.,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amount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rainfall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occurring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month.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observed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dirty="0">
                <a:latin typeface="Times New Roman"/>
                <a:cs typeface="Times New Roman"/>
              </a:rPr>
              <a:t> be</a:t>
            </a:r>
            <a:r>
              <a:rPr sz="1331" spc="-5" dirty="0">
                <a:latin typeface="Times New Roman"/>
                <a:cs typeface="Times New Roman"/>
              </a:rPr>
              <a:t> 1.7cm,</a:t>
            </a:r>
            <a:r>
              <a:rPr sz="1331" dirty="0">
                <a:latin typeface="Times New Roman"/>
                <a:cs typeface="Times New Roman"/>
              </a:rPr>
              <a:t> but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exact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 </a:t>
            </a:r>
            <a:r>
              <a:rPr sz="1331" dirty="0">
                <a:latin typeface="Times New Roman"/>
                <a:cs typeface="Times New Roman"/>
              </a:rPr>
              <a:t>is not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known. It</a:t>
            </a:r>
            <a:r>
              <a:rPr sz="1331" spc="-5" dirty="0">
                <a:latin typeface="Times New Roman"/>
                <a:cs typeface="Times New Roman"/>
              </a:rPr>
              <a:t> can,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-5" dirty="0">
                <a:latin typeface="Times New Roman"/>
                <a:cs typeface="Times New Roman"/>
              </a:rPr>
              <a:t>actuality,</a:t>
            </a:r>
            <a:r>
              <a:rPr sz="1331" dirty="0">
                <a:latin typeface="Times New Roman"/>
                <a:cs typeface="Times New Roman"/>
              </a:rPr>
              <a:t> be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1.701, 1.7687, </a:t>
            </a:r>
            <a:r>
              <a:rPr sz="1331" spc="-5" dirty="0">
                <a:latin typeface="Times New Roman"/>
                <a:cs typeface="Times New Roman"/>
              </a:rPr>
              <a:t>etc.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such,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only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define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range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falls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into.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Within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take </a:t>
            </a:r>
            <a:r>
              <a:rPr sz="1331" dirty="0">
                <a:latin typeface="Times New Roman"/>
                <a:cs typeface="Times New Roman"/>
              </a:rPr>
              <a:t>on </a:t>
            </a:r>
            <a:r>
              <a:rPr sz="1331" spc="-5" dirty="0">
                <a:latin typeface="Times New Roman"/>
                <a:cs typeface="Times New Roman"/>
              </a:rPr>
              <a:t>infinite different values.</a:t>
            </a:r>
            <a:endParaRPr sz="1331">
              <a:latin typeface="Times New Roman"/>
              <a:cs typeface="Times New Roman"/>
            </a:endParaRPr>
          </a:p>
          <a:p>
            <a:pPr marL="14085" marR="296475">
              <a:lnSpc>
                <a:spcPct val="110800"/>
              </a:lnSpc>
              <a:spcBef>
                <a:spcPts val="1130"/>
              </a:spcBef>
            </a:pPr>
            <a:r>
              <a:rPr sz="1331" dirty="0">
                <a:latin typeface="Times New Roman"/>
                <a:cs typeface="Times New Roman"/>
              </a:rPr>
              <a:t>Now,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consider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continuous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x,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which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defines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range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probabilities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taken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f(x).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After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plotting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pdf,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graph as</a:t>
            </a:r>
            <a:r>
              <a:rPr sz="1331" dirty="0">
                <a:latin typeface="Times New Roman"/>
                <a:cs typeface="Times New Roman"/>
              </a:rPr>
              <a:t> shown </a:t>
            </a:r>
            <a:r>
              <a:rPr sz="1331" spc="-5" dirty="0">
                <a:latin typeface="Times New Roman"/>
                <a:cs typeface="Times New Roman"/>
              </a:rPr>
              <a:t>below: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2" y="6830534"/>
            <a:ext cx="6800331" cy="3104683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algn="ctr">
              <a:spcBef>
                <a:spcPts val="111"/>
              </a:spcBef>
            </a:pPr>
            <a:r>
              <a:rPr sz="1331" dirty="0">
                <a:latin typeface="Times New Roman"/>
                <a:cs typeface="Times New Roman"/>
              </a:rPr>
              <a:t>Figure 2.5: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830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400"/>
              </a:lnSpc>
            </a:pPr>
            <a:r>
              <a:rPr sz="1331" dirty="0">
                <a:latin typeface="Times New Roman"/>
                <a:cs typeface="Times New Roman"/>
              </a:rPr>
              <a:t>In the </a:t>
            </a:r>
            <a:r>
              <a:rPr sz="1331" spc="-5" dirty="0">
                <a:latin typeface="Times New Roman"/>
                <a:cs typeface="Times New Roman"/>
              </a:rPr>
              <a:t>above graph, </a:t>
            </a:r>
            <a:r>
              <a:rPr sz="1331" dirty="0">
                <a:latin typeface="Times New Roman"/>
                <a:cs typeface="Times New Roman"/>
              </a:rPr>
              <a:t>you </a:t>
            </a:r>
            <a:r>
              <a:rPr sz="1331" spc="-5" dirty="0">
                <a:latin typeface="Times New Roman"/>
                <a:cs typeface="Times New Roman"/>
              </a:rPr>
              <a:t>get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bell-shaped curve after plotting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function against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variable.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blue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curve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shows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this.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Now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consider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point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b.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find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it,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need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find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area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under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curve </a:t>
            </a:r>
            <a:r>
              <a:rPr sz="1331" dirty="0">
                <a:latin typeface="Times New Roman"/>
                <a:cs typeface="Times New Roman"/>
              </a:rPr>
              <a:t>to the </a:t>
            </a:r>
            <a:r>
              <a:rPr sz="1331" spc="-5" dirty="0">
                <a:latin typeface="Times New Roman"/>
                <a:cs typeface="Times New Roman"/>
              </a:rPr>
              <a:t>left </a:t>
            </a:r>
            <a:r>
              <a:rPr sz="1331" dirty="0">
                <a:latin typeface="Times New Roman"/>
                <a:cs typeface="Times New Roman"/>
              </a:rPr>
              <a:t>of b. </a:t>
            </a:r>
            <a:r>
              <a:rPr sz="1331" spc="-5" dirty="0">
                <a:latin typeface="Times New Roman"/>
                <a:cs typeface="Times New Roman"/>
              </a:rPr>
              <a:t>This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represented </a:t>
            </a:r>
            <a:r>
              <a:rPr sz="1331" dirty="0">
                <a:latin typeface="Times New Roman"/>
                <a:cs typeface="Times New Roman"/>
              </a:rPr>
              <a:t>by P(b). To </a:t>
            </a:r>
            <a:r>
              <a:rPr sz="1331" spc="-5" dirty="0">
                <a:latin typeface="Times New Roman"/>
                <a:cs typeface="Times New Roman"/>
              </a:rPr>
              <a:t>find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probability </a:t>
            </a:r>
            <a:r>
              <a:rPr sz="1331" dirty="0">
                <a:latin typeface="Times New Roman"/>
                <a:cs typeface="Times New Roman"/>
              </a:rPr>
              <a:t>of a </a:t>
            </a:r>
            <a:r>
              <a:rPr sz="1331" spc="-5" dirty="0">
                <a:latin typeface="Times New Roman"/>
                <a:cs typeface="Times New Roman"/>
              </a:rPr>
              <a:t>variable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falling between points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and </a:t>
            </a:r>
            <a:r>
              <a:rPr sz="1331" dirty="0">
                <a:latin typeface="Times New Roman"/>
                <a:cs typeface="Times New Roman"/>
              </a:rPr>
              <a:t>b, you </a:t>
            </a:r>
            <a:r>
              <a:rPr sz="1331" spc="-5" dirty="0">
                <a:latin typeface="Times New Roman"/>
                <a:cs typeface="Times New Roman"/>
              </a:rPr>
              <a:t>need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find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area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curve between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and </a:t>
            </a:r>
            <a:r>
              <a:rPr sz="1331" dirty="0">
                <a:latin typeface="Times New Roman"/>
                <a:cs typeface="Times New Roman"/>
              </a:rPr>
              <a:t>b. As the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cannot </a:t>
            </a:r>
            <a:r>
              <a:rPr sz="1331" dirty="0">
                <a:latin typeface="Times New Roman"/>
                <a:cs typeface="Times New Roman"/>
              </a:rPr>
              <a:t>be more</a:t>
            </a:r>
            <a:r>
              <a:rPr sz="1331" spc="-5" dirty="0">
                <a:latin typeface="Times New Roman"/>
                <a:cs typeface="Times New Roman"/>
              </a:rPr>
              <a:t> than</a:t>
            </a:r>
            <a:r>
              <a:rPr sz="1331" dirty="0">
                <a:latin typeface="Times New Roman"/>
                <a:cs typeface="Times New Roman"/>
              </a:rPr>
              <a:t> P(b)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less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P(a),</a:t>
            </a:r>
            <a:r>
              <a:rPr sz="1331" dirty="0">
                <a:latin typeface="Times New Roman"/>
                <a:cs typeface="Times New Roman"/>
              </a:rPr>
              <a:t> you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represent </a:t>
            </a: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as: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16"/>
              </a:spcBef>
            </a:pPr>
            <a:endParaRPr sz="1996">
              <a:latin typeface="Times New Roman"/>
              <a:cs typeface="Times New Roman"/>
            </a:endParaRPr>
          </a:p>
          <a:p>
            <a:pPr marL="14085" algn="just">
              <a:spcBef>
                <a:spcPts val="5"/>
              </a:spcBef>
            </a:pPr>
            <a:r>
              <a:rPr sz="1331" spc="-5" dirty="0">
                <a:latin typeface="Times New Roman"/>
                <a:cs typeface="Times New Roman"/>
              </a:rPr>
              <a:t>P(a)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&lt;=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X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&lt;=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P(b).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885">
              <a:latin typeface="Times New Roman"/>
              <a:cs typeface="Times New Roman"/>
            </a:endParaRPr>
          </a:p>
          <a:p>
            <a:pPr marL="14085" marR="192251" algn="just">
              <a:lnSpc>
                <a:spcPct val="110000"/>
              </a:lnSpc>
            </a:pPr>
            <a:r>
              <a:rPr sz="1331" spc="-5" dirty="0">
                <a:latin typeface="Times New Roman"/>
                <a:cs typeface="Times New Roman"/>
              </a:rPr>
              <a:t>Consider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graph below, which </a:t>
            </a:r>
            <a:r>
              <a:rPr sz="1331" dirty="0">
                <a:latin typeface="Times New Roman"/>
                <a:cs typeface="Times New Roman"/>
              </a:rPr>
              <a:t>shows the </a:t>
            </a:r>
            <a:r>
              <a:rPr sz="1331" spc="-5" dirty="0">
                <a:latin typeface="Times New Roman"/>
                <a:cs typeface="Times New Roman"/>
              </a:rPr>
              <a:t>rainfall distribution </a:t>
            </a:r>
            <a:r>
              <a:rPr sz="1331" dirty="0">
                <a:latin typeface="Times New Roman"/>
                <a:cs typeface="Times New Roman"/>
              </a:rPr>
              <a:t>in a </a:t>
            </a:r>
            <a:r>
              <a:rPr sz="1331" spc="-5" dirty="0">
                <a:latin typeface="Times New Roman"/>
                <a:cs typeface="Times New Roman"/>
              </a:rPr>
              <a:t>year </a:t>
            </a:r>
            <a:r>
              <a:rPr sz="1331" dirty="0">
                <a:latin typeface="Times New Roman"/>
                <a:cs typeface="Times New Roman"/>
              </a:rPr>
              <a:t>in a </a:t>
            </a:r>
            <a:r>
              <a:rPr sz="1331" spc="-5" dirty="0">
                <a:latin typeface="Times New Roman"/>
                <a:cs typeface="Times New Roman"/>
              </a:rPr>
              <a:t>city.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x-axis has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rainfall </a:t>
            </a: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-5" dirty="0">
                <a:latin typeface="Times New Roman"/>
                <a:cs typeface="Times New Roman"/>
              </a:rPr>
              <a:t>inches, and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y-axis has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probability density function.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probability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some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amount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rainfall</a:t>
            </a:r>
            <a:r>
              <a:rPr sz="1331" dirty="0">
                <a:latin typeface="Times New Roman"/>
                <a:cs typeface="Times New Roman"/>
              </a:rPr>
              <a:t> is </a:t>
            </a:r>
            <a:r>
              <a:rPr sz="1331" spc="-5" dirty="0">
                <a:latin typeface="Times New Roman"/>
                <a:cs typeface="Times New Roman"/>
              </a:rPr>
              <a:t>obtained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 </a:t>
            </a:r>
            <a:r>
              <a:rPr sz="1331" spc="-5" dirty="0">
                <a:latin typeface="Times New Roman"/>
                <a:cs typeface="Times New Roman"/>
              </a:rPr>
              <a:t>finding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area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curve </a:t>
            </a:r>
            <a:r>
              <a:rPr sz="1331" dirty="0">
                <a:latin typeface="Times New Roman"/>
                <a:cs typeface="Times New Roman"/>
              </a:rPr>
              <a:t>on the</a:t>
            </a:r>
            <a:r>
              <a:rPr sz="1331" spc="-5" dirty="0">
                <a:latin typeface="Times New Roman"/>
                <a:cs typeface="Times New Roman"/>
              </a:rPr>
              <a:t> left</a:t>
            </a:r>
            <a:r>
              <a:rPr sz="1331" dirty="0">
                <a:latin typeface="Times New Roman"/>
                <a:cs typeface="Times New Roman"/>
              </a:rPr>
              <a:t> of it.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1360" y="3508676"/>
            <a:ext cx="5408154" cy="29047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3426777"/>
            <a:ext cx="6805965" cy="6932013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algn="ctr">
              <a:spcBef>
                <a:spcPts val="111"/>
              </a:spcBef>
            </a:pPr>
            <a:r>
              <a:rPr sz="1331" dirty="0">
                <a:latin typeface="Times New Roman"/>
                <a:cs typeface="Times New Roman"/>
              </a:rPr>
              <a:t>Figure 2.6: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amount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rainfall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885">
              <a:latin typeface="Times New Roman"/>
              <a:cs typeface="Times New Roman"/>
            </a:endParaRPr>
          </a:p>
          <a:p>
            <a:pPr marL="14085" marR="90140">
              <a:lnSpc>
                <a:spcPct val="110000"/>
              </a:lnSpc>
            </a:pP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probability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inches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rainfall,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plot</a:t>
            </a:r>
            <a:r>
              <a:rPr sz="1331" dirty="0">
                <a:latin typeface="Times New Roman"/>
                <a:cs typeface="Times New Roman"/>
              </a:rPr>
              <a:t> a line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intersects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y-axis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same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point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 the </a:t>
            </a:r>
            <a:r>
              <a:rPr sz="1331" spc="-5" dirty="0">
                <a:latin typeface="Times New Roman"/>
                <a:cs typeface="Times New Roman"/>
              </a:rPr>
              <a:t>graph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dirty="0">
                <a:latin typeface="Times New Roman"/>
                <a:cs typeface="Times New Roman"/>
              </a:rPr>
              <a:t> a line </a:t>
            </a:r>
            <a:r>
              <a:rPr sz="1331" spc="-5" dirty="0">
                <a:latin typeface="Times New Roman"/>
                <a:cs typeface="Times New Roman"/>
              </a:rPr>
              <a:t>extending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x-axis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does.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tells</a:t>
            </a:r>
            <a:r>
              <a:rPr sz="1331" dirty="0">
                <a:latin typeface="Times New Roman"/>
                <a:cs typeface="Times New Roman"/>
              </a:rPr>
              <a:t> you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probability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3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inches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rainfall</a:t>
            </a:r>
            <a:r>
              <a:rPr sz="1331" dirty="0">
                <a:latin typeface="Times New Roman"/>
                <a:cs typeface="Times New Roman"/>
              </a:rPr>
              <a:t> is </a:t>
            </a:r>
            <a:r>
              <a:rPr sz="1331" spc="-5" dirty="0">
                <a:latin typeface="Times New Roman"/>
                <a:cs typeface="Times New Roman"/>
              </a:rPr>
              <a:t>less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than</a:t>
            </a:r>
            <a:r>
              <a:rPr sz="1331" dirty="0">
                <a:latin typeface="Times New Roman"/>
                <a:cs typeface="Times New Roman"/>
              </a:rPr>
              <a:t> or </a:t>
            </a:r>
            <a:r>
              <a:rPr sz="1331" spc="-5" dirty="0">
                <a:latin typeface="Times New Roman"/>
                <a:cs typeface="Times New Roman"/>
              </a:rPr>
              <a:t>equal</a:t>
            </a:r>
            <a:r>
              <a:rPr sz="1331" dirty="0">
                <a:latin typeface="Times New Roman"/>
                <a:cs typeface="Times New Roman"/>
              </a:rPr>
              <a:t> to 0.5.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1996">
              <a:latin typeface="Times New Roman"/>
              <a:cs typeface="Times New Roman"/>
            </a:endParaRPr>
          </a:p>
          <a:p>
            <a:pPr marL="521119" lvl="1" indent="-507036">
              <a:buAutoNum type="arabicPeriod" startAt="7"/>
              <a:tabLst>
                <a:tab pos="520415" algn="l"/>
                <a:tab pos="521119" algn="l"/>
              </a:tabLst>
            </a:pPr>
            <a:r>
              <a:rPr sz="1331" b="1" spc="-22" dirty="0">
                <a:solidFill>
                  <a:srgbClr val="292929"/>
                </a:solidFill>
                <a:latin typeface="Arial"/>
                <a:cs typeface="Arial"/>
              </a:rPr>
              <a:t>Descriptiv</a:t>
            </a:r>
            <a:r>
              <a:rPr sz="1331" b="1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r>
              <a:rPr sz="1331" b="1" spc="-3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331" b="1" spc="-16" dirty="0">
                <a:solidFill>
                  <a:srgbClr val="292929"/>
                </a:solidFill>
                <a:latin typeface="Arial"/>
                <a:cs typeface="Arial"/>
              </a:rPr>
              <a:t>Statistics</a:t>
            </a:r>
            <a:endParaRPr sz="1331">
              <a:latin typeface="Arial"/>
              <a:cs typeface="Arial"/>
            </a:endParaRPr>
          </a:p>
          <a:p>
            <a:pPr marL="98590">
              <a:spcBef>
                <a:spcPts val="189"/>
              </a:spcBef>
            </a:pPr>
            <a:r>
              <a:rPr sz="1331" spc="-5" dirty="0">
                <a:solidFill>
                  <a:srgbClr val="292929"/>
                </a:solidFill>
                <a:latin typeface="Arial MT"/>
                <a:cs typeface="Arial MT"/>
              </a:rPr>
              <a:t>What</a:t>
            </a:r>
            <a:r>
              <a:rPr sz="1331" spc="-22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331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Arial MT"/>
                <a:cs typeface="Arial MT"/>
              </a:rPr>
              <a:t>Statistics?</a:t>
            </a:r>
            <a:endParaRPr sz="1331">
              <a:latin typeface="Arial MT"/>
              <a:cs typeface="Arial MT"/>
            </a:endParaRPr>
          </a:p>
          <a:p>
            <a:pPr marL="14085" marR="9859" algn="just">
              <a:lnSpc>
                <a:spcPct val="110000"/>
              </a:lnSpc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science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collecting data and analyzing them to infer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proportions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(sample) that are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representative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the population. In other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words, statistics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interpreting data in order to make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predictions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population.</a:t>
            </a:r>
            <a:endParaRPr sz="1331">
              <a:latin typeface="Times New Roman"/>
              <a:cs typeface="Times New Roman"/>
            </a:endParaRPr>
          </a:p>
          <a:p>
            <a:pPr marL="98590" algn="just">
              <a:spcBef>
                <a:spcPts val="155"/>
              </a:spcBef>
            </a:pPr>
            <a:r>
              <a:rPr sz="1331" dirty="0">
                <a:solidFill>
                  <a:srgbClr val="292929"/>
                </a:solidFill>
                <a:latin typeface="Arial MT"/>
                <a:cs typeface="Arial MT"/>
              </a:rPr>
              <a:t>Descriptive</a:t>
            </a:r>
            <a:r>
              <a:rPr sz="1331" spc="-33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Arial MT"/>
                <a:cs typeface="Arial MT"/>
              </a:rPr>
              <a:t>Statistics</a:t>
            </a:r>
            <a:endParaRPr sz="1331">
              <a:latin typeface="Arial MT"/>
              <a:cs typeface="Arial MT"/>
            </a:endParaRPr>
          </a:p>
          <a:p>
            <a:pPr marL="14085" marR="5633" algn="just">
              <a:lnSpc>
                <a:spcPct val="110000"/>
              </a:lnSpc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Descriptive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summarizing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hand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through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certain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like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mean,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median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etc.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make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understanding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easier.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does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involve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any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generalization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inference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beyond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what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available.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means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descriptive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just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representation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189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(sample)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available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based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theory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189"/>
              </a:spcBef>
            </a:pPr>
            <a:r>
              <a:rPr sz="1331" dirty="0">
                <a:solidFill>
                  <a:srgbClr val="292929"/>
                </a:solidFill>
                <a:latin typeface="Calibri Light"/>
                <a:cs typeface="Calibri Light"/>
              </a:rPr>
              <a:t>Commonly</a:t>
            </a:r>
            <a:r>
              <a:rPr sz="1331" spc="-27" dirty="0">
                <a:solidFill>
                  <a:srgbClr val="292929"/>
                </a:solidFill>
                <a:latin typeface="Calibri Light"/>
                <a:cs typeface="Calibri Light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Calibri Light"/>
                <a:cs typeface="Calibri Light"/>
              </a:rPr>
              <a:t>Used</a:t>
            </a:r>
            <a:r>
              <a:rPr sz="1331" spc="-27" dirty="0">
                <a:solidFill>
                  <a:srgbClr val="292929"/>
                </a:solidFill>
                <a:latin typeface="Calibri Light"/>
                <a:cs typeface="Calibri Light"/>
              </a:rPr>
              <a:t> </a:t>
            </a:r>
            <a:r>
              <a:rPr sz="1331" dirty="0">
                <a:solidFill>
                  <a:srgbClr val="292929"/>
                </a:solidFill>
                <a:latin typeface="Calibri Light"/>
                <a:cs typeface="Calibri Light"/>
              </a:rPr>
              <a:t>Measures</a:t>
            </a:r>
            <a:endParaRPr sz="1331">
              <a:latin typeface="Calibri Light"/>
              <a:cs typeface="Calibri Light"/>
            </a:endParaRPr>
          </a:p>
          <a:p>
            <a:pPr marL="838016" lvl="2" indent="-253517">
              <a:spcBef>
                <a:spcPts val="238"/>
              </a:spcBef>
              <a:buAutoNum type="arabicPeriod"/>
              <a:tabLst>
                <a:tab pos="838016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Central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Tendency</a:t>
            </a:r>
            <a:endParaRPr sz="1331">
              <a:latin typeface="Times New Roman"/>
              <a:cs typeface="Times New Roman"/>
            </a:endParaRPr>
          </a:p>
          <a:p>
            <a:pPr marL="838016" lvl="2" indent="-253517">
              <a:spcBef>
                <a:spcPts val="160"/>
              </a:spcBef>
              <a:buAutoNum type="arabicPeriod"/>
              <a:tabLst>
                <a:tab pos="838016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Dispersion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(or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Variability)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184"/>
              </a:spcBef>
            </a:pPr>
            <a:r>
              <a:rPr sz="1331" dirty="0">
                <a:solidFill>
                  <a:srgbClr val="292929"/>
                </a:solidFill>
                <a:latin typeface="Calibri Light"/>
                <a:cs typeface="Calibri Light"/>
              </a:rPr>
              <a:t>Measures</a:t>
            </a:r>
            <a:r>
              <a:rPr sz="1331" spc="-27" dirty="0">
                <a:solidFill>
                  <a:srgbClr val="292929"/>
                </a:solidFill>
                <a:latin typeface="Calibri Light"/>
                <a:cs typeface="Calibri Light"/>
              </a:rPr>
              <a:t> </a:t>
            </a:r>
            <a:r>
              <a:rPr sz="1331" dirty="0">
                <a:solidFill>
                  <a:srgbClr val="292929"/>
                </a:solidFill>
                <a:latin typeface="Calibri Light"/>
                <a:cs typeface="Calibri Light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Calibri Light"/>
                <a:cs typeface="Calibri Light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Calibri Light"/>
                <a:cs typeface="Calibri Light"/>
              </a:rPr>
              <a:t>Central</a:t>
            </a:r>
            <a:r>
              <a:rPr sz="1331" spc="-22" dirty="0">
                <a:solidFill>
                  <a:srgbClr val="292929"/>
                </a:solidFill>
                <a:latin typeface="Calibri Light"/>
                <a:cs typeface="Calibri Light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Calibri Light"/>
                <a:cs typeface="Calibri Light"/>
              </a:rPr>
              <a:t>Tendency</a:t>
            </a:r>
            <a:endParaRPr sz="1331">
              <a:latin typeface="Calibri Light"/>
              <a:cs typeface="Calibri Light"/>
            </a:endParaRPr>
          </a:p>
          <a:p>
            <a:pPr marL="14085" marR="10564" algn="just">
              <a:lnSpc>
                <a:spcPct val="110000"/>
              </a:lnSpc>
              <a:spcBef>
                <a:spcPts val="84"/>
              </a:spcBef>
            </a:pP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Measure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Central Tendency 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 number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summary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the data that typically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describes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data.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These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one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summary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three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types.</a:t>
            </a:r>
            <a:endParaRPr sz="1331">
              <a:latin typeface="Times New Roman"/>
              <a:cs typeface="Times New Roman"/>
            </a:endParaRPr>
          </a:p>
          <a:p>
            <a:pPr marL="838016" indent="-253517" algn="just">
              <a:spcBef>
                <a:spcPts val="155"/>
              </a:spcBef>
              <a:buFont typeface="Times New Roman"/>
              <a:buAutoNum type="arabicPeriod"/>
              <a:tabLst>
                <a:tab pos="838016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b="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defined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ratio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observations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endParaRPr sz="1331">
              <a:latin typeface="Times New Roman"/>
              <a:cs typeface="Times New Roman"/>
            </a:endParaRPr>
          </a:p>
          <a:p>
            <a:pPr marL="838016" marR="9859" algn="just">
              <a:lnSpc>
                <a:spcPct val="110000"/>
              </a:lnSpc>
              <a:spcBef>
                <a:spcPts val="27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total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number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observations.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 is also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known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Average.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Thus mean 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number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around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which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entire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spread.</a:t>
            </a:r>
            <a:endParaRPr sz="1331">
              <a:latin typeface="Times New Roman"/>
              <a:cs typeface="Times New Roman"/>
            </a:endParaRPr>
          </a:p>
          <a:p>
            <a:pPr marL="838016" marR="9859" indent="-253517" algn="just">
              <a:lnSpc>
                <a:spcPct val="110000"/>
              </a:lnSpc>
              <a:buFont typeface="Times New Roman"/>
              <a:buAutoNum type="arabicPeriod" startAt="2"/>
              <a:tabLst>
                <a:tab pos="838016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Median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Median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the point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which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divides the entire data into two equal halves.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One-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half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less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median,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half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greater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same.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Median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first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arranging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data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either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ascending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descending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order.</a:t>
            </a:r>
            <a:endParaRPr sz="1331">
              <a:latin typeface="Times New Roman"/>
              <a:cs typeface="Times New Roman"/>
            </a:endParaRPr>
          </a:p>
          <a:p>
            <a:pPr marL="838016" marR="9859" indent="-252813" algn="just">
              <a:lnSpc>
                <a:spcPct val="110000"/>
              </a:lnSpc>
              <a:buSzPct val="83333"/>
              <a:buFont typeface="Symbol"/>
              <a:buChar char=""/>
              <a:tabLst>
                <a:tab pos="838016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 the number of observations are odd, median is given by the middle observation in 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sorted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form.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1360" y="479896"/>
            <a:ext cx="5408154" cy="26688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35392"/>
            <a:ext cx="6804557" cy="5221224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838016" marR="7042" indent="-252813">
              <a:lnSpc>
                <a:spcPct val="110000"/>
              </a:lnSpc>
              <a:spcBef>
                <a:spcPts val="111"/>
              </a:spcBef>
              <a:buSzPct val="83333"/>
              <a:buFont typeface="Symbol"/>
              <a:buChar char=""/>
              <a:tabLst>
                <a:tab pos="837313" algn="l"/>
                <a:tab pos="838016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observations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even,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median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given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middle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observation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sorted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form.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important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note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order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(ascending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descending)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does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effect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median.</a:t>
            </a:r>
            <a:endParaRPr sz="1331">
              <a:latin typeface="Times New Roman"/>
              <a:cs typeface="Times New Roman"/>
            </a:endParaRPr>
          </a:p>
          <a:p>
            <a:pPr marL="180983" indent="-166900">
              <a:spcBef>
                <a:spcPts val="160"/>
              </a:spcBef>
              <a:buAutoNum type="arabicPeriod" startAt="3"/>
              <a:tabLst>
                <a:tab pos="180983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which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has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maximum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frequency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entire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set,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endParaRPr sz="1331">
              <a:latin typeface="Times New Roman"/>
              <a:cs typeface="Times New Roman"/>
            </a:endParaRPr>
          </a:p>
          <a:p>
            <a:pPr marL="14085" marR="9859">
              <a:lnSpc>
                <a:spcPct val="110000"/>
              </a:lnSpc>
              <a:spcBef>
                <a:spcPts val="22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words,mode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appears</a:t>
            </a:r>
            <a:r>
              <a:rPr sz="1331" spc="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maximum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times.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have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more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mode.</a:t>
            </a:r>
            <a:endParaRPr sz="1331">
              <a:latin typeface="Times New Roman"/>
              <a:cs typeface="Times New Roman"/>
            </a:endParaRPr>
          </a:p>
          <a:p>
            <a:pPr marL="838016" marR="7747" lvl="1" indent="-252813">
              <a:lnSpc>
                <a:spcPct val="110000"/>
              </a:lnSpc>
              <a:buSzPct val="83333"/>
              <a:buFont typeface="Symbol"/>
              <a:buChar char=""/>
              <a:tabLst>
                <a:tab pos="837313" algn="l"/>
                <a:tab pos="838016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only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appears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maximum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times,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has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Uni-modal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.</a:t>
            </a:r>
            <a:endParaRPr sz="1331">
              <a:latin typeface="Times New Roman"/>
              <a:cs typeface="Times New Roman"/>
            </a:endParaRPr>
          </a:p>
          <a:p>
            <a:pPr marL="838016" marR="9155" lvl="1" indent="-252813">
              <a:lnSpc>
                <a:spcPct val="110000"/>
              </a:lnSpc>
              <a:buSzPct val="83333"/>
              <a:buFont typeface="Symbol"/>
              <a:buChar char=""/>
              <a:tabLst>
                <a:tab pos="837313" algn="l"/>
                <a:tab pos="838016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appear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maximum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times,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modes,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Bi-modal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.</a:t>
            </a:r>
            <a:endParaRPr sz="1331">
              <a:latin typeface="Times New Roman"/>
              <a:cs typeface="Times New Roman"/>
            </a:endParaRPr>
          </a:p>
          <a:p>
            <a:pPr marL="838016" marR="7042" lvl="1" indent="-252813">
              <a:lnSpc>
                <a:spcPct val="110000"/>
              </a:lnSpc>
              <a:buSzPct val="83333"/>
              <a:buFont typeface="Symbol"/>
              <a:buChar char=""/>
              <a:tabLst>
                <a:tab pos="837313" algn="l"/>
                <a:tab pos="838016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numbers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appear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maximum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times,</a:t>
            </a:r>
            <a:r>
              <a:rPr sz="1331" spc="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has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modes,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Multi-modal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89"/>
              </a:spcBef>
            </a:pP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</a:t>
            </a:r>
            <a:r>
              <a:rPr sz="1331" i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compute</a:t>
            </a:r>
            <a:r>
              <a:rPr sz="1331" i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i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i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Central</a:t>
            </a:r>
            <a:r>
              <a:rPr sz="1331" i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Tendency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60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Consider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following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points.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60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17,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16,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21,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18,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15,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17,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21,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19,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11,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23</a:t>
            </a:r>
            <a:endParaRPr sz="1331">
              <a:latin typeface="Times New Roman"/>
              <a:cs typeface="Times New Roman"/>
            </a:endParaRPr>
          </a:p>
          <a:p>
            <a:pPr marL="838016" lvl="1" indent="-252813">
              <a:spcBef>
                <a:spcPts val="155"/>
              </a:spcBef>
              <a:buSzPct val="83333"/>
              <a:buFont typeface="Symbol"/>
              <a:buChar char=""/>
              <a:tabLst>
                <a:tab pos="837313" algn="l"/>
                <a:tab pos="838016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—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endParaRPr sz="1331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292929"/>
              </a:buClr>
              <a:buFont typeface="Symbol"/>
              <a:buChar char=""/>
            </a:pPr>
            <a:endParaRPr sz="1442">
              <a:latin typeface="Times New Roman"/>
              <a:cs typeface="Times New Roman"/>
            </a:endParaRPr>
          </a:p>
          <a:p>
            <a:pPr lvl="1">
              <a:spcBef>
                <a:spcPts val="33"/>
              </a:spcBef>
              <a:buClr>
                <a:srgbClr val="292929"/>
              </a:buClr>
              <a:buFont typeface="Symbol"/>
              <a:buChar char=""/>
            </a:pPr>
            <a:endParaRPr sz="1331">
              <a:latin typeface="Times New Roman"/>
              <a:cs typeface="Times New Roman"/>
            </a:endParaRPr>
          </a:p>
          <a:p>
            <a:pPr marL="14085" marR="1075336" lvl="1" indent="571117">
              <a:lnSpc>
                <a:spcPct val="110000"/>
              </a:lnSpc>
              <a:buSzPct val="83333"/>
              <a:buFont typeface="Symbol"/>
              <a:buChar char=""/>
              <a:tabLst>
                <a:tab pos="837313" algn="l"/>
                <a:tab pos="838016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Median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—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calculate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Median,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lets arrange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ascending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order.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11,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15,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16,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17,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17,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18,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19,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21,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21,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23</a:t>
            </a:r>
            <a:endParaRPr sz="1331">
              <a:latin typeface="Times New Roman"/>
              <a:cs typeface="Times New Roman"/>
            </a:endParaRPr>
          </a:p>
          <a:p>
            <a:pPr marL="14085" marR="8450">
              <a:lnSpc>
                <a:spcPts val="1786"/>
              </a:lnSpc>
              <a:spcBef>
                <a:spcPts val="62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Since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observations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even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(10),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median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given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average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1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middle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observations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(5th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6th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here).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2016" y="6431683"/>
            <a:ext cx="6558796" cy="1596193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66192" marR="7042" indent="-252813">
              <a:lnSpc>
                <a:spcPct val="110000"/>
              </a:lnSpc>
              <a:spcBef>
                <a:spcPts val="111"/>
              </a:spcBef>
              <a:buSzPct val="83333"/>
              <a:buFont typeface="Symbol"/>
              <a:buChar char=""/>
              <a:tabLst>
                <a:tab pos="266192" algn="l"/>
                <a:tab pos="266898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—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given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occurs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maximum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times.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Here,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17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21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both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occur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twice.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Hence,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Bimodal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17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21.</a:t>
            </a:r>
            <a:endParaRPr sz="1331">
              <a:latin typeface="Times New Roman"/>
              <a:cs typeface="Times New Roman"/>
            </a:endParaRPr>
          </a:p>
          <a:p>
            <a:pPr marL="273940" marR="7747" indent="-253517">
              <a:lnSpc>
                <a:spcPct val="110000"/>
              </a:lnSpc>
              <a:buSzPct val="83333"/>
              <a:buFont typeface="Symbol"/>
              <a:buChar char=""/>
              <a:tabLst>
                <a:tab pos="273940" algn="l"/>
                <a:tab pos="274644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Since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Median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does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take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points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calculations,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these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robust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outliers,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i.e.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these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effected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outliers.</a:t>
            </a:r>
            <a:endParaRPr sz="1331">
              <a:latin typeface="Times New Roman"/>
              <a:cs typeface="Times New Roman"/>
            </a:endParaRPr>
          </a:p>
          <a:p>
            <a:pPr marL="273940" marR="5633" indent="-253517">
              <a:lnSpc>
                <a:spcPct val="110000"/>
              </a:lnSpc>
              <a:spcBef>
                <a:spcPts val="27"/>
              </a:spcBef>
              <a:buSzPct val="83333"/>
              <a:buFont typeface="Symbol"/>
              <a:buChar char=""/>
              <a:tabLst>
                <a:tab pos="273940" algn="l"/>
                <a:tab pos="274644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time,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shifts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towards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outlier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considers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points.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means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outlier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big,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overestimates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small,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underestimated.</a:t>
            </a:r>
            <a:endParaRPr sz="1331">
              <a:latin typeface="Times New Roman"/>
              <a:cs typeface="Times New Roman"/>
            </a:endParaRPr>
          </a:p>
          <a:p>
            <a:pPr marL="273940" indent="-254222">
              <a:spcBef>
                <a:spcPts val="155"/>
              </a:spcBef>
              <a:buSzPct val="83333"/>
              <a:buFont typeface="Symbol"/>
              <a:buChar char=""/>
              <a:tabLst>
                <a:tab pos="273940" algn="l"/>
                <a:tab pos="274644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symmetrical,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Median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Mode.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Normal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5270" y="8716626"/>
            <a:ext cx="6801036" cy="160985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algn="just">
              <a:spcBef>
                <a:spcPts val="111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1.8.Notion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probability, distributions,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mean,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variance,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covariance,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covariance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matrix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719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400"/>
              </a:lnSpc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Probability and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 form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basis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 Science.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theory is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very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much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helpful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making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prediction.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predictions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form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important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part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science.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help 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methods, we make estimates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further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analysis. Thus,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methods are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largely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dependent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 the theory 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probability. And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all 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dependent 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Data.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2281" y="4326756"/>
            <a:ext cx="3891290" cy="2947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4243" y="5741508"/>
            <a:ext cx="3772611" cy="4376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55673"/>
            <a:ext cx="6802443" cy="5437116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521119" lvl="2" indent="-507036">
              <a:spcBef>
                <a:spcPts val="111"/>
              </a:spcBef>
              <a:buAutoNum type="arabicPeriod"/>
              <a:tabLst>
                <a:tab pos="521119" algn="l"/>
              </a:tabLst>
            </a:pP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 marL="14085" marR="7747" algn="just">
              <a:lnSpc>
                <a:spcPct val="110000"/>
              </a:lnSpc>
              <a:spcBef>
                <a:spcPts val="1142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the collected information(observations) we have about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something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 facts and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collected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together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reference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analysis.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7042" algn="just">
              <a:lnSpc>
                <a:spcPct val="110000"/>
              </a:lnSpc>
              <a:spcBef>
                <a:spcPts val="1003"/>
              </a:spcBef>
            </a:pP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 </a:t>
            </a:r>
            <a:r>
              <a:rPr sz="1331" i="1" dirty="0">
                <a:solidFill>
                  <a:srgbClr val="292929"/>
                </a:solidFill>
                <a:latin typeface="Times New Roman"/>
                <a:cs typeface="Times New Roman"/>
              </a:rPr>
              <a:t>— a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collection of facts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(numbers,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words,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measurements,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observations, etc) that has been </a:t>
            </a:r>
            <a:r>
              <a:rPr sz="1331" i="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translated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into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form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computers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process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2107">
              <a:latin typeface="Times New Roman"/>
              <a:cs typeface="Times New Roman"/>
            </a:endParaRPr>
          </a:p>
          <a:p>
            <a:pPr marL="14085" algn="just">
              <a:spcBef>
                <a:spcPts val="5"/>
              </a:spcBef>
            </a:pP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Why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does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Matter?</a:t>
            </a:r>
            <a:endParaRPr sz="1331">
              <a:latin typeface="Times New Roman"/>
              <a:cs typeface="Times New Roman"/>
            </a:endParaRPr>
          </a:p>
          <a:p>
            <a:pPr marL="330981" marR="6338" lvl="3" indent="-252813">
              <a:lnSpc>
                <a:spcPct val="110000"/>
              </a:lnSpc>
              <a:spcBef>
                <a:spcPts val="1142"/>
              </a:spcBef>
              <a:buSzPct val="83333"/>
              <a:buFont typeface="Symbol"/>
              <a:buChar char=""/>
              <a:tabLst>
                <a:tab pos="330277" algn="l"/>
                <a:tab pos="330981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Helps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understanding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about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identifying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relationships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may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exist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2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variables.</a:t>
            </a:r>
            <a:endParaRPr sz="1331">
              <a:latin typeface="Times New Roman"/>
              <a:cs typeface="Times New Roman"/>
            </a:endParaRPr>
          </a:p>
          <a:p>
            <a:pPr lvl="3">
              <a:spcBef>
                <a:spcPts val="38"/>
              </a:spcBef>
              <a:buClr>
                <a:srgbClr val="292929"/>
              </a:buClr>
              <a:buFont typeface="Symbol"/>
              <a:buChar char=""/>
            </a:pPr>
            <a:endParaRPr sz="1331">
              <a:latin typeface="Times New Roman"/>
              <a:cs typeface="Times New Roman"/>
            </a:endParaRPr>
          </a:p>
          <a:p>
            <a:pPr marL="330981" lvl="3" indent="-252813">
              <a:buSzPct val="83333"/>
              <a:buFont typeface="Symbol"/>
              <a:buChar char=""/>
              <a:tabLst>
                <a:tab pos="330277" algn="l"/>
                <a:tab pos="330981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Helps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predicting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future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forecast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based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previous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trend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lvl="3">
              <a:spcBef>
                <a:spcPts val="11"/>
              </a:spcBef>
              <a:buClr>
                <a:srgbClr val="292929"/>
              </a:buClr>
              <a:buFont typeface="Symbol"/>
              <a:buChar char=""/>
            </a:pPr>
            <a:endParaRPr sz="1331">
              <a:latin typeface="Times New Roman"/>
              <a:cs typeface="Times New Roman"/>
            </a:endParaRPr>
          </a:p>
          <a:p>
            <a:pPr marL="330981" lvl="3" indent="-252813">
              <a:spcBef>
                <a:spcPts val="5"/>
              </a:spcBef>
              <a:buSzPct val="83333"/>
              <a:buFont typeface="Symbol"/>
              <a:buChar char=""/>
              <a:tabLst>
                <a:tab pos="330277" algn="l"/>
                <a:tab pos="330981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Helps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determining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patterns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exist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lvl="3">
              <a:spcBef>
                <a:spcPts val="38"/>
              </a:spcBef>
              <a:buClr>
                <a:srgbClr val="292929"/>
              </a:buClr>
              <a:buFont typeface="Symbol"/>
              <a:buChar char=""/>
            </a:pPr>
            <a:endParaRPr sz="1331">
              <a:latin typeface="Times New Roman"/>
              <a:cs typeface="Times New Roman"/>
            </a:endParaRPr>
          </a:p>
          <a:p>
            <a:pPr marL="330981" lvl="3" indent="-252813">
              <a:buSzPct val="83333"/>
              <a:buFont typeface="Symbol"/>
              <a:buChar char=""/>
              <a:tabLst>
                <a:tab pos="330277" algn="l"/>
                <a:tab pos="330981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Helps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detecting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fraud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uncovering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anomalies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1003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matters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lot nowadays as we can infer important information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it.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Now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let’s delve into how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categorized.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2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types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categorical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numerical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bank,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we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have regions, occupation class, gender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which follow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categorical data as the data is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within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fixed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certain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balance,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credit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score,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age, tenure months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follow numerical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continuous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as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follow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unlimited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9073" y="5844109"/>
            <a:ext cx="6814415" cy="3248414"/>
            <a:chOff x="896111" y="5751576"/>
            <a:chExt cx="6144895" cy="2929255"/>
          </a:xfrm>
        </p:grpSpPr>
        <p:sp>
          <p:nvSpPr>
            <p:cNvPr id="4" name="object 4"/>
            <p:cNvSpPr/>
            <p:nvPr/>
          </p:nvSpPr>
          <p:spPr>
            <a:xfrm>
              <a:off x="896112" y="5751575"/>
              <a:ext cx="6144895" cy="2929255"/>
            </a:xfrm>
            <a:custGeom>
              <a:avLst/>
              <a:gdLst/>
              <a:ahLst/>
              <a:cxnLst/>
              <a:rect l="l" t="t" r="r" b="b"/>
              <a:pathLst>
                <a:path w="6144895" h="2929254">
                  <a:moveTo>
                    <a:pt x="614476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0" y="2929128"/>
                  </a:lnTo>
                  <a:lnTo>
                    <a:pt x="6144768" y="2929128"/>
                  </a:lnTo>
                  <a:lnTo>
                    <a:pt x="6144768" y="201168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7547" y="5953981"/>
              <a:ext cx="4010025" cy="26384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85272" y="9311525"/>
            <a:ext cx="6800331" cy="472937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1700"/>
              </a:lnSpc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Note: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Categorical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visualized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Bar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Plot,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Pie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Chart,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u="sng" spc="-1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Pareto</a:t>
            </a:r>
            <a:r>
              <a:rPr sz="1331" u="sng" spc="-2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3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Chart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.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Numerical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visualized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Histogram,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Line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Plot,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Scatter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Plot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55673"/>
            <a:ext cx="6801740" cy="1564902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1.8.2.</a:t>
            </a:r>
            <a:r>
              <a:rPr sz="1331" b="1" spc="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Descriptive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Statistics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1142"/>
              </a:spcBef>
            </a:pP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descriptive statistic 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summary statistic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quantitatively describes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summarizes features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collection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information.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helps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us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knowing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our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better.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It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to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describe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characteristics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2107">
              <a:latin typeface="Times New Roman"/>
              <a:cs typeface="Times New Roman"/>
            </a:endParaRPr>
          </a:p>
          <a:p>
            <a:pPr marL="14085" algn="just"/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Measurement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9073" y="2034739"/>
            <a:ext cx="6814415" cy="3830072"/>
            <a:chOff x="896111" y="2316479"/>
            <a:chExt cx="6144895" cy="3453765"/>
          </a:xfrm>
        </p:grpSpPr>
        <p:sp>
          <p:nvSpPr>
            <p:cNvPr id="4" name="object 4"/>
            <p:cNvSpPr/>
            <p:nvPr/>
          </p:nvSpPr>
          <p:spPr>
            <a:xfrm>
              <a:off x="896112" y="2316479"/>
              <a:ext cx="6144895" cy="3453765"/>
            </a:xfrm>
            <a:custGeom>
              <a:avLst/>
              <a:gdLst/>
              <a:ahLst/>
              <a:cxnLst/>
              <a:rect l="l" t="t" r="r" b="b"/>
              <a:pathLst>
                <a:path w="6144895" h="3453765">
                  <a:moveTo>
                    <a:pt x="614476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0" y="3453384"/>
                  </a:lnTo>
                  <a:lnTo>
                    <a:pt x="6144768" y="3453384"/>
                  </a:lnTo>
                  <a:lnTo>
                    <a:pt x="6144768" y="201168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0372" y="2517647"/>
              <a:ext cx="4533900" cy="31613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85272" y="6107192"/>
            <a:ext cx="6801740" cy="3958956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qualitative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quantitative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very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much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similar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above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categorical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numerical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6338">
              <a:lnSpc>
                <a:spcPct val="110000"/>
              </a:lnSpc>
              <a:spcBef>
                <a:spcPts val="1003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Nominal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categorized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using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names,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labels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qualities.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eg: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Brand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Name,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ZipCode,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Gender.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6338">
              <a:lnSpc>
                <a:spcPct val="110000"/>
              </a:lnSpc>
              <a:spcBef>
                <a:spcPts val="1003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Ordinal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arranged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order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or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ranked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compared.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eg: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Grades,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Star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Reviews,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Position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Race,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Date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5633">
              <a:lnSpc>
                <a:spcPct val="111700"/>
              </a:lnSpc>
              <a:spcBef>
                <a:spcPts val="976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ordered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meaningful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differences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calculated.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eg: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Temperature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Celsius,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Year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Birth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6338">
              <a:lnSpc>
                <a:spcPct val="110000"/>
              </a:lnSpc>
              <a:spcBef>
                <a:spcPts val="1003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Ratio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331" spc="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  this  level  is 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similar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 interval  level 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added 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property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 an  inherent  zero.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Mathematical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calculations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performed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these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points.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eg: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Height, Age,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Weight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107">
              <a:latin typeface="Times New Roman"/>
              <a:cs typeface="Times New Roman"/>
            </a:endParaRPr>
          </a:p>
          <a:p>
            <a:pPr marL="14085">
              <a:spcBef>
                <a:spcPts val="5"/>
              </a:spcBef>
            </a:pP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1.8.3.</a:t>
            </a:r>
            <a:r>
              <a:rPr sz="1331" b="1" spc="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79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35392"/>
            <a:ext cx="6803148" cy="2074273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7042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Before</a:t>
            </a:r>
            <a:r>
              <a:rPr sz="1331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performing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any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analysis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data,</a:t>
            </a:r>
            <a:r>
              <a:rPr sz="1331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should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determine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we’re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dealing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6338">
              <a:lnSpc>
                <a:spcPct val="110000"/>
              </a:lnSpc>
              <a:spcBef>
                <a:spcPts val="1003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Population: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Collection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items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(N)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includes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each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every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unit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our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study.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hard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define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characteristic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such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parameter.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5633">
              <a:lnSpc>
                <a:spcPct val="111700"/>
              </a:lnSpc>
              <a:spcBef>
                <a:spcPts val="976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Sample: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Subset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(n)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1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includes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only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handful</a:t>
            </a:r>
            <a:r>
              <a:rPr sz="1331" spc="1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units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population.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1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selected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random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characteristic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statistics.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9073" y="2497812"/>
            <a:ext cx="6814415" cy="3218134"/>
            <a:chOff x="896111" y="2734055"/>
            <a:chExt cx="6144895" cy="2901950"/>
          </a:xfrm>
        </p:grpSpPr>
        <p:sp>
          <p:nvSpPr>
            <p:cNvPr id="4" name="object 4"/>
            <p:cNvSpPr/>
            <p:nvPr/>
          </p:nvSpPr>
          <p:spPr>
            <a:xfrm>
              <a:off x="896112" y="2734055"/>
              <a:ext cx="6144895" cy="2901950"/>
            </a:xfrm>
            <a:custGeom>
              <a:avLst/>
              <a:gdLst/>
              <a:ahLst/>
              <a:cxnLst/>
              <a:rect l="l" t="t" r="r" b="b"/>
              <a:pathLst>
                <a:path w="6144895" h="2901950">
                  <a:moveTo>
                    <a:pt x="614476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0" y="2901696"/>
                  </a:lnTo>
                  <a:lnTo>
                    <a:pt x="6144768" y="2901696"/>
                  </a:lnTo>
                  <a:lnTo>
                    <a:pt x="6144768" y="201168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297" y="2935223"/>
              <a:ext cx="1162050" cy="26093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85272" y="5938187"/>
            <a:ext cx="6801740" cy="3293196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 algn="just">
              <a:lnSpc>
                <a:spcPct val="110000"/>
              </a:lnSpc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Example,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want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know the mean income of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subscribers to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movie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subscription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service(parameter).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 draw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random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1000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subscribers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determine that their mean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income(x̄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)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$34,500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(statistic).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conclude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income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(μ)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likely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close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$34,500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well.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107">
              <a:latin typeface="Times New Roman"/>
              <a:cs typeface="Times New Roman"/>
            </a:endParaRPr>
          </a:p>
          <a:p>
            <a:pPr marL="521119" lvl="2" indent="-507036">
              <a:buAutoNum type="arabicPeriod" startAt="4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Central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Tendency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800"/>
              </a:lnSpc>
              <a:spcBef>
                <a:spcPts val="1130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central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tendency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single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attempts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describe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identifying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central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position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within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such,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central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tendency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sometimes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central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location.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They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also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classed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summary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521119" marR="6338" lvl="2" indent="-507036" algn="just">
              <a:lnSpc>
                <a:spcPct val="110000"/>
              </a:lnSpc>
              <a:spcBef>
                <a:spcPts val="1003"/>
              </a:spcBef>
              <a:buAutoNum type="arabicPeriod" startAt="5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 The mean is equal to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all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 set divided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calculated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average.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b="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susceptible</a:t>
            </a:r>
            <a:r>
              <a:rPr sz="1331" b="1" spc="-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b="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outliers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unusual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added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gets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deviates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typical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central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79073" y="9214063"/>
            <a:ext cx="6814415" cy="1021071"/>
            <a:chOff x="896111" y="8790431"/>
            <a:chExt cx="6144895" cy="920750"/>
          </a:xfrm>
        </p:grpSpPr>
        <p:sp>
          <p:nvSpPr>
            <p:cNvPr id="8" name="object 8"/>
            <p:cNvSpPr/>
            <p:nvPr/>
          </p:nvSpPr>
          <p:spPr>
            <a:xfrm>
              <a:off x="896112" y="8790431"/>
              <a:ext cx="6144895" cy="920750"/>
            </a:xfrm>
            <a:custGeom>
              <a:avLst/>
              <a:gdLst/>
              <a:ahLst/>
              <a:cxnLst/>
              <a:rect l="l" t="t" r="r" b="b"/>
              <a:pathLst>
                <a:path w="6144895" h="920750">
                  <a:moveTo>
                    <a:pt x="614476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0" y="920496"/>
                  </a:lnTo>
                  <a:lnTo>
                    <a:pt x="6144768" y="920496"/>
                  </a:lnTo>
                  <a:lnTo>
                    <a:pt x="6144768" y="201168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49" y="8991906"/>
              <a:ext cx="2038350" cy="6286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5268" y="455671"/>
            <a:ext cx="6700336" cy="141979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13378" algn="just">
              <a:spcBef>
                <a:spcPts val="111"/>
              </a:spcBef>
            </a:pPr>
            <a:r>
              <a:rPr sz="1331" b="1" spc="-5" dirty="0">
                <a:latin typeface="Times New Roman"/>
                <a:cs typeface="Times New Roman"/>
              </a:rPr>
              <a:t>Sample: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collected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64">
              <a:latin typeface="Times New Roman"/>
              <a:cs typeface="Times New Roman"/>
            </a:endParaRPr>
          </a:p>
          <a:p>
            <a:pPr marL="14085" algn="just"/>
            <a:r>
              <a:rPr sz="1331" b="1" dirty="0">
                <a:latin typeface="Times New Roman"/>
                <a:cs typeface="Times New Roman"/>
              </a:rPr>
              <a:t>1.</a:t>
            </a:r>
            <a:r>
              <a:rPr sz="1331" b="1" spc="288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Variable</a:t>
            </a:r>
            <a:endParaRPr sz="1331">
              <a:latin typeface="Times New Roman"/>
              <a:cs typeface="Times New Roman"/>
            </a:endParaRPr>
          </a:p>
          <a:p>
            <a:pPr marL="113378" marR="5633" algn="just">
              <a:lnSpc>
                <a:spcPct val="110000"/>
              </a:lnSpc>
              <a:spcBef>
                <a:spcPts val="454"/>
              </a:spcBef>
            </a:pP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b="1" spc="-5" dirty="0">
                <a:latin typeface="Times New Roman"/>
                <a:cs typeface="Times New Roman"/>
              </a:rPr>
              <a:t>variable </a:t>
            </a:r>
            <a:r>
              <a:rPr sz="1331" dirty="0">
                <a:latin typeface="Times New Roman"/>
                <a:cs typeface="Times New Roman"/>
              </a:rPr>
              <a:t>is a </a:t>
            </a:r>
            <a:r>
              <a:rPr sz="1331" spc="-5" dirty="0">
                <a:latin typeface="Times New Roman"/>
                <a:cs typeface="Times New Roman"/>
              </a:rPr>
              <a:t>characteristic </a:t>
            </a:r>
            <a:r>
              <a:rPr sz="1331" dirty="0">
                <a:latin typeface="Times New Roman"/>
                <a:cs typeface="Times New Roman"/>
              </a:rPr>
              <a:t>or </a:t>
            </a:r>
            <a:r>
              <a:rPr sz="1331" spc="-5" dirty="0">
                <a:latin typeface="Times New Roman"/>
                <a:cs typeface="Times New Roman"/>
              </a:rPr>
              <a:t>condition that can change </a:t>
            </a:r>
            <a:r>
              <a:rPr sz="1331" dirty="0">
                <a:latin typeface="Times New Roman"/>
                <a:cs typeface="Times New Roman"/>
              </a:rPr>
              <a:t>or </a:t>
            </a:r>
            <a:r>
              <a:rPr sz="1331" spc="-5" dirty="0">
                <a:latin typeface="Times New Roman"/>
                <a:cs typeface="Times New Roman"/>
              </a:rPr>
              <a:t>take </a:t>
            </a:r>
            <a:r>
              <a:rPr sz="1331" dirty="0">
                <a:latin typeface="Times New Roman"/>
                <a:cs typeface="Times New Roman"/>
              </a:rPr>
              <a:t>on </a:t>
            </a:r>
            <a:r>
              <a:rPr sz="1331" spc="-5" dirty="0">
                <a:latin typeface="Times New Roman"/>
                <a:cs typeface="Times New Roman"/>
              </a:rPr>
              <a:t>different values. </a:t>
            </a:r>
            <a:r>
              <a:rPr sz="1331" dirty="0">
                <a:latin typeface="Times New Roman"/>
                <a:cs typeface="Times New Roman"/>
              </a:rPr>
              <a:t>Most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research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begins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with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general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question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about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relationship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specific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group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individuals.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5268" y="7073901"/>
            <a:ext cx="6700336" cy="2558348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14085" algn="just">
              <a:spcBef>
                <a:spcPts val="266"/>
              </a:spcBef>
            </a:pPr>
            <a:r>
              <a:rPr sz="1331" b="1" spc="-5" dirty="0">
                <a:latin typeface="Times New Roman"/>
                <a:cs typeface="Times New Roman"/>
              </a:rPr>
              <a:t>Types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of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Variables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</a:pP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classified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discrete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continuous.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Discrete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variables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(such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class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size)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consist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indivisible categories, and </a:t>
            </a:r>
            <a:r>
              <a:rPr sz="1331" b="1" spc="-5" dirty="0">
                <a:latin typeface="Times New Roman"/>
                <a:cs typeface="Times New Roman"/>
              </a:rPr>
              <a:t>continuous variables </a:t>
            </a:r>
            <a:r>
              <a:rPr sz="1331" spc="-5" dirty="0">
                <a:latin typeface="Times New Roman"/>
                <a:cs typeface="Times New Roman"/>
              </a:rPr>
              <a:t>(such as </a:t>
            </a:r>
            <a:r>
              <a:rPr sz="1331" dirty="0">
                <a:latin typeface="Times New Roman"/>
                <a:cs typeface="Times New Roman"/>
              </a:rPr>
              <a:t>time or </a:t>
            </a:r>
            <a:r>
              <a:rPr sz="1331" spc="-5" dirty="0">
                <a:latin typeface="Times New Roman"/>
                <a:cs typeface="Times New Roman"/>
              </a:rPr>
              <a:t>weight) are infinitely divisible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into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whatever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units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researcher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may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choose.</a:t>
            </a:r>
            <a:r>
              <a:rPr sz="1331" spc="2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example,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time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1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measured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0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nearest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189"/>
              </a:spcBef>
            </a:pPr>
            <a:r>
              <a:rPr sz="1331" spc="-5" dirty="0">
                <a:latin typeface="Times New Roman"/>
                <a:cs typeface="Times New Roman"/>
              </a:rPr>
              <a:t>minute,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second,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half-second,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etc.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664">
              <a:latin typeface="Times New Roman"/>
              <a:cs typeface="Times New Roman"/>
            </a:endParaRPr>
          </a:p>
          <a:p>
            <a:pPr marL="14085" algn="just"/>
            <a:r>
              <a:rPr sz="1331" b="1" dirty="0">
                <a:latin typeface="Times New Roman"/>
                <a:cs typeface="Times New Roman"/>
              </a:rPr>
              <a:t>2.</a:t>
            </a:r>
            <a:r>
              <a:rPr sz="1331" b="1" spc="31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Measuring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Variables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449"/>
              </a:spcBef>
            </a:pP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establish</a:t>
            </a:r>
            <a:r>
              <a:rPr sz="1331" spc="-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relationships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-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variables,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researchers</a:t>
            </a:r>
            <a:r>
              <a:rPr sz="1331" spc="-6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must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observe</a:t>
            </a:r>
            <a:r>
              <a:rPr sz="1331" spc="-6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</a:t>
            </a:r>
            <a:r>
              <a:rPr sz="1331" spc="-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-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record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their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observations.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 requires that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variables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b="1" spc="-5" dirty="0">
                <a:latin typeface="Times New Roman"/>
                <a:cs typeface="Times New Roman"/>
              </a:rPr>
              <a:t>measured</a:t>
            </a:r>
            <a:r>
              <a:rPr sz="1331" spc="-5" dirty="0">
                <a:latin typeface="Times New Roman"/>
                <a:cs typeface="Times New Roman"/>
              </a:rPr>
              <a:t>.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process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measuring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variable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requires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set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categories called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b="1" spc="-5" dirty="0">
                <a:latin typeface="Times New Roman"/>
                <a:cs typeface="Times New Roman"/>
              </a:rPr>
              <a:t>scale </a:t>
            </a:r>
            <a:r>
              <a:rPr sz="1331" b="1" dirty="0">
                <a:latin typeface="Times New Roman"/>
                <a:cs typeface="Times New Roman"/>
              </a:rPr>
              <a:t>of </a:t>
            </a:r>
            <a:r>
              <a:rPr sz="1331" b="1" spc="-5" dirty="0">
                <a:latin typeface="Times New Roman"/>
                <a:cs typeface="Times New Roman"/>
              </a:rPr>
              <a:t>measurement </a:t>
            </a:r>
            <a:r>
              <a:rPr sz="1331" spc="-5" dirty="0">
                <a:latin typeface="Times New Roman"/>
                <a:cs typeface="Times New Roman"/>
              </a:rPr>
              <a:t>and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process that classifies each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individual into</a:t>
            </a:r>
            <a:r>
              <a:rPr sz="1331" dirty="0">
                <a:latin typeface="Times New Roman"/>
                <a:cs typeface="Times New Roman"/>
              </a:rPr>
              <a:t> one</a:t>
            </a:r>
            <a:r>
              <a:rPr sz="1331" spc="-5" dirty="0">
                <a:latin typeface="Times New Roman"/>
                <a:cs typeface="Times New Roman"/>
              </a:rPr>
              <a:t> category.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6370" y="1877170"/>
            <a:ext cx="6355989" cy="4532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54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0" y="435391"/>
            <a:ext cx="6801036" cy="127059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521119" marR="5633" indent="-507036" algn="just">
              <a:lnSpc>
                <a:spcPct val="110000"/>
              </a:lnSpc>
              <a:spcBef>
                <a:spcPts val="111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1.8.6.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Median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 The median is the middle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 for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dataset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has been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arranged in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order of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magnitude.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Median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better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alternative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less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affected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outliers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skewness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median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much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closer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typical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central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>
              <a:spcBef>
                <a:spcPts val="11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total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odd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then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9073" y="1710251"/>
            <a:ext cx="6814415" cy="1537944"/>
            <a:chOff x="896111" y="2023872"/>
            <a:chExt cx="6144895" cy="1386840"/>
          </a:xfrm>
        </p:grpSpPr>
        <p:sp>
          <p:nvSpPr>
            <p:cNvPr id="4" name="object 4"/>
            <p:cNvSpPr/>
            <p:nvPr/>
          </p:nvSpPr>
          <p:spPr>
            <a:xfrm>
              <a:off x="896112" y="2023871"/>
              <a:ext cx="6144895" cy="1386840"/>
            </a:xfrm>
            <a:custGeom>
              <a:avLst/>
              <a:gdLst/>
              <a:ahLst/>
              <a:cxnLst/>
              <a:rect l="l" t="t" r="r" b="b"/>
              <a:pathLst>
                <a:path w="6144895" h="1386839">
                  <a:moveTo>
                    <a:pt x="6144768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0" y="1386840"/>
                  </a:lnTo>
                  <a:lnTo>
                    <a:pt x="6144768" y="1386840"/>
                  </a:lnTo>
                  <a:lnTo>
                    <a:pt x="6144768" y="204216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7622" y="2228088"/>
              <a:ext cx="2809875" cy="109414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85271" y="3490998"/>
            <a:ext cx="2768862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total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even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then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79073" y="3741689"/>
            <a:ext cx="6814415" cy="1578786"/>
            <a:chOff x="896111" y="3855720"/>
            <a:chExt cx="6144895" cy="1423670"/>
          </a:xfrm>
        </p:grpSpPr>
        <p:sp>
          <p:nvSpPr>
            <p:cNvPr id="8" name="object 8"/>
            <p:cNvSpPr/>
            <p:nvPr/>
          </p:nvSpPr>
          <p:spPr>
            <a:xfrm>
              <a:off x="896112" y="3855719"/>
              <a:ext cx="6144895" cy="1423670"/>
            </a:xfrm>
            <a:custGeom>
              <a:avLst/>
              <a:gdLst/>
              <a:ahLst/>
              <a:cxnLst/>
              <a:rect l="l" t="t" r="r" b="b"/>
              <a:pathLst>
                <a:path w="6144895" h="1423670">
                  <a:moveTo>
                    <a:pt x="6144768" y="0"/>
                  </a:moveTo>
                  <a:lnTo>
                    <a:pt x="0" y="0"/>
                  </a:lnTo>
                  <a:lnTo>
                    <a:pt x="0" y="201180"/>
                  </a:lnTo>
                  <a:lnTo>
                    <a:pt x="0" y="1423416"/>
                  </a:lnTo>
                  <a:lnTo>
                    <a:pt x="6144768" y="1423416"/>
                  </a:lnTo>
                  <a:lnTo>
                    <a:pt x="6144768" y="201180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847" y="4056888"/>
              <a:ext cx="4543425" cy="11329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85272" y="5542717"/>
            <a:ext cx="6802443" cy="261127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521119" marR="6338" lvl="2" indent="-507036">
              <a:lnSpc>
                <a:spcPct val="110000"/>
              </a:lnSpc>
              <a:spcBef>
                <a:spcPts val="111"/>
              </a:spcBef>
              <a:buAutoNum type="arabicPeriod" startAt="7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Mode: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most</a:t>
            </a:r>
            <a:r>
              <a:rPr sz="1331" spc="2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commonly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occurring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26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dataset.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spc="2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can,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therefore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sometimes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consider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being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most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popular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option.</a:t>
            </a:r>
            <a:endParaRPr sz="1331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292929"/>
              </a:buClr>
              <a:buFont typeface="Times New Roman"/>
              <a:buAutoNum type="arabicPeriod" startAt="7"/>
            </a:pPr>
            <a:endParaRPr sz="1442">
              <a:latin typeface="Times New Roman"/>
              <a:cs typeface="Times New Roman"/>
            </a:endParaRPr>
          </a:p>
          <a:p>
            <a:pPr marL="14085" marR="7042" algn="just">
              <a:lnSpc>
                <a:spcPct val="110000"/>
              </a:lnSpc>
              <a:spcBef>
                <a:spcPts val="103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Example, In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dataset containing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{13,35,54,54,55,56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57,67,85,89,96}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values.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60.09.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Median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56.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Mode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54.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107">
              <a:latin typeface="Times New Roman"/>
              <a:cs typeface="Times New Roman"/>
            </a:endParaRPr>
          </a:p>
          <a:p>
            <a:pPr marL="521119" lvl="2" indent="-507036">
              <a:buAutoNum type="arabicPeriod" startAt="8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Asymmetry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1147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Skewness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Skewnes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asymmetr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y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n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l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n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whic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h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appear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distorted  or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towards to the left or to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right. Skewness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indicates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whether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data is concentrated on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side.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9073" y="8149334"/>
            <a:ext cx="6814415" cy="223227"/>
          </a:xfrm>
          <a:custGeom>
            <a:avLst/>
            <a:gdLst/>
            <a:ahLst/>
            <a:cxnLst/>
            <a:rect l="l" t="t" r="r" b="b"/>
            <a:pathLst>
              <a:path w="6144895" h="201295">
                <a:moveTo>
                  <a:pt x="6144768" y="0"/>
                </a:moveTo>
                <a:lnTo>
                  <a:pt x="0" y="0"/>
                </a:lnTo>
                <a:lnTo>
                  <a:pt x="0" y="201168"/>
                </a:lnTo>
                <a:lnTo>
                  <a:pt x="6144768" y="201168"/>
                </a:lnTo>
                <a:lnTo>
                  <a:pt x="614476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2190"/>
          </a:p>
        </p:txBody>
      </p:sp>
      <p:sp>
        <p:nvSpPr>
          <p:cNvPr id="12" name="object 12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9073" y="479896"/>
            <a:ext cx="6814415" cy="2211146"/>
            <a:chOff x="896111" y="914400"/>
            <a:chExt cx="6144895" cy="1993900"/>
          </a:xfrm>
        </p:grpSpPr>
        <p:sp>
          <p:nvSpPr>
            <p:cNvPr id="3" name="object 3"/>
            <p:cNvSpPr/>
            <p:nvPr/>
          </p:nvSpPr>
          <p:spPr>
            <a:xfrm>
              <a:off x="896111" y="914400"/>
              <a:ext cx="6144895" cy="1993900"/>
            </a:xfrm>
            <a:custGeom>
              <a:avLst/>
              <a:gdLst/>
              <a:ahLst/>
              <a:cxnLst/>
              <a:rect l="l" t="t" r="r" b="b"/>
              <a:pathLst>
                <a:path w="6144895" h="1993900">
                  <a:moveTo>
                    <a:pt x="6144768" y="0"/>
                  </a:moveTo>
                  <a:lnTo>
                    <a:pt x="0" y="0"/>
                  </a:lnTo>
                  <a:lnTo>
                    <a:pt x="0" y="1993392"/>
                  </a:lnTo>
                  <a:lnTo>
                    <a:pt x="6144768" y="1993392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872" y="914400"/>
              <a:ext cx="4152900" cy="19050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85272" y="2909621"/>
            <a:ext cx="6802443" cy="1854212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6338">
              <a:lnSpc>
                <a:spcPct val="111700"/>
              </a:lnSpc>
              <a:spcBef>
                <a:spcPts val="111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Positive</a:t>
            </a:r>
            <a:r>
              <a:rPr sz="1331" b="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Skewness: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Positive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Skewness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mean&gt;median&gt;mode.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outliers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skewed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right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tail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skewed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right.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1003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Negative</a:t>
            </a:r>
            <a:r>
              <a:rPr sz="1331" b="1" spc="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Skewness: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Negative</a:t>
            </a:r>
            <a:r>
              <a:rPr sz="1331" spc="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Skewness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mean&lt;median&lt;mode.</a:t>
            </a:r>
            <a:r>
              <a:rPr sz="1331" spc="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outliers</a:t>
            </a:r>
            <a:r>
              <a:rPr sz="1331" spc="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skewed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left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tail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skewed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left.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>
              <a:spcBef>
                <a:spcPts val="1159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Skewness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important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tells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about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where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data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distributed.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79073" y="4752336"/>
            <a:ext cx="6814415" cy="4286385"/>
            <a:chOff x="896111" y="4767071"/>
            <a:chExt cx="6144895" cy="3865245"/>
          </a:xfrm>
        </p:grpSpPr>
        <p:sp>
          <p:nvSpPr>
            <p:cNvPr id="7" name="object 7"/>
            <p:cNvSpPr/>
            <p:nvPr/>
          </p:nvSpPr>
          <p:spPr>
            <a:xfrm>
              <a:off x="896112" y="4767071"/>
              <a:ext cx="6144895" cy="3865245"/>
            </a:xfrm>
            <a:custGeom>
              <a:avLst/>
              <a:gdLst/>
              <a:ahLst/>
              <a:cxnLst/>
              <a:rect l="l" t="t" r="r" b="b"/>
              <a:pathLst>
                <a:path w="6144895" h="3865245">
                  <a:moveTo>
                    <a:pt x="614476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0" y="3864864"/>
                  </a:lnTo>
                  <a:lnTo>
                    <a:pt x="6144768" y="3864864"/>
                  </a:lnTo>
                  <a:lnTo>
                    <a:pt x="6144768" y="201168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6072" y="4969277"/>
              <a:ext cx="4762500" cy="35718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85272" y="9260822"/>
            <a:ext cx="6802443" cy="689984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 algn="just">
              <a:lnSpc>
                <a:spcPct val="110000"/>
              </a:lnSpc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eg: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Global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Income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2003 is highly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right-skewed.We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mean $3,451 in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2003(green) is greater than the median $1,090. It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suggests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 the global income is not evenly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distributed.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Most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individuals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incomes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less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$2,000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less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people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income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1" y="435390"/>
            <a:ext cx="6803852" cy="4910883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7747" algn="just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above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$14,000,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so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skewness.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But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seems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2035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according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forecast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income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inequality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decrease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over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107">
              <a:latin typeface="Times New Roman"/>
              <a:cs typeface="Times New Roman"/>
            </a:endParaRPr>
          </a:p>
          <a:p>
            <a:pPr marL="521119" lvl="2" indent="-507036">
              <a:buAutoNum type="arabicPeriod" startAt="9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b="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Variability(Dispersion)</a:t>
            </a:r>
            <a:endParaRPr sz="1331">
              <a:latin typeface="Times New Roman"/>
              <a:cs typeface="Times New Roman"/>
            </a:endParaRPr>
          </a:p>
          <a:p>
            <a:pPr marL="14085" marR="8450" algn="just">
              <a:lnSpc>
                <a:spcPct val="110800"/>
              </a:lnSpc>
              <a:spcBef>
                <a:spcPts val="1130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measure of central tendency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gives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single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 that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represents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whole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value; however, 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central tendency cannot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describe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observation fully.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measure 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dispersion helps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 to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study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variability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items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spread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7747" algn="just">
              <a:lnSpc>
                <a:spcPct val="110000"/>
              </a:lnSpc>
              <a:spcBef>
                <a:spcPts val="1003"/>
              </a:spcBef>
            </a:pP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Remember:</a:t>
            </a:r>
            <a:r>
              <a:rPr sz="1331" i="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has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dirty="0">
                <a:solidFill>
                  <a:srgbClr val="292929"/>
                </a:solidFill>
                <a:latin typeface="Times New Roman"/>
                <a:cs typeface="Times New Roman"/>
              </a:rPr>
              <a:t>N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points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has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(n-1)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points.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(n-1)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i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 </a:t>
            </a:r>
            <a:r>
              <a:rPr sz="1331" i="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Bessel’s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Correction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used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reduce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bias.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521119" marR="7747" lvl="2" indent="-507036" algn="just">
              <a:lnSpc>
                <a:spcPct val="110000"/>
              </a:lnSpc>
              <a:spcBef>
                <a:spcPts val="1003"/>
              </a:spcBef>
              <a:buAutoNum type="arabicPeriod" startAt="10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Range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difference between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largest and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smallest value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termed as 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the distribution. Range does not consider all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series,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i.e. it takes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only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the extreme items and middle items are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considered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significant.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eg: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{13,33,45,67,70}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57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i.e(70–13).</a:t>
            </a:r>
            <a:endParaRPr sz="1331">
              <a:latin typeface="Times New Roman"/>
              <a:cs typeface="Times New Roman"/>
            </a:endParaRPr>
          </a:p>
          <a:p>
            <a:pPr marL="521119" marR="5633" lvl="2" indent="-507036" algn="just">
              <a:lnSpc>
                <a:spcPts val="1786"/>
              </a:lnSpc>
              <a:spcBef>
                <a:spcPts val="67"/>
              </a:spcBef>
              <a:buAutoNum type="arabicPeriod" startAt="10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Variance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measures how far is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distances from each point to 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dispersion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around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algn="just">
              <a:spcBef>
                <a:spcPts val="1070"/>
              </a:spcBef>
            </a:pP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</a:t>
            </a:r>
            <a:r>
              <a:rPr sz="1331" i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average</a:t>
            </a:r>
            <a:r>
              <a:rPr sz="1331" i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i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331" i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squared</a:t>
            </a:r>
            <a:r>
              <a:rPr sz="1331" i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deviations.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9073" y="5283013"/>
            <a:ext cx="6814415" cy="1791451"/>
            <a:chOff x="896111" y="5245608"/>
            <a:chExt cx="6144895" cy="1615440"/>
          </a:xfrm>
        </p:grpSpPr>
        <p:sp>
          <p:nvSpPr>
            <p:cNvPr id="4" name="object 4"/>
            <p:cNvSpPr/>
            <p:nvPr/>
          </p:nvSpPr>
          <p:spPr>
            <a:xfrm>
              <a:off x="896112" y="5245607"/>
              <a:ext cx="6144895" cy="1615440"/>
            </a:xfrm>
            <a:custGeom>
              <a:avLst/>
              <a:gdLst/>
              <a:ahLst/>
              <a:cxnLst/>
              <a:rect l="l" t="t" r="r" b="b"/>
              <a:pathLst>
                <a:path w="6144895" h="1615440">
                  <a:moveTo>
                    <a:pt x="614476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0" y="1615440"/>
                  </a:lnTo>
                  <a:lnTo>
                    <a:pt x="6144768" y="1615440"/>
                  </a:lnTo>
                  <a:lnTo>
                    <a:pt x="6144768" y="201168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5446776"/>
              <a:ext cx="3095625" cy="13235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85270" y="7317267"/>
            <a:ext cx="6801036" cy="1244943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Note: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units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equal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so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use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another</a:t>
            </a:r>
            <a:r>
              <a:rPr sz="1331" i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variability</a:t>
            </a:r>
            <a:r>
              <a:rPr sz="1331" i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521119" marR="5633" indent="-507036" algn="just">
              <a:lnSpc>
                <a:spcPct val="110000"/>
              </a:lnSpc>
              <a:spcBef>
                <a:spcPts val="1003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1.8.12.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Deviation: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Variance suffers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from unit difference so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 is used.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root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variance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deviation.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tells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about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concentration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around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79073" y="8571846"/>
            <a:ext cx="6814415" cy="223227"/>
          </a:xfrm>
          <a:custGeom>
            <a:avLst/>
            <a:gdLst/>
            <a:ahLst/>
            <a:cxnLst/>
            <a:rect l="l" t="t" r="r" b="b"/>
            <a:pathLst>
              <a:path w="6144895" h="201295">
                <a:moveTo>
                  <a:pt x="6144768" y="0"/>
                </a:moveTo>
                <a:lnTo>
                  <a:pt x="0" y="0"/>
                </a:lnTo>
                <a:lnTo>
                  <a:pt x="0" y="201168"/>
                </a:lnTo>
                <a:lnTo>
                  <a:pt x="6144768" y="201168"/>
                </a:lnTo>
                <a:lnTo>
                  <a:pt x="614476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2190"/>
          </a:p>
        </p:txBody>
      </p:sp>
      <p:sp>
        <p:nvSpPr>
          <p:cNvPr id="8" name="object 8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9073" y="479896"/>
            <a:ext cx="6814415" cy="5337735"/>
            <a:chOff x="896111" y="914400"/>
            <a:chExt cx="6144895" cy="4813300"/>
          </a:xfrm>
        </p:grpSpPr>
        <p:sp>
          <p:nvSpPr>
            <p:cNvPr id="3" name="object 3"/>
            <p:cNvSpPr/>
            <p:nvPr/>
          </p:nvSpPr>
          <p:spPr>
            <a:xfrm>
              <a:off x="896111" y="914400"/>
              <a:ext cx="6144895" cy="4813300"/>
            </a:xfrm>
            <a:custGeom>
              <a:avLst/>
              <a:gdLst/>
              <a:ahLst/>
              <a:cxnLst/>
              <a:rect l="l" t="t" r="r" b="b"/>
              <a:pathLst>
                <a:path w="6144895" h="4813300">
                  <a:moveTo>
                    <a:pt x="6144768" y="0"/>
                  </a:moveTo>
                  <a:lnTo>
                    <a:pt x="0" y="0"/>
                  </a:lnTo>
                  <a:lnTo>
                    <a:pt x="0" y="4812792"/>
                  </a:lnTo>
                  <a:lnTo>
                    <a:pt x="6144768" y="4812792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914400"/>
              <a:ext cx="4648200" cy="47244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85271" y="6059872"/>
            <a:ext cx="3175883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eg: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{3,5,6,9,10}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dataset.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79075" y="6310561"/>
            <a:ext cx="7386214" cy="3285736"/>
            <a:chOff x="896111" y="6172200"/>
            <a:chExt cx="6660515" cy="2962910"/>
          </a:xfrm>
        </p:grpSpPr>
        <p:sp>
          <p:nvSpPr>
            <p:cNvPr id="7" name="object 7"/>
            <p:cNvSpPr/>
            <p:nvPr/>
          </p:nvSpPr>
          <p:spPr>
            <a:xfrm>
              <a:off x="896112" y="6172199"/>
              <a:ext cx="6144895" cy="2962910"/>
            </a:xfrm>
            <a:custGeom>
              <a:avLst/>
              <a:gdLst/>
              <a:ahLst/>
              <a:cxnLst/>
              <a:rect l="l" t="t" r="r" b="b"/>
              <a:pathLst>
                <a:path w="6144895" h="2962909">
                  <a:moveTo>
                    <a:pt x="614476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0" y="2758440"/>
                  </a:lnTo>
                  <a:lnTo>
                    <a:pt x="0" y="2962656"/>
                  </a:lnTo>
                  <a:lnTo>
                    <a:pt x="6144768" y="2962656"/>
                  </a:lnTo>
                  <a:lnTo>
                    <a:pt x="6144768" y="2758440"/>
                  </a:lnTo>
                  <a:lnTo>
                    <a:pt x="6144768" y="201168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49" y="6373368"/>
              <a:ext cx="6623050" cy="246655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85270" y="9619111"/>
            <a:ext cx="6801036" cy="46472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b="1" spc="-5" dirty="0">
                <a:latin typeface="Times New Roman"/>
                <a:cs typeface="Times New Roman"/>
              </a:rPr>
              <a:t>Given</a:t>
            </a:r>
            <a:r>
              <a:rPr sz="1331" b="1" spc="78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measurements</a:t>
            </a:r>
            <a:r>
              <a:rPr sz="1331" b="1" spc="84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on</a:t>
            </a:r>
            <a:r>
              <a:rPr sz="1331" b="1" spc="84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</a:t>
            </a:r>
            <a:r>
              <a:rPr sz="1331" b="1" spc="78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sample,</a:t>
            </a:r>
            <a:r>
              <a:rPr sz="1331" b="1" spc="84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what</a:t>
            </a:r>
            <a:r>
              <a:rPr sz="1331" b="1" spc="84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is</a:t>
            </a:r>
            <a:r>
              <a:rPr sz="1331" b="1" spc="78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84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difference</a:t>
            </a:r>
            <a:r>
              <a:rPr sz="1331" b="1" spc="84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between</a:t>
            </a:r>
            <a:r>
              <a:rPr sz="1331" b="1" spc="78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</a:t>
            </a:r>
            <a:r>
              <a:rPr sz="1331" b="1" spc="84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standard</a:t>
            </a:r>
            <a:r>
              <a:rPr sz="1331" b="1" spc="84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deviation</a:t>
            </a:r>
            <a:r>
              <a:rPr sz="1331" b="1" spc="78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and</a:t>
            </a:r>
            <a:r>
              <a:rPr sz="1331" b="1" spc="84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a </a:t>
            </a:r>
            <a:r>
              <a:rPr sz="1331" b="1" spc="-31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standard error?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0" y="435392"/>
            <a:ext cx="6801036" cy="3067430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6338" algn="just">
              <a:lnSpc>
                <a:spcPct val="110000"/>
              </a:lnSpc>
              <a:spcBef>
                <a:spcPts val="111"/>
              </a:spcBef>
            </a:pP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b="1" spc="-5" dirty="0">
                <a:latin typeface="Times New Roman"/>
                <a:cs typeface="Times New Roman"/>
              </a:rPr>
              <a:t>standard deviation </a:t>
            </a:r>
            <a:r>
              <a:rPr sz="1331" b="1" dirty="0">
                <a:latin typeface="Times New Roman"/>
                <a:cs typeface="Times New Roman"/>
              </a:rPr>
              <a:t>is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sample estimate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population parameter; that </a:t>
            </a:r>
            <a:r>
              <a:rPr sz="1331" dirty="0">
                <a:latin typeface="Times New Roman"/>
                <a:cs typeface="Times New Roman"/>
              </a:rPr>
              <a:t>is, it is </a:t>
            </a:r>
            <a:r>
              <a:rPr sz="1331" spc="-5" dirty="0">
                <a:latin typeface="Times New Roman"/>
                <a:cs typeface="Times New Roman"/>
              </a:rPr>
              <a:t>an estimate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variability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observations. Since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population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unique,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-5" dirty="0">
                <a:latin typeface="Times New Roman"/>
                <a:cs typeface="Times New Roman"/>
              </a:rPr>
              <a:t>has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unique standard deviation,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which may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spc="-5" dirty="0">
                <a:latin typeface="Times New Roman"/>
                <a:cs typeface="Times New Roman"/>
              </a:rPr>
              <a:t>large </a:t>
            </a:r>
            <a:r>
              <a:rPr sz="1331" dirty="0">
                <a:latin typeface="Times New Roman"/>
                <a:cs typeface="Times New Roman"/>
              </a:rPr>
              <a:t>or </a:t>
            </a:r>
            <a:r>
              <a:rPr sz="1331" spc="-5" dirty="0">
                <a:latin typeface="Times New Roman"/>
                <a:cs typeface="Times New Roman"/>
              </a:rPr>
              <a:t>small depending </a:t>
            </a:r>
            <a:r>
              <a:rPr sz="1331" dirty="0">
                <a:latin typeface="Times New Roman"/>
                <a:cs typeface="Times New Roman"/>
              </a:rPr>
              <a:t>on how </a:t>
            </a:r>
            <a:r>
              <a:rPr sz="1331" spc="-5" dirty="0">
                <a:latin typeface="Times New Roman"/>
                <a:cs typeface="Times New Roman"/>
              </a:rPr>
              <a:t>variable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observations are. We would </a:t>
            </a:r>
            <a:r>
              <a:rPr sz="1331" dirty="0">
                <a:latin typeface="Times New Roman"/>
                <a:cs typeface="Times New Roman"/>
              </a:rPr>
              <a:t>not </a:t>
            </a:r>
            <a:r>
              <a:rPr sz="1331" spc="-5" dirty="0">
                <a:latin typeface="Times New Roman"/>
                <a:cs typeface="Times New Roman"/>
              </a:rPr>
              <a:t>expect 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get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smaller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because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gets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larger.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However,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large</a:t>
            </a:r>
            <a:r>
              <a:rPr sz="1331" spc="-2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would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provide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more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precise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estimate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population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standard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deviation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small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sample.</a:t>
            </a:r>
            <a:endParaRPr sz="1331">
              <a:latin typeface="Times New Roman"/>
              <a:cs typeface="Times New Roman"/>
            </a:endParaRPr>
          </a:p>
          <a:p>
            <a:pPr marL="14085" marR="6338" algn="just">
              <a:lnSpc>
                <a:spcPct val="110000"/>
              </a:lnSpc>
              <a:spcBef>
                <a:spcPts val="22"/>
              </a:spcBef>
            </a:pP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b="1" spc="-5" dirty="0">
                <a:latin typeface="Times New Roman"/>
                <a:cs typeface="Times New Roman"/>
              </a:rPr>
              <a:t>standard error</a:t>
            </a:r>
            <a:r>
              <a:rPr sz="1331" spc="-5" dirty="0">
                <a:latin typeface="Times New Roman"/>
                <a:cs typeface="Times New Roman"/>
              </a:rPr>
              <a:t>, </a:t>
            </a:r>
            <a:r>
              <a:rPr sz="1331" dirty="0">
                <a:latin typeface="Times New Roman"/>
                <a:cs typeface="Times New Roman"/>
              </a:rPr>
              <a:t>on the </a:t>
            </a:r>
            <a:r>
              <a:rPr sz="1331" spc="-5" dirty="0">
                <a:latin typeface="Times New Roman"/>
                <a:cs typeface="Times New Roman"/>
              </a:rPr>
              <a:t>other hand, </a:t>
            </a:r>
            <a:r>
              <a:rPr sz="1331" dirty="0">
                <a:latin typeface="Times New Roman"/>
                <a:cs typeface="Times New Roman"/>
              </a:rPr>
              <a:t>is a </a:t>
            </a:r>
            <a:r>
              <a:rPr sz="1331" spc="-5" dirty="0">
                <a:latin typeface="Times New Roman"/>
                <a:cs typeface="Times New Roman"/>
              </a:rPr>
              <a:t>measure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precision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an estimate </a:t>
            </a:r>
            <a:r>
              <a:rPr sz="1331" dirty="0">
                <a:latin typeface="Times New Roman"/>
                <a:cs typeface="Times New Roman"/>
              </a:rPr>
              <a:t>of a </a:t>
            </a:r>
            <a:r>
              <a:rPr sz="1331" spc="-5" dirty="0">
                <a:latin typeface="Times New Roman"/>
                <a:cs typeface="Times New Roman"/>
              </a:rPr>
              <a:t>population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parameter.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standard error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always attached </a:t>
            </a:r>
            <a:r>
              <a:rPr sz="1331" dirty="0">
                <a:latin typeface="Times New Roman"/>
                <a:cs typeface="Times New Roman"/>
              </a:rPr>
              <a:t>to a </a:t>
            </a:r>
            <a:r>
              <a:rPr sz="1331" spc="-5" dirty="0">
                <a:latin typeface="Times New Roman"/>
                <a:cs typeface="Times New Roman"/>
              </a:rPr>
              <a:t>parameter, and </a:t>
            </a:r>
            <a:r>
              <a:rPr sz="1331" dirty="0">
                <a:latin typeface="Times New Roman"/>
                <a:cs typeface="Times New Roman"/>
              </a:rPr>
              <a:t>one </a:t>
            </a:r>
            <a:r>
              <a:rPr sz="1331" spc="-5" dirty="0">
                <a:latin typeface="Times New Roman"/>
                <a:cs typeface="Times New Roman"/>
              </a:rPr>
              <a:t>can have standard errors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any estimate, such as mean, median, fifth centile, even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standard error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standard deviation.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Since </a:t>
            </a:r>
            <a:r>
              <a:rPr sz="1331" dirty="0">
                <a:latin typeface="Times New Roman"/>
                <a:cs typeface="Times New Roman"/>
              </a:rPr>
              <a:t>one </a:t>
            </a:r>
            <a:r>
              <a:rPr sz="1331" spc="-5" dirty="0">
                <a:latin typeface="Times New Roman"/>
                <a:cs typeface="Times New Roman"/>
              </a:rPr>
              <a:t>would expect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precision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estimate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increase </a:t>
            </a:r>
            <a:r>
              <a:rPr sz="1331" dirty="0">
                <a:latin typeface="Times New Roman"/>
                <a:cs typeface="Times New Roman"/>
              </a:rPr>
              <a:t>with the </a:t>
            </a:r>
            <a:r>
              <a:rPr sz="1331" spc="-5" dirty="0">
                <a:latin typeface="Times New Roman"/>
                <a:cs typeface="Times New Roman"/>
              </a:rPr>
              <a:t>sample size,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standard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error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estimate </a:t>
            </a:r>
            <a:r>
              <a:rPr sz="1331" dirty="0">
                <a:latin typeface="Times New Roman"/>
                <a:cs typeface="Times New Roman"/>
              </a:rPr>
              <a:t>will </a:t>
            </a:r>
            <a:r>
              <a:rPr sz="1331" spc="-5" dirty="0">
                <a:latin typeface="Times New Roman"/>
                <a:cs typeface="Times New Roman"/>
              </a:rPr>
              <a:t>decrease as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sample size increases.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521119" marR="5633" indent="-507036">
              <a:lnSpc>
                <a:spcPct val="110000"/>
              </a:lnSpc>
              <a:spcBef>
                <a:spcPts val="1009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1.8.13.</a:t>
            </a:r>
            <a:r>
              <a:rPr sz="1331" b="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Coefficient</a:t>
            </a:r>
            <a:r>
              <a:rPr sz="1331" b="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Variation(CV):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also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relative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deviation.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ratio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dataset.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9073" y="3498322"/>
            <a:ext cx="6814415" cy="2352688"/>
            <a:chOff x="896111" y="3636264"/>
            <a:chExt cx="6144895" cy="2121535"/>
          </a:xfrm>
        </p:grpSpPr>
        <p:sp>
          <p:nvSpPr>
            <p:cNvPr id="4" name="object 4"/>
            <p:cNvSpPr/>
            <p:nvPr/>
          </p:nvSpPr>
          <p:spPr>
            <a:xfrm>
              <a:off x="896112" y="3636263"/>
              <a:ext cx="6144895" cy="2121535"/>
            </a:xfrm>
            <a:custGeom>
              <a:avLst/>
              <a:gdLst/>
              <a:ahLst/>
              <a:cxnLst/>
              <a:rect l="l" t="t" r="r" b="b"/>
              <a:pathLst>
                <a:path w="6144895" h="2121535">
                  <a:moveTo>
                    <a:pt x="6144768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0" y="2121408"/>
                  </a:lnTo>
                  <a:lnTo>
                    <a:pt x="6144768" y="2121408"/>
                  </a:lnTo>
                  <a:lnTo>
                    <a:pt x="6144768" y="204216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8647" y="3840480"/>
              <a:ext cx="1647825" cy="18274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85270" y="6073392"/>
            <a:ext cx="6801036" cy="46472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variability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single</a:t>
            </a:r>
            <a:r>
              <a:rPr sz="1331" spc="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dataset.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Whereas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coefficient</a:t>
            </a:r>
            <a:r>
              <a:rPr sz="1331" spc="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comparing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datasets.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79073" y="6564070"/>
            <a:ext cx="6814415" cy="3123772"/>
            <a:chOff x="896111" y="6400800"/>
            <a:chExt cx="6144895" cy="2816860"/>
          </a:xfrm>
        </p:grpSpPr>
        <p:sp>
          <p:nvSpPr>
            <p:cNvPr id="8" name="object 8"/>
            <p:cNvSpPr/>
            <p:nvPr/>
          </p:nvSpPr>
          <p:spPr>
            <a:xfrm>
              <a:off x="896112" y="6400799"/>
              <a:ext cx="6144895" cy="2816860"/>
            </a:xfrm>
            <a:custGeom>
              <a:avLst/>
              <a:gdLst/>
              <a:ahLst/>
              <a:cxnLst/>
              <a:rect l="l" t="t" r="r" b="b"/>
              <a:pathLst>
                <a:path w="6144895" h="2816859">
                  <a:moveTo>
                    <a:pt x="6144768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0" y="2816352"/>
                  </a:lnTo>
                  <a:lnTo>
                    <a:pt x="6144768" y="2816352"/>
                  </a:lnTo>
                  <a:lnTo>
                    <a:pt x="6144768" y="204216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9472" y="6605015"/>
              <a:ext cx="3686175" cy="252270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35391"/>
            <a:ext cx="6805260" cy="3317755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above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example,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CV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same.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Both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methods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precise.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So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perfect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comparisons.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107">
              <a:latin typeface="Times New Roman"/>
              <a:cs typeface="Times New Roman"/>
            </a:endParaRPr>
          </a:p>
          <a:p>
            <a:pPr marL="521119" lvl="2" indent="-507036">
              <a:buAutoNum type="arabicPeriod" startAt="14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Quartiles</a:t>
            </a:r>
            <a:endParaRPr sz="1331">
              <a:latin typeface="Times New Roman"/>
              <a:cs typeface="Times New Roman"/>
            </a:endParaRPr>
          </a:p>
          <a:p>
            <a:pPr lvl="2">
              <a:spcBef>
                <a:spcPts val="27"/>
              </a:spcBef>
              <a:buClr>
                <a:srgbClr val="292929"/>
              </a:buClr>
              <a:buFont typeface="Times New Roman"/>
              <a:buAutoNum type="arabicPeriod" startAt="14"/>
            </a:pPr>
            <a:endParaRPr sz="1109">
              <a:latin typeface="Times New Roman"/>
              <a:cs typeface="Times New Roman"/>
            </a:endParaRPr>
          </a:p>
          <a:p>
            <a:pPr marL="14085">
              <a:spcBef>
                <a:spcPts val="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Quartiles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better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understanding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every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considered.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107">
              <a:latin typeface="Times New Roman"/>
              <a:cs typeface="Times New Roman"/>
            </a:endParaRPr>
          </a:p>
          <a:p>
            <a:pPr marL="14085"/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Relationship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1109">
              <a:latin typeface="Times New Roman"/>
              <a:cs typeface="Times New Roman"/>
            </a:endParaRPr>
          </a:p>
          <a:p>
            <a:pPr marL="14085"/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relationship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find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comparison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2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variables.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521119" lvl="2" indent="-507036">
              <a:spcBef>
                <a:spcPts val="1165"/>
              </a:spcBef>
              <a:buAutoNum type="arabicPeriod" startAt="15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Covariance: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Covariance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relationship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variability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2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variables</a:t>
            </a:r>
            <a:endParaRPr sz="1331">
              <a:latin typeface="Times New Roman"/>
              <a:cs typeface="Times New Roman"/>
            </a:endParaRPr>
          </a:p>
          <a:p>
            <a:pPr marL="521119" marR="10564">
              <a:lnSpc>
                <a:spcPct val="110000"/>
              </a:lnSpc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measures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degree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change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variables,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changes,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same/a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similar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change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other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variable.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9073" y="3701128"/>
            <a:ext cx="6814415" cy="3546284"/>
            <a:chOff x="896111" y="3819144"/>
            <a:chExt cx="6144895" cy="3197860"/>
          </a:xfrm>
        </p:grpSpPr>
        <p:sp>
          <p:nvSpPr>
            <p:cNvPr id="4" name="object 4"/>
            <p:cNvSpPr/>
            <p:nvPr/>
          </p:nvSpPr>
          <p:spPr>
            <a:xfrm>
              <a:off x="896112" y="3819143"/>
              <a:ext cx="6144895" cy="3197860"/>
            </a:xfrm>
            <a:custGeom>
              <a:avLst/>
              <a:gdLst/>
              <a:ahLst/>
              <a:cxnLst/>
              <a:rect l="l" t="t" r="r" b="b"/>
              <a:pathLst>
                <a:path w="6144895" h="3197859">
                  <a:moveTo>
                    <a:pt x="614476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0" y="3197352"/>
                  </a:lnTo>
                  <a:lnTo>
                    <a:pt x="6144768" y="3197352"/>
                  </a:lnTo>
                  <a:lnTo>
                    <a:pt x="6144768" y="201168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622" y="4020647"/>
              <a:ext cx="5095874" cy="29051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85272" y="7469372"/>
            <a:ext cx="6803148" cy="149065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Covariance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does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give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effective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information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about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relation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2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variables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normalized.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521119" marR="7042" indent="-507036" algn="just">
              <a:lnSpc>
                <a:spcPct val="110000"/>
              </a:lnSpc>
              <a:spcBef>
                <a:spcPts val="1003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1.8.16. Correlation: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Correlation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gives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a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better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understanding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covariance.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normalized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covariance.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Correlation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tells us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how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correlated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variables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 to each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other.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 is also called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Pearson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Correlation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Coefficient.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79073" y="8967317"/>
            <a:ext cx="6814415" cy="1064730"/>
            <a:chOff x="896111" y="8567928"/>
            <a:chExt cx="6144895" cy="960119"/>
          </a:xfrm>
        </p:grpSpPr>
        <p:sp>
          <p:nvSpPr>
            <p:cNvPr id="8" name="object 8"/>
            <p:cNvSpPr/>
            <p:nvPr/>
          </p:nvSpPr>
          <p:spPr>
            <a:xfrm>
              <a:off x="896112" y="8567928"/>
              <a:ext cx="6144895" cy="960119"/>
            </a:xfrm>
            <a:custGeom>
              <a:avLst/>
              <a:gdLst/>
              <a:ahLst/>
              <a:cxnLst/>
              <a:rect l="l" t="t" r="r" b="b"/>
              <a:pathLst>
                <a:path w="6144895" h="960120">
                  <a:moveTo>
                    <a:pt x="6144768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0" y="960120"/>
                  </a:lnTo>
                  <a:lnTo>
                    <a:pt x="6144768" y="960120"/>
                  </a:lnTo>
                  <a:lnTo>
                    <a:pt x="6144768" y="204216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2347" y="8772143"/>
              <a:ext cx="3409950" cy="66545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35392"/>
            <a:ext cx="6802443" cy="1495846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-1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1.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-1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indicates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negative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1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independent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-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decrease</a:t>
            </a:r>
            <a:r>
              <a:rPr sz="1331" spc="-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dependent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variable.1</a:t>
            </a:r>
            <a:r>
              <a:rPr sz="1331" spc="-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indicates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positive</a:t>
            </a:r>
            <a:r>
              <a:rPr sz="1331" spc="-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correlation</a:t>
            </a:r>
            <a:endParaRPr sz="1331">
              <a:latin typeface="Times New Roman"/>
              <a:cs typeface="Times New Roman"/>
            </a:endParaRPr>
          </a:p>
          <a:p>
            <a:pPr marL="14085" marR="7042">
              <a:lnSpc>
                <a:spcPct val="110000"/>
              </a:lnSpc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</a:t>
            </a:r>
            <a:r>
              <a:rPr sz="1331" spc="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1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variable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independent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dependent</a:t>
            </a:r>
            <a:r>
              <a:rPr sz="1331" spc="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variable.0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indicates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variables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independent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each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other.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>
              <a:spcBef>
                <a:spcPts val="11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Example,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9073" y="1936718"/>
            <a:ext cx="6917930" cy="5513078"/>
            <a:chOff x="896111" y="2228088"/>
            <a:chExt cx="6238240" cy="4971415"/>
          </a:xfrm>
        </p:grpSpPr>
        <p:sp>
          <p:nvSpPr>
            <p:cNvPr id="4" name="object 4"/>
            <p:cNvSpPr/>
            <p:nvPr/>
          </p:nvSpPr>
          <p:spPr>
            <a:xfrm>
              <a:off x="896112" y="2228087"/>
              <a:ext cx="6144895" cy="4971415"/>
            </a:xfrm>
            <a:custGeom>
              <a:avLst/>
              <a:gdLst/>
              <a:ahLst/>
              <a:cxnLst/>
              <a:rect l="l" t="t" r="r" b="b"/>
              <a:pathLst>
                <a:path w="6144895" h="4971415">
                  <a:moveTo>
                    <a:pt x="614476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0" y="2548128"/>
                  </a:lnTo>
                  <a:lnTo>
                    <a:pt x="0" y="2749296"/>
                  </a:lnTo>
                  <a:lnTo>
                    <a:pt x="0" y="4971288"/>
                  </a:lnTo>
                  <a:lnTo>
                    <a:pt x="6144768" y="4971288"/>
                  </a:lnTo>
                  <a:lnTo>
                    <a:pt x="6144768" y="2749296"/>
                  </a:lnTo>
                  <a:lnTo>
                    <a:pt x="6144768" y="2548128"/>
                  </a:lnTo>
                  <a:lnTo>
                    <a:pt x="6144768" y="201168"/>
                  </a:lnTo>
                  <a:lnTo>
                    <a:pt x="614476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2429256"/>
              <a:ext cx="6200775" cy="2256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49" y="4977383"/>
              <a:ext cx="6124575" cy="21333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85270" y="7668798"/>
            <a:ext cx="6801036" cy="472937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17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Correlation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0.889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tells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Height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Weight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positive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correlation.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obvious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height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person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weight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increases.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85272" y="8703106"/>
            <a:ext cx="6798923" cy="1019690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1.9.Understanding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Univariate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Multivariate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Normal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1003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Gaussian</a:t>
            </a:r>
            <a:r>
              <a:rPr sz="1331" b="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b="1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synonym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normal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distribution.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random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whose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probability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looks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like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picture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below.</a:t>
            </a:r>
            <a:endParaRPr sz="133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3169888"/>
            <a:ext cx="6805260" cy="242565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8450" algn="just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 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bell-shaped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curve. If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probability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plot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forms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bell-shaped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 like above and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mean,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median,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are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that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3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 normal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Gaussian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Gaussian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parameterized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parameters: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821"/>
              </a:spcBef>
              <a:buChar char="•"/>
              <a:tabLst>
                <a:tab pos="520415" algn="l"/>
                <a:tab pos="521119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variance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Gaussian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density is the highest at the point of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µ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 mean, and further, it goes from the mean,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Gaussian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density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keeps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going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lower.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 marL="14085" algn="just">
              <a:spcBef>
                <a:spcPts val="11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Here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formula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Gaussian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2" y="6566886"/>
            <a:ext cx="5908126" cy="636828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 indent="41549">
              <a:lnSpc>
                <a:spcPct val="1517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 is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formula 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bell-shaped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where sigma square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called the variance.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=0,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different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sigmas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169" y="564466"/>
            <a:ext cx="3781483" cy="24736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4931" y="5966060"/>
            <a:ext cx="3636490" cy="5915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5699" y="7410622"/>
            <a:ext cx="3141094" cy="26342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9473" y="7435949"/>
            <a:ext cx="3137825" cy="26175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0" y="742980"/>
            <a:ext cx="6801036" cy="2218608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 algn="just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 is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 distribution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random numbers with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µ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equal to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0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1.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first picture,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µ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0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which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means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highest probability density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around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0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one.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width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1.</a:t>
            </a:r>
            <a:r>
              <a:rPr sz="1331" spc="3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height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about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0.5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-4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4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(look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x-axis).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variance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1.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88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Here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another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random numbers that has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µ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0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0.5 in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second figure.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Because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µ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0, like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previous picture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highest probability density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at around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0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0.5.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So,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width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0.5.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variance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becomes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0.25.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width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of the curve is half the previous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height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became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double.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changed to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160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-2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2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(x-axis)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which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half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previous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picture.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0" y="5816503"/>
            <a:ext cx="6801036" cy="922023"/>
          </a:xfrm>
          <a:prstGeom prst="rect">
            <a:avLst/>
          </a:prstGeom>
        </p:spPr>
        <p:txBody>
          <a:bodyPr vert="horz" wrap="square" lIns="0" tIns="12676" rIns="0" bIns="0" rtlCol="0">
            <a:spAutoFit/>
          </a:bodyPr>
          <a:lstStyle/>
          <a:p>
            <a:pPr marL="14085" marR="5633" algn="just">
              <a:lnSpc>
                <a:spcPct val="110600"/>
              </a:lnSpc>
              <a:spcBef>
                <a:spcPts val="100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this picture,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2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µ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0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 the previous two pictures. Compare it to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figure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1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where sigma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1. This time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height became half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figure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1. Because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width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became double as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became double. The variance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square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4,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four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times bigger than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figure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1. Look at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x-axis,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it’s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-8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8.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5272" y="9605592"/>
            <a:ext cx="6801740" cy="46472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Here,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changed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µ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3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0.5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figure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2.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So,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shape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exactly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figure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but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shifted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3.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Now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highest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density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around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3.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054" y="3063375"/>
            <a:ext cx="3796190" cy="2632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2162" y="6851115"/>
            <a:ext cx="3338648" cy="26216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89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350890"/>
            <a:ext cx="6800331" cy="1811653"/>
          </a:xfrm>
          <a:prstGeom prst="rect">
            <a:avLst/>
          </a:prstGeom>
        </p:spPr>
        <p:txBody>
          <a:bodyPr vert="horz" wrap="square" lIns="0" tIns="118303" rIns="0" bIns="0" rtlCol="0">
            <a:spAutoFit/>
          </a:bodyPr>
          <a:lstStyle/>
          <a:p>
            <a:pPr marL="54929">
              <a:spcBef>
                <a:spcPts val="932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changes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shapes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different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but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stays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same.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important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property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under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integrated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one.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>
              <a:spcBef>
                <a:spcPts val="62"/>
              </a:spcBef>
            </a:pPr>
            <a:endParaRPr sz="1331">
              <a:latin typeface="Times New Roman"/>
              <a:cs typeface="Times New Roman"/>
            </a:endParaRPr>
          </a:p>
          <a:p>
            <a:pPr marL="14085"/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Parameter</a:t>
            </a:r>
            <a:r>
              <a:rPr sz="1331" b="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Estimation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1700"/>
              </a:lnSpc>
              <a:spcBef>
                <a:spcPts val="637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Calculatin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g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µ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straigh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forward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.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it’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simpl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y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average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.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Tak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summatio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n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f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l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d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divide  it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total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number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1" y="3379455"/>
            <a:ext cx="3181516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formula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(sigma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square)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5272" y="4383343"/>
            <a:ext cx="6800331" cy="5344646"/>
          </a:xfrm>
          <a:prstGeom prst="rect">
            <a:avLst/>
          </a:prstGeom>
        </p:spPr>
        <p:txBody>
          <a:bodyPr vert="horz" wrap="square" lIns="0" tIns="91545" rIns="0" bIns="0" rtlCol="0">
            <a:spAutoFit/>
          </a:bodyPr>
          <a:lstStyle/>
          <a:p>
            <a:pPr marL="521119" lvl="2" indent="-507036" algn="just">
              <a:spcBef>
                <a:spcPts val="721"/>
              </a:spcBef>
              <a:buAutoNum type="arabicPeriod"/>
              <a:tabLst>
                <a:tab pos="521119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Univariate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Normal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Distributions</a:t>
            </a:r>
            <a:endParaRPr sz="1331">
              <a:latin typeface="Times New Roman"/>
              <a:cs typeface="Times New Roman"/>
            </a:endParaRPr>
          </a:p>
          <a:p>
            <a:pPr marL="521119" marR="5633" lvl="3" indent="-253517" algn="just">
              <a:lnSpc>
                <a:spcPct val="110000"/>
              </a:lnSpc>
              <a:spcBef>
                <a:spcPts val="454"/>
              </a:spcBef>
              <a:buFont typeface="Arial MT"/>
              <a:buChar char="•"/>
              <a:tabLst>
                <a:tab pos="521119" algn="l"/>
              </a:tabLst>
            </a:pPr>
            <a:r>
              <a:rPr sz="1331" spc="-5" dirty="0">
                <a:latin typeface="Times New Roman"/>
                <a:cs typeface="Times New Roman"/>
              </a:rPr>
              <a:t>Before defining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multivariate normal distribution, </a:t>
            </a:r>
            <a:r>
              <a:rPr sz="1331" dirty="0">
                <a:latin typeface="Times New Roman"/>
                <a:cs typeface="Times New Roman"/>
              </a:rPr>
              <a:t>we will </a:t>
            </a:r>
            <a:r>
              <a:rPr sz="1331" spc="-5" dirty="0">
                <a:latin typeface="Times New Roman"/>
                <a:cs typeface="Times New Roman"/>
              </a:rPr>
              <a:t>visit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univariate normal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distribution.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random variable </a:t>
            </a:r>
            <a:r>
              <a:rPr sz="1331" i="1" dirty="0">
                <a:latin typeface="Times New Roman"/>
                <a:cs typeface="Times New Roman"/>
              </a:rPr>
              <a:t>X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normally distributed </a:t>
            </a:r>
            <a:r>
              <a:rPr sz="1331" dirty="0">
                <a:latin typeface="Times New Roman"/>
                <a:cs typeface="Times New Roman"/>
              </a:rPr>
              <a:t>with </a:t>
            </a:r>
            <a:r>
              <a:rPr sz="1331" spc="-5" dirty="0">
                <a:latin typeface="Times New Roman"/>
                <a:cs typeface="Times New Roman"/>
              </a:rPr>
              <a:t>mean </a:t>
            </a:r>
            <a:r>
              <a:rPr sz="1331" dirty="0">
                <a:latin typeface="Times New Roman"/>
                <a:cs typeface="Times New Roman"/>
              </a:rPr>
              <a:t>μ </a:t>
            </a:r>
            <a:r>
              <a:rPr sz="1331" spc="-5" dirty="0">
                <a:latin typeface="Times New Roman"/>
                <a:cs typeface="Times New Roman"/>
              </a:rPr>
              <a:t>and variance </a:t>
            </a:r>
            <a:r>
              <a:rPr sz="1331" dirty="0">
                <a:latin typeface="Times New Roman"/>
                <a:cs typeface="Times New Roman"/>
              </a:rPr>
              <a:t>σ2 if it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has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probability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i="1" dirty="0">
                <a:latin typeface="Times New Roman"/>
                <a:cs typeface="Times New Roman"/>
              </a:rPr>
              <a:t>X </a:t>
            </a:r>
            <a:r>
              <a:rPr sz="1331" spc="-5" dirty="0">
                <a:latin typeface="Times New Roman"/>
                <a:cs typeface="Times New Roman"/>
              </a:rPr>
              <a:t>as:</a:t>
            </a:r>
            <a:endParaRPr sz="1331">
              <a:latin typeface="Times New Roman"/>
              <a:cs typeface="Times New Roman"/>
            </a:endParaRPr>
          </a:p>
          <a:p>
            <a:pPr marL="521119" lvl="3" indent="-253517">
              <a:spcBef>
                <a:spcPts val="1065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spc="-5" dirty="0">
                <a:latin typeface="Times New Roman"/>
                <a:cs typeface="Times New Roman"/>
              </a:rPr>
              <a:t>ϕ(x)=12πσ2exp⁡{−12σ2(x−μ)2}</a:t>
            </a:r>
            <a:endParaRPr sz="1331">
              <a:latin typeface="Times New Roman"/>
              <a:cs typeface="Times New Roman"/>
            </a:endParaRPr>
          </a:p>
          <a:p>
            <a:pPr marL="521119" lvl="3" indent="-253517">
              <a:spcBef>
                <a:spcPts val="1037"/>
              </a:spcBef>
              <a:buFont typeface="Arial MT"/>
              <a:buChar char="•"/>
              <a:tabLst>
                <a:tab pos="520415" algn="l"/>
                <a:tab pos="521119" algn="l"/>
              </a:tabLst>
            </a:pP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result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usual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bell-shaped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curve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see</a:t>
            </a:r>
            <a:r>
              <a:rPr sz="1331" dirty="0">
                <a:latin typeface="Times New Roman"/>
                <a:cs typeface="Times New Roman"/>
              </a:rPr>
              <a:t> throughout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statistics.</a:t>
            </a:r>
            <a:endParaRPr sz="1331">
              <a:latin typeface="Times New Roman"/>
              <a:cs typeface="Times New Roman"/>
            </a:endParaRPr>
          </a:p>
          <a:p>
            <a:pPr marL="521119" marR="5633" lvl="3" indent="-253517" algn="just">
              <a:lnSpc>
                <a:spcPct val="110600"/>
              </a:lnSpc>
              <a:spcBef>
                <a:spcPts val="892"/>
              </a:spcBef>
              <a:buFont typeface="Arial MT"/>
              <a:buChar char="•"/>
              <a:tabLst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expression,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squared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difference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i="1" dirty="0">
                <a:latin typeface="Times New Roman"/>
                <a:cs typeface="Times New Roman"/>
              </a:rPr>
              <a:t>x</a:t>
            </a:r>
            <a:r>
              <a:rPr sz="1331" i="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its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mean,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μ.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 </a:t>
            </a:r>
            <a:r>
              <a:rPr sz="1331" dirty="0">
                <a:latin typeface="Times New Roman"/>
                <a:cs typeface="Times New Roman"/>
              </a:rPr>
              <a:t>will be </a:t>
            </a:r>
            <a:r>
              <a:rPr sz="1331" spc="-5" dirty="0">
                <a:latin typeface="Times New Roman"/>
                <a:cs typeface="Times New Roman"/>
              </a:rPr>
              <a:t>minimized when </a:t>
            </a:r>
            <a:r>
              <a:rPr sz="1331" dirty="0">
                <a:latin typeface="Times New Roman"/>
                <a:cs typeface="Times New Roman"/>
              </a:rPr>
              <a:t>x is </a:t>
            </a:r>
            <a:r>
              <a:rPr sz="1331" spc="-5" dirty="0">
                <a:latin typeface="Times New Roman"/>
                <a:cs typeface="Times New Roman"/>
              </a:rPr>
              <a:t>equal </a:t>
            </a:r>
            <a:r>
              <a:rPr sz="1331" dirty="0">
                <a:latin typeface="Times New Roman"/>
                <a:cs typeface="Times New Roman"/>
              </a:rPr>
              <a:t>to μ. The </a:t>
            </a:r>
            <a:r>
              <a:rPr sz="1331" spc="-5" dirty="0">
                <a:latin typeface="Times New Roman"/>
                <a:cs typeface="Times New Roman"/>
              </a:rPr>
              <a:t>quantity </a:t>
            </a:r>
            <a:r>
              <a:rPr sz="1331" dirty="0">
                <a:latin typeface="Times New Roman"/>
                <a:cs typeface="Times New Roman"/>
              </a:rPr>
              <a:t>−σ−2(x−μ)2 will </a:t>
            </a:r>
            <a:r>
              <a:rPr sz="1331" spc="-5" dirty="0">
                <a:latin typeface="Times New Roman"/>
                <a:cs typeface="Times New Roman"/>
              </a:rPr>
              <a:t>take </a:t>
            </a:r>
            <a:r>
              <a:rPr sz="1331" dirty="0">
                <a:latin typeface="Times New Roman"/>
                <a:cs typeface="Times New Roman"/>
              </a:rPr>
              <a:t>its </a:t>
            </a:r>
            <a:r>
              <a:rPr sz="1331" spc="-5" dirty="0">
                <a:latin typeface="Times New Roman"/>
                <a:cs typeface="Times New Roman"/>
              </a:rPr>
              <a:t>largest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when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i="1" dirty="0">
                <a:latin typeface="Times New Roman"/>
                <a:cs typeface="Times New Roman"/>
              </a:rPr>
              <a:t>x</a:t>
            </a:r>
            <a:r>
              <a:rPr sz="1331" i="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equal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μ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likewise,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since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exponential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</a:t>
            </a:r>
            <a:r>
              <a:rPr sz="1331" spc="-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monotone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function,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normal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density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takes</a:t>
            </a:r>
            <a:r>
              <a:rPr sz="1331" dirty="0">
                <a:latin typeface="Times New Roman"/>
                <a:cs typeface="Times New Roman"/>
              </a:rPr>
              <a:t> a</a:t>
            </a:r>
            <a:r>
              <a:rPr sz="1331" spc="-5" dirty="0">
                <a:latin typeface="Times New Roman"/>
                <a:cs typeface="Times New Roman"/>
              </a:rPr>
              <a:t> maximum value when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x is </a:t>
            </a:r>
            <a:r>
              <a:rPr sz="1331" spc="-5" dirty="0">
                <a:latin typeface="Times New Roman"/>
                <a:cs typeface="Times New Roman"/>
              </a:rPr>
              <a:t>equal</a:t>
            </a:r>
            <a:r>
              <a:rPr sz="1331" dirty="0">
                <a:latin typeface="Times New Roman"/>
                <a:cs typeface="Times New Roman"/>
              </a:rPr>
              <a:t> to μ.</a:t>
            </a:r>
            <a:endParaRPr sz="1331">
              <a:latin typeface="Times New Roman"/>
              <a:cs typeface="Times New Roman"/>
            </a:endParaRPr>
          </a:p>
          <a:p>
            <a:pPr marL="521119" marR="5633" lvl="3" indent="-253517" algn="just">
              <a:lnSpc>
                <a:spcPct val="110800"/>
              </a:lnSpc>
              <a:spcBef>
                <a:spcPts val="865"/>
              </a:spcBef>
              <a:buFont typeface="Arial MT"/>
              <a:buChar char="•"/>
              <a:tabLst>
                <a:tab pos="521119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variance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σ2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defines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spread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about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maximum.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σ2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large,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then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spread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going </a:t>
            </a:r>
            <a:r>
              <a:rPr sz="1331" dirty="0">
                <a:latin typeface="Times New Roman"/>
                <a:cs typeface="Times New Roman"/>
              </a:rPr>
              <a:t>to be </a:t>
            </a:r>
            <a:r>
              <a:rPr sz="1331" spc="-5" dirty="0">
                <a:latin typeface="Times New Roman"/>
                <a:cs typeface="Times New Roman"/>
              </a:rPr>
              <a:t>large, otherwise, </a:t>
            </a:r>
            <a:r>
              <a:rPr sz="1331" dirty="0">
                <a:latin typeface="Times New Roman"/>
                <a:cs typeface="Times New Roman"/>
              </a:rPr>
              <a:t>if the σ2 </a:t>
            </a:r>
            <a:r>
              <a:rPr sz="1331" spc="-5" dirty="0">
                <a:latin typeface="Times New Roman"/>
                <a:cs typeface="Times New Roman"/>
              </a:rPr>
              <a:t>value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small, then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spread </a:t>
            </a:r>
            <a:r>
              <a:rPr sz="1331" dirty="0">
                <a:latin typeface="Times New Roman"/>
                <a:cs typeface="Times New Roman"/>
              </a:rPr>
              <a:t>will be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small.</a:t>
            </a:r>
            <a:endParaRPr sz="1331">
              <a:latin typeface="Times New Roman"/>
              <a:cs typeface="Times New Roman"/>
            </a:endParaRPr>
          </a:p>
          <a:p>
            <a:pPr marL="521119" lvl="2" indent="-507036" algn="just">
              <a:spcBef>
                <a:spcPts val="1043"/>
              </a:spcBef>
              <a:buAutoNum type="arabicPeriod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Multivariate</a:t>
            </a:r>
            <a:r>
              <a:rPr sz="1331" b="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Gaussian</a:t>
            </a:r>
            <a:r>
              <a:rPr sz="1331" b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  <a:p>
            <a:pPr lvl="2">
              <a:spcBef>
                <a:spcPts val="22"/>
              </a:spcBef>
              <a:buAutoNum type="arabicPeriod"/>
            </a:pPr>
            <a:endParaRPr sz="1497">
              <a:latin typeface="Times New Roman"/>
              <a:cs typeface="Times New Roman"/>
            </a:endParaRPr>
          </a:p>
          <a:p>
            <a:pPr marL="521119" marR="5633" lvl="3" indent="-253517" algn="just">
              <a:lnSpc>
                <a:spcPct val="110800"/>
              </a:lnSpc>
              <a:buFont typeface="Arial MT"/>
              <a:buChar char="•"/>
              <a:tabLst>
                <a:tab pos="521119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Multivariate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analysis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 a </a:t>
            </a:r>
            <a:r>
              <a:rPr sz="1331" spc="-5" dirty="0">
                <a:latin typeface="Times New Roman"/>
                <a:cs typeface="Times New Roman"/>
              </a:rPr>
              <a:t>branch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statistics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concerned</a:t>
            </a:r>
            <a:r>
              <a:rPr sz="1331" dirty="0">
                <a:latin typeface="Times New Roman"/>
                <a:cs typeface="Times New Roman"/>
              </a:rPr>
              <a:t> with 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analysis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multiple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measurements, made </a:t>
            </a:r>
            <a:r>
              <a:rPr sz="1331" dirty="0">
                <a:latin typeface="Times New Roman"/>
                <a:cs typeface="Times New Roman"/>
              </a:rPr>
              <a:t>on one or </a:t>
            </a:r>
            <a:r>
              <a:rPr sz="1331" spc="-5" dirty="0">
                <a:latin typeface="Times New Roman"/>
                <a:cs typeface="Times New Roman"/>
              </a:rPr>
              <a:t>several samples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individuals.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5" dirty="0">
                <a:latin typeface="Times New Roman"/>
                <a:cs typeface="Times New Roman"/>
              </a:rPr>
              <a:t>example, </a:t>
            </a:r>
            <a:r>
              <a:rPr sz="1331" dirty="0">
                <a:latin typeface="Times New Roman"/>
                <a:cs typeface="Times New Roman"/>
              </a:rPr>
              <a:t>we </a:t>
            </a:r>
            <a:r>
              <a:rPr sz="1331" spc="-5" dirty="0">
                <a:latin typeface="Times New Roman"/>
                <a:cs typeface="Times New Roman"/>
              </a:rPr>
              <a:t>may </a:t>
            </a:r>
            <a:r>
              <a:rPr sz="1331" dirty="0">
                <a:latin typeface="Times New Roman"/>
                <a:cs typeface="Times New Roman"/>
              </a:rPr>
              <a:t>wish to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 length,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width,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weight </a:t>
            </a:r>
            <a:r>
              <a:rPr sz="1331" dirty="0">
                <a:latin typeface="Times New Roman"/>
                <a:cs typeface="Times New Roman"/>
              </a:rPr>
              <a:t>of a</a:t>
            </a:r>
            <a:r>
              <a:rPr sz="1331" spc="-5" dirty="0">
                <a:latin typeface="Times New Roman"/>
                <a:cs typeface="Times New Roman"/>
              </a:rPr>
              <a:t> product.</a:t>
            </a:r>
            <a:endParaRPr sz="1331">
              <a:latin typeface="Times New Roman"/>
              <a:cs typeface="Times New Roman"/>
            </a:endParaRPr>
          </a:p>
          <a:p>
            <a:pPr marL="521119" marR="5633" lvl="3" indent="-253517" algn="just">
              <a:lnSpc>
                <a:spcPct val="111700"/>
              </a:lnSpc>
              <a:spcBef>
                <a:spcPts val="848"/>
              </a:spcBef>
              <a:buFont typeface="Arial MT"/>
              <a:buChar char="•"/>
              <a:tabLst>
                <a:tab pos="521119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Multivariate statistical analysis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concerned </a:t>
            </a:r>
            <a:r>
              <a:rPr sz="1331" dirty="0">
                <a:latin typeface="Times New Roman"/>
                <a:cs typeface="Times New Roman"/>
              </a:rPr>
              <a:t>with </a:t>
            </a:r>
            <a:r>
              <a:rPr sz="1331" spc="-5" dirty="0">
                <a:latin typeface="Times New Roman"/>
                <a:cs typeface="Times New Roman"/>
              </a:rPr>
              <a:t>data that consist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sets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measurements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individuals</a:t>
            </a:r>
            <a:r>
              <a:rPr sz="1331" dirty="0">
                <a:latin typeface="Times New Roman"/>
                <a:cs typeface="Times New Roman"/>
              </a:rPr>
              <a:t> or </a:t>
            </a:r>
            <a:r>
              <a:rPr sz="1331" spc="-5" dirty="0">
                <a:latin typeface="Times New Roman"/>
                <a:cs typeface="Times New Roman"/>
              </a:rPr>
              <a:t>objects.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066" y="2302213"/>
            <a:ext cx="1511078" cy="894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4938" y="3675640"/>
            <a:ext cx="2041272" cy="7216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7520" y="455672"/>
            <a:ext cx="6708083" cy="345574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1831">
              <a:spcBef>
                <a:spcPts val="111"/>
              </a:spcBef>
            </a:pPr>
            <a:r>
              <a:rPr sz="1331" b="1" dirty="0">
                <a:latin typeface="Times New Roman"/>
                <a:cs typeface="Times New Roman"/>
              </a:rPr>
              <a:t>4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Types </a:t>
            </a:r>
            <a:r>
              <a:rPr sz="1331" b="1" dirty="0">
                <a:latin typeface="Times New Roman"/>
                <a:cs typeface="Times New Roman"/>
              </a:rPr>
              <a:t>of</a:t>
            </a:r>
            <a:r>
              <a:rPr sz="1331" b="1" spc="-5" dirty="0">
                <a:latin typeface="Times New Roman"/>
                <a:cs typeface="Times New Roman"/>
              </a:rPr>
              <a:t> Measurement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Scales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1497">
              <a:latin typeface="Times New Roman"/>
              <a:cs typeface="Times New Roman"/>
            </a:endParaRPr>
          </a:p>
          <a:p>
            <a:pPr marL="21831" marR="5633">
              <a:lnSpc>
                <a:spcPct val="110000"/>
              </a:lnSpc>
            </a:pP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b="1" spc="-5" dirty="0">
                <a:latin typeface="Times New Roman"/>
                <a:cs typeface="Times New Roman"/>
              </a:rPr>
              <a:t>nominal scale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an unordered set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categories identified only </a:t>
            </a:r>
            <a:r>
              <a:rPr sz="1331" dirty="0">
                <a:latin typeface="Times New Roman"/>
                <a:cs typeface="Times New Roman"/>
              </a:rPr>
              <a:t>by </a:t>
            </a:r>
            <a:r>
              <a:rPr sz="1331" spc="-5" dirty="0">
                <a:latin typeface="Times New Roman"/>
                <a:cs typeface="Times New Roman"/>
              </a:rPr>
              <a:t>name. Nominal measurements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only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permit</a:t>
            </a:r>
            <a:r>
              <a:rPr sz="1331" dirty="0">
                <a:latin typeface="Times New Roman"/>
                <a:cs typeface="Times New Roman"/>
              </a:rPr>
              <a:t> you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determine whether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two </a:t>
            </a:r>
            <a:r>
              <a:rPr sz="1331" spc="-5" dirty="0">
                <a:latin typeface="Times New Roman"/>
                <a:cs typeface="Times New Roman"/>
              </a:rPr>
              <a:t>individuals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same</a:t>
            </a:r>
            <a:r>
              <a:rPr sz="1331" dirty="0">
                <a:latin typeface="Times New Roman"/>
                <a:cs typeface="Times New Roman"/>
              </a:rPr>
              <a:t> or </a:t>
            </a:r>
            <a:r>
              <a:rPr sz="1331" spc="-5" dirty="0">
                <a:latin typeface="Times New Roman"/>
                <a:cs typeface="Times New Roman"/>
              </a:rPr>
              <a:t>different.</a:t>
            </a:r>
            <a:endParaRPr sz="1331">
              <a:latin typeface="Times New Roman"/>
              <a:cs typeface="Times New Roman"/>
            </a:endParaRPr>
          </a:p>
          <a:p>
            <a:pPr marL="21831" marR="5633" indent="-7747">
              <a:lnSpc>
                <a:spcPts val="1786"/>
              </a:lnSpc>
              <a:spcBef>
                <a:spcPts val="62"/>
              </a:spcBef>
            </a:pPr>
            <a:r>
              <a:rPr sz="1331" dirty="0">
                <a:latin typeface="Times New Roman"/>
                <a:cs typeface="Times New Roman"/>
              </a:rPr>
              <a:t>An</a:t>
            </a:r>
            <a:r>
              <a:rPr sz="1331" spc="89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ordinal</a:t>
            </a:r>
            <a:r>
              <a:rPr sz="1331" b="1" spc="89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scale</a:t>
            </a:r>
            <a:r>
              <a:rPr sz="1331" b="1" spc="1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8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9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ordered</a:t>
            </a:r>
            <a:r>
              <a:rPr sz="1331" spc="8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set</a:t>
            </a:r>
            <a:r>
              <a:rPr sz="1331" spc="9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8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categories.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Ordinal</a:t>
            </a:r>
            <a:r>
              <a:rPr sz="1331" spc="9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measurements</a:t>
            </a:r>
            <a:r>
              <a:rPr sz="1331" spc="8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tell</a:t>
            </a:r>
            <a:r>
              <a:rPr sz="1331" spc="8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you</a:t>
            </a:r>
            <a:r>
              <a:rPr sz="1331" spc="9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8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direction</a:t>
            </a:r>
            <a:r>
              <a:rPr sz="1331" spc="1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difference between </a:t>
            </a:r>
            <a:r>
              <a:rPr sz="1331" dirty="0">
                <a:latin typeface="Times New Roman"/>
                <a:cs typeface="Times New Roman"/>
              </a:rPr>
              <a:t>two </a:t>
            </a:r>
            <a:r>
              <a:rPr sz="1331" spc="-5" dirty="0">
                <a:latin typeface="Times New Roman"/>
                <a:cs typeface="Times New Roman"/>
              </a:rPr>
              <a:t>individuals.</a:t>
            </a:r>
            <a:endParaRPr sz="1331">
              <a:latin typeface="Times New Roman"/>
              <a:cs typeface="Times New Roman"/>
            </a:endParaRPr>
          </a:p>
          <a:p>
            <a:pPr marL="21831">
              <a:spcBef>
                <a:spcPts val="67"/>
              </a:spcBef>
            </a:pPr>
            <a:r>
              <a:rPr sz="1331" dirty="0">
                <a:latin typeface="Times New Roman"/>
                <a:cs typeface="Times New Roman"/>
              </a:rPr>
              <a:t>An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interval</a:t>
            </a:r>
            <a:r>
              <a:rPr sz="1331" b="1" spc="-33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scale</a:t>
            </a:r>
            <a:r>
              <a:rPr sz="1331" b="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ordered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series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equal-sized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categories.</a:t>
            </a:r>
            <a:r>
              <a:rPr sz="1331" spc="27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Interval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measurements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identify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endParaRPr sz="1331">
              <a:latin typeface="Times New Roman"/>
              <a:cs typeface="Times New Roman"/>
            </a:endParaRPr>
          </a:p>
          <a:p>
            <a:pPr marL="21831" marR="5633">
              <a:lnSpc>
                <a:spcPct val="110000"/>
              </a:lnSpc>
            </a:pPr>
            <a:r>
              <a:rPr sz="1331" spc="-5" dirty="0">
                <a:latin typeface="Times New Roman"/>
                <a:cs typeface="Times New Roman"/>
              </a:rPr>
              <a:t>direction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magnitude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difference.</a:t>
            </a:r>
            <a:r>
              <a:rPr sz="1331" spc="3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zero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point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located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arbitrarily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interval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scale. </a:t>
            </a:r>
            <a:r>
              <a:rPr sz="1331" dirty="0">
                <a:latin typeface="Times New Roman"/>
                <a:cs typeface="Times New Roman"/>
              </a:rPr>
              <a:t> A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ratio</a:t>
            </a:r>
            <a:r>
              <a:rPr sz="1331" b="1" spc="200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scale</a:t>
            </a:r>
            <a:r>
              <a:rPr sz="1331" b="1" spc="2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interval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scale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where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zero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indicates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none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200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variable.</a:t>
            </a:r>
            <a:r>
              <a:rPr sz="1331" spc="8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Ratio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measurements</a:t>
            </a:r>
            <a:r>
              <a:rPr sz="1331" spc="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identify</a:t>
            </a:r>
            <a:r>
              <a:rPr sz="1331" spc="6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direction</a:t>
            </a:r>
            <a:r>
              <a:rPr sz="1331" spc="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magnitude</a:t>
            </a:r>
            <a:r>
              <a:rPr sz="1331" spc="6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differences</a:t>
            </a:r>
            <a:r>
              <a:rPr sz="1331" spc="6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allow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ratio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comparisons</a:t>
            </a:r>
            <a:r>
              <a:rPr sz="1331" spc="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measurements.</a:t>
            </a:r>
            <a:endParaRPr sz="133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664">
              <a:latin typeface="Times New Roman"/>
              <a:cs typeface="Times New Roman"/>
            </a:endParaRPr>
          </a:p>
          <a:p>
            <a:pPr marL="21831"/>
            <a:r>
              <a:rPr sz="1331" b="1" dirty="0">
                <a:latin typeface="Times New Roman"/>
                <a:cs typeface="Times New Roman"/>
              </a:rPr>
              <a:t>3.</a:t>
            </a:r>
            <a:r>
              <a:rPr sz="1331" b="1" spc="260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 marL="21831" marR="5633">
              <a:lnSpc>
                <a:spcPct val="110000"/>
              </a:lnSpc>
              <a:spcBef>
                <a:spcPts val="449"/>
              </a:spcBef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measurements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obtained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research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study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called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.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goal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statistics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help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researchers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organize and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interpret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data.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621" y="3888579"/>
            <a:ext cx="5901085" cy="41194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9" y="435392"/>
            <a:ext cx="6546824" cy="3877395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267602" marR="5633" indent="-253517" algn="just">
              <a:lnSpc>
                <a:spcPct val="110000"/>
              </a:lnSpc>
              <a:spcBef>
                <a:spcPts val="111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sample data may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spc="-5" dirty="0">
                <a:latin typeface="Times New Roman"/>
                <a:cs typeface="Times New Roman"/>
              </a:rPr>
              <a:t>heights and weights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some individuals drawn randomly </a:t>
            </a:r>
            <a:r>
              <a:rPr sz="1331" dirty="0">
                <a:latin typeface="Times New Roman"/>
                <a:cs typeface="Times New Roman"/>
              </a:rPr>
              <a:t>from a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population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school children </a:t>
            </a:r>
            <a:r>
              <a:rPr sz="1331" dirty="0">
                <a:latin typeface="Times New Roman"/>
                <a:cs typeface="Times New Roman"/>
              </a:rPr>
              <a:t>in a </a:t>
            </a:r>
            <a:r>
              <a:rPr sz="1331" spc="-5" dirty="0">
                <a:latin typeface="Times New Roman"/>
                <a:cs typeface="Times New Roman"/>
              </a:rPr>
              <a:t>given city, </a:t>
            </a:r>
            <a:r>
              <a:rPr sz="1331" dirty="0">
                <a:latin typeface="Times New Roman"/>
                <a:cs typeface="Times New Roman"/>
              </a:rPr>
              <a:t>or the </a:t>
            </a:r>
            <a:r>
              <a:rPr sz="1331" spc="-5" dirty="0">
                <a:latin typeface="Times New Roman"/>
                <a:cs typeface="Times New Roman"/>
              </a:rPr>
              <a:t>statistical treatment may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spc="-5" dirty="0">
                <a:latin typeface="Times New Roman"/>
                <a:cs typeface="Times New Roman"/>
              </a:rPr>
              <a:t>made </a:t>
            </a:r>
            <a:r>
              <a:rPr sz="1331" dirty="0">
                <a:latin typeface="Times New Roman"/>
                <a:cs typeface="Times New Roman"/>
              </a:rPr>
              <a:t>on a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collection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measurements</a:t>
            </a:r>
            <a:endParaRPr sz="1331">
              <a:latin typeface="Times New Roman"/>
              <a:cs typeface="Times New Roman"/>
            </a:endParaRPr>
          </a:p>
          <a:p>
            <a:pPr marL="267602">
              <a:spcBef>
                <a:spcPts val="1065"/>
              </a:spcBef>
            </a:pPr>
            <a:r>
              <a:rPr sz="1331" b="1" dirty="0">
                <a:latin typeface="Times New Roman"/>
                <a:cs typeface="Times New Roman"/>
              </a:rPr>
              <a:t>"Why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is</a:t>
            </a:r>
            <a:r>
              <a:rPr sz="1331" b="1" spc="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 </a:t>
            </a:r>
            <a:r>
              <a:rPr sz="1331" b="1" spc="-5" dirty="0">
                <a:latin typeface="Times New Roman"/>
                <a:cs typeface="Times New Roman"/>
              </a:rPr>
              <a:t>multivariate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normal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so</a:t>
            </a:r>
            <a:r>
              <a:rPr sz="1331" b="1" spc="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important?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“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55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There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 three reasons</a:t>
            </a:r>
            <a:r>
              <a:rPr sz="1331" dirty="0">
                <a:latin typeface="Times New Roman"/>
                <a:cs typeface="Times New Roman"/>
              </a:rPr>
              <a:t> why</a:t>
            </a:r>
            <a:r>
              <a:rPr sz="1331" spc="-5" dirty="0">
                <a:latin typeface="Times New Roman"/>
                <a:cs typeface="Times New Roman"/>
              </a:rPr>
              <a:t> this</a:t>
            </a:r>
            <a:r>
              <a:rPr sz="1331" dirty="0">
                <a:latin typeface="Times New Roman"/>
                <a:cs typeface="Times New Roman"/>
              </a:rPr>
              <a:t> might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so: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000"/>
              </a:lnSpc>
              <a:spcBef>
                <a:spcPts val="909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i="1" spc="-5" dirty="0">
                <a:latin typeface="Times New Roman"/>
                <a:cs typeface="Times New Roman"/>
              </a:rPr>
              <a:t>Mathematical</a:t>
            </a:r>
            <a:r>
              <a:rPr sz="1331" i="1" spc="38" dirty="0">
                <a:latin typeface="Times New Roman"/>
                <a:cs typeface="Times New Roman"/>
              </a:rPr>
              <a:t> </a:t>
            </a:r>
            <a:r>
              <a:rPr sz="1331" i="1" spc="-5" dirty="0">
                <a:latin typeface="Times New Roman"/>
                <a:cs typeface="Times New Roman"/>
              </a:rPr>
              <a:t>Simplicity</a:t>
            </a:r>
            <a:r>
              <a:rPr sz="1331" spc="-5" dirty="0">
                <a:latin typeface="Times New Roman"/>
                <a:cs typeface="Times New Roman"/>
              </a:rPr>
              <a:t>.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turns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out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relatively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easy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work</a:t>
            </a:r>
            <a:r>
              <a:rPr sz="1331" spc="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with,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so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 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easy</a:t>
            </a:r>
            <a:r>
              <a:rPr sz="1331" dirty="0">
                <a:latin typeface="Times New Roman"/>
                <a:cs typeface="Times New Roman"/>
              </a:rPr>
              <a:t> 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obtain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multivariate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methods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based</a:t>
            </a:r>
            <a:r>
              <a:rPr sz="1331" dirty="0">
                <a:latin typeface="Times New Roman"/>
                <a:cs typeface="Times New Roman"/>
              </a:rPr>
              <a:t> 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particular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1000"/>
              </a:lnSpc>
              <a:spcBef>
                <a:spcPts val="859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i="1" spc="-5" dirty="0">
                <a:latin typeface="Times New Roman"/>
                <a:cs typeface="Times New Roman"/>
              </a:rPr>
              <a:t>Multivariate version </a:t>
            </a:r>
            <a:r>
              <a:rPr sz="1331" i="1" dirty="0">
                <a:latin typeface="Times New Roman"/>
                <a:cs typeface="Times New Roman"/>
              </a:rPr>
              <a:t>of the </a:t>
            </a:r>
            <a:r>
              <a:rPr sz="1331" i="1" spc="-5" dirty="0">
                <a:latin typeface="Times New Roman"/>
                <a:cs typeface="Times New Roman"/>
              </a:rPr>
              <a:t>Central </a:t>
            </a:r>
            <a:r>
              <a:rPr sz="1331" i="1" dirty="0">
                <a:latin typeface="Times New Roman"/>
                <a:cs typeface="Times New Roman"/>
              </a:rPr>
              <a:t>Limit </a:t>
            </a:r>
            <a:r>
              <a:rPr sz="1331" i="1" spc="-5" dirty="0">
                <a:latin typeface="Times New Roman"/>
                <a:cs typeface="Times New Roman"/>
              </a:rPr>
              <a:t>Theorem</a:t>
            </a:r>
            <a:r>
              <a:rPr sz="1331" spc="-5" dirty="0">
                <a:latin typeface="Times New Roman"/>
                <a:cs typeface="Times New Roman"/>
              </a:rPr>
              <a:t>. </a:t>
            </a:r>
            <a:r>
              <a:rPr sz="1331" dirty="0">
                <a:latin typeface="Times New Roman"/>
                <a:cs typeface="Times New Roman"/>
              </a:rPr>
              <a:t>You might </a:t>
            </a:r>
            <a:r>
              <a:rPr sz="1331" spc="-5" dirty="0">
                <a:latin typeface="Times New Roman"/>
                <a:cs typeface="Times New Roman"/>
              </a:rPr>
              <a:t>recall </a:t>
            </a:r>
            <a:r>
              <a:rPr sz="1331" dirty="0">
                <a:latin typeface="Times New Roman"/>
                <a:cs typeface="Times New Roman"/>
              </a:rPr>
              <a:t>in the </a:t>
            </a:r>
            <a:r>
              <a:rPr sz="1331" spc="-5" dirty="0">
                <a:latin typeface="Times New Roman"/>
                <a:cs typeface="Times New Roman"/>
              </a:rPr>
              <a:t>univariate course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we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had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central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limit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theorem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for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large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samples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spc="-7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variables.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similar result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available </a:t>
            </a: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-5" dirty="0">
                <a:latin typeface="Times New Roman"/>
                <a:cs typeface="Times New Roman"/>
              </a:rPr>
              <a:t>multivariate statistics that says </a:t>
            </a:r>
            <a:r>
              <a:rPr sz="1331" dirty="0">
                <a:latin typeface="Times New Roman"/>
                <a:cs typeface="Times New Roman"/>
              </a:rPr>
              <a:t>if we </a:t>
            </a:r>
            <a:r>
              <a:rPr sz="1331" spc="-5" dirty="0">
                <a:latin typeface="Times New Roman"/>
                <a:cs typeface="Times New Roman"/>
              </a:rPr>
              <a:t>have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collection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random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vectors </a:t>
            </a:r>
            <a:r>
              <a:rPr sz="1331" dirty="0">
                <a:latin typeface="Times New Roman"/>
                <a:cs typeface="Times New Roman"/>
              </a:rPr>
              <a:t>X1,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X2,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Cambria Math"/>
                <a:cs typeface="Cambria Math"/>
              </a:rPr>
              <a:t>⋯</a:t>
            </a:r>
            <a:r>
              <a:rPr sz="1331" dirty="0">
                <a:latin typeface="Times New Roman"/>
                <a:cs typeface="Times New Roman"/>
              </a:rPr>
              <a:t>Xn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independent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identically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distributed,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then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 mean vector, </a:t>
            </a:r>
            <a:r>
              <a:rPr sz="1331" dirty="0">
                <a:latin typeface="Times New Roman"/>
                <a:cs typeface="Times New Roman"/>
              </a:rPr>
              <a:t>x¯, is </a:t>
            </a:r>
            <a:r>
              <a:rPr sz="1331" spc="-5" dirty="0">
                <a:latin typeface="Times New Roman"/>
                <a:cs typeface="Times New Roman"/>
              </a:rPr>
              <a:t>going </a:t>
            </a:r>
            <a:r>
              <a:rPr sz="1331" dirty="0">
                <a:latin typeface="Times New Roman"/>
                <a:cs typeface="Times New Roman"/>
              </a:rPr>
              <a:t>to be </a:t>
            </a:r>
            <a:r>
              <a:rPr sz="1331" spc="-5" dirty="0">
                <a:latin typeface="Times New Roman"/>
                <a:cs typeface="Times New Roman"/>
              </a:rPr>
              <a:t>approximately multivariate normally distributed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large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samples.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000"/>
              </a:lnSpc>
              <a:spcBef>
                <a:spcPts val="881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Many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natural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phenomena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may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also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modeled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using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distribution,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just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univariate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case.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2" y="8311016"/>
            <a:ext cx="6800331" cy="1312397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7042">
              <a:lnSpc>
                <a:spcPct val="110000"/>
              </a:lnSpc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Instead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having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data,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what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sets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need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multivariate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Gaussian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distribution.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Suppose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sets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data;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x2.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Separately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modeling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p(x1)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p(x2)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probably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good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idea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understand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combined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effect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both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dataset.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case,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would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want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combine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both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dataset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model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only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p(x).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Here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formula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multivariate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Gaussian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distribution,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6370" y="4404188"/>
            <a:ext cx="5068736" cy="38086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1361536"/>
            <a:ext cx="6802443" cy="1087336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summation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symbol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equation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determinant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which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actually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n x 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matrix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sigma.</a:t>
            </a:r>
            <a:endParaRPr sz="1331">
              <a:latin typeface="Times New Roman"/>
              <a:cs typeface="Times New Roman"/>
            </a:endParaRPr>
          </a:p>
          <a:p>
            <a:pPr marL="14085" marR="2448558">
              <a:lnSpc>
                <a:spcPct val="151700"/>
              </a:lnSpc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Visual Representation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of Multivariate Gaussian Distribution </a:t>
            </a:r>
            <a:r>
              <a:rPr sz="1331" b="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Normal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2" y="6418161"/>
            <a:ext cx="6801740" cy="2610573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9155" algn="just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picture represents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 distribution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multivariate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Gaussian distribution where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µ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both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zeros.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93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Summation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symbol is an identity matrix that contains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values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diagonals.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1s in 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diagonals</a:t>
            </a:r>
            <a:r>
              <a:rPr sz="1331" spc="2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2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2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</a:t>
            </a:r>
            <a:r>
              <a:rPr sz="1331" spc="2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5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both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x2.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zeros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off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diagonals</a:t>
            </a:r>
            <a:r>
              <a:rPr sz="1331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show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case.</a:t>
            </a:r>
            <a:endParaRPr sz="1331">
              <a:latin typeface="Times New Roman"/>
              <a:cs typeface="Times New Roman"/>
            </a:endParaRPr>
          </a:p>
          <a:p>
            <a:pPr marL="54929" algn="just">
              <a:spcBef>
                <a:spcPts val="82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both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direction,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highest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density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0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µ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zero.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dark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red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color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area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center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shows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highest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density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area.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-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density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keeps going lower in the lighter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red,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yellow, green, and cyan areas.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It’s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lowest in the dark blue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color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zone.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Changing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-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Sigma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560" y="515168"/>
            <a:ext cx="6059690" cy="7524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6423" y="2891958"/>
            <a:ext cx="2138670" cy="3447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663890"/>
            <a:ext cx="6802443" cy="1312397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 shrinks,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range also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shrinks.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time, the height of the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becomes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higher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adjust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area.</a:t>
            </a:r>
            <a:endParaRPr sz="1331">
              <a:latin typeface="Times New Roman"/>
              <a:cs typeface="Times New Roman"/>
            </a:endParaRPr>
          </a:p>
          <a:p>
            <a:pPr marL="14085" marR="7747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contrast,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larger,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variability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becomes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wider.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So,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height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</a:t>
            </a:r>
            <a:r>
              <a:rPr sz="1331" spc="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gets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lower.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48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both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same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always.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1" y="6884615"/>
            <a:ext cx="6798219" cy="7721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looks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like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eclipse.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shrunk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sigma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smaller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sigma.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1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Change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Correlation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Factor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Variables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6675" y="585416"/>
            <a:ext cx="3463761" cy="40097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5985" y="6100777"/>
            <a:ext cx="1762267" cy="7141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9595" y="530553"/>
            <a:ext cx="2948714" cy="40202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089275"/>
            <a:ext cx="6801740" cy="311180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completely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different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scenario.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off-diagonal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not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zeros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anymore.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It’s</a:t>
            </a:r>
            <a:r>
              <a:rPr sz="1331" spc="12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0.5.</a:t>
            </a:r>
            <a:r>
              <a:rPr sz="1331" spc="1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It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shows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factor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0.5.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eclipse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has</a:t>
            </a:r>
            <a:r>
              <a:rPr sz="133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diagonal</a:t>
            </a:r>
            <a:r>
              <a:rPr sz="133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direction</a:t>
            </a:r>
            <a:r>
              <a:rPr sz="133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now.</a:t>
            </a:r>
            <a:r>
              <a:rPr sz="133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growing</a:t>
            </a:r>
            <a:r>
              <a:rPr sz="1331" spc="1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together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they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1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positively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correlated.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48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large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also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large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when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small,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also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small.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>
              <a:spcBef>
                <a:spcPts val="62"/>
              </a:spcBef>
            </a:pPr>
            <a:endParaRPr sz="1331">
              <a:latin typeface="Times New Roman"/>
              <a:cs typeface="Times New Roman"/>
            </a:endParaRPr>
          </a:p>
          <a:p>
            <a:pPr marL="14085"/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Different</a:t>
            </a:r>
            <a:r>
              <a:rPr sz="1331" b="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Means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shifts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zero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now.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position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highest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should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0.5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now.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center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highest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x1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direction</a:t>
            </a:r>
            <a:r>
              <a:rPr sz="1331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1.5.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time,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center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0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highest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-0.5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x2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direction.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7089" y="498288"/>
            <a:ext cx="3279947" cy="35222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1" y="4863316"/>
            <a:ext cx="6803852" cy="5433670"/>
          </a:xfrm>
          <a:prstGeom prst="rect">
            <a:avLst/>
          </a:prstGeom>
        </p:spPr>
        <p:txBody>
          <a:bodyPr vert="horz" wrap="square" lIns="0" tIns="118303" rIns="0" bIns="0" rtlCol="0">
            <a:spAutoFit/>
          </a:bodyPr>
          <a:lstStyle/>
          <a:p>
            <a:pPr marL="14085">
              <a:spcBef>
                <a:spcPts val="932"/>
              </a:spcBef>
              <a:tabLst>
                <a:tab pos="520415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1.10.	Hypothesis</a:t>
            </a:r>
            <a:r>
              <a:rPr sz="1331" b="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Testing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Hypothesis</a:t>
            </a:r>
            <a:r>
              <a:rPr sz="1331" spc="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testing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part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analysis,</a:t>
            </a:r>
            <a:r>
              <a:rPr sz="1331" spc="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where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8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assumptions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made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regarding</a:t>
            </a:r>
            <a:r>
              <a:rPr sz="133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parameter.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generally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were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compare:</a:t>
            </a:r>
            <a:endParaRPr sz="1331">
              <a:latin typeface="Times New Roman"/>
              <a:cs typeface="Times New Roman"/>
            </a:endParaRPr>
          </a:p>
          <a:p>
            <a:pPr marL="1028155" indent="-253517">
              <a:spcBef>
                <a:spcPts val="909"/>
              </a:spcBef>
              <a:buFont typeface="Symbol"/>
              <a:buChar char=""/>
              <a:tabLst>
                <a:tab pos="1027451" algn="l"/>
                <a:tab pos="1028155" algn="l"/>
              </a:tabLst>
            </a:pP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single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group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external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endParaRPr sz="1331">
              <a:latin typeface="Times New Roman"/>
              <a:cs typeface="Times New Roman"/>
            </a:endParaRPr>
          </a:p>
          <a:p>
            <a:pPr marL="1028155" indent="-253517">
              <a:spcBef>
                <a:spcPts val="266"/>
              </a:spcBef>
              <a:buFont typeface="Symbol"/>
              <a:buChar char=""/>
              <a:tabLst>
                <a:tab pos="1027451" algn="l"/>
                <a:tab pos="1028155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groups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each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endParaRPr sz="1331">
              <a:latin typeface="Times New Roman"/>
              <a:cs typeface="Times New Roman"/>
            </a:endParaRPr>
          </a:p>
          <a:p>
            <a:pPr marL="14085" marR="8450">
              <a:lnSpc>
                <a:spcPct val="110000"/>
              </a:lnSpc>
              <a:spcBef>
                <a:spcPts val="688"/>
              </a:spcBef>
            </a:pP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Parameter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describes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whereas,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Statistic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number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describes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sample.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Terminologies</a:t>
            </a:r>
            <a:endParaRPr sz="1331">
              <a:latin typeface="Times New Roman"/>
              <a:cs typeface="Times New Roman"/>
            </a:endParaRPr>
          </a:p>
          <a:p>
            <a:pPr marL="521119" marR="7042" lvl="2" indent="-507036">
              <a:lnSpc>
                <a:spcPct val="110000"/>
              </a:lnSpc>
              <a:spcBef>
                <a:spcPts val="665"/>
              </a:spcBef>
              <a:buAutoNum type="arabicPeriod"/>
              <a:tabLst>
                <a:tab pos="521119" algn="l"/>
              </a:tabLst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Null</a:t>
            </a:r>
            <a:r>
              <a:rPr sz="1331" b="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Hypothesis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Null</a:t>
            </a:r>
            <a:r>
              <a:rPr sz="1331" spc="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hypothesis</a:t>
            </a:r>
            <a:r>
              <a:rPr sz="1331" spc="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</a:t>
            </a:r>
            <a:r>
              <a:rPr sz="1331" spc="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theory</a:t>
            </a:r>
            <a:r>
              <a:rPr sz="1331" spc="1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suggests</a:t>
            </a:r>
            <a:r>
              <a:rPr sz="1331" spc="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</a:t>
            </a:r>
            <a:r>
              <a:rPr sz="1331" spc="1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significance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exists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populations.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denoted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H0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read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H-naught.</a:t>
            </a:r>
            <a:endParaRPr sz="1331">
              <a:latin typeface="Times New Roman"/>
              <a:cs typeface="Times New Roman"/>
            </a:endParaRPr>
          </a:p>
          <a:p>
            <a:pPr marL="521119" marR="7747" lvl="2" indent="-507036" algn="just">
              <a:lnSpc>
                <a:spcPct val="110000"/>
              </a:lnSpc>
              <a:spcBef>
                <a:spcPts val="693"/>
              </a:spcBef>
              <a:buAutoNum type="arabicPeriod" startAt="2"/>
              <a:tabLst>
                <a:tab pos="521119" algn="l"/>
              </a:tabLst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Alternative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Hypothesis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 An Alternative hypothesis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suggests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 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significant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difference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 the population parameters. It could be greater or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smaller.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Basically, it is the contrast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Null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Hypothesis.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denoted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H1.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H0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must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always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contain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equality(=).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always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contains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difference(≠,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&gt;,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&lt;).</a:t>
            </a:r>
            <a:endParaRPr sz="1331">
              <a:latin typeface="Times New Roman"/>
              <a:cs typeface="Times New Roman"/>
            </a:endParaRPr>
          </a:p>
          <a:p>
            <a:pPr marL="14085" marR="1399276">
              <a:lnSpc>
                <a:spcPct val="151700"/>
              </a:lnSpc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were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equality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average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means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(µ)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groups: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two-tailed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define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H0: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µ1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µ2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Ha: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µ1≠µ2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677" y="520465"/>
            <a:ext cx="2555353" cy="40432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8657" y="625636"/>
            <a:ext cx="2500608" cy="40117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1" y="350888"/>
            <a:ext cx="6803852" cy="1858845"/>
          </a:xfrm>
          <a:prstGeom prst="rect">
            <a:avLst/>
          </a:prstGeom>
        </p:spPr>
        <p:txBody>
          <a:bodyPr vert="horz" wrap="square" lIns="0" tIns="118303" rIns="0" bIns="0" rtlCol="0">
            <a:spAutoFit/>
          </a:bodyPr>
          <a:lstStyle/>
          <a:p>
            <a:pPr marL="14085" algn="just">
              <a:spcBef>
                <a:spcPts val="932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one-tailed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define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H0: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µ1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µ2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Ha: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µ1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&gt;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µ2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Ha: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µ1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&lt;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µ2</a:t>
            </a:r>
            <a:endParaRPr sz="1331">
              <a:latin typeface="Times New Roman"/>
              <a:cs typeface="Times New Roman"/>
            </a:endParaRPr>
          </a:p>
          <a:p>
            <a:pPr marL="521119" marR="5633" lvl="2" indent="-507036" algn="just">
              <a:lnSpc>
                <a:spcPct val="110000"/>
              </a:lnSpc>
              <a:spcBef>
                <a:spcPts val="665"/>
              </a:spcBef>
              <a:buAutoNum type="arabicPeriod" startAt="3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 of significance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Denoted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 alpha or α. It 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fixed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probability 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wrongly rejecting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True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Null Hypothesis. 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example, if α=5%, that means we are okay to take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5% risk and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conclude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exists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difference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actual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difference.</a:t>
            </a:r>
            <a:endParaRPr sz="1331">
              <a:latin typeface="Times New Roman"/>
              <a:cs typeface="Times New Roman"/>
            </a:endParaRPr>
          </a:p>
          <a:p>
            <a:pPr marL="521119" marR="9155" lvl="2" indent="-507036" algn="just">
              <a:lnSpc>
                <a:spcPts val="1786"/>
              </a:lnSpc>
              <a:spcBef>
                <a:spcPts val="67"/>
              </a:spcBef>
              <a:buAutoNum type="arabicPeriod" startAt="3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Test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: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 is denoted by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is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dependent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 the test that we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run.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 is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deciding factor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reject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accept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Null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Hypothesis.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732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four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given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below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table:</a:t>
            </a:r>
            <a:endParaRPr sz="1331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9355" y="5080207"/>
          <a:ext cx="5910239" cy="1183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346"/>
                <a:gridCol w="1730891"/>
                <a:gridCol w="3282215"/>
              </a:tblGrid>
              <a:tr h="236607">
                <a:tc>
                  <a:txBody>
                    <a:bodyPr/>
                    <a:lstStyle/>
                    <a:p>
                      <a:pPr marL="4445">
                        <a:lnSpc>
                          <a:spcPts val="1430"/>
                        </a:lnSpc>
                      </a:pPr>
                      <a:r>
                        <a:rPr sz="13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300" b="1" spc="-5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30"/>
                        </a:lnSpc>
                      </a:pPr>
                      <a:r>
                        <a:rPr sz="13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Distribution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30"/>
                        </a:lnSpc>
                      </a:pPr>
                      <a:r>
                        <a:rPr sz="13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300" b="1" spc="-5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Parameters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33227">
                <a:tc>
                  <a:txBody>
                    <a:bodyPr/>
                    <a:lstStyle/>
                    <a:p>
                      <a:pPr marL="4445">
                        <a:lnSpc>
                          <a:spcPts val="1405"/>
                        </a:lnSpc>
                      </a:pPr>
                      <a:r>
                        <a:rPr sz="13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Z-test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05"/>
                        </a:lnSpc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Normal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05"/>
                        </a:lnSpc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Mean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33226">
                <a:tc>
                  <a:txBody>
                    <a:bodyPr/>
                    <a:lstStyle/>
                    <a:p>
                      <a:pPr marL="4445">
                        <a:lnSpc>
                          <a:spcPts val="1405"/>
                        </a:lnSpc>
                      </a:pPr>
                      <a:r>
                        <a:rPr sz="13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T-test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05"/>
                        </a:lnSpc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Student-t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05"/>
                        </a:lnSpc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Mean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33227">
                <a:tc>
                  <a:txBody>
                    <a:bodyPr/>
                    <a:lstStyle/>
                    <a:p>
                      <a:pPr marL="4445">
                        <a:lnSpc>
                          <a:spcPts val="1405"/>
                        </a:lnSpc>
                      </a:pPr>
                      <a:r>
                        <a:rPr sz="13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ANOVA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05"/>
                        </a:lnSpc>
                      </a:pPr>
                      <a:r>
                        <a:rPr sz="13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00" spc="-5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distribution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05"/>
                        </a:lnSpc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Means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36605">
                <a:tc>
                  <a:txBody>
                    <a:bodyPr/>
                    <a:lstStyle/>
                    <a:p>
                      <a:pPr marL="4445">
                        <a:lnSpc>
                          <a:spcPts val="1430"/>
                        </a:lnSpc>
                      </a:pPr>
                      <a:r>
                        <a:rPr sz="13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Chi-Square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30"/>
                        </a:lnSpc>
                      </a:pPr>
                      <a:r>
                        <a:rPr sz="13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Chi-squared</a:t>
                      </a:r>
                      <a:r>
                        <a:rPr sz="1300" spc="-4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distribution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30"/>
                        </a:lnSpc>
                      </a:pPr>
                      <a:r>
                        <a:rPr sz="13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1300" spc="-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300" spc="-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300" spc="-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categorical</a:t>
                      </a:r>
                      <a:r>
                        <a:rPr sz="1300" spc="-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variables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85272" y="6441822"/>
            <a:ext cx="3737822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Each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hypothesis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6" dirty="0">
                <a:solidFill>
                  <a:srgbClr val="222222"/>
                </a:solidFill>
                <a:latin typeface="Arial MT"/>
                <a:cs typeface="Arial MT"/>
              </a:rPr>
              <a:t>test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11" dirty="0">
                <a:solidFill>
                  <a:srgbClr val="222222"/>
                </a:solidFill>
                <a:latin typeface="Arial MT"/>
                <a:cs typeface="Arial MT"/>
              </a:rPr>
              <a:t>uses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these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 basic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principles.</a:t>
            </a:r>
            <a:endParaRPr sz="1331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99355" y="6888558"/>
          <a:ext cx="6579921" cy="3099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522"/>
                <a:gridCol w="2180162"/>
                <a:gridCol w="2866040"/>
              </a:tblGrid>
              <a:tr h="246746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b="1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Element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2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b="1" spc="-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2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b="1" spc="-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2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723341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10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Hypothesis</a:t>
                      </a:r>
                      <a:r>
                        <a:rPr sz="1300" b="1" spc="-3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with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4445" marR="387985">
                        <a:lnSpc>
                          <a:spcPct val="116700"/>
                        </a:lnSpc>
                      </a:pPr>
                      <a:r>
                        <a:rPr sz="1300" b="1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hypothesized  </a:t>
                      </a:r>
                      <a:r>
                        <a:rPr sz="1300" b="1" spc="-10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4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marR="129539">
                        <a:lnSpc>
                          <a:spcPct val="114999"/>
                        </a:lnSpc>
                        <a:spcBef>
                          <a:spcPts val="994"/>
                        </a:spcBef>
                        <a:tabLst>
                          <a:tab pos="668655" algn="l"/>
                        </a:tabLst>
                      </a:pP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The	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here</a:t>
                      </a:r>
                      <a:r>
                        <a:rPr sz="1300" spc="-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population </a:t>
                      </a:r>
                      <a:r>
                        <a:rPr sz="1300" spc="-3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mean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is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40132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706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300" b="1" spc="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sz="1300" b="1" spc="-4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is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benchmark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3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7620" marR="153035">
                        <a:lnSpc>
                          <a:spcPct val="113300"/>
                        </a:lnSpc>
                        <a:spcBef>
                          <a:spcPts val="25"/>
                        </a:spcBef>
                      </a:pPr>
                      <a:r>
                        <a:rPr sz="1300" spc="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likely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mean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given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the </a:t>
                      </a:r>
                      <a:r>
                        <a:rPr sz="1300" spc="-3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population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mean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SD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40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706440">
                <a:tc>
                  <a:txBody>
                    <a:bodyPr/>
                    <a:lstStyle/>
                    <a:p>
                      <a:pPr marL="4445" marR="523875">
                        <a:lnSpc>
                          <a:spcPct val="116700"/>
                        </a:lnSpc>
                        <a:spcBef>
                          <a:spcPts val="585"/>
                        </a:spcBef>
                      </a:pPr>
                      <a:r>
                        <a:rPr sz="1300" b="1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Confidence  </a:t>
                      </a:r>
                      <a:r>
                        <a:rPr sz="1300" b="1" spc="-10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interval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23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4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95%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confidence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(1-0.95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7620" marR="45720">
                        <a:lnSpc>
                          <a:spcPct val="1133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0.05),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we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can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be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certain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our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test </a:t>
                      </a:r>
                      <a:r>
                        <a:rPr sz="1300" spc="-3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gets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true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answer </a:t>
                      </a:r>
                      <a:r>
                        <a:rPr sz="1300" spc="4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95%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40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706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300" b="1" spc="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sz="1300" b="1" spc="-40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statistic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statistic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gives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7620" marR="71120">
                        <a:lnSpc>
                          <a:spcPct val="113300"/>
                        </a:lnSpc>
                        <a:spcBef>
                          <a:spcPts val="25"/>
                        </a:spcBef>
                      </a:pP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standardized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value </a:t>
                      </a:r>
                      <a:r>
                        <a:rPr sz="1300" spc="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your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value </a:t>
                      </a:r>
                      <a:r>
                        <a:rPr sz="1300" spc="-3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your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distribution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40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060" y="2297832"/>
            <a:ext cx="6087695" cy="2732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0540" y="7346533"/>
            <a:ext cx="878544" cy="2830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7722" y="7227390"/>
            <a:ext cx="357726" cy="2535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0538" y="8802932"/>
            <a:ext cx="1117264" cy="208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44579" y="9509095"/>
            <a:ext cx="1684883" cy="20843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99355" y="479896"/>
          <a:ext cx="6579921" cy="483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522"/>
                <a:gridCol w="2180162"/>
                <a:gridCol w="2866040"/>
              </a:tblGrid>
              <a:tr h="473213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300" b="1" spc="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P-value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9712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p-value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is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calculated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probability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your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value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occuring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40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885270" y="1111411"/>
            <a:ext cx="6801036" cy="1044999"/>
          </a:xfrm>
          <a:prstGeom prst="rect">
            <a:avLst/>
          </a:prstGeom>
        </p:spPr>
        <p:txBody>
          <a:bodyPr vert="horz" wrap="square" lIns="0" tIns="11971" rIns="0" bIns="0" rtlCol="0">
            <a:spAutoFit/>
          </a:bodyPr>
          <a:lstStyle/>
          <a:p>
            <a:pPr marL="14085" marR="5633" algn="just">
              <a:lnSpc>
                <a:spcPct val="115799"/>
              </a:lnSpc>
              <a:spcBef>
                <a:spcPts val="95"/>
              </a:spcBef>
            </a:pP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In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hypothesis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testing,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the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following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rules </a:t>
            </a:r>
            <a:r>
              <a:rPr sz="1331" spc="-22" dirty="0">
                <a:solidFill>
                  <a:srgbClr val="222222"/>
                </a:solidFill>
                <a:latin typeface="Arial MT"/>
                <a:cs typeface="Arial MT"/>
              </a:rPr>
              <a:t>are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used </a:t>
            </a:r>
            <a:r>
              <a:rPr sz="1331" spc="33" dirty="0">
                <a:solidFill>
                  <a:srgbClr val="222222"/>
                </a:solidFill>
                <a:latin typeface="Arial MT"/>
                <a:cs typeface="Arial MT"/>
              </a:rPr>
              <a:t>to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either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reject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or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accept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the hypothesis </a:t>
            </a:r>
            <a:r>
              <a:rPr sz="1331" spc="-3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given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27" dirty="0">
                <a:solidFill>
                  <a:srgbClr val="222222"/>
                </a:solidFill>
                <a:latin typeface="Arial MT"/>
                <a:cs typeface="Arial MT"/>
              </a:rPr>
              <a:t>a</a:t>
            </a:r>
            <a:r>
              <a:rPr sz="1331" spc="382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39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0.05.</a:t>
            </a:r>
            <a:r>
              <a:rPr sz="1331" spc="-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Keep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in</a:t>
            </a:r>
            <a:r>
              <a:rPr sz="1331" spc="-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6" dirty="0">
                <a:solidFill>
                  <a:srgbClr val="222222"/>
                </a:solidFill>
                <a:latin typeface="Arial MT"/>
                <a:cs typeface="Arial MT"/>
              </a:rPr>
              <a:t>mind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6" dirty="0">
                <a:solidFill>
                  <a:srgbClr val="222222"/>
                </a:solidFill>
                <a:latin typeface="Arial MT"/>
                <a:cs typeface="Arial MT"/>
              </a:rPr>
              <a:t>that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if</a:t>
            </a:r>
            <a:r>
              <a:rPr sz="1331" spc="-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you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were</a:t>
            </a:r>
            <a:r>
              <a:rPr sz="1331" spc="-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33" dirty="0">
                <a:solidFill>
                  <a:srgbClr val="222222"/>
                </a:solidFill>
                <a:latin typeface="Arial MT"/>
                <a:cs typeface="Arial MT"/>
              </a:rPr>
              <a:t>to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have</a:t>
            </a:r>
            <a:r>
              <a:rPr sz="1331" spc="-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an</a:t>
            </a:r>
            <a:r>
              <a:rPr sz="1331" spc="55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5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0.1,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you’re</a:t>
            </a:r>
            <a:r>
              <a:rPr sz="1331" spc="-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results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would </a:t>
            </a:r>
            <a:r>
              <a:rPr sz="1331" spc="-3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be</a:t>
            </a:r>
            <a:r>
              <a:rPr sz="1331" spc="21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given</a:t>
            </a:r>
            <a:r>
              <a:rPr sz="1331" spc="222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with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b="1" spc="44" dirty="0">
                <a:solidFill>
                  <a:srgbClr val="222222"/>
                </a:solidFill>
                <a:latin typeface="Arial"/>
                <a:cs typeface="Arial"/>
              </a:rPr>
              <a:t>90%</a:t>
            </a:r>
            <a:r>
              <a:rPr sz="1331" b="1" spc="222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31" b="1" dirty="0">
                <a:solidFill>
                  <a:srgbClr val="222222"/>
                </a:solidFill>
                <a:latin typeface="Arial"/>
                <a:cs typeface="Arial"/>
              </a:rPr>
              <a:t>confidence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and</a:t>
            </a:r>
            <a:r>
              <a:rPr sz="1331" spc="222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sz="1331" spc="21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example</a:t>
            </a:r>
            <a:r>
              <a:rPr sz="1331" spc="222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above,</a:t>
            </a:r>
            <a:r>
              <a:rPr sz="1331" spc="21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with</a:t>
            </a:r>
            <a:r>
              <a:rPr sz="1331" spc="222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27" dirty="0">
                <a:solidFill>
                  <a:srgbClr val="222222"/>
                </a:solidFill>
                <a:latin typeface="Arial MT"/>
                <a:cs typeface="Arial MT"/>
              </a:rPr>
              <a:t>a</a:t>
            </a:r>
            <a:r>
              <a:rPr sz="1331" spc="21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p-value</a:t>
            </a:r>
            <a:r>
              <a:rPr sz="1331" spc="222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sz="1331" spc="21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0.06,</a:t>
            </a:r>
            <a:r>
              <a:rPr sz="1331" spc="222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would</a:t>
            </a:r>
            <a:endParaRPr sz="1331">
              <a:latin typeface="Arial MT"/>
              <a:cs typeface="Arial MT"/>
            </a:endParaRPr>
          </a:p>
          <a:p>
            <a:pPr marL="14085" algn="just">
              <a:spcBef>
                <a:spcPts val="932"/>
              </a:spcBef>
            </a:pP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reject       </a:t>
            </a:r>
            <a:r>
              <a:rPr sz="1331" spc="10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.</a:t>
            </a:r>
            <a:endParaRPr sz="1331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9355" y="2808783"/>
          <a:ext cx="6444717" cy="67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509"/>
                <a:gridCol w="2582253"/>
                <a:gridCol w="2078759"/>
              </a:tblGrid>
              <a:tr h="331248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P-value</a:t>
                      </a:r>
                      <a:r>
                        <a:rPr sz="1300" b="1" spc="-2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1300" b="1" spc="-20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5772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Region</a:t>
                      </a: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rejection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5772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Reject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89431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31248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P-value</a:t>
                      </a:r>
                      <a:r>
                        <a:rPr sz="1300" b="1" spc="-2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300" b="1" spc="-20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5068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Region</a:t>
                      </a:r>
                      <a:r>
                        <a:rPr sz="1300" spc="-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300" spc="-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acceptance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5068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Fail</a:t>
                      </a: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3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300" spc="-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reject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89431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85270" y="3744505"/>
            <a:ext cx="6801036" cy="207331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6338" algn="just">
              <a:lnSpc>
                <a:spcPct val="110000"/>
              </a:lnSpc>
              <a:spcBef>
                <a:spcPts val="111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p-value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 It is the proportion 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samples (assuming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Null Hypothesis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true) that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would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 as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extreme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statistic.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denoted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letter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Now,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assume we are running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two-tailed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Z-Test at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95%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confidence. Then, the level 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significance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(α)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5%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0.05. Thus, we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have (1-α)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0.95 proportion of data at the center, and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α =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0.05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proportion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equally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shared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tails.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Each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tail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(α/2)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0.025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proportion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critical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value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i.e.,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Z95%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Zα/2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1.96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from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Z-scores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table.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1700"/>
              </a:lnSpc>
              <a:spcBef>
                <a:spcPts val="637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Now,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take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look at the below figure for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better understanding of critical value,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test-statistic,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p-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5271" y="9450106"/>
            <a:ext cx="2041437" cy="631650"/>
          </a:xfrm>
          <a:prstGeom prst="rect">
            <a:avLst/>
          </a:prstGeom>
        </p:spPr>
        <p:txBody>
          <a:bodyPr vert="horz" wrap="square" lIns="0" tIns="118303" rIns="0" bIns="0" rtlCol="0">
            <a:spAutoFit/>
          </a:bodyPr>
          <a:lstStyle/>
          <a:p>
            <a:pPr marL="14085">
              <a:spcBef>
                <a:spcPts val="932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Steps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Hypothesis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testing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given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business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problem,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0538" y="573053"/>
            <a:ext cx="2161574" cy="2682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6330" y="1418579"/>
            <a:ext cx="178864" cy="1344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3506" y="1418579"/>
            <a:ext cx="178863" cy="1344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5623" y="1862966"/>
            <a:ext cx="357727" cy="2535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6852" y="2819487"/>
            <a:ext cx="357726" cy="2535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4359" y="3150172"/>
            <a:ext cx="357726" cy="2531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6445" y="6143298"/>
            <a:ext cx="6166736" cy="305365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35392"/>
            <a:ext cx="6802443" cy="1921058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521119" indent="-253517">
              <a:spcBef>
                <a:spcPts val="266"/>
              </a:spcBef>
              <a:buAutoNum type="arabicPeriod"/>
              <a:tabLst>
                <a:tab pos="521119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Start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 specifying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Null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Alternative Hypotheses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about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parameter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60"/>
              </a:spcBef>
              <a:buAutoNum type="arabicPeriod"/>
              <a:tabLst>
                <a:tab pos="521119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significance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(α)</a:t>
            </a:r>
            <a:endParaRPr sz="1331">
              <a:latin typeface="Times New Roman"/>
              <a:cs typeface="Times New Roman"/>
            </a:endParaRPr>
          </a:p>
          <a:p>
            <a:pPr marL="521119" marR="7042" indent="-253517">
              <a:lnSpc>
                <a:spcPct val="110000"/>
              </a:lnSpc>
              <a:buAutoNum type="arabicPeriod"/>
              <a:tabLst>
                <a:tab pos="521119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Collect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</a:t>
            </a:r>
            <a:r>
              <a:rPr sz="1331" spc="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P-value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running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Hypothesis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well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suits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our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60"/>
              </a:spcBef>
              <a:buAutoNum type="arabicPeriod"/>
              <a:tabLst>
                <a:tab pos="521119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Make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Conclusion: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Reject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Fail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Reject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Hypothesis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189"/>
              </a:spcBef>
              <a:buAutoNum type="arabicPeriod"/>
              <a:tabLst>
                <a:tab pos="521119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Confusion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Matrix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Hypothesis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testing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plot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confusion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matrix,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take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actual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columns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predicted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rows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vice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versa.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0" y="7276706"/>
            <a:ext cx="6801036" cy="2878996"/>
          </a:xfrm>
          <a:prstGeom prst="rect">
            <a:avLst/>
          </a:prstGeom>
        </p:spPr>
        <p:txBody>
          <a:bodyPr vert="horz" wrap="square" lIns="0" tIns="118303" rIns="0" bIns="0" rtlCol="0">
            <a:spAutoFit/>
          </a:bodyPr>
          <a:lstStyle/>
          <a:p>
            <a:pPr marL="14085">
              <a:spcBef>
                <a:spcPts val="932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probability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accepting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True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Null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Hypothesis.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denoted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(1-α)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65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Power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: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rejecting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False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Null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Hypothesis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i.e.,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ability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detect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difference.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denoted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(1-β)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lies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0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1.</a:t>
            </a:r>
            <a:endParaRPr sz="1331">
              <a:latin typeface="Times New Roman"/>
              <a:cs typeface="Times New Roman"/>
            </a:endParaRPr>
          </a:p>
          <a:p>
            <a:pPr marL="14085" marR="1135900">
              <a:lnSpc>
                <a:spcPct val="151700"/>
              </a:lnSpc>
              <a:spcBef>
                <a:spcPts val="27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Type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I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error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Occurs when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 reject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True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Null Hypothesis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is denoted as α.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Type II error: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Occurs when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 accept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False Null Hypothesis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is denoted as β.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Accuracy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331" spc="3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Number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correct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predictions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/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Total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cases</a:t>
            </a:r>
            <a:endParaRPr sz="1331">
              <a:latin typeface="Times New Roman"/>
              <a:cs typeface="Times New Roman"/>
            </a:endParaRPr>
          </a:p>
          <a:p>
            <a:pPr marL="14085" marR="7042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factors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affect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power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size,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variability,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(α).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power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directly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proportional.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Increasing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power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945" y="2834011"/>
            <a:ext cx="5954674" cy="38177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0" y="442151"/>
            <a:ext cx="6801036" cy="712472"/>
          </a:xfrm>
          <a:prstGeom prst="rect">
            <a:avLst/>
          </a:prstGeom>
        </p:spPr>
        <p:txBody>
          <a:bodyPr vert="horz" wrap="square" lIns="0" tIns="11971" rIns="0" bIns="0" rtlCol="0">
            <a:spAutoFit/>
          </a:bodyPr>
          <a:lstStyle/>
          <a:p>
            <a:pPr marL="14085" marR="5633" algn="just">
              <a:lnSpc>
                <a:spcPct val="114199"/>
              </a:lnSpc>
              <a:spcBef>
                <a:spcPts val="95"/>
              </a:spcBef>
            </a:pPr>
            <a:r>
              <a:rPr sz="1331" spc="-11" dirty="0">
                <a:solidFill>
                  <a:srgbClr val="222222"/>
                </a:solidFill>
                <a:latin typeface="Arial MT"/>
                <a:cs typeface="Arial MT"/>
              </a:rPr>
              <a:t>Type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1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and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2 errors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occur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when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we </a:t>
            </a:r>
            <a:r>
              <a:rPr sz="1331" b="1" spc="11" dirty="0">
                <a:solidFill>
                  <a:srgbClr val="222222"/>
                </a:solidFill>
                <a:latin typeface="Arial"/>
                <a:cs typeface="Arial"/>
              </a:rPr>
              <a:t>reject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or </a:t>
            </a:r>
            <a:r>
              <a:rPr sz="1331" b="1" spc="16" dirty="0">
                <a:solidFill>
                  <a:srgbClr val="222222"/>
                </a:solidFill>
                <a:latin typeface="Arial"/>
                <a:cs typeface="Arial"/>
              </a:rPr>
              <a:t>accept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our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null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hypothesis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when,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in reality,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we </a:t>
            </a:r>
            <a:r>
              <a:rPr sz="1331" spc="16" dirty="0">
                <a:solidFill>
                  <a:srgbClr val="222222"/>
                </a:solidFill>
                <a:latin typeface="Arial MT"/>
                <a:cs typeface="Arial MT"/>
              </a:rPr>
              <a:t>shouldn’t </a:t>
            </a:r>
            <a:r>
              <a:rPr sz="1331" spc="-11" dirty="0">
                <a:solidFill>
                  <a:srgbClr val="222222"/>
                </a:solidFill>
                <a:latin typeface="Arial MT"/>
                <a:cs typeface="Arial MT"/>
              </a:rPr>
              <a:t>have. </a:t>
            </a:r>
            <a:r>
              <a:rPr sz="1331" spc="-16" dirty="0">
                <a:solidFill>
                  <a:srgbClr val="222222"/>
                </a:solidFill>
                <a:latin typeface="Arial MT"/>
                <a:cs typeface="Arial MT"/>
              </a:rPr>
              <a:t>This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happens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because, while </a:t>
            </a:r>
            <a:r>
              <a:rPr sz="1331" spc="16" dirty="0">
                <a:solidFill>
                  <a:srgbClr val="222222"/>
                </a:solidFill>
                <a:latin typeface="Arial MT"/>
                <a:cs typeface="Arial MT"/>
              </a:rPr>
              <a:t>statistics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is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powerful,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there is </a:t>
            </a:r>
            <a:r>
              <a:rPr sz="1331" spc="-27" dirty="0">
                <a:solidFill>
                  <a:srgbClr val="222222"/>
                </a:solidFill>
                <a:latin typeface="Arial MT"/>
                <a:cs typeface="Arial MT"/>
              </a:rPr>
              <a:t>a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certain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chance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6" dirty="0">
                <a:solidFill>
                  <a:srgbClr val="222222"/>
                </a:solidFill>
                <a:latin typeface="Arial MT"/>
                <a:cs typeface="Arial MT"/>
              </a:rPr>
              <a:t>that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 you 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may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be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wrong.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27" dirty="0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 table </a:t>
            </a:r>
            <a:r>
              <a:rPr sz="1331" spc="16" dirty="0">
                <a:solidFill>
                  <a:srgbClr val="222222"/>
                </a:solidFill>
                <a:latin typeface="Arial MT"/>
                <a:cs typeface="Arial MT"/>
              </a:rPr>
              <a:t>below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summarizes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these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11" dirty="0">
                <a:solidFill>
                  <a:srgbClr val="222222"/>
                </a:solidFill>
                <a:latin typeface="Arial MT"/>
                <a:cs typeface="Arial MT"/>
              </a:rPr>
              <a:t>types</a:t>
            </a:r>
            <a:r>
              <a:rPr sz="1331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22" dirty="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sz="1331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31" spc="-5" dirty="0">
                <a:solidFill>
                  <a:srgbClr val="222222"/>
                </a:solidFill>
                <a:latin typeface="Arial MT"/>
                <a:cs typeface="Arial MT"/>
              </a:rPr>
              <a:t>errors.</a:t>
            </a:r>
            <a:endParaRPr sz="1331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9356" y="1808275"/>
          <a:ext cx="6920747" cy="21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811"/>
                <a:gridCol w="483776"/>
                <a:gridCol w="2673796"/>
                <a:gridCol w="2030873"/>
                <a:gridCol w="588700"/>
              </a:tblGrid>
              <a:tr h="33124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Accept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9431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10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Reject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9431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82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" marR="107950">
                        <a:lnSpc>
                          <a:spcPct val="116700"/>
                        </a:lnSpc>
                        <a:spcBef>
                          <a:spcPts val="5"/>
                        </a:spcBef>
                      </a:pPr>
                      <a:r>
                        <a:rPr sz="1300" b="1" spc="-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In reality, </a:t>
                      </a:r>
                      <a:r>
                        <a:rPr sz="1300" b="1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actually true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300" b="1" spc="-2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112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marR="35560">
                        <a:lnSpc>
                          <a:spcPct val="158300"/>
                        </a:lnSpc>
                        <a:spcBef>
                          <a:spcPts val="610"/>
                        </a:spcBef>
                        <a:tabLst>
                          <a:tab pos="964565" algn="l"/>
                        </a:tabLst>
                      </a:pP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Correct:	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300" spc="-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true</a:t>
                      </a:r>
                      <a:r>
                        <a:rPr sz="1300" spc="-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300" spc="-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statistical </a:t>
                      </a:r>
                      <a:r>
                        <a:rPr sz="1300" spc="-3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accepts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85911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marR="195580">
                        <a:lnSpc>
                          <a:spcPct val="114999"/>
                        </a:lnSpc>
                        <a:spcBef>
                          <a:spcPts val="420"/>
                        </a:spcBef>
                      </a:pP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Incorrect: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Type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6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- </a:t>
                      </a:r>
                      <a:r>
                        <a:rPr sz="1300" spc="-32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true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statistical</a:t>
                      </a:r>
                      <a:r>
                        <a:rPr sz="1300" spc="-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rejects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9152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89431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882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" marR="52069">
                        <a:lnSpc>
                          <a:spcPct val="116700"/>
                        </a:lnSpc>
                        <a:spcBef>
                          <a:spcPts val="5"/>
                        </a:spcBef>
                      </a:pPr>
                      <a:r>
                        <a:rPr sz="1300" b="1" spc="-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In reality, </a:t>
                      </a:r>
                      <a:r>
                        <a:rPr sz="1300" b="1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actually</a:t>
                      </a:r>
                      <a:r>
                        <a:rPr sz="1300" b="1" spc="-6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300" b="1" spc="-25" dirty="0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112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marR="260985">
                        <a:lnSpc>
                          <a:spcPct val="113300"/>
                        </a:lnSpc>
                        <a:spcBef>
                          <a:spcPts val="445"/>
                        </a:spcBef>
                        <a:tabLst>
                          <a:tab pos="2031364" algn="l"/>
                        </a:tabLst>
                      </a:pP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Incorrect: Type 2 error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-	is 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false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statistical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accepts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2673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" marR="615950">
                        <a:lnSpc>
                          <a:spcPct val="158300"/>
                        </a:lnSpc>
                        <a:spcBef>
                          <a:spcPts val="610"/>
                        </a:spcBef>
                        <a:tabLst>
                          <a:tab pos="967740" algn="l"/>
                        </a:tabLst>
                      </a:pP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Correct:	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300" spc="-4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r>
                        <a:rPr sz="1300" spc="-4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300" spc="-32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statistical</a:t>
                      </a:r>
                      <a:r>
                        <a:rPr sz="1300" spc="-10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1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1300" spc="-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5" dirty="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rejects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85911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85272" y="4177158"/>
            <a:ext cx="6801740" cy="6050313"/>
          </a:xfrm>
          <a:prstGeom prst="rect">
            <a:avLst/>
          </a:prstGeom>
        </p:spPr>
        <p:txBody>
          <a:bodyPr vert="horz" wrap="square" lIns="0" tIns="118303" rIns="0" bIns="0" rtlCol="0">
            <a:spAutoFit/>
          </a:bodyPr>
          <a:lstStyle/>
          <a:p>
            <a:pPr marL="14085" algn="just">
              <a:spcBef>
                <a:spcPts val="932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b="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endParaRPr sz="1331">
              <a:latin typeface="Times New Roman"/>
              <a:cs typeface="Times New Roman"/>
            </a:endParaRPr>
          </a:p>
          <a:p>
            <a:pPr marL="14085" marR="6338" algn="just">
              <a:lnSpc>
                <a:spcPct val="110000"/>
              </a:lnSpc>
              <a:spcBef>
                <a:spcPts val="665"/>
              </a:spcBef>
            </a:pP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 interval, in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refers to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probability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population parameter will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fall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set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certain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proportion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times.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65"/>
              </a:spcBef>
            </a:pP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 interval is 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your estimate plus and minus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variation in that estimate. This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range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 you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expect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 to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fall between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 redo your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test,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within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certain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93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Confidence, in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statistics,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another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describe probability.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example, if you construct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 interval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95%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 level,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confident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 95 out of 100 times 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fall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upper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lower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values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specified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desired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usually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one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minus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alpha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(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)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statistical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test:</a:t>
            </a:r>
            <a:endParaRPr sz="1331">
              <a:latin typeface="Times New Roman"/>
              <a:cs typeface="Times New Roman"/>
            </a:endParaRPr>
          </a:p>
          <a:p>
            <a:pPr marL="2549260">
              <a:spcBef>
                <a:spcPts val="826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1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−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endParaRPr sz="1331">
              <a:latin typeface="Times New Roman"/>
              <a:cs typeface="Times New Roman"/>
            </a:endParaRPr>
          </a:p>
          <a:p>
            <a:pPr marL="14085" marR="7042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So if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alpha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p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&lt;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0.05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significance,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would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1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−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0.05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0.95,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95%.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use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intervals?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48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for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many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kinds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estimates,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including: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903"/>
              </a:spcBef>
              <a:buFont typeface="Symbol"/>
              <a:buChar char=""/>
              <a:tabLst>
                <a:tab pos="520415" algn="l"/>
                <a:tab pos="521119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Proportions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243"/>
              </a:spcBef>
              <a:buFont typeface="Symbol"/>
              <a:buChar char=""/>
              <a:tabLst>
                <a:tab pos="520415" algn="l"/>
                <a:tab pos="521119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means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266"/>
              </a:spcBef>
              <a:buFont typeface="Symbol"/>
              <a:buChar char=""/>
              <a:tabLst>
                <a:tab pos="520415" algn="l"/>
                <a:tab pos="521119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Differences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proportions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266"/>
              </a:spcBef>
              <a:buFont typeface="Symbol"/>
              <a:buChar char=""/>
              <a:tabLst>
                <a:tab pos="520415" algn="l"/>
                <a:tab pos="521119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variation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among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groups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88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These</a:t>
            </a:r>
            <a:r>
              <a:rPr sz="1331" spc="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point</a:t>
            </a:r>
            <a:r>
              <a:rPr sz="1331" spc="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estimates,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don’t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give</a:t>
            </a:r>
            <a:r>
              <a:rPr sz="1331" spc="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any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information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about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variation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around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useful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communicating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around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Example: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Variation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around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9026" y="1818414"/>
            <a:ext cx="357726" cy="2528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4911" y="1818414"/>
            <a:ext cx="357726" cy="2528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099" y="2305864"/>
            <a:ext cx="357727" cy="253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2790" y="2265340"/>
            <a:ext cx="357727" cy="2535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162" y="2585087"/>
            <a:ext cx="357726" cy="2535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1882" y="2149663"/>
            <a:ext cx="357727" cy="253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9186" y="2701020"/>
            <a:ext cx="357726" cy="2535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099" y="3187789"/>
            <a:ext cx="357727" cy="2535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5973" y="3031867"/>
            <a:ext cx="357726" cy="2529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0458" y="3582945"/>
            <a:ext cx="357727" cy="2535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700" y="3147263"/>
            <a:ext cx="357726" cy="2535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8388" y="3467012"/>
            <a:ext cx="357727" cy="25350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99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100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885272" y="435392"/>
            <a:ext cx="6807374" cy="9579982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11971" algn="just">
              <a:lnSpc>
                <a:spcPct val="110000"/>
              </a:lnSpc>
              <a:spcBef>
                <a:spcPts val="11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 survey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100 Brits and 100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Americans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about their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television-watching habits,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find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both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groups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watch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average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35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hours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television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week.</a:t>
            </a:r>
            <a:endParaRPr sz="1331">
              <a:latin typeface="Times New Roman"/>
              <a:cs typeface="Times New Roman"/>
            </a:endParaRPr>
          </a:p>
          <a:p>
            <a:pPr marL="14085" marR="10564" algn="just">
              <a:lnSpc>
                <a:spcPct val="110000"/>
              </a:lnSpc>
              <a:spcBef>
                <a:spcPts val="6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However,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British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people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surveyed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had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wide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variation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hours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watched,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while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Americans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watched similar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amounts.</a:t>
            </a:r>
            <a:endParaRPr sz="1331">
              <a:latin typeface="Times New Roman"/>
              <a:cs typeface="Times New Roman"/>
            </a:endParaRPr>
          </a:p>
          <a:p>
            <a:pPr marL="14085" marR="10564" algn="just">
              <a:lnSpc>
                <a:spcPct val="110800"/>
              </a:lnSpc>
              <a:spcBef>
                <a:spcPts val="648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Even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though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both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groups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(average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hours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watched),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British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 have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wider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 interval than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American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because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 is more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Calculating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endParaRPr sz="1331">
              <a:latin typeface="Times New Roman"/>
              <a:cs typeface="Times New Roman"/>
            </a:endParaRPr>
          </a:p>
          <a:p>
            <a:pPr marL="14085" marR="7747" algn="just">
              <a:lnSpc>
                <a:spcPct val="110000"/>
              </a:lnSpc>
              <a:spcBef>
                <a:spcPts val="6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Most</a:t>
            </a:r>
            <a:r>
              <a:rPr sz="1331" spc="-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programs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include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run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want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own,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need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know: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903"/>
              </a:spcBef>
              <a:buFont typeface="Symbol"/>
              <a:buChar char=""/>
              <a:tabLst>
                <a:tab pos="520415" algn="l"/>
                <a:tab pos="521119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point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constructing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266"/>
              </a:spcBef>
              <a:buFont typeface="Symbol"/>
              <a:buChar char=""/>
              <a:tabLst>
                <a:tab pos="520415" algn="l"/>
                <a:tab pos="521119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critical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266"/>
              </a:spcBef>
              <a:buFont typeface="Symbol"/>
              <a:buChar char=""/>
              <a:tabLst>
                <a:tab pos="520415" algn="l"/>
                <a:tab pos="521119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238"/>
              </a:spcBef>
              <a:buFont typeface="Symbol"/>
              <a:buChar char=""/>
              <a:tabLst>
                <a:tab pos="520415" algn="l"/>
                <a:tab pos="521119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93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Once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know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each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these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components,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plugging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them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formula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corresponds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your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Point</a:t>
            </a:r>
            <a:r>
              <a:rPr sz="1331" b="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</a:t>
            </a:r>
            <a:endParaRPr sz="1331">
              <a:latin typeface="Times New Roman"/>
              <a:cs typeface="Times New Roman"/>
            </a:endParaRPr>
          </a:p>
          <a:p>
            <a:pPr marL="14085" marR="11971" algn="just">
              <a:lnSpc>
                <a:spcPct val="110000"/>
              </a:lnSpc>
              <a:spcBef>
                <a:spcPts val="693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point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 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 interval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whatever statistical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 making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(e.g.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population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mean,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difference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means,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proportions,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variation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among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groups).</a:t>
            </a:r>
            <a:endParaRPr sz="1331">
              <a:latin typeface="Times New Roman"/>
              <a:cs typeface="Times New Roman"/>
            </a:endParaRPr>
          </a:p>
          <a:p>
            <a:pPr marL="14085" marR="9155" algn="just">
              <a:lnSpc>
                <a:spcPct val="110000"/>
              </a:lnSpc>
              <a:spcBef>
                <a:spcPts val="665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: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Point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-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TV-watching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example, the point estimate is the mean number of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hours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watched: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35.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Finding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critical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endParaRPr sz="1331">
              <a:latin typeface="Times New Roman"/>
              <a:cs typeface="Times New Roman"/>
            </a:endParaRPr>
          </a:p>
          <a:p>
            <a:pPr marL="14085" marR="11267" algn="just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Critical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how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many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away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need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order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reach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desired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three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steps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find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critical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value.</a:t>
            </a:r>
            <a:endParaRPr sz="1331">
              <a:latin typeface="Times New Roman"/>
              <a:cs typeface="Times New Roman"/>
            </a:endParaRPr>
          </a:p>
          <a:p>
            <a:pPr marL="521119" indent="-253517" algn="just">
              <a:spcBef>
                <a:spcPts val="854"/>
              </a:spcBef>
              <a:buAutoNum type="arabicPeriod"/>
              <a:tabLst>
                <a:tab pos="521119" algn="l"/>
              </a:tabLst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Choose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alpha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(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)</a:t>
            </a:r>
            <a:r>
              <a:rPr sz="1331" b="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value.</a:t>
            </a:r>
            <a:endParaRPr sz="1331">
              <a:latin typeface="Times New Roman"/>
              <a:cs typeface="Times New Roman"/>
            </a:endParaRPr>
          </a:p>
          <a:p>
            <a:pPr marL="14085" marR="11267" algn="just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alpha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probability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threshold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statistical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significance.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most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common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alpha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p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0.05,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but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0.1,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0.01,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even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0.001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sometimes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used.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It’s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best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look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papers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published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field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decide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which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alpha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value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use.</a:t>
            </a:r>
            <a:endParaRPr sz="1331">
              <a:latin typeface="Times New Roman"/>
              <a:cs typeface="Times New Roman"/>
            </a:endParaRPr>
          </a:p>
          <a:p>
            <a:pPr marL="521119" indent="-253517" algn="just">
              <a:spcBef>
                <a:spcPts val="826"/>
              </a:spcBef>
              <a:buAutoNum type="arabicPeriod" startAt="2"/>
              <a:tabLst>
                <a:tab pos="521119" algn="l"/>
              </a:tabLst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Decide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need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one-tailed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two-tailed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 will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most likely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two-tailed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interval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unless you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doing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one-tailed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t-test.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two-tailed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interval,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divide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alpha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get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alpha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upper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lower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tails.</a:t>
            </a:r>
            <a:endParaRPr sz="1331">
              <a:latin typeface="Times New Roman"/>
              <a:cs typeface="Times New Roman"/>
            </a:endParaRPr>
          </a:p>
          <a:p>
            <a:pPr marL="521119" indent="-253517">
              <a:spcBef>
                <a:spcPts val="826"/>
              </a:spcBef>
              <a:buAutoNum type="arabicPeriod" startAt="3"/>
              <a:tabLst>
                <a:tab pos="521119" algn="l"/>
              </a:tabLst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Look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up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critical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corresponds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alpha</a:t>
            </a:r>
            <a:r>
              <a:rPr sz="1331" b="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value.</a:t>
            </a:r>
            <a:endParaRPr sz="133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5259" y="3930411"/>
            <a:ext cx="6601047" cy="6382920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14085">
              <a:spcBef>
                <a:spcPts val="266"/>
              </a:spcBef>
            </a:pPr>
            <a:r>
              <a:rPr sz="1331" b="1" spc="-5" dirty="0">
                <a:latin typeface="Times New Roman"/>
                <a:cs typeface="Times New Roman"/>
              </a:rPr>
              <a:t>Quantitative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data which are statistical </a:t>
            </a:r>
            <a:r>
              <a:rPr sz="1331" dirty="0">
                <a:latin typeface="Times New Roman"/>
                <a:cs typeface="Times New Roman"/>
              </a:rPr>
              <a:t>or </a:t>
            </a:r>
            <a:r>
              <a:rPr sz="1331" spc="-5" dirty="0">
                <a:latin typeface="Times New Roman"/>
                <a:cs typeface="Times New Roman"/>
              </a:rPr>
              <a:t>numerical are </a:t>
            </a:r>
            <a:r>
              <a:rPr sz="1331" dirty="0">
                <a:latin typeface="Times New Roman"/>
                <a:cs typeface="Times New Roman"/>
              </a:rPr>
              <a:t>known </a:t>
            </a:r>
            <a:r>
              <a:rPr sz="1331" spc="-5" dirty="0">
                <a:latin typeface="Times New Roman"/>
                <a:cs typeface="Times New Roman"/>
              </a:rPr>
              <a:t>as Quantitative data. Quantitative </a:t>
            </a:r>
            <a:r>
              <a:rPr sz="1331" dirty="0">
                <a:latin typeface="Times New Roman"/>
                <a:cs typeface="Times New Roman"/>
              </a:rPr>
              <a:t>data is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generated</a:t>
            </a:r>
            <a:r>
              <a:rPr sz="1331" dirty="0">
                <a:latin typeface="Times New Roman"/>
                <a:cs typeface="Times New Roman"/>
              </a:rPr>
              <a:t> through.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Quantitative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 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also</a:t>
            </a:r>
            <a:r>
              <a:rPr sz="1331" dirty="0">
                <a:latin typeface="Times New Roman"/>
                <a:cs typeface="Times New Roman"/>
              </a:rPr>
              <a:t> known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Structured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data.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Experiments,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Tests,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Surveys, Market Report. Quantitative data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again divided into </a:t>
            </a:r>
            <a:r>
              <a:rPr sz="1331" b="1" spc="-5" dirty="0">
                <a:latin typeface="Times New Roman"/>
                <a:cs typeface="Times New Roman"/>
              </a:rPr>
              <a:t>Continuous </a:t>
            </a:r>
            <a:r>
              <a:rPr sz="1331" b="1" dirty="0">
                <a:latin typeface="Times New Roman"/>
                <a:cs typeface="Times New Roman"/>
              </a:rPr>
              <a:t>data and </a:t>
            </a:r>
            <a:r>
              <a:rPr sz="1331" b="1" spc="-5" dirty="0">
                <a:latin typeface="Times New Roman"/>
                <a:cs typeface="Times New Roman"/>
              </a:rPr>
              <a:t>Discrete </a:t>
            </a:r>
            <a:r>
              <a:rPr sz="1331" b="1" dirty="0">
                <a:latin typeface="Times New Roman"/>
                <a:cs typeface="Times New Roman"/>
              </a:rPr>
              <a:t> data.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160"/>
              </a:spcBef>
            </a:pPr>
            <a:r>
              <a:rPr sz="1331" b="1" spc="-5" dirty="0">
                <a:latin typeface="Times New Roman"/>
                <a:cs typeface="Times New Roman"/>
              </a:rPr>
              <a:t>Continuous</a:t>
            </a:r>
            <a:r>
              <a:rPr sz="1331" b="1" spc="-27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</a:pPr>
            <a:r>
              <a:rPr sz="1331" spc="-5" dirty="0">
                <a:latin typeface="Times New Roman"/>
                <a:cs typeface="Times New Roman"/>
              </a:rPr>
              <a:t>Continuous data </a:t>
            </a:r>
            <a:r>
              <a:rPr sz="1331" dirty="0">
                <a:latin typeface="Times New Roman"/>
                <a:cs typeface="Times New Roman"/>
              </a:rPr>
              <a:t>is the </a:t>
            </a:r>
            <a:r>
              <a:rPr sz="1331" spc="-5" dirty="0">
                <a:latin typeface="Times New Roman"/>
                <a:cs typeface="Times New Roman"/>
              </a:rPr>
              <a:t>data which can have any value. That means Continuous data can give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infinite outcomes</a:t>
            </a:r>
            <a:r>
              <a:rPr sz="1331" dirty="0">
                <a:latin typeface="Times New Roman"/>
                <a:cs typeface="Times New Roman"/>
              </a:rPr>
              <a:t> so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-5" dirty="0">
                <a:latin typeface="Times New Roman"/>
                <a:cs typeface="Times New Roman"/>
              </a:rPr>
              <a:t>should</a:t>
            </a:r>
            <a:r>
              <a:rPr sz="1331" dirty="0">
                <a:latin typeface="Times New Roman"/>
                <a:cs typeface="Times New Roman"/>
              </a:rPr>
              <a:t> be </a:t>
            </a:r>
            <a:r>
              <a:rPr sz="1331" spc="-5" dirty="0">
                <a:latin typeface="Times New Roman"/>
                <a:cs typeface="Times New Roman"/>
              </a:rPr>
              <a:t>grouped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before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representing</a:t>
            </a:r>
            <a:r>
              <a:rPr sz="1331" dirty="0">
                <a:latin typeface="Times New Roman"/>
                <a:cs typeface="Times New Roman"/>
              </a:rPr>
              <a:t> on a </a:t>
            </a:r>
            <a:r>
              <a:rPr sz="1331" spc="-5" dirty="0">
                <a:latin typeface="Times New Roman"/>
                <a:cs typeface="Times New Roman"/>
              </a:rPr>
              <a:t>graph.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189"/>
              </a:spcBef>
            </a:pPr>
            <a:r>
              <a:rPr sz="1331" b="1" spc="-5" dirty="0">
                <a:latin typeface="Times New Roman"/>
                <a:cs typeface="Times New Roman"/>
              </a:rPr>
              <a:t>Examples</a:t>
            </a:r>
            <a:endParaRPr sz="1331">
              <a:latin typeface="Times New Roman"/>
              <a:cs typeface="Times New Roman"/>
            </a:endParaRPr>
          </a:p>
          <a:p>
            <a:pPr marL="321122" indent="-253517">
              <a:spcBef>
                <a:spcPts val="160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speed</a:t>
            </a:r>
            <a:r>
              <a:rPr sz="1331" dirty="0">
                <a:latin typeface="Times New Roman"/>
                <a:cs typeface="Times New Roman"/>
              </a:rPr>
              <a:t> of a</a:t>
            </a:r>
            <a:r>
              <a:rPr sz="1331" spc="-5" dirty="0">
                <a:latin typeface="Times New Roman"/>
                <a:cs typeface="Times New Roman"/>
              </a:rPr>
              <a:t> vehicle as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-5" dirty="0">
                <a:latin typeface="Times New Roman"/>
                <a:cs typeface="Times New Roman"/>
              </a:rPr>
              <a:t>passes</a:t>
            </a:r>
            <a:r>
              <a:rPr sz="1331" dirty="0">
                <a:latin typeface="Times New Roman"/>
                <a:cs typeface="Times New Roman"/>
              </a:rPr>
              <a:t> a</a:t>
            </a:r>
            <a:r>
              <a:rPr sz="1331" spc="-5" dirty="0">
                <a:latin typeface="Times New Roman"/>
                <a:cs typeface="Times New Roman"/>
              </a:rPr>
              <a:t> checkpoint</a:t>
            </a:r>
            <a:endParaRPr sz="1331">
              <a:latin typeface="Times New Roman"/>
              <a:cs typeface="Times New Roman"/>
            </a:endParaRPr>
          </a:p>
          <a:p>
            <a:pPr marL="321122" indent="-253517">
              <a:spcBef>
                <a:spcPts val="1037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mass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cooking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apple</a:t>
            </a:r>
            <a:endParaRPr sz="1331">
              <a:latin typeface="Times New Roman"/>
              <a:cs typeface="Times New Roman"/>
            </a:endParaRPr>
          </a:p>
          <a:p>
            <a:pPr marL="321122" indent="-253517">
              <a:spcBef>
                <a:spcPts val="1065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time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taken</a:t>
            </a:r>
            <a:r>
              <a:rPr sz="1331" dirty="0">
                <a:latin typeface="Times New Roman"/>
                <a:cs typeface="Times New Roman"/>
              </a:rPr>
              <a:t> by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volunteer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-5" dirty="0">
                <a:latin typeface="Times New Roman"/>
                <a:cs typeface="Times New Roman"/>
              </a:rPr>
              <a:t> perform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task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1065"/>
              </a:spcBef>
            </a:pPr>
            <a:r>
              <a:rPr sz="1331" b="1" spc="-5" dirty="0">
                <a:latin typeface="Times New Roman"/>
                <a:cs typeface="Times New Roman"/>
              </a:rPr>
              <a:t>Discrete</a:t>
            </a:r>
            <a:r>
              <a:rPr sz="1331" b="1" spc="-44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 marL="321122" marR="6338" indent="-253517">
              <a:lnSpc>
                <a:spcPct val="110000"/>
              </a:lnSpc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Discrete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have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certain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values.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only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finite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dirty="0">
                <a:latin typeface="Times New Roman"/>
                <a:cs typeface="Times New Roman"/>
              </a:rPr>
              <a:t> be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categorized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discrete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marL="321122" indent="-253517">
              <a:spcBef>
                <a:spcPts val="1065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Numbers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cars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sold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at</a:t>
            </a:r>
            <a:r>
              <a:rPr sz="1331" dirty="0">
                <a:latin typeface="Times New Roman"/>
                <a:cs typeface="Times New Roman"/>
              </a:rPr>
              <a:t> a </a:t>
            </a:r>
            <a:r>
              <a:rPr sz="1331" spc="-5" dirty="0">
                <a:latin typeface="Times New Roman"/>
                <a:cs typeface="Times New Roman"/>
              </a:rPr>
              <a:t>dealership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during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given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month</a:t>
            </a:r>
            <a:endParaRPr sz="1331">
              <a:latin typeface="Times New Roman"/>
              <a:cs typeface="Times New Roman"/>
            </a:endParaRPr>
          </a:p>
          <a:p>
            <a:pPr marL="321122" indent="-253517">
              <a:spcBef>
                <a:spcPts val="1037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Number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5" dirty="0">
                <a:latin typeface="Times New Roman"/>
                <a:cs typeface="Times New Roman"/>
              </a:rPr>
              <a:t> houses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5" dirty="0">
                <a:latin typeface="Times New Roman"/>
                <a:cs typeface="Times New Roman"/>
              </a:rPr>
              <a:t> certain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block</a:t>
            </a:r>
            <a:endParaRPr sz="1331">
              <a:latin typeface="Times New Roman"/>
              <a:cs typeface="Times New Roman"/>
            </a:endParaRPr>
          </a:p>
          <a:p>
            <a:pPr marL="321122" indent="-253517">
              <a:spcBef>
                <a:spcPts val="1065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Number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fish caught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-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fishing </a:t>
            </a:r>
            <a:r>
              <a:rPr sz="1331" dirty="0">
                <a:latin typeface="Times New Roman"/>
                <a:cs typeface="Times New Roman"/>
              </a:rPr>
              <a:t>trip</a:t>
            </a:r>
            <a:endParaRPr sz="1331">
              <a:latin typeface="Times New Roman"/>
              <a:cs typeface="Times New Roman"/>
            </a:endParaRPr>
          </a:p>
          <a:p>
            <a:pPr marL="321122" indent="-253517">
              <a:spcBef>
                <a:spcPts val="1065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complaints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received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office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airline</a:t>
            </a:r>
            <a:r>
              <a:rPr sz="1331" dirty="0">
                <a:latin typeface="Times New Roman"/>
                <a:cs typeface="Times New Roman"/>
              </a:rPr>
              <a:t> on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-5" dirty="0">
                <a:latin typeface="Times New Roman"/>
                <a:cs typeface="Times New Roman"/>
              </a:rPr>
              <a:t> given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day</a:t>
            </a:r>
            <a:endParaRPr sz="1331">
              <a:latin typeface="Times New Roman"/>
              <a:cs typeface="Times New Roman"/>
            </a:endParaRPr>
          </a:p>
          <a:p>
            <a:pPr marL="321122" indent="-253517">
              <a:spcBef>
                <a:spcPts val="1037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customers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who </a:t>
            </a:r>
            <a:r>
              <a:rPr sz="1331" spc="-5" dirty="0">
                <a:latin typeface="Times New Roman"/>
                <a:cs typeface="Times New Roman"/>
              </a:rPr>
              <a:t>visit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bank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during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given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hour</a:t>
            </a:r>
            <a:endParaRPr sz="1331">
              <a:latin typeface="Times New Roman"/>
              <a:cs typeface="Times New Roman"/>
            </a:endParaRPr>
          </a:p>
          <a:p>
            <a:pPr marL="321122" indent="-253517">
              <a:spcBef>
                <a:spcPts val="1065"/>
              </a:spcBef>
              <a:buFont typeface="Arial MT"/>
              <a:buChar char="•"/>
              <a:tabLst>
                <a:tab pos="320418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heads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obtained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-5" dirty="0">
                <a:latin typeface="Times New Roman"/>
                <a:cs typeface="Times New Roman"/>
              </a:rPr>
              <a:t>three tosses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a</a:t>
            </a:r>
            <a:r>
              <a:rPr sz="1331" spc="-5" dirty="0">
                <a:latin typeface="Times New Roman"/>
                <a:cs typeface="Times New Roman"/>
              </a:rPr>
              <a:t> coin</a:t>
            </a:r>
            <a:endParaRPr sz="1331">
              <a:latin typeface="Times New Roman"/>
              <a:cs typeface="Times New Roman"/>
            </a:endParaRPr>
          </a:p>
          <a:p>
            <a:pPr marR="2633062" algn="r">
              <a:spcBef>
                <a:spcPts val="1065"/>
              </a:spcBef>
            </a:pPr>
            <a:r>
              <a:rPr sz="1331" b="1" spc="-5" dirty="0">
                <a:latin typeface="Times New Roman"/>
                <a:cs typeface="Times New Roman"/>
              </a:rPr>
              <a:t>Differences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between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Discrete</a:t>
            </a:r>
            <a:r>
              <a:rPr sz="1331" b="1" dirty="0">
                <a:latin typeface="Times New Roman"/>
                <a:cs typeface="Times New Roman"/>
              </a:rPr>
              <a:t> and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Continuous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 marL="252813" marR="2652780" indent="-252813" algn="r">
              <a:spcBef>
                <a:spcPts val="160"/>
              </a:spcBef>
              <a:buFont typeface="Arial MT"/>
              <a:buChar char="•"/>
              <a:tabLst>
                <a:tab pos="252813" algn="l"/>
                <a:tab pos="321122" algn="l"/>
              </a:tabLst>
            </a:pPr>
            <a:r>
              <a:rPr sz="1331" spc="-5" dirty="0">
                <a:latin typeface="Times New Roman"/>
                <a:cs typeface="Times New Roman"/>
              </a:rPr>
              <a:t>Numerical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could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either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discrete</a:t>
            </a:r>
            <a:r>
              <a:rPr sz="1331" dirty="0">
                <a:latin typeface="Times New Roman"/>
                <a:cs typeface="Times New Roman"/>
              </a:rPr>
              <a:t> or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continuous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9183" y="490458"/>
            <a:ext cx="5746164" cy="3436431"/>
            <a:chOff x="1419225" y="923925"/>
            <a:chExt cx="5181600" cy="3098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49" y="933450"/>
              <a:ext cx="5162550" cy="30797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3987" y="928687"/>
              <a:ext cx="5172075" cy="3089275"/>
            </a:xfrm>
            <a:custGeom>
              <a:avLst/>
              <a:gdLst/>
              <a:ahLst/>
              <a:cxnLst/>
              <a:rect l="l" t="t" r="r" b="b"/>
              <a:pathLst>
                <a:path w="5172075" h="3089275">
                  <a:moveTo>
                    <a:pt x="0" y="0"/>
                  </a:moveTo>
                  <a:lnTo>
                    <a:pt x="5172074" y="0"/>
                  </a:lnTo>
                  <a:lnTo>
                    <a:pt x="5172074" y="3089274"/>
                  </a:lnTo>
                  <a:lnTo>
                    <a:pt x="0" y="308927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6DCE5"/>
              </a:solidFill>
            </a:ln>
          </p:spPr>
          <p:txBody>
            <a:bodyPr wrap="square" lIns="0" tIns="0" rIns="0" bIns="0" rtlCol="0"/>
            <a:lstStyle/>
            <a:p>
              <a:endParaRPr sz="219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0" y="435392"/>
            <a:ext cx="6801036" cy="7721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28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follows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normal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distribution,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28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have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large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&gt;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30)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28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approximately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normally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distributed,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use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z-distribution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find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critical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1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z-statistic, some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most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common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shown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table:</a:t>
            </a:r>
            <a:endParaRPr sz="1331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9355" y="1336562"/>
          <a:ext cx="7365793" cy="171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930"/>
                <a:gridCol w="3467415"/>
                <a:gridCol w="833756"/>
                <a:gridCol w="299984"/>
                <a:gridCol w="978115"/>
              </a:tblGrid>
              <a:tr h="259204">
                <a:tc>
                  <a:txBody>
                    <a:bodyPr/>
                    <a:lstStyle/>
                    <a:p>
                      <a:pPr marL="8890">
                        <a:lnSpc>
                          <a:spcPts val="1310"/>
                        </a:lnSpc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Confidence</a:t>
                      </a:r>
                      <a:r>
                        <a:rPr sz="1300" spc="-5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level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4655" algn="r">
                        <a:lnSpc>
                          <a:spcPts val="1310"/>
                        </a:lnSpc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90%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310"/>
                        </a:lnSpc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95%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10"/>
                        </a:lnSpc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99%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208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alpha</a:t>
                      </a:r>
                      <a:r>
                        <a:rPr sz="1300" spc="-2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300" spc="-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one-tailed</a:t>
                      </a:r>
                      <a:r>
                        <a:rPr sz="1300" spc="-2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3518" marB="0"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419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3518" marB="0"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0.05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3518" marB="0"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0.01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3518" marB="0"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</a:tr>
              <a:tr h="327868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alpha</a:t>
                      </a:r>
                      <a:r>
                        <a:rPr sz="1300" spc="-3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300" spc="-3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two-tailed</a:t>
                      </a:r>
                      <a:r>
                        <a:rPr sz="1300" spc="-3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79573" marB="0">
                    <a:lnT w="9525">
                      <a:solidFill>
                        <a:srgbClr val="EFEEE9"/>
                      </a:solidFill>
                      <a:prstDash val="solid"/>
                    </a:lnT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799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0.05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79573" marB="0">
                    <a:lnT w="9525">
                      <a:solidFill>
                        <a:srgbClr val="EFEEE9"/>
                      </a:solidFill>
                      <a:prstDash val="solid"/>
                    </a:lnT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0.025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79573" marB="0">
                    <a:lnT w="9525">
                      <a:solidFill>
                        <a:srgbClr val="EFEEE9"/>
                      </a:solidFill>
                      <a:prstDash val="solid"/>
                    </a:lnT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FEEE9"/>
                      </a:solidFill>
                      <a:prstDash val="solid"/>
                    </a:lnT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0.005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79573" marB="0">
                    <a:lnT w="9525">
                      <a:solidFill>
                        <a:srgbClr val="EFEEE9"/>
                      </a:solidFill>
                      <a:prstDash val="solid"/>
                    </a:lnT>
                    <a:lnB w="9525">
                      <a:solidFill>
                        <a:srgbClr val="EFEEE9"/>
                      </a:solidFill>
                      <a:prstDash val="solid"/>
                    </a:lnB>
                  </a:tcPr>
                </a:tc>
              </a:tr>
              <a:tr h="353658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z-statistic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82390" marB="0">
                    <a:lnT w="9525">
                      <a:solidFill>
                        <a:srgbClr val="EFEEE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799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1.64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82390" marB="0">
                    <a:lnT w="9525">
                      <a:solidFill>
                        <a:srgbClr val="EFEEE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1.96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82390" marB="0">
                    <a:lnT w="9525">
                      <a:solidFill>
                        <a:srgbClr val="EFEEE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FEEE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2.57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82390" marB="0">
                    <a:lnT w="9525">
                      <a:solidFill>
                        <a:srgbClr val="EFEEE9"/>
                      </a:solidFill>
                      <a:prstDash val="solid"/>
                    </a:lnT>
                  </a:tcPr>
                </a:tc>
              </a:tr>
              <a:tr h="475530">
                <a:tc>
                  <a:txBody>
                    <a:bodyPr/>
                    <a:lstStyle/>
                    <a:p>
                      <a:pPr marR="26670">
                        <a:lnSpc>
                          <a:spcPct val="110000"/>
                        </a:lnSpc>
                        <a:spcBef>
                          <a:spcPts val="165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300" spc="2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1300" spc="22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300" spc="22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300" spc="2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spc="22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small </a:t>
                      </a:r>
                      <a:r>
                        <a:rPr sz="1300" spc="-28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sz="1300" spc="-2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instead.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238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300" spc="2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(n</a:t>
                      </a:r>
                      <a:r>
                        <a:rPr sz="1300" spc="2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sz="1300" spc="2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30)</a:t>
                      </a:r>
                      <a:r>
                        <a:rPr sz="1300" spc="2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300" spc="2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300" spc="22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approximately</a:t>
                      </a:r>
                      <a:r>
                        <a:rPr sz="1300" spc="229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normally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6477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distributed,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6477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use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6477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-6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t-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6477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61083" y="1564907"/>
            <a:ext cx="10563" cy="987269"/>
          </a:xfrm>
          <a:custGeom>
            <a:avLst/>
            <a:gdLst/>
            <a:ahLst/>
            <a:cxnLst/>
            <a:rect l="l" t="t" r="r" b="b"/>
            <a:pathLst>
              <a:path w="9525" h="890269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295656"/>
                </a:lnTo>
                <a:lnTo>
                  <a:pt x="0" y="304800"/>
                </a:lnTo>
                <a:lnTo>
                  <a:pt x="0" y="591312"/>
                </a:lnTo>
                <a:lnTo>
                  <a:pt x="0" y="600456"/>
                </a:lnTo>
                <a:lnTo>
                  <a:pt x="0" y="890016"/>
                </a:lnTo>
                <a:lnTo>
                  <a:pt x="9144" y="890016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EFEEE9"/>
          </a:solidFill>
        </p:spPr>
        <p:txBody>
          <a:bodyPr wrap="square" lIns="0" tIns="0" rIns="0" bIns="0" rtlCol="0"/>
          <a:lstStyle/>
          <a:p>
            <a:endParaRPr sz="2190"/>
          </a:p>
        </p:txBody>
      </p:sp>
      <p:sp>
        <p:nvSpPr>
          <p:cNvPr id="5" name="object 5"/>
          <p:cNvSpPr txBox="1"/>
          <p:nvPr/>
        </p:nvSpPr>
        <p:spPr>
          <a:xfrm>
            <a:off x="1885272" y="3122567"/>
            <a:ext cx="6803148" cy="5307337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8450" algn="just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t-distribution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follows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shape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z-distribution,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but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corrects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small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sizes.</a:t>
            </a:r>
            <a:r>
              <a:rPr sz="1331" spc="-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t-distribution,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need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know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degrees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freedom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(sample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minus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1).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Check</a:t>
            </a:r>
            <a:r>
              <a:rPr sz="1331" spc="1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out</a:t>
            </a:r>
            <a:r>
              <a:rPr sz="1331" spc="1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1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331" spc="1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tables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1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find</a:t>
            </a:r>
            <a:r>
              <a:rPr sz="1331" spc="17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your t-statistic.</a:t>
            </a:r>
            <a:r>
              <a:rPr sz="1331" spc="1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7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author</a:t>
            </a:r>
            <a:r>
              <a:rPr sz="1331" spc="17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has</a:t>
            </a:r>
            <a:r>
              <a:rPr sz="1331" spc="17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included</a:t>
            </a:r>
            <a:r>
              <a:rPr sz="1331" spc="17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7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17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level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p-values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both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one-tailed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two-tailed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tests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help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find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t-value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need.</a:t>
            </a:r>
            <a:endParaRPr sz="1331">
              <a:latin typeface="Times New Roman"/>
              <a:cs typeface="Times New Roman"/>
            </a:endParaRPr>
          </a:p>
          <a:p>
            <a:pPr marL="14085" marR="7747" algn="just">
              <a:lnSpc>
                <a:spcPct val="110000"/>
              </a:lnSpc>
              <a:spcBef>
                <a:spcPts val="693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normal distributions, like the t-distribution and z-distribution, the critical value is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either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side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65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Example:</a:t>
            </a:r>
            <a:r>
              <a:rPr sz="1331" b="1" spc="-7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Critical</a:t>
            </a:r>
            <a:r>
              <a:rPr sz="1331" b="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b="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TV-watching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survey,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30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observations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6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 </a:t>
            </a:r>
            <a:r>
              <a:rPr sz="1331" spc="-3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follow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 approximately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normal distribution (bell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curve), so we can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use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z-distribution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our test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statistics.</a:t>
            </a:r>
            <a:endParaRPr sz="1331">
              <a:latin typeface="Times New Roman"/>
              <a:cs typeface="Times New Roman"/>
            </a:endParaRPr>
          </a:p>
          <a:p>
            <a:pPr marL="14085" marR="7042" algn="just">
              <a:lnSpc>
                <a:spcPct val="110000"/>
              </a:lnSpc>
              <a:spcBef>
                <a:spcPts val="6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r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tw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-taile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d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95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%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alph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0.025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d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correspondin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g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critica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l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 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1.96.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1700"/>
              </a:lnSpc>
              <a:spcBef>
                <a:spcPts val="637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 means that to calculate the upper and lower bounds of the confidence interval, we can take the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±1.96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standard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deviations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1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Finding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b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endParaRPr sz="1331">
              <a:latin typeface="Times New Roman"/>
              <a:cs typeface="Times New Roman"/>
            </a:endParaRPr>
          </a:p>
          <a:p>
            <a:pPr marL="14085" marR="8450" algn="just">
              <a:lnSpc>
                <a:spcPct val="110000"/>
              </a:lnSpc>
              <a:spcBef>
                <a:spcPts val="665"/>
              </a:spcBef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Most statistical software will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have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built-in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function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calculate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your standard deviation, but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find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it by hand you can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first find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your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variance, then take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 root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get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deviation.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1.Find</a:t>
            </a:r>
            <a:r>
              <a:rPr sz="1331" b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b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</a:t>
            </a:r>
            <a:endParaRPr sz="1331">
              <a:latin typeface="Times New Roman"/>
              <a:cs typeface="Times New Roman"/>
            </a:endParaRPr>
          </a:p>
          <a:p>
            <a:pPr marL="14085" marR="7042" algn="just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defined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sum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squared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differences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mean,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also</a:t>
            </a:r>
            <a:r>
              <a:rPr sz="1331" spc="-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known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as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mean-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squared-error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(MSE):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5271" y="9744175"/>
            <a:ext cx="6798219" cy="46472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find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MSE,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subtract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each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dataset,</a:t>
            </a:r>
            <a:r>
              <a:rPr sz="1331" spc="14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4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resulting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number,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divide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−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1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(sample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minus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1).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773" y="8714116"/>
            <a:ext cx="2071933" cy="6959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101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0" y="435390"/>
            <a:ext cx="6801036" cy="46472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Then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add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up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these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numbers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get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total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(s2).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larger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sets,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it’s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easiest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Excel.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2" y="1493362"/>
            <a:ext cx="6801740" cy="868089"/>
          </a:xfrm>
          <a:prstGeom prst="rect">
            <a:avLst/>
          </a:prstGeom>
        </p:spPr>
        <p:txBody>
          <a:bodyPr vert="horz" wrap="square" lIns="0" tIns="121824" rIns="0" bIns="0" rtlCol="0">
            <a:spAutoFit/>
          </a:bodyPr>
          <a:lstStyle/>
          <a:p>
            <a:pPr marL="14085">
              <a:spcBef>
                <a:spcPts val="959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2.Find</a:t>
            </a:r>
            <a:r>
              <a:rPr sz="1331" b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b="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deviation.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93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your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(s)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equal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root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variance/sample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error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(s2):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5272" y="3474097"/>
            <a:ext cx="6801740" cy="3389826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 algn="just">
              <a:lnSpc>
                <a:spcPct val="110000"/>
              </a:lnSpc>
              <a:spcBef>
                <a:spcPts val="111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Example: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 deviation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television-watching survey,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variance in the GB estimate is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100,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while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variance in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USA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 is 25. Taking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 root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variance gives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us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(s)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of:</a:t>
            </a:r>
            <a:endParaRPr sz="1331">
              <a:latin typeface="Times New Roman"/>
              <a:cs typeface="Times New Roman"/>
            </a:endParaRPr>
          </a:p>
          <a:p>
            <a:pPr marL="14085" marR="5194294" algn="just">
              <a:lnSpc>
                <a:spcPct val="151700"/>
              </a:lnSpc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10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GB estimate.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5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USA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estimate.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48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b="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size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number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observations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your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set.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Example: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our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survey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Americans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Brits,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sample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100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each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group.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6"/>
              </a:spcBef>
            </a:pP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 normally-distributed</a:t>
            </a:r>
            <a:r>
              <a:rPr sz="1331" b="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 marL="14085" marR="8450">
              <a:lnSpc>
                <a:spcPct val="110000"/>
              </a:lnSpc>
              <a:spcBef>
                <a:spcPts val="665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Normally-distributed</a:t>
            </a:r>
            <a:r>
              <a:rPr sz="133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forms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bell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shape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when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plotted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graph,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6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middle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rest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data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distributed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fairly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evenly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either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side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mean.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2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which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follows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standard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normal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distribution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7103" y="8010186"/>
            <a:ext cx="6857370" cy="2184966"/>
          </a:xfrm>
          <a:prstGeom prst="rect">
            <a:avLst/>
          </a:prstGeom>
        </p:spPr>
        <p:txBody>
          <a:bodyPr vert="horz" wrap="square" lIns="0" tIns="119008" rIns="0" bIns="0" rtlCol="0">
            <a:spAutoFit/>
          </a:bodyPr>
          <a:lstStyle/>
          <a:p>
            <a:pPr marL="42253">
              <a:spcBef>
                <a:spcPts val="937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Where:</a:t>
            </a:r>
            <a:endParaRPr sz="1331">
              <a:latin typeface="Times New Roman"/>
              <a:cs typeface="Times New Roman"/>
            </a:endParaRPr>
          </a:p>
          <a:p>
            <a:pPr marL="42253" marR="4927396">
              <a:lnSpc>
                <a:spcPct val="151700"/>
              </a:lnSpc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CI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  </a:t>
            </a:r>
            <a:r>
              <a:rPr sz="1331" spc="-238" dirty="0">
                <a:solidFill>
                  <a:srgbClr val="292929"/>
                </a:solidFill>
                <a:latin typeface="Times New Roman"/>
                <a:cs typeface="Times New Roman"/>
              </a:rPr>
              <a:t>X</a:t>
            </a:r>
            <a:r>
              <a:rPr sz="1996" spc="-357" baseline="9259" dirty="0">
                <a:solidFill>
                  <a:srgbClr val="292929"/>
                </a:solidFill>
                <a:latin typeface="Times New Roman"/>
                <a:cs typeface="Times New Roman"/>
              </a:rPr>
              <a:t>̄</a:t>
            </a:r>
            <a:r>
              <a:rPr sz="1996" spc="-333" baseline="925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endParaRPr sz="1331">
              <a:latin typeface="Times New Roman"/>
              <a:cs typeface="Times New Roman"/>
            </a:endParaRPr>
          </a:p>
          <a:p>
            <a:pPr marL="42253" marR="3959100">
              <a:lnSpc>
                <a:spcPct val="151700"/>
              </a:lnSpc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Z*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critical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z-distribution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σ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endParaRPr sz="1331">
              <a:latin typeface="Times New Roman"/>
              <a:cs typeface="Times New Roman"/>
            </a:endParaRPr>
          </a:p>
          <a:p>
            <a:pPr marL="42253">
              <a:spcBef>
                <a:spcPts val="848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√n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square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root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</a:t>
            </a:r>
            <a:endParaRPr sz="1331">
              <a:latin typeface="Times New Roman"/>
              <a:cs typeface="Times New Roman"/>
            </a:endParaRPr>
          </a:p>
          <a:p>
            <a:pPr marL="42253">
              <a:spcBef>
                <a:spcPts val="826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t-distribution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follows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same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formula,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but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replaces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Z*</a:t>
            </a:r>
            <a:r>
              <a:rPr sz="1331" spc="-7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331" spc="-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t*.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0962" y="2593304"/>
            <a:ext cx="1709536" cy="6745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9711" y="7234957"/>
            <a:ext cx="1982469" cy="4743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102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72" y="435392"/>
            <a:ext cx="6803148" cy="689984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 algn="just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real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life, you never know the true values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population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(unless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you can do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complete census).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Instead,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we replace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population values with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 from our sample data,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so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formula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becomes: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2" y="2135579"/>
            <a:ext cx="6800331" cy="2343558"/>
          </a:xfrm>
          <a:prstGeom prst="rect">
            <a:avLst/>
          </a:prstGeom>
        </p:spPr>
        <p:txBody>
          <a:bodyPr vert="horz" wrap="square" lIns="0" tIns="121824" rIns="0" bIns="0" rtlCol="0">
            <a:spAutoFit/>
          </a:bodyPr>
          <a:lstStyle/>
          <a:p>
            <a:pPr marL="14085">
              <a:spcBef>
                <a:spcPts val="959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Where:</a:t>
            </a:r>
            <a:endParaRPr sz="1331">
              <a:latin typeface="Times New Roman"/>
              <a:cs typeface="Times New Roman"/>
            </a:endParaRPr>
          </a:p>
          <a:p>
            <a:pPr marL="14085">
              <a:spcBef>
                <a:spcPts val="854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ˆx</a:t>
            </a:r>
            <a:r>
              <a:rPr sz="1331" spc="-38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33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</a:t>
            </a:r>
            <a:endParaRPr sz="1331">
              <a:latin typeface="Times New Roman"/>
              <a:cs typeface="Times New Roman"/>
            </a:endParaRPr>
          </a:p>
          <a:p>
            <a:pPr marL="14085" algn="just">
              <a:spcBef>
                <a:spcPts val="826"/>
              </a:spcBef>
            </a:pP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=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2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deviation</a:t>
            </a:r>
            <a:endParaRPr sz="1331">
              <a:latin typeface="Times New Roman"/>
              <a:cs typeface="Times New Roman"/>
            </a:endParaRPr>
          </a:p>
          <a:p>
            <a:pPr marL="14085" marR="5633" algn="just">
              <a:lnSpc>
                <a:spcPct val="110000"/>
              </a:lnSpc>
              <a:spcBef>
                <a:spcPts val="665"/>
              </a:spcBef>
            </a:pP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Example: </a:t>
            </a:r>
            <a:r>
              <a:rPr sz="1331" b="1" spc="-11" dirty="0">
                <a:solidFill>
                  <a:srgbClr val="292929"/>
                </a:solidFill>
                <a:latin typeface="Times New Roman"/>
                <a:cs typeface="Times New Roman"/>
              </a:rPr>
              <a:t>Calculating the </a:t>
            </a:r>
            <a:r>
              <a:rPr sz="1331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 interval-</a:t>
            </a:r>
            <a:r>
              <a:rPr sz="1331" b="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survey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Americans’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Brits’ television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watching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habits, we can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use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mean,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 standard deviation,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sample size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place of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 the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population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mean,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population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standard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deviation,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population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size.</a:t>
            </a:r>
            <a:endParaRPr sz="1331">
              <a:latin typeface="Times New Roman"/>
              <a:cs typeface="Times New Roman"/>
            </a:endParaRPr>
          </a:p>
          <a:p>
            <a:pPr marL="14085" marR="766891" algn="just">
              <a:lnSpc>
                <a:spcPct val="151700"/>
              </a:lnSpc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calculate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95%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 interval, we can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simply plug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values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into the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formula.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USA: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5272" y="5884106"/>
            <a:ext cx="6523586" cy="636828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51700"/>
              </a:lnSpc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USA,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lower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upper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bounds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95%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34.02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35.98.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GB: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5272" y="8020328"/>
            <a:ext cx="6803148" cy="2234253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So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GB,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lower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upper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bounds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95%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33.04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36.96.</a:t>
            </a:r>
            <a:endParaRPr sz="133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42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1220">
              <a:latin typeface="Times New Roman"/>
              <a:cs typeface="Times New Roman"/>
            </a:endParaRPr>
          </a:p>
          <a:p>
            <a:pPr marL="14085" marR="7747">
              <a:lnSpc>
                <a:spcPct val="110000"/>
              </a:lnSpc>
              <a:spcBef>
                <a:spcPts val="5"/>
              </a:spcBef>
              <a:buAutoNum type="arabicPeriod"/>
              <a:tabLst>
                <a:tab pos="181688" algn="l"/>
              </a:tabLst>
            </a:pP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confidence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‘level’ refers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 the long term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success rate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 the method i.e.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how often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this type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capture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parameter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interest.</a:t>
            </a:r>
            <a:endParaRPr sz="1331">
              <a:latin typeface="Times New Roman"/>
              <a:cs typeface="Times New Roman"/>
            </a:endParaRPr>
          </a:p>
          <a:p>
            <a:pPr marL="180279" indent="-166900">
              <a:spcBef>
                <a:spcPts val="821"/>
              </a:spcBef>
              <a:buAutoNum type="arabicPeriod"/>
              <a:tabLst>
                <a:tab pos="180983" algn="l"/>
              </a:tabLst>
            </a:pP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specific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gives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range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plausible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parameter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interest.</a:t>
            </a:r>
            <a:endParaRPr sz="1331">
              <a:latin typeface="Times New Roman"/>
              <a:cs typeface="Times New Roman"/>
            </a:endParaRPr>
          </a:p>
          <a:p>
            <a:pPr marL="14085" marR="5633">
              <a:lnSpc>
                <a:spcPct val="110000"/>
              </a:lnSpc>
              <a:spcBef>
                <a:spcPts val="693"/>
              </a:spcBef>
              <a:buAutoNum type="arabicPeriod"/>
              <a:tabLst>
                <a:tab pos="197180" algn="l"/>
              </a:tabLst>
            </a:pP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larger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margin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error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produces</a:t>
            </a:r>
            <a:r>
              <a:rPr sz="1331" spc="1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wider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331" spc="1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likely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contain</a:t>
            </a:r>
            <a:r>
              <a:rPr sz="1331" spc="1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331" spc="-317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parameter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interest(increased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confidence)</a:t>
            </a:r>
            <a:endParaRPr sz="1331">
              <a:latin typeface="Times New Roman"/>
              <a:cs typeface="Times New Roman"/>
            </a:endParaRPr>
          </a:p>
          <a:p>
            <a:pPr marL="180279" indent="-166900">
              <a:spcBef>
                <a:spcPts val="826"/>
              </a:spcBef>
              <a:buAutoNum type="arabicPeriod"/>
              <a:tabLst>
                <a:tab pos="180983" algn="l"/>
              </a:tabLst>
            </a:pP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Increasing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confidence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will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margin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331" spc="-22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error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resulting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331" spc="-11" dirty="0">
                <a:solidFill>
                  <a:srgbClr val="292929"/>
                </a:solidFill>
                <a:latin typeface="Times New Roman"/>
                <a:cs typeface="Times New Roman"/>
              </a:rPr>
              <a:t> wider</a:t>
            </a:r>
            <a:r>
              <a:rPr sz="1331" spc="-16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331" spc="-5" dirty="0">
                <a:solidFill>
                  <a:srgbClr val="292929"/>
                </a:solidFill>
                <a:latin typeface="Times New Roman"/>
                <a:cs typeface="Times New Roman"/>
              </a:rPr>
              <a:t>interval.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3761" y="1457198"/>
            <a:ext cx="1920834" cy="3917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8430" y="4861226"/>
            <a:ext cx="1687207" cy="8265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1305" y="6883223"/>
            <a:ext cx="1690048" cy="81465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103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5268" y="435392"/>
            <a:ext cx="6700336" cy="454975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420417" marR="5633" indent="-253517" algn="just">
              <a:lnSpc>
                <a:spcPct val="110000"/>
              </a:lnSpc>
              <a:spcBef>
                <a:spcPts val="111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Continuous data can take any numerical value (within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range);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5" dirty="0">
                <a:latin typeface="Times New Roman"/>
                <a:cs typeface="Times New Roman"/>
              </a:rPr>
              <a:t>example, weight, height,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etc.</a:t>
            </a:r>
            <a:endParaRPr sz="1331">
              <a:latin typeface="Times New Roman"/>
              <a:cs typeface="Times New Roman"/>
            </a:endParaRPr>
          </a:p>
          <a:p>
            <a:pPr marL="421121" indent="-254222" algn="just">
              <a:spcBef>
                <a:spcPts val="1065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There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infinite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possible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continuous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 marL="420417" marR="5633" indent="-253517" algn="just">
              <a:lnSpc>
                <a:spcPct val="110800"/>
              </a:lnSpc>
              <a:spcBef>
                <a:spcPts val="865"/>
              </a:spcBef>
              <a:buFont typeface="Arial MT"/>
              <a:buChar char="•"/>
              <a:tabLst>
                <a:tab pos="421121" algn="l"/>
              </a:tabLst>
            </a:pPr>
            <a:r>
              <a:rPr sz="1331" spc="-5" dirty="0">
                <a:latin typeface="Times New Roman"/>
                <a:cs typeface="Times New Roman"/>
              </a:rPr>
              <a:t>Discrete data can take only certain values </a:t>
            </a:r>
            <a:r>
              <a:rPr sz="1331" dirty="0">
                <a:latin typeface="Times New Roman"/>
                <a:cs typeface="Times New Roman"/>
              </a:rPr>
              <a:t>by </a:t>
            </a:r>
            <a:r>
              <a:rPr sz="1331" spc="-5" dirty="0">
                <a:latin typeface="Times New Roman"/>
                <a:cs typeface="Times New Roman"/>
              </a:rPr>
              <a:t>finite ‘jumps’, i.e.,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-5" dirty="0">
                <a:latin typeface="Times New Roman"/>
                <a:cs typeface="Times New Roman"/>
              </a:rPr>
              <a:t>‘jumps’ </a:t>
            </a:r>
            <a:r>
              <a:rPr sz="1331" dirty="0">
                <a:latin typeface="Times New Roman"/>
                <a:cs typeface="Times New Roman"/>
              </a:rPr>
              <a:t>from one </a:t>
            </a:r>
            <a:r>
              <a:rPr sz="1331" spc="-5" dirty="0">
                <a:latin typeface="Times New Roman"/>
                <a:cs typeface="Times New Roman"/>
              </a:rPr>
              <a:t>value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another </a:t>
            </a:r>
            <a:r>
              <a:rPr sz="1331" dirty="0">
                <a:latin typeface="Times New Roman"/>
                <a:cs typeface="Times New Roman"/>
              </a:rPr>
              <a:t>but </a:t>
            </a:r>
            <a:r>
              <a:rPr sz="1331" spc="-5" dirty="0">
                <a:latin typeface="Times New Roman"/>
                <a:cs typeface="Times New Roman"/>
              </a:rPr>
              <a:t>does </a:t>
            </a:r>
            <a:r>
              <a:rPr sz="1331" dirty="0">
                <a:latin typeface="Times New Roman"/>
                <a:cs typeface="Times New Roman"/>
              </a:rPr>
              <a:t>not </a:t>
            </a:r>
            <a:r>
              <a:rPr sz="1331" spc="-5" dirty="0">
                <a:latin typeface="Times New Roman"/>
                <a:cs typeface="Times New Roman"/>
              </a:rPr>
              <a:t>take any intermediate value between them </a:t>
            </a:r>
            <a:r>
              <a:rPr sz="1331" dirty="0">
                <a:latin typeface="Times New Roman"/>
                <a:cs typeface="Times New Roman"/>
              </a:rPr>
              <a:t>(For </a:t>
            </a:r>
            <a:r>
              <a:rPr sz="1331" spc="-5" dirty="0">
                <a:latin typeface="Times New Roman"/>
                <a:cs typeface="Times New Roman"/>
              </a:rPr>
              <a:t>example, number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students </a:t>
            </a:r>
            <a:r>
              <a:rPr sz="1331" dirty="0">
                <a:latin typeface="Times New Roman"/>
                <a:cs typeface="Times New Roman"/>
              </a:rPr>
              <a:t>in the</a:t>
            </a:r>
            <a:r>
              <a:rPr sz="1331" spc="-5" dirty="0">
                <a:latin typeface="Times New Roman"/>
                <a:cs typeface="Times New Roman"/>
              </a:rPr>
              <a:t> class</a:t>
            </a:r>
            <a:endParaRPr sz="1331">
              <a:latin typeface="Times New Roman"/>
              <a:cs typeface="Times New Roman"/>
            </a:endParaRPr>
          </a:p>
          <a:p>
            <a:pPr marL="213377">
              <a:spcBef>
                <a:spcPts val="1037"/>
              </a:spcBef>
            </a:pPr>
            <a:r>
              <a:rPr sz="1331" b="1" spc="-5" dirty="0">
                <a:latin typeface="Times New Roman"/>
                <a:cs typeface="Times New Roman"/>
              </a:rPr>
              <a:t>Qualitative</a:t>
            </a:r>
            <a:endParaRPr sz="1331">
              <a:latin typeface="Times New Roman"/>
              <a:cs typeface="Times New Roman"/>
            </a:endParaRPr>
          </a:p>
          <a:p>
            <a:pPr marL="420417">
              <a:spcBef>
                <a:spcPts val="160"/>
              </a:spcBef>
            </a:pP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deals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with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description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or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quality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instead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known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Quantitative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data.</a:t>
            </a:r>
            <a:endParaRPr sz="1331">
              <a:latin typeface="Times New Roman"/>
              <a:cs typeface="Times New Roman"/>
            </a:endParaRPr>
          </a:p>
          <a:p>
            <a:pPr marL="420417" marR="5633">
              <a:lnSpc>
                <a:spcPct val="110000"/>
              </a:lnSpc>
              <a:spcBef>
                <a:spcPts val="27"/>
              </a:spcBef>
            </a:pPr>
            <a:r>
              <a:rPr sz="1331" spc="-5" dirty="0">
                <a:latin typeface="Times New Roman"/>
                <a:cs typeface="Times New Roman"/>
              </a:rPr>
              <a:t>Qualitative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also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known</a:t>
            </a:r>
            <a:r>
              <a:rPr sz="1331" spc="1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unstructured</a:t>
            </a:r>
            <a:r>
              <a:rPr sz="1331" b="1" spc="149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data. </a:t>
            </a:r>
            <a:r>
              <a:rPr sz="1331" spc="-5" dirty="0">
                <a:latin typeface="Times New Roman"/>
                <a:cs typeface="Times New Roman"/>
              </a:rPr>
              <a:t>Because</a:t>
            </a:r>
            <a:r>
              <a:rPr sz="1331" spc="1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this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type</a:t>
            </a:r>
            <a:r>
              <a:rPr sz="1331" spc="1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1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loosely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compact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can’t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-5" dirty="0">
                <a:latin typeface="Times New Roman"/>
                <a:cs typeface="Times New Roman"/>
              </a:rPr>
              <a:t> analyzed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conventionally.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55"/>
              </a:spcBef>
              <a:buAutoNum type="arabicPeriod" startAt="4"/>
              <a:tabLst>
                <a:tab pos="267602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Population</a:t>
            </a:r>
            <a:endParaRPr sz="1331">
              <a:latin typeface="Times New Roman"/>
              <a:cs typeface="Times New Roman"/>
            </a:endParaRPr>
          </a:p>
          <a:p>
            <a:pPr marL="420417" marR="5633" algn="just">
              <a:lnSpc>
                <a:spcPct val="110000"/>
              </a:lnSpc>
              <a:spcBef>
                <a:spcPts val="454"/>
              </a:spcBef>
            </a:pP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entire </a:t>
            </a:r>
            <a:r>
              <a:rPr sz="1331" dirty="0">
                <a:latin typeface="Times New Roman"/>
                <a:cs typeface="Times New Roman"/>
              </a:rPr>
              <a:t>group of </a:t>
            </a:r>
            <a:r>
              <a:rPr sz="1331" spc="-5" dirty="0">
                <a:latin typeface="Times New Roman"/>
                <a:cs typeface="Times New Roman"/>
              </a:rPr>
              <a:t>individuals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called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b="1" spc="-5" dirty="0">
                <a:latin typeface="Times New Roman"/>
                <a:cs typeface="Times New Roman"/>
              </a:rPr>
              <a:t>population</a:t>
            </a:r>
            <a:r>
              <a:rPr sz="1331" spc="-5" dirty="0">
                <a:latin typeface="Times New Roman"/>
                <a:cs typeface="Times New Roman"/>
              </a:rPr>
              <a:t>. </a:t>
            </a:r>
            <a:r>
              <a:rPr sz="1331" dirty="0">
                <a:latin typeface="Times New Roman"/>
                <a:cs typeface="Times New Roman"/>
              </a:rPr>
              <a:t>For </a:t>
            </a:r>
            <a:r>
              <a:rPr sz="1331" spc="-5" dirty="0">
                <a:latin typeface="Times New Roman"/>
                <a:cs typeface="Times New Roman"/>
              </a:rPr>
              <a:t>example,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researcher may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interested </a:t>
            </a:r>
            <a:r>
              <a:rPr sz="1331" dirty="0">
                <a:latin typeface="Times New Roman"/>
                <a:cs typeface="Times New Roman"/>
              </a:rPr>
              <a:t>in the </a:t>
            </a:r>
            <a:r>
              <a:rPr sz="1331" spc="-5" dirty="0">
                <a:latin typeface="Times New Roman"/>
                <a:cs typeface="Times New Roman"/>
              </a:rPr>
              <a:t>relation between class size (variable </a:t>
            </a:r>
            <a:r>
              <a:rPr sz="1331" dirty="0">
                <a:latin typeface="Times New Roman"/>
                <a:cs typeface="Times New Roman"/>
              </a:rPr>
              <a:t>1) </a:t>
            </a:r>
            <a:r>
              <a:rPr sz="1331" spc="-5" dirty="0">
                <a:latin typeface="Times New Roman"/>
                <a:cs typeface="Times New Roman"/>
              </a:rPr>
              <a:t>and academic performance (variable </a:t>
            </a:r>
            <a:r>
              <a:rPr sz="1331" dirty="0">
                <a:latin typeface="Times New Roman"/>
                <a:cs typeface="Times New Roman"/>
              </a:rPr>
              <a:t> 2) for the</a:t>
            </a:r>
            <a:r>
              <a:rPr sz="1331" spc="-5" dirty="0">
                <a:latin typeface="Times New Roman"/>
                <a:cs typeface="Times New Roman"/>
              </a:rPr>
              <a:t> population</a:t>
            </a:r>
            <a:r>
              <a:rPr sz="1331" dirty="0">
                <a:latin typeface="Times New Roman"/>
                <a:cs typeface="Times New Roman"/>
              </a:rPr>
              <a:t> of </a:t>
            </a:r>
            <a:r>
              <a:rPr sz="1331" spc="-5" dirty="0">
                <a:latin typeface="Times New Roman"/>
                <a:cs typeface="Times New Roman"/>
              </a:rPr>
              <a:t>third-grade children.</a:t>
            </a:r>
            <a:endParaRPr sz="1331">
              <a:latin typeface="Times New Roman"/>
              <a:cs typeface="Times New Roman"/>
            </a:endParaRPr>
          </a:p>
          <a:p>
            <a:pPr marL="267602" indent="-253517" algn="just">
              <a:spcBef>
                <a:spcPts val="160"/>
              </a:spcBef>
              <a:buAutoNum type="arabicPeriod" startAt="5"/>
              <a:tabLst>
                <a:tab pos="267602" algn="l"/>
              </a:tabLst>
            </a:pPr>
            <a:r>
              <a:rPr sz="1331" b="1" dirty="0">
                <a:latin typeface="Times New Roman"/>
                <a:cs typeface="Times New Roman"/>
              </a:rPr>
              <a:t>Sample</a:t>
            </a:r>
            <a:endParaRPr sz="1331">
              <a:latin typeface="Times New Roman"/>
              <a:cs typeface="Times New Roman"/>
            </a:endParaRPr>
          </a:p>
          <a:p>
            <a:pPr marL="420417" marR="5633" algn="just">
              <a:lnSpc>
                <a:spcPct val="110000"/>
              </a:lnSpc>
              <a:spcBef>
                <a:spcPts val="449"/>
              </a:spcBef>
            </a:pPr>
            <a:r>
              <a:rPr sz="1331" spc="-5" dirty="0">
                <a:latin typeface="Times New Roman"/>
                <a:cs typeface="Times New Roman"/>
              </a:rPr>
              <a:t>Usually,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populations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so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large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dirty="0">
                <a:latin typeface="Times New Roman"/>
                <a:cs typeface="Times New Roman"/>
              </a:rPr>
              <a:t> 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researcher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cannot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examine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entire</a:t>
            </a:r>
            <a:r>
              <a:rPr sz="1331" dirty="0">
                <a:latin typeface="Times New Roman"/>
                <a:cs typeface="Times New Roman"/>
              </a:rPr>
              <a:t> group. 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Therefore,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b="1" dirty="0">
                <a:latin typeface="Times New Roman"/>
                <a:cs typeface="Times New Roman"/>
              </a:rPr>
              <a:t>sample </a:t>
            </a:r>
            <a:r>
              <a:rPr sz="1331" dirty="0">
                <a:latin typeface="Times New Roman"/>
                <a:cs typeface="Times New Roman"/>
              </a:rPr>
              <a:t>is </a:t>
            </a:r>
            <a:r>
              <a:rPr sz="1331" spc="-5" dirty="0">
                <a:latin typeface="Times New Roman"/>
                <a:cs typeface="Times New Roman"/>
              </a:rPr>
              <a:t>selected </a:t>
            </a:r>
            <a:r>
              <a:rPr sz="1331" dirty="0">
                <a:latin typeface="Times New Roman"/>
                <a:cs typeface="Times New Roman"/>
              </a:rPr>
              <a:t>to </a:t>
            </a:r>
            <a:r>
              <a:rPr sz="1331" spc="-5" dirty="0">
                <a:latin typeface="Times New Roman"/>
                <a:cs typeface="Times New Roman"/>
              </a:rPr>
              <a:t>represent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population </a:t>
            </a:r>
            <a:r>
              <a:rPr sz="1331" dirty="0">
                <a:latin typeface="Times New Roman"/>
                <a:cs typeface="Times New Roman"/>
              </a:rPr>
              <a:t>in a </a:t>
            </a:r>
            <a:r>
              <a:rPr sz="1331" spc="-5" dirty="0">
                <a:latin typeface="Times New Roman"/>
                <a:cs typeface="Times New Roman"/>
              </a:rPr>
              <a:t>research </a:t>
            </a:r>
            <a:r>
              <a:rPr sz="1331" dirty="0">
                <a:latin typeface="Times New Roman"/>
                <a:cs typeface="Times New Roman"/>
              </a:rPr>
              <a:t>study. The </a:t>
            </a:r>
            <a:r>
              <a:rPr sz="1331" spc="-5" dirty="0">
                <a:latin typeface="Times New Roman"/>
                <a:cs typeface="Times New Roman"/>
              </a:rPr>
              <a:t>goal </a:t>
            </a:r>
            <a:r>
              <a:rPr sz="1331" dirty="0">
                <a:latin typeface="Times New Roman"/>
                <a:cs typeface="Times New Roman"/>
              </a:rPr>
              <a:t>is to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use the</a:t>
            </a:r>
            <a:r>
              <a:rPr sz="1331" spc="-5" dirty="0">
                <a:latin typeface="Times New Roman"/>
                <a:cs typeface="Times New Roman"/>
              </a:rPr>
              <a:t> results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obtained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 the</a:t>
            </a:r>
            <a:r>
              <a:rPr sz="1331" spc="-5" dirty="0">
                <a:latin typeface="Times New Roman"/>
                <a:cs typeface="Times New Roman"/>
              </a:rPr>
              <a:t> sample</a:t>
            </a:r>
            <a:r>
              <a:rPr sz="1331" dirty="0">
                <a:latin typeface="Times New Roman"/>
                <a:cs typeface="Times New Roman"/>
              </a:rPr>
              <a:t> 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help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answer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questions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about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spc="-5" dirty="0">
                <a:latin typeface="Times New Roman"/>
                <a:cs typeface="Times New Roman"/>
              </a:rPr>
              <a:t>population.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8964" y="7536974"/>
            <a:ext cx="2380152" cy="219021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>
              <a:spcBef>
                <a:spcPts val="111"/>
              </a:spcBef>
            </a:pPr>
            <a:r>
              <a:rPr sz="1331" dirty="0">
                <a:latin typeface="Times New Roman"/>
                <a:cs typeface="Times New Roman"/>
              </a:rPr>
              <a:t>Figure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2.1: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Population</a:t>
            </a:r>
            <a:r>
              <a:rPr sz="1331" spc="-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 Sample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6933" y="4966183"/>
            <a:ext cx="5108874" cy="2560423"/>
            <a:chOff x="1381125" y="4959907"/>
            <a:chExt cx="4606925" cy="2308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650" y="4969432"/>
              <a:ext cx="2240279" cy="22856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5887" y="4964670"/>
              <a:ext cx="2249805" cy="2295525"/>
            </a:xfrm>
            <a:custGeom>
              <a:avLst/>
              <a:gdLst/>
              <a:ahLst/>
              <a:cxnLst/>
              <a:rect l="l" t="t" r="r" b="b"/>
              <a:pathLst>
                <a:path w="2249804" h="2295525">
                  <a:moveTo>
                    <a:pt x="0" y="0"/>
                  </a:moveTo>
                  <a:lnTo>
                    <a:pt x="2249804" y="0"/>
                  </a:lnTo>
                  <a:lnTo>
                    <a:pt x="2249804" y="2295168"/>
                  </a:lnTo>
                  <a:lnTo>
                    <a:pt x="0" y="22951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4969432"/>
              <a:ext cx="2330450" cy="22993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7" y="3338893"/>
            <a:ext cx="6547529" cy="1036012"/>
          </a:xfrm>
          <a:prstGeom prst="rect">
            <a:avLst/>
          </a:prstGeom>
        </p:spPr>
        <p:txBody>
          <a:bodyPr vert="horz" wrap="square" lIns="0" tIns="34504" rIns="0" bIns="0" rtlCol="0">
            <a:spAutoFit/>
          </a:bodyPr>
          <a:lstStyle/>
          <a:p>
            <a:pPr marL="267602">
              <a:spcBef>
                <a:spcPts val="270"/>
              </a:spcBef>
            </a:pPr>
            <a:r>
              <a:rPr sz="1331" b="1" dirty="0">
                <a:latin typeface="Times New Roman"/>
                <a:cs typeface="Times New Roman"/>
              </a:rPr>
              <a:t>Sampling E</a:t>
            </a:r>
            <a:r>
              <a:rPr sz="1331" b="1" spc="-5" dirty="0">
                <a:latin typeface="Times New Roman"/>
                <a:cs typeface="Times New Roman"/>
              </a:rPr>
              <a:t>rr</a:t>
            </a:r>
            <a:r>
              <a:rPr sz="1331" b="1" dirty="0">
                <a:latin typeface="Times New Roman"/>
                <a:cs typeface="Times New Roman"/>
              </a:rPr>
              <a:t>or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ct val="110000"/>
              </a:lnSpc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discrepancy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between</a:t>
            </a:r>
            <a:r>
              <a:rPr sz="1331" spc="5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sample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statistic</a:t>
            </a:r>
            <a:r>
              <a:rPr sz="1331" spc="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its</a:t>
            </a:r>
            <a:r>
              <a:rPr sz="1331" spc="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population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parameter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called</a:t>
            </a:r>
            <a:r>
              <a:rPr sz="1331" spc="6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sampling </a:t>
            </a:r>
            <a:r>
              <a:rPr sz="1331" b="1" spc="-317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error</a:t>
            </a:r>
            <a:r>
              <a:rPr sz="1331" spc="-5" dirty="0">
                <a:latin typeface="Times New Roman"/>
                <a:cs typeface="Times New Roman"/>
              </a:rPr>
              <a:t>.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65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Defining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measuring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sampling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error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large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part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inferential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statistics.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272" y="8358337"/>
            <a:ext cx="6800331" cy="1946088"/>
          </a:xfrm>
          <a:prstGeom prst="rect">
            <a:avLst/>
          </a:prstGeom>
        </p:spPr>
        <p:txBody>
          <a:bodyPr vert="horz" wrap="square" lIns="0" tIns="91545" rIns="0" bIns="0" rtlCol="0">
            <a:spAutoFit/>
          </a:bodyPr>
          <a:lstStyle/>
          <a:p>
            <a:pPr marL="14085">
              <a:spcBef>
                <a:spcPts val="721"/>
              </a:spcBef>
            </a:pPr>
            <a:r>
              <a:rPr sz="1331" b="1" spc="-5" dirty="0">
                <a:latin typeface="Times New Roman"/>
                <a:cs typeface="Times New Roman"/>
              </a:rPr>
              <a:t>1.3.Frequency Distribution</a:t>
            </a:r>
            <a:endParaRPr sz="1331">
              <a:latin typeface="Times New Roman"/>
              <a:cs typeface="Times New Roman"/>
            </a:endParaRPr>
          </a:p>
          <a:p>
            <a:pPr marL="521119">
              <a:spcBef>
                <a:spcPts val="610"/>
              </a:spcBef>
            </a:pPr>
            <a:r>
              <a:rPr sz="1331" b="1" spc="-5" dirty="0">
                <a:latin typeface="Times New Roman"/>
                <a:cs typeface="Times New Roman"/>
              </a:rPr>
              <a:t>Frequency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(or </a:t>
            </a:r>
            <a:r>
              <a:rPr sz="1331" b="1" spc="-5" dirty="0">
                <a:latin typeface="Times New Roman"/>
                <a:cs typeface="Times New Roman"/>
              </a:rPr>
              <a:t>Frequency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Table)</a:t>
            </a:r>
            <a:endParaRPr sz="1331">
              <a:latin typeface="Times New Roman"/>
              <a:cs typeface="Times New Roman"/>
            </a:endParaRPr>
          </a:p>
          <a:p>
            <a:pPr marL="521119" marR="5633">
              <a:lnSpc>
                <a:spcPct val="110000"/>
              </a:lnSpc>
            </a:pPr>
            <a:r>
              <a:rPr sz="1331" dirty="0">
                <a:latin typeface="Times New Roman"/>
                <a:cs typeface="Times New Roman"/>
              </a:rPr>
              <a:t>Shows</a:t>
            </a:r>
            <a:r>
              <a:rPr sz="1331" spc="1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how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set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partitioned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among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several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categories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(or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classes)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listing</a:t>
            </a:r>
            <a:r>
              <a:rPr sz="1331" spc="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the</a:t>
            </a:r>
            <a:r>
              <a:rPr sz="1331" spc="-5" dirty="0">
                <a:latin typeface="Times New Roman"/>
                <a:cs typeface="Times New Roman"/>
              </a:rPr>
              <a:t> categories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along</a:t>
            </a:r>
            <a:r>
              <a:rPr sz="1331" dirty="0">
                <a:latin typeface="Times New Roman"/>
                <a:cs typeface="Times New Roman"/>
              </a:rPr>
              <a:t> with the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(frequency)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data values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-5" dirty="0">
                <a:latin typeface="Times New Roman"/>
                <a:cs typeface="Times New Roman"/>
              </a:rPr>
              <a:t>each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</a:t>
            </a:r>
            <a:r>
              <a:rPr sz="1331" spc="-5" dirty="0">
                <a:latin typeface="Times New Roman"/>
                <a:cs typeface="Times New Roman"/>
              </a:rPr>
              <a:t>them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Frequency Distribution</a:t>
            </a:r>
            <a:endParaRPr sz="1331">
              <a:latin typeface="Times New Roman"/>
              <a:cs typeface="Times New Roman"/>
            </a:endParaRPr>
          </a:p>
          <a:p>
            <a:pPr marL="521119">
              <a:spcBef>
                <a:spcPts val="160"/>
              </a:spcBef>
            </a:pPr>
            <a:r>
              <a:rPr sz="1331" spc="-5" dirty="0">
                <a:latin typeface="Times New Roman"/>
                <a:cs typeface="Times New Roman"/>
              </a:rPr>
              <a:t>When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original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form,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called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raw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endParaRPr sz="1331">
              <a:latin typeface="Times New Roman"/>
              <a:cs typeface="Times New Roman"/>
            </a:endParaRPr>
          </a:p>
          <a:p>
            <a:pPr marL="521119">
              <a:spcBef>
                <a:spcPts val="160"/>
              </a:spcBef>
            </a:pPr>
            <a:r>
              <a:rPr sz="1331" b="1" spc="-5" dirty="0">
                <a:latin typeface="Times New Roman"/>
                <a:cs typeface="Times New Roman"/>
              </a:rPr>
              <a:t>Organizing</a:t>
            </a:r>
            <a:r>
              <a:rPr sz="1331" b="1" spc="-33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Data:</a:t>
            </a:r>
            <a:endParaRPr sz="1331">
              <a:latin typeface="Times New Roman"/>
              <a:cs typeface="Times New Roman"/>
            </a:endParaRPr>
          </a:p>
          <a:p>
            <a:pPr marL="521119">
              <a:spcBef>
                <a:spcPts val="160"/>
              </a:spcBef>
            </a:pPr>
            <a:r>
              <a:rPr sz="1331" spc="-5" dirty="0">
                <a:latin typeface="Times New Roman"/>
                <a:cs typeface="Times New Roman"/>
              </a:rPr>
              <a:t>Categorical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6933" y="490459"/>
            <a:ext cx="5647578" cy="2858998"/>
            <a:chOff x="1381125" y="923925"/>
            <a:chExt cx="5092700" cy="2578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650" y="933450"/>
              <a:ext cx="5073650" cy="25587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5887" y="928687"/>
              <a:ext cx="5083175" cy="2568575"/>
            </a:xfrm>
            <a:custGeom>
              <a:avLst/>
              <a:gdLst/>
              <a:ahLst/>
              <a:cxnLst/>
              <a:rect l="l" t="t" r="r" b="b"/>
              <a:pathLst>
                <a:path w="5083175" h="2568575">
                  <a:moveTo>
                    <a:pt x="0" y="0"/>
                  </a:moveTo>
                  <a:lnTo>
                    <a:pt x="5083174" y="0"/>
                  </a:lnTo>
                  <a:lnTo>
                    <a:pt x="5083174" y="2568271"/>
                  </a:lnTo>
                  <a:lnTo>
                    <a:pt x="0" y="25682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90"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369" y="4726404"/>
            <a:ext cx="5450359" cy="37040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2286" y="435391"/>
            <a:ext cx="1610475" cy="46472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spc="-5" dirty="0">
                <a:latin typeface="Times New Roman"/>
                <a:cs typeface="Times New Roman"/>
              </a:rPr>
              <a:t>Grouped distribution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Ungrouped</a:t>
            </a:r>
            <a:r>
              <a:rPr sz="1331" spc="-1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2286" y="8131870"/>
            <a:ext cx="6293317" cy="464729"/>
          </a:xfrm>
          <a:prstGeom prst="rect">
            <a:avLst/>
          </a:prstGeom>
        </p:spPr>
        <p:txBody>
          <a:bodyPr vert="horz" wrap="square" lIns="0" tIns="14084" rIns="0" bIns="0" rtlCol="0">
            <a:spAutoFit/>
          </a:bodyPr>
          <a:lstStyle/>
          <a:p>
            <a:pPr marL="14085" marR="5633">
              <a:lnSpc>
                <a:spcPct val="110000"/>
              </a:lnSpc>
              <a:spcBef>
                <a:spcPts val="111"/>
              </a:spcBef>
            </a:pPr>
            <a:r>
              <a:rPr sz="1331" b="1" spc="-5" dirty="0">
                <a:latin typeface="Times New Roman"/>
                <a:cs typeface="Times New Roman"/>
              </a:rPr>
              <a:t>Frequency</a:t>
            </a:r>
            <a:r>
              <a:rPr sz="1331" b="1" spc="122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distribution</a:t>
            </a:r>
            <a:r>
              <a:rPr sz="1331" b="1" spc="12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refers</a:t>
            </a:r>
            <a:r>
              <a:rPr sz="1331" spc="1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12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12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classified</a:t>
            </a:r>
            <a:r>
              <a:rPr sz="1331" spc="122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on</a:t>
            </a:r>
            <a:r>
              <a:rPr sz="1331" spc="12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1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basis</a:t>
            </a:r>
            <a:r>
              <a:rPr sz="1331" spc="12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2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some</a:t>
            </a:r>
            <a:r>
              <a:rPr sz="1331" spc="1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variable</a:t>
            </a:r>
            <a:r>
              <a:rPr sz="1331" spc="126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that</a:t>
            </a:r>
            <a:r>
              <a:rPr sz="1331" spc="1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126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such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prices,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weight,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height,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wages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etc.</a:t>
            </a:r>
            <a:endParaRPr sz="1331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6933" y="937437"/>
            <a:ext cx="4865226" cy="7206647"/>
            <a:chOff x="1381125" y="1326988"/>
            <a:chExt cx="4387215" cy="6498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649" y="1336513"/>
              <a:ext cx="4367749" cy="25380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5887" y="1331751"/>
              <a:ext cx="4377690" cy="2547620"/>
            </a:xfrm>
            <a:custGeom>
              <a:avLst/>
              <a:gdLst/>
              <a:ahLst/>
              <a:cxnLst/>
              <a:rect l="l" t="t" r="r" b="b"/>
              <a:pathLst>
                <a:path w="4377690" h="2547620">
                  <a:moveTo>
                    <a:pt x="0" y="0"/>
                  </a:moveTo>
                  <a:lnTo>
                    <a:pt x="4377274" y="0"/>
                  </a:lnTo>
                  <a:lnTo>
                    <a:pt x="4377274" y="2547619"/>
                  </a:lnTo>
                  <a:lnTo>
                    <a:pt x="0" y="254761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3934551"/>
              <a:ext cx="4075574" cy="19119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85887" y="3929789"/>
              <a:ext cx="4085590" cy="1921510"/>
            </a:xfrm>
            <a:custGeom>
              <a:avLst/>
              <a:gdLst/>
              <a:ahLst/>
              <a:cxnLst/>
              <a:rect l="l" t="t" r="r" b="b"/>
              <a:pathLst>
                <a:path w="4085590" h="1921510">
                  <a:moveTo>
                    <a:pt x="0" y="0"/>
                  </a:moveTo>
                  <a:lnTo>
                    <a:pt x="4085100" y="0"/>
                  </a:lnTo>
                  <a:lnTo>
                    <a:pt x="4085100" y="1921510"/>
                  </a:lnTo>
                  <a:lnTo>
                    <a:pt x="0" y="19215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90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649" y="5903936"/>
              <a:ext cx="4075573" cy="19119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85887" y="5899174"/>
              <a:ext cx="4085590" cy="1921510"/>
            </a:xfrm>
            <a:custGeom>
              <a:avLst/>
              <a:gdLst/>
              <a:ahLst/>
              <a:cxnLst/>
              <a:rect l="l" t="t" r="r" b="b"/>
              <a:pathLst>
                <a:path w="4085590" h="1921509">
                  <a:moveTo>
                    <a:pt x="0" y="0"/>
                  </a:moveTo>
                  <a:lnTo>
                    <a:pt x="4085098" y="0"/>
                  </a:lnTo>
                  <a:lnTo>
                    <a:pt x="4085098" y="1921510"/>
                  </a:lnTo>
                  <a:lnTo>
                    <a:pt x="0" y="19215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9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779" y="3484238"/>
            <a:ext cx="6546824" cy="1606421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267602">
              <a:spcBef>
                <a:spcPts val="266"/>
              </a:spcBef>
            </a:pPr>
            <a:r>
              <a:rPr sz="1331" b="1" spc="-5" dirty="0">
                <a:latin typeface="Times New Roman"/>
                <a:cs typeface="Times New Roman"/>
              </a:rPr>
              <a:t>Measures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of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Centre</a:t>
            </a:r>
            <a:r>
              <a:rPr sz="1331" b="1" spc="-1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Tendency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60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statistics,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central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tendency</a:t>
            </a:r>
            <a:r>
              <a:rPr sz="1331" b="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descriptive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summary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set.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65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Through the </a:t>
            </a:r>
            <a:r>
              <a:rPr sz="1331" spc="-5" dirty="0">
                <a:latin typeface="Times New Roman"/>
                <a:cs typeface="Times New Roman"/>
              </a:rPr>
              <a:t>single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</a:t>
            </a:r>
            <a:r>
              <a:rPr sz="1331" dirty="0">
                <a:latin typeface="Times New Roman"/>
                <a:cs typeface="Times New Roman"/>
              </a:rPr>
              <a:t> from the </a:t>
            </a:r>
            <a:r>
              <a:rPr sz="1331" spc="-5" dirty="0">
                <a:latin typeface="Times New Roman"/>
                <a:cs typeface="Times New Roman"/>
              </a:rPr>
              <a:t>dataset,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reflects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centre</a:t>
            </a:r>
            <a:r>
              <a:rPr sz="1331" dirty="0">
                <a:latin typeface="Times New Roman"/>
                <a:cs typeface="Times New Roman"/>
              </a:rPr>
              <a:t> of the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distribution.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Moreover,</a:t>
            </a:r>
            <a:r>
              <a:rPr sz="1331" spc="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does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not</a:t>
            </a:r>
            <a:r>
              <a:rPr sz="1331" spc="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provide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information</a:t>
            </a:r>
            <a:r>
              <a:rPr sz="1331" spc="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regarding</a:t>
            </a:r>
            <a:r>
              <a:rPr sz="1331" spc="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individual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</a:t>
            </a:r>
            <a:r>
              <a:rPr sz="1331" spc="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from</a:t>
            </a:r>
            <a:r>
              <a:rPr sz="1331" spc="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dataset,</a:t>
            </a:r>
            <a:r>
              <a:rPr sz="1331" spc="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where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it </a:t>
            </a:r>
            <a:r>
              <a:rPr sz="1331" spc="-5" dirty="0">
                <a:latin typeface="Times New Roman"/>
                <a:cs typeface="Times New Roman"/>
              </a:rPr>
              <a:t>gives </a:t>
            </a:r>
            <a:r>
              <a:rPr sz="1331" dirty="0">
                <a:latin typeface="Times New Roman"/>
                <a:cs typeface="Times New Roman"/>
              </a:rPr>
              <a:t>a </a:t>
            </a:r>
            <a:r>
              <a:rPr sz="1331" spc="-5" dirty="0">
                <a:latin typeface="Times New Roman"/>
                <a:cs typeface="Times New Roman"/>
              </a:rPr>
              <a:t>summary </a:t>
            </a:r>
            <a:r>
              <a:rPr sz="1331" dirty="0">
                <a:latin typeface="Times New Roman"/>
                <a:cs typeface="Times New Roman"/>
              </a:rPr>
              <a:t>of the </a:t>
            </a:r>
            <a:r>
              <a:rPr sz="1331" spc="-5" dirty="0">
                <a:latin typeface="Times New Roman"/>
                <a:cs typeface="Times New Roman"/>
              </a:rPr>
              <a:t>dataset. Generally,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central tendency </a:t>
            </a:r>
            <a:r>
              <a:rPr sz="1331" dirty="0">
                <a:latin typeface="Times New Roman"/>
                <a:cs typeface="Times New Roman"/>
              </a:rPr>
              <a:t>of a </a:t>
            </a:r>
            <a:r>
              <a:rPr sz="1331" spc="-5" dirty="0">
                <a:latin typeface="Times New Roman"/>
                <a:cs typeface="Times New Roman"/>
              </a:rPr>
              <a:t>dataset can </a:t>
            </a:r>
            <a:r>
              <a:rPr sz="1331" dirty="0">
                <a:latin typeface="Times New Roman"/>
                <a:cs typeface="Times New Roman"/>
              </a:rPr>
              <a:t>be </a:t>
            </a:r>
            <a:r>
              <a:rPr sz="1331" spc="-5" dirty="0">
                <a:latin typeface="Times New Roman"/>
                <a:cs typeface="Times New Roman"/>
              </a:rPr>
              <a:t>defined </a:t>
            </a:r>
            <a:r>
              <a:rPr sz="1331" dirty="0">
                <a:latin typeface="Times New Roman"/>
                <a:cs typeface="Times New Roman"/>
              </a:rPr>
              <a:t> using</a:t>
            </a:r>
            <a:r>
              <a:rPr sz="1331" spc="-5" dirty="0">
                <a:latin typeface="Times New Roman"/>
                <a:cs typeface="Times New Roman"/>
              </a:rPr>
              <a:t> some </a:t>
            </a:r>
            <a:r>
              <a:rPr sz="1331" dirty="0">
                <a:latin typeface="Times New Roman"/>
                <a:cs typeface="Times New Roman"/>
              </a:rPr>
              <a:t>of the</a:t>
            </a:r>
            <a:r>
              <a:rPr sz="1331" spc="-5" dirty="0">
                <a:latin typeface="Times New Roman"/>
                <a:cs typeface="Times New Roman"/>
              </a:rPr>
              <a:t> measures</a:t>
            </a:r>
            <a:r>
              <a:rPr sz="1331" dirty="0">
                <a:latin typeface="Times New Roman"/>
                <a:cs typeface="Times New Roman"/>
              </a:rPr>
              <a:t> in </a:t>
            </a:r>
            <a:r>
              <a:rPr sz="1331" spc="-5" dirty="0">
                <a:latin typeface="Times New Roman"/>
                <a:cs typeface="Times New Roman"/>
              </a:rPr>
              <a:t>statistics.</a:t>
            </a:r>
            <a:endParaRPr sz="133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8779" y="6739272"/>
            <a:ext cx="6546824" cy="3538360"/>
          </a:xfrm>
          <a:prstGeom prst="rect">
            <a:avLst/>
          </a:prstGeom>
        </p:spPr>
        <p:txBody>
          <a:bodyPr vert="horz" wrap="square" lIns="0" tIns="33801" rIns="0" bIns="0" rtlCol="0">
            <a:spAutoFit/>
          </a:bodyPr>
          <a:lstStyle/>
          <a:p>
            <a:pPr marL="14085">
              <a:spcBef>
                <a:spcPts val="266"/>
              </a:spcBef>
            </a:pPr>
            <a:r>
              <a:rPr sz="1331" b="1" spc="-5" dirty="0">
                <a:latin typeface="Times New Roman"/>
                <a:cs typeface="Times New Roman"/>
              </a:rPr>
              <a:t>Mean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60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5" dirty="0">
                <a:latin typeface="Times New Roman"/>
                <a:cs typeface="Times New Roman"/>
              </a:rPr>
              <a:t> mean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represents</a:t>
            </a:r>
            <a:r>
              <a:rPr sz="1331" dirty="0">
                <a:latin typeface="Times New Roman"/>
                <a:cs typeface="Times New Roman"/>
              </a:rPr>
              <a:t> the</a:t>
            </a:r>
            <a:r>
              <a:rPr sz="1331" spc="-5" dirty="0">
                <a:latin typeface="Times New Roman"/>
                <a:cs typeface="Times New Roman"/>
              </a:rPr>
              <a:t> average value </a:t>
            </a:r>
            <a:r>
              <a:rPr sz="1331" dirty="0">
                <a:latin typeface="Times New Roman"/>
                <a:cs typeface="Times New Roman"/>
              </a:rPr>
              <a:t>of the</a:t>
            </a:r>
            <a:r>
              <a:rPr sz="1331" spc="-5" dirty="0">
                <a:latin typeface="Times New Roman"/>
                <a:cs typeface="Times New Roman"/>
              </a:rPr>
              <a:t> dataset.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>
              <a:lnSpc>
                <a:spcPct val="111700"/>
              </a:lnSpc>
              <a:spcBef>
                <a:spcPts val="854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It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can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calculated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sum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all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dataset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divided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by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number</a:t>
            </a:r>
            <a:r>
              <a:rPr sz="1331" spc="-44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-49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values. </a:t>
            </a:r>
            <a:r>
              <a:rPr sz="1331" spc="-317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 </a:t>
            </a:r>
            <a:r>
              <a:rPr sz="1331" spc="-5" dirty="0">
                <a:latin typeface="Times New Roman"/>
                <a:cs typeface="Times New Roman"/>
              </a:rPr>
              <a:t>general,</a:t>
            </a:r>
            <a:r>
              <a:rPr sz="1331" dirty="0">
                <a:latin typeface="Times New Roman"/>
                <a:cs typeface="Times New Roman"/>
              </a:rPr>
              <a:t> it is </a:t>
            </a:r>
            <a:r>
              <a:rPr sz="1331" spc="-5" dirty="0">
                <a:latin typeface="Times New Roman"/>
                <a:cs typeface="Times New Roman"/>
              </a:rPr>
              <a:t>considered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dirty="0">
                <a:latin typeface="Times New Roman"/>
                <a:cs typeface="Times New Roman"/>
              </a:rPr>
              <a:t> the </a:t>
            </a:r>
            <a:r>
              <a:rPr sz="1331" b="1" spc="-5" dirty="0">
                <a:latin typeface="Times New Roman"/>
                <a:cs typeface="Times New Roman"/>
              </a:rPr>
              <a:t>arithmetic mean</a:t>
            </a:r>
            <a:r>
              <a:rPr sz="1331" spc="-5" dirty="0">
                <a:latin typeface="Times New Roman"/>
                <a:cs typeface="Times New Roman"/>
              </a:rPr>
              <a:t>.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37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spc="-5" dirty="0">
                <a:latin typeface="Times New Roman"/>
                <a:cs typeface="Times New Roman"/>
              </a:rPr>
              <a:t>Some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other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measures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used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to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find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central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tendency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follows: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65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Geometric Mean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(nth</a:t>
            </a:r>
            <a:r>
              <a:rPr sz="1331" dirty="0">
                <a:latin typeface="Times New Roman"/>
                <a:cs typeface="Times New Roman"/>
              </a:rPr>
              <a:t> root of the</a:t>
            </a:r>
            <a:r>
              <a:rPr sz="1331" spc="-5" dirty="0">
                <a:latin typeface="Times New Roman"/>
                <a:cs typeface="Times New Roman"/>
              </a:rPr>
              <a:t> product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 n </a:t>
            </a:r>
            <a:r>
              <a:rPr sz="1331" spc="-5" dirty="0">
                <a:latin typeface="Times New Roman"/>
                <a:cs typeface="Times New Roman"/>
              </a:rPr>
              <a:t>numbers)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65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Harmonic</a:t>
            </a:r>
            <a:r>
              <a:rPr sz="1331" b="1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Mean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(the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reciprocal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average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of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reciprocals)</a:t>
            </a:r>
            <a:endParaRPr sz="1331">
              <a:latin typeface="Times New Roman"/>
              <a:cs typeface="Times New Roman"/>
            </a:endParaRPr>
          </a:p>
          <a:p>
            <a:pPr marL="267602" indent="-253517">
              <a:spcBef>
                <a:spcPts val="1037"/>
              </a:spcBef>
              <a:buFont typeface="Arial MT"/>
              <a:buChar char="•"/>
              <a:tabLst>
                <a:tab pos="266898" algn="l"/>
                <a:tab pos="267602" algn="l"/>
              </a:tabLst>
            </a:pPr>
            <a:r>
              <a:rPr sz="1331" b="1" spc="-5" dirty="0">
                <a:latin typeface="Times New Roman"/>
                <a:cs typeface="Times New Roman"/>
              </a:rPr>
              <a:t>Weighted</a:t>
            </a:r>
            <a:r>
              <a:rPr sz="1331" b="1" spc="5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Mean</a:t>
            </a:r>
            <a:r>
              <a:rPr sz="1331" b="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(where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some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contribute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more</a:t>
            </a:r>
            <a:r>
              <a:rPr sz="1331" spc="5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than</a:t>
            </a:r>
            <a:r>
              <a:rPr sz="1331" spc="1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others)</a:t>
            </a:r>
            <a:endParaRPr sz="1331">
              <a:latin typeface="Times New Roman"/>
              <a:cs typeface="Times New Roman"/>
            </a:endParaRPr>
          </a:p>
          <a:p>
            <a:pPr marL="267602" marR="5633" indent="-253517" algn="just">
              <a:lnSpc>
                <a:spcPct val="110000"/>
              </a:lnSpc>
              <a:spcBef>
                <a:spcPts val="903"/>
              </a:spcBef>
              <a:buFont typeface="Arial MT"/>
              <a:buChar char="•"/>
              <a:tabLst>
                <a:tab pos="267602" algn="l"/>
              </a:tabLst>
            </a:pPr>
            <a:r>
              <a:rPr sz="1331" dirty="0">
                <a:latin typeface="Times New Roman"/>
                <a:cs typeface="Times New Roman"/>
              </a:rPr>
              <a:t>It is </a:t>
            </a:r>
            <a:r>
              <a:rPr sz="1331" spc="-5" dirty="0">
                <a:latin typeface="Times New Roman"/>
                <a:cs typeface="Times New Roman"/>
              </a:rPr>
              <a:t>observed that </a:t>
            </a:r>
            <a:r>
              <a:rPr sz="1331" dirty="0">
                <a:latin typeface="Times New Roman"/>
                <a:cs typeface="Times New Roman"/>
              </a:rPr>
              <a:t>if </a:t>
            </a:r>
            <a:r>
              <a:rPr sz="1331" spc="-5" dirty="0">
                <a:latin typeface="Times New Roman"/>
                <a:cs typeface="Times New Roman"/>
              </a:rPr>
              <a:t>all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values </a:t>
            </a:r>
            <a:r>
              <a:rPr sz="1331" dirty="0">
                <a:latin typeface="Times New Roman"/>
                <a:cs typeface="Times New Roman"/>
              </a:rPr>
              <a:t>in the </a:t>
            </a:r>
            <a:r>
              <a:rPr sz="1331" spc="-5" dirty="0">
                <a:latin typeface="Times New Roman"/>
                <a:cs typeface="Times New Roman"/>
              </a:rPr>
              <a:t>dataset are </a:t>
            </a:r>
            <a:r>
              <a:rPr sz="1331" dirty="0">
                <a:latin typeface="Times New Roman"/>
                <a:cs typeface="Times New Roman"/>
              </a:rPr>
              <a:t>the </a:t>
            </a:r>
            <a:r>
              <a:rPr sz="1331" spc="-5" dirty="0">
                <a:latin typeface="Times New Roman"/>
                <a:cs typeface="Times New Roman"/>
              </a:rPr>
              <a:t>same, then all geometric, arithmetic </a:t>
            </a:r>
            <a:r>
              <a:rPr sz="1331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and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harmonic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values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are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same.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If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there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is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variability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in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data,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then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dirty="0">
                <a:latin typeface="Times New Roman"/>
                <a:cs typeface="Times New Roman"/>
              </a:rPr>
              <a:t>the</a:t>
            </a:r>
            <a:r>
              <a:rPr sz="1331" spc="-38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mean</a:t>
            </a:r>
            <a:r>
              <a:rPr sz="1331" spc="-33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value </a:t>
            </a:r>
            <a:r>
              <a:rPr sz="1331" spc="-322" dirty="0">
                <a:latin typeface="Times New Roman"/>
                <a:cs typeface="Times New Roman"/>
              </a:rPr>
              <a:t> </a:t>
            </a:r>
            <a:r>
              <a:rPr sz="1331" spc="-5" dirty="0">
                <a:latin typeface="Times New Roman"/>
                <a:cs typeface="Times New Roman"/>
              </a:rPr>
              <a:t>differs.</a:t>
            </a:r>
            <a:endParaRPr sz="1331">
              <a:latin typeface="Times New Roman"/>
              <a:cs typeface="Times New Roman"/>
            </a:endParaRPr>
          </a:p>
          <a:p>
            <a:pPr marL="267602">
              <a:spcBef>
                <a:spcPts val="1065"/>
              </a:spcBef>
            </a:pPr>
            <a:r>
              <a:rPr sz="1331" b="1" spc="-5" dirty="0">
                <a:latin typeface="Times New Roman"/>
                <a:cs typeface="Times New Roman"/>
              </a:rPr>
              <a:t>Calculating</a:t>
            </a:r>
            <a:r>
              <a:rPr sz="1331" b="1" spc="-22" dirty="0">
                <a:latin typeface="Times New Roman"/>
                <a:cs typeface="Times New Roman"/>
              </a:rPr>
              <a:t> </a:t>
            </a:r>
            <a:r>
              <a:rPr sz="1331" b="1" dirty="0">
                <a:latin typeface="Times New Roman"/>
                <a:cs typeface="Times New Roman"/>
              </a:rPr>
              <a:t>the</a:t>
            </a:r>
            <a:r>
              <a:rPr sz="1331" b="1" spc="-16" dirty="0">
                <a:latin typeface="Times New Roman"/>
                <a:cs typeface="Times New Roman"/>
              </a:rPr>
              <a:t> </a:t>
            </a:r>
            <a:r>
              <a:rPr sz="1331" b="1" spc="-5" dirty="0">
                <a:latin typeface="Times New Roman"/>
                <a:cs typeface="Times New Roman"/>
              </a:rPr>
              <a:t>Mean</a:t>
            </a:r>
            <a:endParaRPr sz="133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7798" y="513002"/>
            <a:ext cx="5338368" cy="29547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2810" y="5474205"/>
            <a:ext cx="3807349" cy="12262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85272" y="10619304"/>
            <a:ext cx="73235" cy="205511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14085">
              <a:spcBef>
                <a:spcPts val="5"/>
              </a:spcBef>
            </a:pPr>
            <a:r>
              <a:rPr sz="1331" dirty="0">
                <a:latin typeface="Microsoft Sans Serif"/>
                <a:cs typeface="Microsoft Sans Serif"/>
              </a:rPr>
              <a:t> </a:t>
            </a:r>
            <a:endParaRPr sz="1331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613324" y="10622685"/>
            <a:ext cx="488400" cy="205492"/>
          </a:xfrm>
          <a:prstGeom prst="rect">
            <a:avLst/>
          </a:prstGeom>
        </p:spPr>
        <p:txBody>
          <a:bodyPr vert="horz" wrap="square" lIns="0" tIns="704" rIns="0" bIns="0" rtlCol="0">
            <a:spAutoFit/>
          </a:bodyPr>
          <a:lstStyle/>
          <a:p>
            <a:pPr marL="42253">
              <a:spcBef>
                <a:spcPts val="5"/>
              </a:spcBef>
            </a:pPr>
            <a:r>
              <a:rPr dirty="0"/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12033</Words>
  <Application>Microsoft Office PowerPoint</Application>
  <PresentationFormat>Custom</PresentationFormat>
  <Paragraphs>862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MT</vt:lpstr>
      <vt:lpstr>Calibri</vt:lpstr>
      <vt:lpstr>Calibri Light</vt:lpstr>
      <vt:lpstr>Cambria Math</vt:lpstr>
      <vt:lpstr>Microsoft Sans Serif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3</cp:revision>
  <dcterms:created xsi:type="dcterms:W3CDTF">2022-10-19T04:54:11Z</dcterms:created>
  <dcterms:modified xsi:type="dcterms:W3CDTF">2024-02-22T16:12:31Z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2022-07-13T00:00:00Z</vt:filetime>
  </property>
  <property fmtid="{D5CDD505-2E9C-101B-9397-08002B2CF9AE}" pid="3" name="LastSaved">
    <vt:filetime>2022-10-19T00:00:00Z</vt:filetime>
  </property>
</Properties>
</file>