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7.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0.xml" ContentType="application/vnd.openxmlformats-officedocument.presentationml.notesSlide+xml"/>
  <Override PartName="/ppt/charts/chart10.xml" ContentType="application/vnd.openxmlformats-officedocument.drawingml.chart+xml"/>
  <Override PartName="/ppt/notesSlides/notesSlide11.xml" ContentType="application/vnd.openxmlformats-officedocument.presentationml.notesSlide+xml"/>
  <Override PartName="/ppt/charts/chart11.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2.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3.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4.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5.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1" r:id="rId1"/>
  </p:sldMasterIdLst>
  <p:notesMasterIdLst>
    <p:notesMasterId r:id="rId26"/>
  </p:notesMasterIdLst>
  <p:sldIdLst>
    <p:sldId id="256" r:id="rId2"/>
    <p:sldId id="257" r:id="rId3"/>
    <p:sldId id="284" r:id="rId4"/>
    <p:sldId id="259" r:id="rId5"/>
    <p:sldId id="260" r:id="rId6"/>
    <p:sldId id="261" r:id="rId7"/>
    <p:sldId id="262" r:id="rId8"/>
    <p:sldId id="287" r:id="rId9"/>
    <p:sldId id="265" r:id="rId10"/>
    <p:sldId id="266" r:id="rId11"/>
    <p:sldId id="288" r:id="rId12"/>
    <p:sldId id="269" r:id="rId13"/>
    <p:sldId id="282" r:id="rId14"/>
    <p:sldId id="289" r:id="rId15"/>
    <p:sldId id="267" r:id="rId16"/>
    <p:sldId id="268" r:id="rId17"/>
    <p:sldId id="290" r:id="rId18"/>
    <p:sldId id="291" r:id="rId19"/>
    <p:sldId id="278" r:id="rId20"/>
    <p:sldId id="281" r:id="rId21"/>
    <p:sldId id="271" r:id="rId22"/>
    <p:sldId id="292" r:id="rId23"/>
    <p:sldId id="286" r:id="rId24"/>
    <p:sldId id="277"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8" roundtripDataSignature="AMtx7mgehM4y0msK/rCTDpMiIJT6tJqiX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44DC7231-9F2D-4722-9867-A4D4F8DACEC5}">
  <a:tblStyle styleId="{44DC7231-9F2D-4722-9867-A4D4F8DACEC5}" styleName="Table_0">
    <a:wholeTbl>
      <a:tcTxStyle b="off" i="off">
        <a:font>
          <a:latin typeface="Calibri"/>
          <a:ea typeface="Calibri"/>
          <a:cs typeface="Calibri"/>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12700" cap="flat" cmpd="sng">
              <a:solidFill>
                <a:schemeClr val="accent1"/>
              </a:solidFill>
              <a:prstDash val="solid"/>
              <a:round/>
              <a:headEnd type="none" w="sm" len="sm"/>
              <a:tailEnd type="none" w="sm" len="sm"/>
            </a:ln>
          </a:top>
          <a:bottom>
            <a:ln w="12700" cap="flat" cmpd="sng">
              <a:solidFill>
                <a:schemeClr val="accent1"/>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accent1">
              <a:alpha val="20000"/>
            </a:schemeClr>
          </a:solidFill>
        </a:fill>
      </a:tcStyle>
    </a:band1H>
    <a:band2H>
      <a:tcTxStyle b="off" i="off"/>
      <a:tcStyle>
        <a:tcBdr/>
      </a:tcStyle>
    </a:band2H>
    <a:band1V>
      <a:tcTxStyle b="off" i="off"/>
      <a:tcStyle>
        <a:tcBdr/>
        <a:fill>
          <a:solidFill>
            <a:schemeClr val="accent1">
              <a:alpha val="20000"/>
            </a:schemeClr>
          </a:solidFill>
        </a:fill>
      </a:tcStyle>
    </a:band1V>
    <a:band2V>
      <a:tcTxStyle b="off" i="off"/>
      <a:tcStyle>
        <a:tcBdr/>
      </a:tcStyle>
    </a:band2V>
    <a:lastCol>
      <a:tcTxStyle b="on" i="off"/>
      <a:tcStyle>
        <a:tcBdr/>
      </a:tcStyle>
    </a:lastCol>
    <a:firstCol>
      <a:tcTxStyle b="on" i="off"/>
      <a:tcStyle>
        <a:tcBdr/>
      </a:tcStyle>
    </a:firstCol>
    <a:lastRow>
      <a:tcTxStyle b="on" i="off"/>
      <a:tcStyle>
        <a:tcBdr>
          <a:top>
            <a:ln w="12700" cap="flat" cmpd="sng">
              <a:solidFill>
                <a:schemeClr val="accent1"/>
              </a:solidFill>
              <a:prstDash val="solid"/>
              <a:round/>
              <a:headEnd type="none" w="sm" len="sm"/>
              <a:tailEnd type="none" w="sm" len="sm"/>
            </a:ln>
          </a:top>
        </a:tcBdr>
        <a:fill>
          <a:solidFill>
            <a:srgbClr val="FFFFFF">
              <a:alpha val="0"/>
            </a:srgbClr>
          </a:solidFill>
        </a:fill>
      </a:tcStyle>
    </a:lastRow>
    <a:seCell>
      <a:tcTxStyle b="off" i="off"/>
      <a:tcStyle>
        <a:tcBdr/>
      </a:tcStyle>
    </a:seCell>
    <a:swCell>
      <a:tcTxStyle b="off" i="off"/>
      <a:tcStyle>
        <a:tcBdr/>
      </a:tcStyle>
    </a:swCell>
    <a:firstRow>
      <a:tcTxStyle b="on" i="off"/>
      <a:tcStyle>
        <a:tcBdr>
          <a:bottom>
            <a:ln w="12700" cap="flat" cmpd="sng">
              <a:solidFill>
                <a:schemeClr val="accent1"/>
              </a:solidFill>
              <a:prstDash val="solid"/>
              <a:round/>
              <a:headEnd type="none" w="sm" len="sm"/>
              <a:tailEnd type="none" w="sm" len="sm"/>
            </a:ln>
          </a:bottom>
        </a:tcBdr>
        <a:fill>
          <a:solidFill>
            <a:srgbClr val="FFFFFF">
              <a:alpha val="0"/>
            </a:srgbClr>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56" y="2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1" Type="http://schemas.openxmlformats.org/officeDocument/2006/relationships/oleObject" Target="file:///C:\Users\dell\Desktop\astrosage\astrofinal\Copy%20of%20Dataset.xlsx" TargetMode="External"/></Relationships>
</file>

<file path=ppt/charts/_rels/chart11.xml.rels><?xml version="1.0" encoding="UTF-8" standalone="yes"?>
<Relationships xmlns="http://schemas.openxmlformats.org/package/2006/relationships"><Relationship Id="rId3" Type="http://schemas.openxmlformats.org/officeDocument/2006/relationships/oleObject" Target="file:///C:\Users\dell\Desktop\astrosage\astrofinal\Copy%20of%20Dataset.xlsx" TargetMode="External"/><Relationship Id="rId2" Type="http://schemas.microsoft.com/office/2011/relationships/chartColorStyle" Target="colors10.xml"/><Relationship Id="rId1" Type="http://schemas.microsoft.com/office/2011/relationships/chartStyle" Target="style10.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dell\Desktop\sep4,aestro\Data.xlsx" TargetMode="External"/><Relationship Id="rId2" Type="http://schemas.microsoft.com/office/2011/relationships/chartColorStyle" Target="colors11.xml"/><Relationship Id="rId1" Type="http://schemas.microsoft.com/office/2011/relationships/chartStyle" Target="style11.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dell\Desktop\sep4,aestro\Data.xlsx" TargetMode="External"/><Relationship Id="rId2" Type="http://schemas.microsoft.com/office/2011/relationships/chartColorStyle" Target="colors12.xml"/><Relationship Id="rId1" Type="http://schemas.microsoft.com/office/2011/relationships/chartStyle" Target="style12.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dell\Desktop\astrosage\astrofinal\Copy%20of%20Dataset.xlsx" TargetMode="External"/><Relationship Id="rId2" Type="http://schemas.microsoft.com/office/2011/relationships/chartColorStyle" Target="colors13.xml"/><Relationship Id="rId1" Type="http://schemas.microsoft.com/office/2011/relationships/chartStyle" Target="style13.xml"/></Relationships>
</file>

<file path=ppt/charts/_rels/chart15.xml.rels><?xml version="1.0" encoding="UTF-8" standalone="yes"?>
<Relationships xmlns="http://schemas.openxmlformats.org/package/2006/relationships"><Relationship Id="rId3" Type="http://schemas.openxmlformats.org/officeDocument/2006/relationships/oleObject" Target="file:///C:\Users\dell\Desktop\astrosage\astrofinal\Copy%20of%20Dataset.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OneDrive\Desktop\Astrosage_Analysis_Dashboar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dell\Desktop\github\prince\Data.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dell\Desktop\github\prince\Data.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dell\Desktop\sep4,aestro\Data.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dell\Desktop\astrosage\astrofinal\Copy%20of%20Dataset.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dell\Desktop\astrosage\astrofinal\Copy%20of%20Dataset.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dell\Desktop\astrosage\astrofinal\Copy%20of%20Dataset.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dell\Desktop\astrosage\astrofinal\Copy%20of%20Dataset.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[Astrosage_Analysis_Dashboard.xlsx]DataForDashboard!PivotTable19</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t>Revenue</a:t>
            </a:r>
            <a:r>
              <a:rPr lang="en-IN" b="1" baseline="0"/>
              <a:t> Distribution on </a:t>
            </a:r>
          </a:p>
          <a:p>
            <a:pPr>
              <a:defRPr/>
            </a:pPr>
            <a:r>
              <a:rPr lang="en-IN" b="1" baseline="0"/>
              <a:t>Category</a:t>
            </a:r>
            <a:endParaRPr lang="en-IN" b="1"/>
          </a:p>
        </c:rich>
      </c:tx>
      <c:layout>
        <c:manualLayout>
          <c:xMode val="edge"/>
          <c:yMode val="edge"/>
          <c:x val="0.22985138701586713"/>
          <c:y val="2.7219760774738689E-2"/>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2"/>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pivotFmt>
      <c:pivotFmt>
        <c:idx val="4"/>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w="25400">
            <a:solidFill>
              <a:schemeClr val="lt1"/>
            </a:solidFill>
          </a:ln>
          <a:effectLst/>
          <a:sp3d contourW="25400">
            <a:contourClr>
              <a:schemeClr val="lt1"/>
            </a:contourClr>
          </a:sp3d>
        </c:spPr>
      </c:pivotFmt>
      <c:pivotFmt>
        <c:idx val="16"/>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dLbl>
          <c:idx val="0"/>
          <c:layout>
            <c:manualLayout>
              <c:x val="9.3652721120703289E-2"/>
              <c:y val="5.6257653698527678E-2"/>
            </c:manualLayout>
          </c:layout>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5"/>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DataForDashboard!$H$2</c:f>
              <c:strCache>
                <c:ptCount val="1"/>
                <c:pt idx="0">
                  <c:v>Total</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4705-4F13-9CDC-5C678EC98A5D}"/>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4705-4F13-9CDC-5C678EC98A5D}"/>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4705-4F13-9CDC-5C678EC98A5D}"/>
              </c:ext>
            </c:extLst>
          </c:dPt>
          <c:dLbls>
            <c:dLbl>
              <c:idx val="1"/>
              <c:layout>
                <c:manualLayout>
                  <c:x val="9.3652721120703289E-2"/>
                  <c:y val="5.6257653698527678E-2"/>
                </c:manualLayout>
              </c:layout>
              <c:dLblPos val="bestFi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4705-4F13-9CDC-5C678EC98A5D}"/>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bg2"/>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DataForDashboard!$G$3:$G$6</c:f>
              <c:strCache>
                <c:ptCount val="3"/>
                <c:pt idx="0">
                  <c:v>Call</c:v>
                </c:pt>
                <c:pt idx="1">
                  <c:v>Chat</c:v>
                </c:pt>
                <c:pt idx="2">
                  <c:v>public_live_Call</c:v>
                </c:pt>
              </c:strCache>
            </c:strRef>
          </c:cat>
          <c:val>
            <c:numRef>
              <c:f>DataForDashboard!$H$3:$H$6</c:f>
              <c:numCache>
                <c:formatCode>0.0</c:formatCode>
                <c:ptCount val="3"/>
                <c:pt idx="0">
                  <c:v>168520.61833333349</c:v>
                </c:pt>
                <c:pt idx="1">
                  <c:v>45494.683333333334</c:v>
                </c:pt>
                <c:pt idx="2">
                  <c:v>50.596999999999902</c:v>
                </c:pt>
              </c:numCache>
            </c:numRef>
          </c:val>
          <c:extLst>
            <c:ext xmlns:c16="http://schemas.microsoft.com/office/drawing/2014/chart" uri="{C3380CC4-5D6E-409C-BE32-E72D297353CC}">
              <c16:uniqueId val="{00000006-4705-4F13-9CDC-5C678EC98A5D}"/>
            </c:ext>
          </c:extLst>
        </c:ser>
        <c:dLbls>
          <c:dLblPos val="bestFit"/>
          <c:showLegendKey val="0"/>
          <c:showVal val="1"/>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lvl="0">
              <a:defRPr sz="1600" b="1" i="0">
                <a:solidFill>
                  <a:srgbClr val="757575"/>
                </a:solidFill>
                <a:latin typeface="Calibri Light"/>
              </a:defRPr>
            </a:pPr>
            <a:r>
              <a:rPr lang="en-US" sz="1600" b="1" i="0">
                <a:solidFill>
                  <a:srgbClr val="757575"/>
                </a:solidFill>
                <a:latin typeface="Calibri Light"/>
              </a:rPr>
              <a:t>Top 10 Guru on Earning</a:t>
            </a:r>
          </a:p>
        </c:rich>
      </c:tx>
      <c:overlay val="0"/>
    </c:title>
    <c:autoTitleDeleted val="0"/>
    <c:plotArea>
      <c:layout>
        <c:manualLayout>
          <c:xMode val="edge"/>
          <c:yMode val="edge"/>
          <c:x val="4.3288664152353482E-2"/>
          <c:y val="6.3151980374312508E-2"/>
          <c:w val="0.95671133333841407"/>
          <c:h val="0.85915777048499864"/>
        </c:manualLayout>
      </c:layout>
      <c:barChart>
        <c:barDir val="col"/>
        <c:grouping val="clustered"/>
        <c:varyColors val="1"/>
        <c:ser>
          <c:idx val="0"/>
          <c:order val="0"/>
          <c:tx>
            <c:v>Sum of Call time Duration ( Minute )</c:v>
          </c:tx>
          <c:spPr>
            <a:solidFill>
              <a:srgbClr val="5B9BD5"/>
            </a:solidFill>
            <a:ln cmpd="sng">
              <a:solidFill>
                <a:srgbClr val="000000"/>
              </a:solidFill>
            </a:ln>
          </c:spPr>
          <c:invertIfNegative val="1"/>
          <c:cat>
            <c:strRef>
              <c:f>Pivot!$A$76:$A$85</c:f>
              <c:strCache>
                <c:ptCount val="10"/>
                <c:pt idx="0">
                  <c:v>Astro Divya</c:v>
                </c:pt>
                <c:pt idx="1">
                  <c:v>Astro Ruchi</c:v>
                </c:pt>
                <c:pt idx="2">
                  <c:v>Astro Seema</c:v>
                </c:pt>
                <c:pt idx="3">
                  <c:v>Astro Shalini</c:v>
                </c:pt>
                <c:pt idx="4">
                  <c:v>Astro Sonam S</c:v>
                </c:pt>
                <c:pt idx="5">
                  <c:v>Dr Balkrisna</c:v>
                </c:pt>
                <c:pt idx="6">
                  <c:v>Tarot Ari</c:v>
                </c:pt>
                <c:pt idx="7">
                  <c:v>Tarot Bee Riya</c:v>
                </c:pt>
                <c:pt idx="8">
                  <c:v>Tarot Rupika</c:v>
                </c:pt>
                <c:pt idx="9">
                  <c:v>Usha Siingh</c:v>
                </c:pt>
              </c:strCache>
            </c:strRef>
          </c:cat>
          <c:val>
            <c:numRef>
              <c:f>Pivot!$B$76:$B$85</c:f>
              <c:numCache>
                <c:formatCode>General</c:formatCode>
                <c:ptCount val="10"/>
                <c:pt idx="0">
                  <c:v>2358.8460000000036</c:v>
                </c:pt>
                <c:pt idx="1">
                  <c:v>2252.6342000000054</c:v>
                </c:pt>
                <c:pt idx="2">
                  <c:v>1531.5690000000018</c:v>
                </c:pt>
                <c:pt idx="3">
                  <c:v>2948.3074999999994</c:v>
                </c:pt>
                <c:pt idx="4">
                  <c:v>1978.9111999999989</c:v>
                </c:pt>
                <c:pt idx="5">
                  <c:v>1323.6726000000006</c:v>
                </c:pt>
                <c:pt idx="6">
                  <c:v>1085.7309</c:v>
                </c:pt>
                <c:pt idx="7">
                  <c:v>359.59570000000093</c:v>
                </c:pt>
                <c:pt idx="8">
                  <c:v>936.61600000000078</c:v>
                </c:pt>
                <c:pt idx="9">
                  <c:v>186.84859999999989</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0-92F3-491C-9CD3-BCCDD92D3F84}"/>
            </c:ext>
          </c:extLst>
        </c:ser>
        <c:ser>
          <c:idx val="1"/>
          <c:order val="1"/>
          <c:tx>
            <c:v>Sum of Chat Duartion ( Minute )</c:v>
          </c:tx>
          <c:spPr>
            <a:solidFill>
              <a:srgbClr val="ED7D31"/>
            </a:solidFill>
            <a:ln cmpd="sng">
              <a:solidFill>
                <a:srgbClr val="000000"/>
              </a:solidFill>
            </a:ln>
          </c:spPr>
          <c:invertIfNegative val="1"/>
          <c:cat>
            <c:strRef>
              <c:f>Pivot!$A$76:$A$85</c:f>
              <c:strCache>
                <c:ptCount val="10"/>
                <c:pt idx="0">
                  <c:v>Astro Divya</c:v>
                </c:pt>
                <c:pt idx="1">
                  <c:v>Astro Ruchi</c:v>
                </c:pt>
                <c:pt idx="2">
                  <c:v>Astro Seema</c:v>
                </c:pt>
                <c:pt idx="3">
                  <c:v>Astro Shalini</c:v>
                </c:pt>
                <c:pt idx="4">
                  <c:v>Astro Sonam S</c:v>
                </c:pt>
                <c:pt idx="5">
                  <c:v>Dr Balkrisna</c:v>
                </c:pt>
                <c:pt idx="6">
                  <c:v>Tarot Ari</c:v>
                </c:pt>
                <c:pt idx="7">
                  <c:v>Tarot Bee Riya</c:v>
                </c:pt>
                <c:pt idx="8">
                  <c:v>Tarot Rupika</c:v>
                </c:pt>
                <c:pt idx="9">
                  <c:v>Usha Siingh</c:v>
                </c:pt>
              </c:strCache>
            </c:strRef>
          </c:cat>
          <c:val>
            <c:numRef>
              <c:f>Pivot!$C$76:$C$85</c:f>
              <c:numCache>
                <c:formatCode>General</c:formatCode>
                <c:ptCount val="10"/>
                <c:pt idx="0">
                  <c:v>4551</c:v>
                </c:pt>
                <c:pt idx="1">
                  <c:v>2737</c:v>
                </c:pt>
                <c:pt idx="2">
                  <c:v>2552</c:v>
                </c:pt>
                <c:pt idx="3">
                  <c:v>1685</c:v>
                </c:pt>
                <c:pt idx="4">
                  <c:v>3180</c:v>
                </c:pt>
                <c:pt idx="5">
                  <c:v>1898</c:v>
                </c:pt>
                <c:pt idx="6">
                  <c:v>1203</c:v>
                </c:pt>
                <c:pt idx="7">
                  <c:v>2801</c:v>
                </c:pt>
                <c:pt idx="8">
                  <c:v>2031</c:v>
                </c:pt>
                <c:pt idx="9">
                  <c:v>520</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1-92F3-491C-9CD3-BCCDD92D3F84}"/>
            </c:ext>
          </c:extLst>
        </c:ser>
        <c:ser>
          <c:idx val="2"/>
          <c:order val="2"/>
          <c:tx>
            <c:v>Sum of Astrologers Earnings</c:v>
          </c:tx>
          <c:spPr>
            <a:solidFill>
              <a:srgbClr val="A5A5A5"/>
            </a:solidFill>
            <a:ln cmpd="sng">
              <a:solidFill>
                <a:srgbClr val="000000"/>
              </a:solidFill>
            </a:ln>
          </c:spPr>
          <c:invertIfNegative val="1"/>
          <c:cat>
            <c:strRef>
              <c:f>Pivot!$A$76:$A$85</c:f>
              <c:strCache>
                <c:ptCount val="10"/>
                <c:pt idx="0">
                  <c:v>Astro Divya</c:v>
                </c:pt>
                <c:pt idx="1">
                  <c:v>Astro Ruchi</c:v>
                </c:pt>
                <c:pt idx="2">
                  <c:v>Astro Seema</c:v>
                </c:pt>
                <c:pt idx="3">
                  <c:v>Astro Shalini</c:v>
                </c:pt>
                <c:pt idx="4">
                  <c:v>Astro Sonam S</c:v>
                </c:pt>
                <c:pt idx="5">
                  <c:v>Dr Balkrisna</c:v>
                </c:pt>
                <c:pt idx="6">
                  <c:v>Tarot Ari</c:v>
                </c:pt>
                <c:pt idx="7">
                  <c:v>Tarot Bee Riya</c:v>
                </c:pt>
                <c:pt idx="8">
                  <c:v>Tarot Rupika</c:v>
                </c:pt>
                <c:pt idx="9">
                  <c:v>Usha Siingh</c:v>
                </c:pt>
              </c:strCache>
            </c:strRef>
          </c:cat>
          <c:val>
            <c:numRef>
              <c:f>Pivot!$D$76:$D$85</c:f>
              <c:numCache>
                <c:formatCode>General</c:formatCode>
                <c:ptCount val="10"/>
                <c:pt idx="0">
                  <c:v>3696.9853333333326</c:v>
                </c:pt>
                <c:pt idx="1">
                  <c:v>10274.658333333329</c:v>
                </c:pt>
                <c:pt idx="2">
                  <c:v>2690.8173333333316</c:v>
                </c:pt>
                <c:pt idx="3">
                  <c:v>6807.6066666666675</c:v>
                </c:pt>
                <c:pt idx="4">
                  <c:v>2907.494666666666</c:v>
                </c:pt>
                <c:pt idx="5">
                  <c:v>15910.208333333334</c:v>
                </c:pt>
                <c:pt idx="6">
                  <c:v>2222.5586666666654</c:v>
                </c:pt>
                <c:pt idx="7">
                  <c:v>2178.7124999999996</c:v>
                </c:pt>
                <c:pt idx="8">
                  <c:v>2198.7500000000005</c:v>
                </c:pt>
                <c:pt idx="9">
                  <c:v>2870.2666666666664</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2-92F3-491C-9CD3-BCCDD92D3F84}"/>
            </c:ext>
          </c:extLst>
        </c:ser>
        <c:ser>
          <c:idx val="3"/>
          <c:order val="3"/>
          <c:tx>
            <c:v>Average of rating</c:v>
          </c:tx>
          <c:spPr>
            <a:solidFill>
              <a:srgbClr val="FFC000"/>
            </a:solidFill>
            <a:ln cmpd="sng">
              <a:solidFill>
                <a:srgbClr val="000000"/>
              </a:solidFill>
            </a:ln>
          </c:spPr>
          <c:invertIfNegative val="1"/>
          <c:cat>
            <c:strRef>
              <c:f>Pivot!$A$76:$A$85</c:f>
              <c:strCache>
                <c:ptCount val="10"/>
                <c:pt idx="0">
                  <c:v>Astro Divya</c:v>
                </c:pt>
                <c:pt idx="1">
                  <c:v>Astro Ruchi</c:v>
                </c:pt>
                <c:pt idx="2">
                  <c:v>Astro Seema</c:v>
                </c:pt>
                <c:pt idx="3">
                  <c:v>Astro Shalini</c:v>
                </c:pt>
                <c:pt idx="4">
                  <c:v>Astro Sonam S</c:v>
                </c:pt>
                <c:pt idx="5">
                  <c:v>Dr Balkrisna</c:v>
                </c:pt>
                <c:pt idx="6">
                  <c:v>Tarot Ari</c:v>
                </c:pt>
                <c:pt idx="7">
                  <c:v>Tarot Bee Riya</c:v>
                </c:pt>
                <c:pt idx="8">
                  <c:v>Tarot Rupika</c:v>
                </c:pt>
                <c:pt idx="9">
                  <c:v>Usha Siingh</c:v>
                </c:pt>
              </c:strCache>
            </c:strRef>
          </c:cat>
          <c:val>
            <c:numRef>
              <c:f>Pivot!$E$76:$E$85</c:f>
              <c:numCache>
                <c:formatCode>General</c:formatCode>
                <c:ptCount val="10"/>
                <c:pt idx="0">
                  <c:v>3.4791666666666665</c:v>
                </c:pt>
                <c:pt idx="1">
                  <c:v>4.442728442728443</c:v>
                </c:pt>
                <c:pt idx="2">
                  <c:v>3.3983471074380165</c:v>
                </c:pt>
                <c:pt idx="3">
                  <c:v>3.4171082513247542</c:v>
                </c:pt>
                <c:pt idx="4">
                  <c:v>3.7194148936170213</c:v>
                </c:pt>
                <c:pt idx="5">
                  <c:v>2.5938864628820961</c:v>
                </c:pt>
                <c:pt idx="6">
                  <c:v>3.8541666666666665</c:v>
                </c:pt>
                <c:pt idx="7">
                  <c:v>2.3620457604306866</c:v>
                </c:pt>
                <c:pt idx="8">
                  <c:v>2.8465608465608465</c:v>
                </c:pt>
                <c:pt idx="9">
                  <c:v>2.15</c:v>
                </c:pt>
              </c:numCache>
            </c:numRef>
          </c:val>
          <c:extLst>
            <c:ext xmlns:c14="http://schemas.microsoft.com/office/drawing/2007/8/2/chart" uri="{6F2FDCE9-48DA-4B69-8628-5D25D57E5C99}">
              <c14:invertSolidFillFmt>
                <c14:spPr xmlns:c14="http://schemas.microsoft.com/office/drawing/2007/8/2/chart">
                  <a:solidFill>
                    <a:srgbClr val="FFFFFF"/>
                  </a:solidFill>
                  <a:ln cmpd="sng">
                    <a:solidFill>
                      <a:srgbClr val="000000"/>
                    </a:solidFill>
                  </a:ln>
                </c14:spPr>
              </c14:invertSolidFillFmt>
            </c:ext>
            <c:ext xmlns:c16="http://schemas.microsoft.com/office/drawing/2014/chart" uri="{C3380CC4-5D6E-409C-BE32-E72D297353CC}">
              <c16:uniqueId val="{00000003-92F3-491C-9CD3-BCCDD92D3F84}"/>
            </c:ext>
          </c:extLst>
        </c:ser>
        <c:dLbls>
          <c:showLegendKey val="0"/>
          <c:showVal val="0"/>
          <c:showCatName val="0"/>
          <c:showSerName val="0"/>
          <c:showPercent val="0"/>
          <c:showBubbleSize val="0"/>
        </c:dLbls>
        <c:gapWidth val="150"/>
        <c:axId val="1194154751"/>
        <c:axId val="1412746693"/>
      </c:barChart>
      <c:catAx>
        <c:axId val="1194154751"/>
        <c:scaling>
          <c:orientation val="minMax"/>
        </c:scaling>
        <c:delete val="0"/>
        <c:axPos val="b"/>
        <c:title>
          <c:overlay val="0"/>
        </c:title>
        <c:numFmt formatCode="General" sourceLinked="1"/>
        <c:majorTickMark val="none"/>
        <c:minorTickMark val="none"/>
        <c:tickLblPos val="nextTo"/>
        <c:txPr>
          <a:bodyPr/>
          <a:lstStyle/>
          <a:p>
            <a:pPr lvl="0">
              <a:defRPr sz="800" b="0" i="0">
                <a:solidFill>
                  <a:srgbClr val="000000"/>
                </a:solidFill>
                <a:latin typeface="Calibri Light"/>
              </a:defRPr>
            </a:pPr>
            <a:endParaRPr lang="en-US"/>
          </a:p>
        </c:txPr>
        <c:crossAx val="1412746693"/>
        <c:crosses val="autoZero"/>
        <c:auto val="1"/>
        <c:lblAlgn val="ctr"/>
        <c:lblOffset val="100"/>
        <c:noMultiLvlLbl val="1"/>
      </c:catAx>
      <c:valAx>
        <c:axId val="1412746693"/>
        <c:scaling>
          <c:orientation val="minMax"/>
        </c:scaling>
        <c:delete val="0"/>
        <c:axPos val="l"/>
        <c:title>
          <c:overlay val="0"/>
        </c:title>
        <c:numFmt formatCode="General" sourceLinked="1"/>
        <c:majorTickMark val="none"/>
        <c:minorTickMark val="none"/>
        <c:tickLblPos val="nextTo"/>
        <c:spPr>
          <a:ln/>
        </c:spPr>
        <c:txPr>
          <a:bodyPr/>
          <a:lstStyle/>
          <a:p>
            <a:pPr lvl="0">
              <a:defRPr b="0" i="0">
                <a:solidFill>
                  <a:srgbClr val="000000"/>
                </a:solidFill>
                <a:latin typeface="+mn-lt"/>
              </a:defRPr>
            </a:pPr>
            <a:endParaRPr lang="en-US"/>
          </a:p>
        </c:txPr>
        <c:crossAx val="1194154751"/>
        <c:crosses val="autoZero"/>
        <c:crossBetween val="between"/>
      </c:valAx>
    </c:plotArea>
    <c:legend>
      <c:legendPos val="r"/>
      <c:overlay val="0"/>
    </c:legend>
    <c:plotVisOnly val="1"/>
    <c:dispBlanksAs val="zero"/>
    <c:showDLblsOverMax val="1"/>
  </c:chart>
  <c:spPr>
    <a:solidFill>
      <a:schemeClr val="lt1"/>
    </a:solidFill>
  </c:sp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Dataset.xlsx]Q.11 Rating and call duration!PivotTable11</c:name>
    <c:fmtId val="4"/>
  </c:pivotSource>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a:t>Rating vs Count of Rating</a:t>
            </a:r>
          </a:p>
        </c:rich>
      </c:tx>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'Q.11 Rating and call duration'!$X$37</c:f>
              <c:strCache>
                <c:ptCount val="1"/>
                <c:pt idx="0">
                  <c:v>Total</c:v>
                </c:pt>
              </c:strCache>
            </c:strRef>
          </c:tx>
          <c:spPr>
            <a:solidFill>
              <a:schemeClr val="accent1">
                <a:alpha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'Q.11 Rating and call duration'!$W$38:$W$47</c:f>
              <c:strCache>
                <c:ptCount val="9"/>
                <c:pt idx="0">
                  <c:v>0</c:v>
                </c:pt>
                <c:pt idx="1">
                  <c:v>1</c:v>
                </c:pt>
                <c:pt idx="2">
                  <c:v>2</c:v>
                </c:pt>
                <c:pt idx="3">
                  <c:v>3</c:v>
                </c:pt>
                <c:pt idx="4">
                  <c:v>4</c:v>
                </c:pt>
                <c:pt idx="5">
                  <c:v>5</c:v>
                </c:pt>
                <c:pt idx="6">
                  <c:v>6</c:v>
                </c:pt>
                <c:pt idx="7">
                  <c:v>7</c:v>
                </c:pt>
                <c:pt idx="8">
                  <c:v>8</c:v>
                </c:pt>
              </c:strCache>
            </c:strRef>
          </c:cat>
          <c:val>
            <c:numRef>
              <c:f>'Q.11 Rating and call duration'!$X$38:$X$47</c:f>
              <c:numCache>
                <c:formatCode>General</c:formatCode>
                <c:ptCount val="9"/>
                <c:pt idx="0">
                  <c:v>7256</c:v>
                </c:pt>
                <c:pt idx="1">
                  <c:v>2199</c:v>
                </c:pt>
                <c:pt idx="2">
                  <c:v>4329</c:v>
                </c:pt>
                <c:pt idx="3">
                  <c:v>4407</c:v>
                </c:pt>
                <c:pt idx="4">
                  <c:v>2132</c:v>
                </c:pt>
                <c:pt idx="5">
                  <c:v>2169</c:v>
                </c:pt>
                <c:pt idx="6">
                  <c:v>1829</c:v>
                </c:pt>
                <c:pt idx="7">
                  <c:v>1824</c:v>
                </c:pt>
                <c:pt idx="8">
                  <c:v>1882</c:v>
                </c:pt>
              </c:numCache>
            </c:numRef>
          </c:val>
          <c:extLst>
            <c:ext xmlns:c16="http://schemas.microsoft.com/office/drawing/2014/chart" uri="{C3380CC4-5D6E-409C-BE32-E72D297353CC}">
              <c16:uniqueId val="{00000000-1D8B-4475-A68F-5EB0858BA054}"/>
            </c:ext>
          </c:extLst>
        </c:ser>
        <c:dLbls>
          <c:dLblPos val="outEnd"/>
          <c:showLegendKey val="0"/>
          <c:showVal val="1"/>
          <c:showCatName val="0"/>
          <c:showSerName val="0"/>
          <c:showPercent val="0"/>
          <c:showBubbleSize val="0"/>
        </c:dLbls>
        <c:gapWidth val="80"/>
        <c:overlap val="25"/>
        <c:axId val="953230616"/>
        <c:axId val="953239616"/>
      </c:barChart>
      <c:catAx>
        <c:axId val="953230616"/>
        <c:scaling>
          <c:orientation val="minMax"/>
        </c:scaling>
        <c:delete val="0"/>
        <c:axPos val="b"/>
        <c:title>
          <c:tx>
            <c:rich>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Rating</a:t>
                </a:r>
              </a:p>
            </c:rich>
          </c:tx>
          <c:overlay val="0"/>
          <c:spPr>
            <a:noFill/>
            <a:ln>
              <a:noFill/>
            </a:ln>
            <a:effectLst/>
          </c:spPr>
          <c:txPr>
            <a:bodyPr rot="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953239616"/>
        <c:crosses val="autoZero"/>
        <c:auto val="1"/>
        <c:lblAlgn val="ctr"/>
        <c:lblOffset val="100"/>
        <c:noMultiLvlLbl val="0"/>
      </c:catAx>
      <c:valAx>
        <c:axId val="953239616"/>
        <c:scaling>
          <c:orientation val="minMax"/>
        </c:scaling>
        <c:delete val="0"/>
        <c:axPos val="l"/>
        <c:majorGridlines>
          <c:spPr>
            <a:ln w="9525" cap="flat" cmpd="sng" algn="ctr">
              <a:solidFill>
                <a:schemeClr val="tx1">
                  <a:lumMod val="5000"/>
                  <a:lumOff val="95000"/>
                </a:schemeClr>
              </a:solidFill>
              <a:round/>
            </a:ln>
            <a:effectLst/>
          </c:spPr>
        </c:majorGridlines>
        <c:title>
          <c:tx>
            <c:rich>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r>
                  <a:rPr lang="en-US"/>
                  <a:t>Count of Rating</a:t>
                </a:r>
              </a:p>
            </c:rich>
          </c:tx>
          <c:overlay val="0"/>
          <c:spPr>
            <a:noFill/>
            <a:ln>
              <a:noFill/>
            </a:ln>
            <a:effectLst/>
          </c:spPr>
          <c:txPr>
            <a:bodyPr rot="-5400000" spcFirstLastPara="1" vertOverflow="ellipsis" vert="horz" wrap="square" anchor="ctr" anchorCtr="1"/>
            <a:lstStyle/>
            <a:p>
              <a:pPr>
                <a:defRPr sz="1197" b="0" i="0" u="none" strike="noStrike" kern="1200" cap="all"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9532306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[Data.xlsx]Pivot!PivotTable17</c:name>
    <c:fmtId val="15"/>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050" dirty="0"/>
              <a:t>Rating wise guru Distribution</a:t>
            </a:r>
          </a:p>
          <a:p>
            <a:pPr>
              <a:defRPr/>
            </a:pPr>
            <a:endParaRPr lang="en-US" dirty="0"/>
          </a:p>
        </c:rich>
      </c:tx>
      <c:layout>
        <c:manualLayout>
          <c:xMode val="edge"/>
          <c:yMode val="edge"/>
          <c:x val="0.28400710534438584"/>
          <c:y val="5.6233796807071586E-2"/>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Pivot!$AM$5</c:f>
              <c:strCache>
                <c:ptCount val="1"/>
                <c:pt idx="0">
                  <c:v>Total</c:v>
                </c:pt>
              </c:strCache>
            </c:strRef>
          </c:tx>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Pivot!$AL$6:$AL$15</c:f>
              <c:strCache>
                <c:ptCount val="9"/>
                <c:pt idx="0">
                  <c:v>0</c:v>
                </c:pt>
                <c:pt idx="1">
                  <c:v>1</c:v>
                </c:pt>
                <c:pt idx="2">
                  <c:v>2</c:v>
                </c:pt>
                <c:pt idx="3">
                  <c:v>3</c:v>
                </c:pt>
                <c:pt idx="4">
                  <c:v>4</c:v>
                </c:pt>
                <c:pt idx="5">
                  <c:v>5</c:v>
                </c:pt>
                <c:pt idx="6">
                  <c:v>6</c:v>
                </c:pt>
                <c:pt idx="7">
                  <c:v>7</c:v>
                </c:pt>
                <c:pt idx="8">
                  <c:v>8</c:v>
                </c:pt>
              </c:strCache>
            </c:strRef>
          </c:cat>
          <c:val>
            <c:numRef>
              <c:f>Pivot!$AM$6:$AM$15</c:f>
              <c:numCache>
                <c:formatCode>General</c:formatCode>
                <c:ptCount val="9"/>
                <c:pt idx="0">
                  <c:v>101</c:v>
                </c:pt>
                <c:pt idx="1">
                  <c:v>93</c:v>
                </c:pt>
                <c:pt idx="2">
                  <c:v>115</c:v>
                </c:pt>
                <c:pt idx="3">
                  <c:v>117</c:v>
                </c:pt>
                <c:pt idx="4">
                  <c:v>101</c:v>
                </c:pt>
                <c:pt idx="5">
                  <c:v>97</c:v>
                </c:pt>
                <c:pt idx="6">
                  <c:v>89</c:v>
                </c:pt>
                <c:pt idx="7">
                  <c:v>88</c:v>
                </c:pt>
                <c:pt idx="8">
                  <c:v>86</c:v>
                </c:pt>
              </c:numCache>
            </c:numRef>
          </c:val>
          <c:extLst>
            <c:ext xmlns:c16="http://schemas.microsoft.com/office/drawing/2014/chart" uri="{C3380CC4-5D6E-409C-BE32-E72D297353CC}">
              <c16:uniqueId val="{00000000-A0A1-48C1-B665-546FDD3592B5}"/>
            </c:ext>
          </c:extLst>
        </c:ser>
        <c:dLbls>
          <c:dLblPos val="outEnd"/>
          <c:showLegendKey val="0"/>
          <c:showVal val="1"/>
          <c:showCatName val="0"/>
          <c:showSerName val="0"/>
          <c:showPercent val="0"/>
          <c:showBubbleSize val="0"/>
        </c:dLbls>
        <c:gapWidth val="100"/>
        <c:overlap val="-24"/>
        <c:axId val="798809544"/>
        <c:axId val="798806304"/>
      </c:barChart>
      <c:catAx>
        <c:axId val="79880954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806304"/>
        <c:crosses val="autoZero"/>
        <c:auto val="1"/>
        <c:lblAlgn val="ctr"/>
        <c:lblOffset val="100"/>
        <c:noMultiLvlLbl val="0"/>
      </c:catAx>
      <c:valAx>
        <c:axId val="798806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80954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[Data.xlsx]Pivot!PivotTable18</c:name>
    <c:fmtId val="7"/>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sz="1200" dirty="0"/>
              <a:t>Rating Distribution of user</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Pivot!$AM$19</c:f>
              <c:strCache>
                <c:ptCount val="1"/>
                <c:pt idx="0">
                  <c:v>Total</c:v>
                </c:pt>
              </c:strCache>
            </c:strRef>
          </c:tx>
          <c:spPr>
            <a:gradFill rotWithShape="1">
              <a:gsLst>
                <a:gs pos="0">
                  <a:schemeClr val="accent5">
                    <a:tint val="100000"/>
                    <a:shade val="100000"/>
                    <a:satMod val="130000"/>
                  </a:schemeClr>
                </a:gs>
                <a:gs pos="100000">
                  <a:schemeClr val="accent5">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Pivot!$AL$20:$AL$29</c:f>
              <c:strCache>
                <c:ptCount val="9"/>
                <c:pt idx="0">
                  <c:v>0</c:v>
                </c:pt>
                <c:pt idx="1">
                  <c:v>1</c:v>
                </c:pt>
                <c:pt idx="2">
                  <c:v>2</c:v>
                </c:pt>
                <c:pt idx="3">
                  <c:v>3</c:v>
                </c:pt>
                <c:pt idx="4">
                  <c:v>4</c:v>
                </c:pt>
                <c:pt idx="5">
                  <c:v>5</c:v>
                </c:pt>
                <c:pt idx="6">
                  <c:v>6</c:v>
                </c:pt>
                <c:pt idx="7">
                  <c:v>7</c:v>
                </c:pt>
                <c:pt idx="8">
                  <c:v>8</c:v>
                </c:pt>
              </c:strCache>
            </c:strRef>
          </c:cat>
          <c:val>
            <c:numRef>
              <c:f>Pivot!$AM$20:$AM$29</c:f>
              <c:numCache>
                <c:formatCode>General</c:formatCode>
                <c:ptCount val="9"/>
                <c:pt idx="0">
                  <c:v>2739</c:v>
                </c:pt>
                <c:pt idx="1">
                  <c:v>1535</c:v>
                </c:pt>
                <c:pt idx="2">
                  <c:v>2816</c:v>
                </c:pt>
                <c:pt idx="3">
                  <c:v>2846</c:v>
                </c:pt>
                <c:pt idx="4">
                  <c:v>1363</c:v>
                </c:pt>
                <c:pt idx="5">
                  <c:v>1398</c:v>
                </c:pt>
                <c:pt idx="6">
                  <c:v>1733</c:v>
                </c:pt>
                <c:pt idx="7">
                  <c:v>1729</c:v>
                </c:pt>
                <c:pt idx="8">
                  <c:v>1782</c:v>
                </c:pt>
              </c:numCache>
            </c:numRef>
          </c:val>
          <c:extLst>
            <c:ext xmlns:c16="http://schemas.microsoft.com/office/drawing/2014/chart" uri="{C3380CC4-5D6E-409C-BE32-E72D297353CC}">
              <c16:uniqueId val="{00000000-0D83-4248-A035-C6974550A17A}"/>
            </c:ext>
          </c:extLst>
        </c:ser>
        <c:dLbls>
          <c:dLblPos val="outEnd"/>
          <c:showLegendKey val="0"/>
          <c:showVal val="1"/>
          <c:showCatName val="0"/>
          <c:showSerName val="0"/>
          <c:showPercent val="0"/>
          <c:showBubbleSize val="0"/>
        </c:dLbls>
        <c:gapWidth val="100"/>
        <c:overlap val="-24"/>
        <c:axId val="798785424"/>
        <c:axId val="798797304"/>
      </c:barChart>
      <c:catAx>
        <c:axId val="79878542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797304"/>
        <c:crosses val="autoZero"/>
        <c:auto val="1"/>
        <c:lblAlgn val="ctr"/>
        <c:lblOffset val="100"/>
        <c:noMultiLvlLbl val="0"/>
      </c:catAx>
      <c:valAx>
        <c:axId val="7987973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98785424"/>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Dataset.xlsx]Q.11 Rating and call duration!PivotTable5</c:name>
    <c:fmtId val="10"/>
  </c:pivotSource>
  <c:chart>
    <c:title>
      <c:tx>
        <c:rich>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r>
              <a:rPr lang="en-US"/>
              <a:t>Top - 10 Gurus based on Rating</a:t>
            </a:r>
          </a:p>
        </c:rich>
      </c:tx>
      <c:layout>
        <c:manualLayout>
          <c:xMode val="edge"/>
          <c:yMode val="edge"/>
          <c:x val="0.16332849264832089"/>
          <c:y val="2.6770751724113702E-2"/>
        </c:manualLayout>
      </c:layout>
      <c:overlay val="0"/>
      <c:spPr>
        <a:noFill/>
        <a:ln>
          <a:noFill/>
        </a:ln>
        <a:effectLst/>
      </c:spPr>
      <c:txPr>
        <a:bodyPr rot="0" spcFirstLastPara="1" vertOverflow="ellipsis" vert="horz" wrap="square" anchor="ctr" anchorCtr="1"/>
        <a:lstStyle/>
        <a:p>
          <a:pPr>
            <a:defRPr sz="2200"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stacked"/>
        <c:varyColors val="0"/>
        <c:ser>
          <c:idx val="0"/>
          <c:order val="0"/>
          <c:tx>
            <c:strRef>
              <c:f>'Q.11 Rating and call duration'!$S$3</c:f>
              <c:strCache>
                <c:ptCount val="1"/>
                <c:pt idx="0">
                  <c:v>Total</c:v>
                </c:pt>
              </c:strCache>
            </c:strRef>
          </c:tx>
          <c:spPr>
            <a:solidFill>
              <a:schemeClr val="accent1">
                <a:alpha val="70000"/>
              </a:schemeClr>
            </a:solidFill>
            <a:ln>
              <a:noFill/>
            </a:ln>
            <a:effectLst/>
          </c:spPr>
          <c:invertIfNegative val="0"/>
          <c:cat>
            <c:strRef>
              <c:f>'Q.11 Rating and call duration'!$R$4:$R$14</c:f>
              <c:strCache>
                <c:ptCount val="10"/>
                <c:pt idx="0">
                  <c:v>Astro Pujaa Rai</c:v>
                </c:pt>
                <c:pt idx="1">
                  <c:v>Astro Swami G</c:v>
                </c:pt>
                <c:pt idx="2">
                  <c:v>Tarot Esha</c:v>
                </c:pt>
                <c:pt idx="3">
                  <c:v>Daljit Kaur</c:v>
                </c:pt>
                <c:pt idx="4">
                  <c:v>Astro Savita S</c:v>
                </c:pt>
                <c:pt idx="5">
                  <c:v>Tarot Ankita</c:v>
                </c:pt>
                <c:pt idx="6">
                  <c:v>Tarot Diva Poonam</c:v>
                </c:pt>
                <c:pt idx="7">
                  <c:v>Tarot Oormika</c:v>
                </c:pt>
                <c:pt idx="8">
                  <c:v>Astro Trisha</c:v>
                </c:pt>
                <c:pt idx="9">
                  <c:v>Astro Reema</c:v>
                </c:pt>
              </c:strCache>
            </c:strRef>
          </c:cat>
          <c:val>
            <c:numRef>
              <c:f>'Q.11 Rating and call duration'!$S$4:$S$14</c:f>
              <c:numCache>
                <c:formatCode>0.0</c:formatCode>
                <c:ptCount val="10"/>
                <c:pt idx="0">
                  <c:v>8</c:v>
                </c:pt>
                <c:pt idx="1">
                  <c:v>7.2</c:v>
                </c:pt>
                <c:pt idx="2">
                  <c:v>6.5</c:v>
                </c:pt>
                <c:pt idx="3">
                  <c:v>6.3382352941176467</c:v>
                </c:pt>
                <c:pt idx="4">
                  <c:v>6</c:v>
                </c:pt>
                <c:pt idx="5">
                  <c:v>6</c:v>
                </c:pt>
                <c:pt idx="6">
                  <c:v>5.7714285714285714</c:v>
                </c:pt>
                <c:pt idx="7">
                  <c:v>5.75</c:v>
                </c:pt>
                <c:pt idx="8">
                  <c:v>5.699530516431925</c:v>
                </c:pt>
                <c:pt idx="9">
                  <c:v>5.625</c:v>
                </c:pt>
              </c:numCache>
            </c:numRef>
          </c:val>
          <c:extLst>
            <c:ext xmlns:c16="http://schemas.microsoft.com/office/drawing/2014/chart" uri="{C3380CC4-5D6E-409C-BE32-E72D297353CC}">
              <c16:uniqueId val="{00000000-CEC4-4ED3-A5E7-3984035104FA}"/>
            </c:ext>
          </c:extLst>
        </c:ser>
        <c:dLbls>
          <c:showLegendKey val="0"/>
          <c:showVal val="0"/>
          <c:showCatName val="0"/>
          <c:showSerName val="0"/>
          <c:showPercent val="0"/>
          <c:showBubbleSize val="0"/>
        </c:dLbls>
        <c:gapWidth val="50"/>
        <c:overlap val="100"/>
        <c:axId val="937066752"/>
        <c:axId val="937067472"/>
      </c:barChart>
      <c:catAx>
        <c:axId val="937066752"/>
        <c:scaling>
          <c:orientation val="minMax"/>
        </c:scaling>
        <c:delete val="0"/>
        <c:axPos val="b"/>
        <c:numFmt formatCode="General" sourceLinked="1"/>
        <c:majorTickMark val="none"/>
        <c:minorTickMark val="none"/>
        <c:tickLblPos val="nextTo"/>
        <c:spPr>
          <a:noFill/>
          <a:ln w="9525" cap="flat" cmpd="sng" algn="ctr">
            <a:solidFill>
              <a:schemeClr val="tx1">
                <a:lumMod val="25000"/>
                <a:lumOff val="75000"/>
              </a:schemeClr>
            </a:solidFill>
            <a:round/>
            <a:headEnd type="none" w="sm" len="sm"/>
            <a:tailEnd type="none" w="sm" len="sm"/>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067472"/>
        <c:crosses val="autoZero"/>
        <c:auto val="1"/>
        <c:lblAlgn val="ctr"/>
        <c:lblOffset val="100"/>
        <c:noMultiLvlLbl val="0"/>
      </c:catAx>
      <c:valAx>
        <c:axId val="937067472"/>
        <c:scaling>
          <c:orientation val="minMax"/>
        </c:scaling>
        <c:delete val="0"/>
        <c:axPos val="l"/>
        <c:majorGridlines>
          <c:spPr>
            <a:ln w="9525" cap="flat" cmpd="sng" algn="ctr">
              <a:gradFill>
                <a:gsLst>
                  <a:gs pos="0">
                    <a:schemeClr val="tx1">
                      <a:lumMod val="5000"/>
                      <a:lumOff val="95000"/>
                    </a:schemeClr>
                  </a:gs>
                  <a:gs pos="100000">
                    <a:schemeClr val="tx1">
                      <a:lumMod val="15000"/>
                      <a:lumOff val="85000"/>
                    </a:schemeClr>
                  </a:gs>
                </a:gsLst>
                <a:lin ang="5400000" scaled="0"/>
              </a:gra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9370667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Dataset.xlsx]Q.11 Rating and call duration!PivotTable7</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Average Rating by Consultation</a:t>
            </a:r>
            <a:r>
              <a:rPr lang="en-US" baseline="0"/>
              <a:t> Type</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'Q.11 Rating and call duration'!$O$23</c:f>
              <c:strCache>
                <c:ptCount val="1"/>
                <c:pt idx="0">
                  <c:v>Total</c:v>
                </c:pt>
              </c:strCache>
            </c:strRef>
          </c:tx>
          <c:spPr>
            <a:solidFill>
              <a:schemeClr val="accent1"/>
            </a:solidFill>
            <a:ln>
              <a:noFill/>
            </a:ln>
            <a:effectLst/>
          </c:spPr>
          <c:invertIfNegative val="0"/>
          <c:dPt>
            <c:idx val="0"/>
            <c:invertIfNegative val="0"/>
            <c:bubble3D val="0"/>
            <c:spPr>
              <a:solidFill>
                <a:schemeClr val="accent3"/>
              </a:solidFill>
              <a:ln>
                <a:noFill/>
              </a:ln>
              <a:effectLst/>
            </c:spPr>
            <c:extLst>
              <c:ext xmlns:c16="http://schemas.microsoft.com/office/drawing/2014/chart" uri="{C3380CC4-5D6E-409C-BE32-E72D297353CC}">
                <c16:uniqueId val="{00000004-D9BB-406F-87D4-05C5F90E6CB8}"/>
              </c:ext>
            </c:extLst>
          </c:dPt>
          <c:dPt>
            <c:idx val="1"/>
            <c:invertIfNegative val="0"/>
            <c:bubble3D val="0"/>
            <c:spPr>
              <a:solidFill>
                <a:schemeClr val="accent3"/>
              </a:solidFill>
              <a:ln>
                <a:noFill/>
              </a:ln>
              <a:effectLst/>
            </c:spPr>
            <c:extLst>
              <c:ext xmlns:c16="http://schemas.microsoft.com/office/drawing/2014/chart" uri="{C3380CC4-5D6E-409C-BE32-E72D297353CC}">
                <c16:uniqueId val="{00000003-D9BB-406F-87D4-05C5F90E6CB8}"/>
              </c:ext>
            </c:extLst>
          </c:dPt>
          <c:dPt>
            <c:idx val="2"/>
            <c:invertIfNegative val="0"/>
            <c:bubble3D val="0"/>
            <c:spPr>
              <a:solidFill>
                <a:schemeClr val="accent3"/>
              </a:solidFill>
              <a:ln>
                <a:noFill/>
              </a:ln>
              <a:effectLst/>
            </c:spPr>
            <c:extLst>
              <c:ext xmlns:c16="http://schemas.microsoft.com/office/drawing/2014/chart" uri="{C3380CC4-5D6E-409C-BE32-E72D297353CC}">
                <c16:uniqueId val="{00000002-D9BB-406F-87D4-05C5F90E6CB8}"/>
              </c:ext>
            </c:extLst>
          </c:dPt>
          <c:dPt>
            <c:idx val="3"/>
            <c:invertIfNegative val="0"/>
            <c:bubble3D val="0"/>
            <c:spPr>
              <a:solidFill>
                <a:schemeClr val="accent3"/>
              </a:solidFill>
              <a:ln>
                <a:noFill/>
              </a:ln>
              <a:effectLst/>
            </c:spPr>
            <c:extLst>
              <c:ext xmlns:c16="http://schemas.microsoft.com/office/drawing/2014/chart" uri="{C3380CC4-5D6E-409C-BE32-E72D297353CC}">
                <c16:uniqueId val="{00000001-D9BB-406F-87D4-05C5F90E6CB8}"/>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'Q.11 Rating and call duration'!$N$24:$N$28</c:f>
              <c:strCache>
                <c:ptCount val="4"/>
                <c:pt idx="0">
                  <c:v>Call</c:v>
                </c:pt>
                <c:pt idx="1">
                  <c:v>Chat</c:v>
                </c:pt>
                <c:pt idx="2">
                  <c:v>Complementary</c:v>
                </c:pt>
                <c:pt idx="3">
                  <c:v>public_live_Call</c:v>
                </c:pt>
              </c:strCache>
            </c:strRef>
          </c:cat>
          <c:val>
            <c:numRef>
              <c:f>'Q.11 Rating and call duration'!$O$24:$O$28</c:f>
              <c:numCache>
                <c:formatCode>0.0</c:formatCode>
                <c:ptCount val="4"/>
                <c:pt idx="0">
                  <c:v>3.500940291490362</c:v>
                </c:pt>
                <c:pt idx="1">
                  <c:v>2.6875576509172903</c:v>
                </c:pt>
                <c:pt idx="2">
                  <c:v>4.5</c:v>
                </c:pt>
                <c:pt idx="3">
                  <c:v>3</c:v>
                </c:pt>
              </c:numCache>
            </c:numRef>
          </c:val>
          <c:extLst>
            <c:ext xmlns:c16="http://schemas.microsoft.com/office/drawing/2014/chart" uri="{C3380CC4-5D6E-409C-BE32-E72D297353CC}">
              <c16:uniqueId val="{00000000-D9BB-406F-87D4-05C5F90E6CB8}"/>
            </c:ext>
          </c:extLst>
        </c:ser>
        <c:dLbls>
          <c:dLblPos val="outEnd"/>
          <c:showLegendKey val="0"/>
          <c:showVal val="1"/>
          <c:showCatName val="0"/>
          <c:showSerName val="0"/>
          <c:showPercent val="0"/>
          <c:showBubbleSize val="0"/>
        </c:dLbls>
        <c:gapWidth val="182"/>
        <c:axId val="937073952"/>
        <c:axId val="937075032"/>
      </c:barChart>
      <c:catAx>
        <c:axId val="937073952"/>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Cunsultation</a:t>
                </a:r>
                <a:r>
                  <a:rPr lang="en-US" baseline="0"/>
                  <a:t> Type</a:t>
                </a:r>
                <a:endParaRPr lang="en-US"/>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7075032"/>
        <c:crosses val="autoZero"/>
        <c:auto val="1"/>
        <c:lblAlgn val="ctr"/>
        <c:lblOffset val="100"/>
        <c:noMultiLvlLbl val="0"/>
      </c:catAx>
      <c:valAx>
        <c:axId val="93707503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Average</a:t>
                </a:r>
                <a:r>
                  <a:rPr lang="en-US" baseline="0"/>
                  <a:t> Rating</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3707395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[Astrosage_Analysis_Dashboard.xlsx]DataForDashboard!PivotTable17</c:name>
    <c:fmtId val="-1"/>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Connections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1"/>
        <c:dLbl>
          <c:idx val="0"/>
          <c:layout>
            <c:manualLayout>
              <c:x val="-4.6800328663387271E-2"/>
              <c:y val="-5.604794386849553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9.0735081955815131E-2"/>
                  <c:h val="9.354179646981213E-2"/>
                </c:manualLayout>
              </c15:layout>
            </c:ext>
          </c:extLst>
        </c:dLbl>
      </c:pivotFmt>
      <c:pivotFmt>
        <c:idx val="2"/>
        <c:dLbl>
          <c:idx val="0"/>
          <c:layout>
            <c:manualLayout>
              <c:x val="-0.12662216530892123"/>
              <c:y val="8.7031988799798815E-2"/>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3"/>
        <c:dLbl>
          <c:idx val="0"/>
          <c:layout>
            <c:manualLayout>
              <c:x val="0.17939786938397406"/>
              <c:y val="-0.13333930966185814"/>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4"/>
        <c:dLbl>
          <c:idx val="0"/>
          <c:layout>
            <c:manualLayout>
              <c:x val="5.8332239720034942E-2"/>
              <c:y val="1.3396762904636921E-3"/>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5"/>
        <c:dLbl>
          <c:idx val="0"/>
          <c:dLblPos val="ctr"/>
          <c:showLegendKey val="0"/>
          <c:showVal val="0"/>
          <c:showCatName val="0"/>
          <c:showSerName val="0"/>
          <c:showPercent val="1"/>
          <c:showBubbleSize val="0"/>
          <c:extLst>
            <c:ext xmlns:c15="http://schemas.microsoft.com/office/drawing/2012/chart" uri="{CE6537A1-D6FC-4f65-9D91-7224C49458BB}"/>
          </c:extLst>
        </c:dLbl>
      </c:pivotFmt>
      <c:pivotFmt>
        <c:idx val="6"/>
        <c:dLbl>
          <c:idx val="0"/>
          <c:layout>
            <c:manualLayout>
              <c:x val="-0.12662216530892123"/>
              <c:y val="8.7031988799798815E-2"/>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7"/>
        <c:dLbl>
          <c:idx val="0"/>
          <c:layout>
            <c:manualLayout>
              <c:x val="0.17939786938397406"/>
              <c:y val="-0.13333930966185814"/>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8"/>
        <c:dLbl>
          <c:idx val="0"/>
          <c:layout>
            <c:manualLayout>
              <c:x val="5.8332239720034942E-2"/>
              <c:y val="1.3396762904636921E-3"/>
            </c:manualLayout>
          </c:layout>
          <c:dLblPos val="bestFit"/>
          <c:showLegendKey val="0"/>
          <c:showVal val="0"/>
          <c:showCatName val="0"/>
          <c:showSerName val="0"/>
          <c:showPercent val="1"/>
          <c:showBubbleSize val="0"/>
          <c:extLst>
            <c:ext xmlns:c15="http://schemas.microsoft.com/office/drawing/2012/chart" uri="{CE6537A1-D6FC-4f65-9D91-7224C49458BB}"/>
          </c:extLst>
        </c:dLbl>
      </c:pivotFmt>
      <c:pivotFmt>
        <c:idx val="9"/>
        <c:dLbl>
          <c:idx val="0"/>
          <c:layout>
            <c:manualLayout>
              <c:x val="-4.6800328663387271E-2"/>
              <c:y val="-5.604794386849553E-3"/>
            </c:manualLayout>
          </c:layout>
          <c:dLblPos val="bestFit"/>
          <c:showLegendKey val="0"/>
          <c:showVal val="0"/>
          <c:showCatName val="0"/>
          <c:showSerName val="0"/>
          <c:showPercent val="1"/>
          <c:showBubbleSize val="0"/>
          <c:extLst>
            <c:ext xmlns:c15="http://schemas.microsoft.com/office/drawing/2012/chart" uri="{CE6537A1-D6FC-4f65-9D91-7224C49458BB}">
              <c15:layout>
                <c:manualLayout>
                  <c:w val="9.0735081955815131E-2"/>
                  <c:h val="9.354179646981213E-2"/>
                </c:manualLayout>
              </c15:layout>
            </c:ext>
          </c:extLst>
        </c:dLbl>
      </c:pivotFmt>
      <c:pivotFmt>
        <c:idx val="10"/>
        <c:dLbl>
          <c:idx val="0"/>
          <c:dLblPos val="bestFit"/>
          <c:showLegendKey val="0"/>
          <c:showVal val="0"/>
          <c:showCatName val="0"/>
          <c:showSerName val="0"/>
          <c:showPercent val="1"/>
          <c:showBubbleSize val="0"/>
          <c:extLst>
            <c:ext xmlns:c15="http://schemas.microsoft.com/office/drawing/2012/chart" uri="{CE6537A1-D6FC-4f65-9D91-7224C49458BB}"/>
          </c:extLst>
        </c:dLbl>
      </c:pivotFmt>
      <c:pivotFmt>
        <c:idx val="11"/>
      </c:pivotFmt>
      <c:pivotFmt>
        <c:idx val="12"/>
      </c:pivotFmt>
      <c:pivotFmt>
        <c:idx val="13"/>
      </c:pivotFmt>
      <c:pivotFmt>
        <c:idx val="14"/>
      </c:pivotFmt>
      <c:pivotFmt>
        <c:idx val="1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
        <c:idx val="1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
        <c:idx val="1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
        <c:idx val="1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
        <c:idx val="2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1"/>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
        <c:idx val="22"/>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
        <c:idx val="23"/>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
        <c:idx val="24"/>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
        <c:idx val="25"/>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2"/>
                  </a:solidFill>
                  <a:latin typeface="+mn-lt"/>
                  <a:ea typeface="+mn-ea"/>
                  <a:cs typeface="+mn-cs"/>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6"/>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
        <c:idx val="27"/>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
        <c:idx val="28"/>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
        <c:idx val="29"/>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scene3d>
            <a:camera prst="orthographicFront">
              <a:rot lat="0" lon="0" rev="0"/>
            </a:camera>
            <a:lightRig rig="threePt" dir="t">
              <a:rot lat="0" lon="0" rev="1200000"/>
            </a:lightRig>
          </a:scene3d>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DataForDashboard!$B$5</c:f>
              <c:strCache>
                <c:ptCount val="1"/>
                <c:pt idx="0">
                  <c:v>Total</c:v>
                </c:pt>
              </c:strCache>
            </c:strRef>
          </c:tx>
          <c:dPt>
            <c:idx val="0"/>
            <c:bubble3D val="0"/>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1-C2D8-4ED5-8908-24C88AC4E9DE}"/>
              </c:ext>
            </c:extLst>
          </c:dPt>
          <c:dPt>
            <c:idx val="1"/>
            <c:bubble3D val="0"/>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3-C2D8-4ED5-8908-24C88AC4E9DE}"/>
              </c:ext>
            </c:extLst>
          </c:dPt>
          <c:dPt>
            <c:idx val="2"/>
            <c:bubble3D val="0"/>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5-C2D8-4ED5-8908-24C88AC4E9DE}"/>
              </c:ext>
            </c:extLst>
          </c:dPt>
          <c:dPt>
            <c:idx val="3"/>
            <c:bubble3D val="0"/>
            <c:spPr>
              <a:gradFill rotWithShape="1">
                <a:gsLst>
                  <a:gs pos="0">
                    <a:schemeClr val="accent4">
                      <a:tint val="100000"/>
                      <a:shade val="100000"/>
                      <a:satMod val="130000"/>
                    </a:schemeClr>
                  </a:gs>
                  <a:gs pos="100000">
                    <a:schemeClr val="accent4">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extLst>
              <c:ext xmlns:c16="http://schemas.microsoft.com/office/drawing/2014/chart" uri="{C3380CC4-5D6E-409C-BE32-E72D297353CC}">
                <c16:uniqueId val="{00000007-C2D8-4ED5-8908-24C88AC4E9DE}"/>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bestFit"/>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DataForDashboard!$A$6:$A$10</c:f>
              <c:strCache>
                <c:ptCount val="4"/>
                <c:pt idx="0">
                  <c:v>Call</c:v>
                </c:pt>
                <c:pt idx="1">
                  <c:v>Chat</c:v>
                </c:pt>
                <c:pt idx="2">
                  <c:v>Complementary</c:v>
                </c:pt>
                <c:pt idx="3">
                  <c:v>public_live_Call</c:v>
                </c:pt>
              </c:strCache>
            </c:strRef>
          </c:cat>
          <c:val>
            <c:numRef>
              <c:f>DataForDashboard!$B$6:$B$10</c:f>
              <c:numCache>
                <c:formatCode>General</c:formatCode>
                <c:ptCount val="4"/>
                <c:pt idx="0">
                  <c:v>8508</c:v>
                </c:pt>
                <c:pt idx="1">
                  <c:v>19514</c:v>
                </c:pt>
                <c:pt idx="2">
                  <c:v>2</c:v>
                </c:pt>
                <c:pt idx="3">
                  <c:v>3</c:v>
                </c:pt>
              </c:numCache>
            </c:numRef>
          </c:val>
          <c:extLst>
            <c:ext xmlns:c16="http://schemas.microsoft.com/office/drawing/2014/chart" uri="{C3380CC4-5D6E-409C-BE32-E72D297353CC}">
              <c16:uniqueId val="{00000008-C2D8-4ED5-8908-24C88AC4E9DE}"/>
            </c:ext>
          </c:extLst>
        </c:ser>
        <c:dLbls>
          <c:dLblPos val="bestFit"/>
          <c:showLegendKey val="0"/>
          <c:showVal val="0"/>
          <c:showCatName val="0"/>
          <c:showSerName val="0"/>
          <c:showPercent val="1"/>
          <c:showBubbleSize val="0"/>
          <c:showLeaderLines val="1"/>
        </c:dLbls>
      </c:pie3DChart>
      <c:spPr>
        <a:noFill/>
        <a:ln>
          <a:noFill/>
        </a:ln>
        <a:effectLst/>
      </c:spPr>
    </c:plotArea>
    <c:legend>
      <c:legendPos val="r"/>
      <c:layout>
        <c:manualLayout>
          <c:xMode val="edge"/>
          <c:yMode val="edge"/>
          <c:x val="0.60084552300300498"/>
          <c:y val="0.21567613456857893"/>
          <c:w val="0.29858802890795921"/>
          <c:h val="0.35541278797148101"/>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[Data.xlsx]Pivot!PivotTable8</c:name>
    <c:fmtId val="37"/>
  </c:pivotSource>
  <c:chart>
    <c:title>
      <c:tx>
        <c:rich>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r>
              <a:rPr lang="en-US"/>
              <a:t>Earnings</a:t>
            </a:r>
          </a:p>
        </c:rich>
      </c:tx>
      <c:layout>
        <c:manualLayout>
          <c:xMode val="edge"/>
          <c:yMode val="edge"/>
          <c:x val="0.49410565637866494"/>
          <c:y val="0"/>
        </c:manualLayout>
      </c:layout>
      <c:overlay val="0"/>
      <c:spPr>
        <a:noFill/>
        <a:ln>
          <a:noFill/>
        </a:ln>
        <a:effectLst/>
      </c:spPr>
      <c:txPr>
        <a:bodyPr rot="0" spcFirstLastPara="1" vertOverflow="ellipsis" vert="horz" wrap="square" anchor="ctr" anchorCtr="1"/>
        <a:lstStyle/>
        <a:p>
          <a:pPr>
            <a:defRPr sz="2128" b="0" i="0" u="none" strike="noStrike" kern="1200" cap="none" spc="50" normalizeH="0" baseline="0">
              <a:solidFill>
                <a:schemeClr val="tx1">
                  <a:lumMod val="65000"/>
                  <a:lumOff val="35000"/>
                </a:schemeClr>
              </a:solidFill>
              <a:latin typeface="+mj-lt"/>
              <a:ea typeface="+mj-ea"/>
              <a:cs typeface="+mj-cs"/>
            </a:defRPr>
          </a:pPr>
          <a:endParaRPr lang="en-US"/>
        </a:p>
      </c:txPr>
    </c:title>
    <c:autoTitleDeleted val="0"/>
    <c:pivotFmts>
      <c:pivotFmt>
        <c:idx val="0"/>
      </c:pivotFmt>
      <c:pivotFmt>
        <c:idx val="1"/>
      </c:pivotFmt>
      <c:pivotFmt>
        <c:idx val="2"/>
      </c:pivotFmt>
      <c:pivotFmt>
        <c:idx val="3"/>
      </c:pivotFmt>
      <c:pivotFmt>
        <c:idx val="4"/>
      </c:pivotFmt>
      <c:pivotFmt>
        <c:idx val="5"/>
      </c:pivotFmt>
      <c:pivotFmt>
        <c:idx val="6"/>
      </c:pivotFmt>
      <c:pivotFmt>
        <c:idx val="7"/>
      </c:pivotFmt>
      <c:pivotFmt>
        <c:idx val="8"/>
      </c:pivotFmt>
      <c:pivotFmt>
        <c:idx val="9"/>
      </c:pivotFmt>
      <c:pivotFmt>
        <c:idx val="10"/>
      </c:pivotFmt>
      <c:pivotFmt>
        <c:idx val="11"/>
      </c:pivotFmt>
      <c:pivotFmt>
        <c:idx val="12"/>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3"/>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4"/>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5"/>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6"/>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7"/>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8"/>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19"/>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0"/>
        <c:dLbl>
          <c:idx val="0"/>
          <c:dLblPos val="outEnd"/>
          <c:showLegendKey val="0"/>
          <c:showVal val="1"/>
          <c:showCatName val="0"/>
          <c:showSerName val="0"/>
          <c:showPercent val="0"/>
          <c:showBubbleSize val="0"/>
          <c:extLst>
            <c:ext xmlns:c15="http://schemas.microsoft.com/office/drawing/2012/chart" uri="{CE6537A1-D6FC-4f65-9D91-7224C49458BB}"/>
          </c:extLst>
        </c:dLbl>
      </c:pivotFmt>
      <c:pivotFmt>
        <c:idx val="21"/>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j-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2"/>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j-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3"/>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j-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4"/>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j-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5"/>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j-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6"/>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j-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7"/>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j-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8"/>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j-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9"/>
        <c:spPr>
          <a:pattFill prst="narHorz">
            <a:fgClr>
              <a:schemeClr val="accent1"/>
            </a:fgClr>
            <a:bgClr>
              <a:schemeClr val="accent1">
                <a:lumMod val="20000"/>
                <a:lumOff val="80000"/>
              </a:schemeClr>
            </a:bgClr>
          </a:pattFill>
          <a:ln>
            <a:noFill/>
          </a:ln>
          <a:effectLst>
            <a:innerShdw blurRad="114300">
              <a:schemeClr val="accent1"/>
            </a:innerShdw>
          </a:effectLst>
        </c:spPr>
        <c:marker>
          <c:symbol val="none"/>
        </c:marker>
        <c:dLbl>
          <c:idx val="0"/>
          <c:spPr>
            <a:solidFill>
              <a:sysClr val="window" lastClr="FFFFFF"/>
            </a:solidFill>
            <a:ln>
              <a:solidFill>
                <a:sysClr val="windowText" lastClr="000000">
                  <a:lumMod val="25000"/>
                  <a:lumOff val="75000"/>
                </a:sys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j-lt"/>
                  <a:ea typeface="+mn-ea"/>
                  <a:cs typeface="+mn-cs"/>
                </a:defRPr>
              </a:pPr>
              <a:endParaRPr lang="en-US"/>
            </a:p>
          </c:txPr>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s>
    <c:plotArea>
      <c:layout>
        <c:manualLayout>
          <c:layoutTarget val="inner"/>
          <c:xMode val="edge"/>
          <c:yMode val="edge"/>
          <c:x val="0.35299937967327394"/>
          <c:y val="2.4215932418436545E-2"/>
          <c:w val="0.88888096539938555"/>
          <c:h val="0.7152701912260967"/>
        </c:manualLayout>
      </c:layout>
      <c:barChart>
        <c:barDir val="col"/>
        <c:grouping val="clustered"/>
        <c:varyColors val="0"/>
        <c:ser>
          <c:idx val="0"/>
          <c:order val="0"/>
          <c:tx>
            <c:strRef>
              <c:f>Pivot!$N$249</c:f>
              <c:strCache>
                <c:ptCount val="1"/>
                <c:pt idx="0">
                  <c:v>Sum of Net Amount</c:v>
                </c:pt>
              </c:strCache>
            </c:strRef>
          </c:tx>
          <c:spPr>
            <a:solidFill>
              <a:schemeClr val="accent1">
                <a:alpha val="70000"/>
              </a:schemeClr>
            </a:solidFill>
            <a:ln>
              <a:noFill/>
            </a:ln>
            <a:effectLst/>
          </c:spPr>
          <c:invertIfNegative val="0"/>
          <c:cat>
            <c:strRef>
              <c:f>Pivot!$M$250:$M$254</c:f>
              <c:strCache>
                <c:ptCount val="4"/>
                <c:pt idx="0">
                  <c:v>Call</c:v>
                </c:pt>
                <c:pt idx="1">
                  <c:v>Chat</c:v>
                </c:pt>
                <c:pt idx="2">
                  <c:v>Complementary</c:v>
                </c:pt>
                <c:pt idx="3">
                  <c:v>public_live_Call</c:v>
                </c:pt>
              </c:strCache>
            </c:strRef>
          </c:cat>
          <c:val>
            <c:numRef>
              <c:f>Pivot!$N$250:$N$254</c:f>
              <c:numCache>
                <c:formatCode>0.00</c:formatCode>
                <c:ptCount val="4"/>
                <c:pt idx="0">
                  <c:v>168442.03500000015</c:v>
                </c:pt>
                <c:pt idx="1">
                  <c:v>45494.683333333342</c:v>
                </c:pt>
                <c:pt idx="2">
                  <c:v>0</c:v>
                </c:pt>
                <c:pt idx="3">
                  <c:v>50.596999999999902</c:v>
                </c:pt>
              </c:numCache>
            </c:numRef>
          </c:val>
          <c:extLst>
            <c:ext xmlns:c16="http://schemas.microsoft.com/office/drawing/2014/chart" uri="{C3380CC4-5D6E-409C-BE32-E72D297353CC}">
              <c16:uniqueId val="{00000000-3FFE-435A-902B-C47A23DF48D8}"/>
            </c:ext>
          </c:extLst>
        </c:ser>
        <c:ser>
          <c:idx val="1"/>
          <c:order val="1"/>
          <c:tx>
            <c:strRef>
              <c:f>Pivot!$O$249</c:f>
              <c:strCache>
                <c:ptCount val="1"/>
                <c:pt idx="0">
                  <c:v>Sum of Astrologers Earnings</c:v>
                </c:pt>
              </c:strCache>
            </c:strRef>
          </c:tx>
          <c:spPr>
            <a:solidFill>
              <a:schemeClr val="accent2">
                <a:alpha val="70000"/>
              </a:schemeClr>
            </a:solidFill>
            <a:ln>
              <a:noFill/>
            </a:ln>
            <a:effectLst/>
          </c:spPr>
          <c:invertIfNegative val="0"/>
          <c:cat>
            <c:strRef>
              <c:f>Pivot!$M$250:$M$254</c:f>
              <c:strCache>
                <c:ptCount val="4"/>
                <c:pt idx="0">
                  <c:v>Call</c:v>
                </c:pt>
                <c:pt idx="1">
                  <c:v>Chat</c:v>
                </c:pt>
                <c:pt idx="2">
                  <c:v>Complementary</c:v>
                </c:pt>
                <c:pt idx="3">
                  <c:v>public_live_Call</c:v>
                </c:pt>
              </c:strCache>
            </c:strRef>
          </c:cat>
          <c:val>
            <c:numRef>
              <c:f>Pivot!$O$250:$O$254</c:f>
              <c:numCache>
                <c:formatCode>0.00</c:formatCode>
                <c:ptCount val="4"/>
                <c:pt idx="0">
                  <c:v>77799.439833333439</c:v>
                </c:pt>
                <c:pt idx="1">
                  <c:v>21338.641500000005</c:v>
                </c:pt>
                <c:pt idx="2">
                  <c:v>0</c:v>
                </c:pt>
                <c:pt idx="3">
                  <c:v>8.4896166666666595</c:v>
                </c:pt>
              </c:numCache>
            </c:numRef>
          </c:val>
          <c:extLst>
            <c:ext xmlns:c16="http://schemas.microsoft.com/office/drawing/2014/chart" uri="{C3380CC4-5D6E-409C-BE32-E72D297353CC}">
              <c16:uniqueId val="{00000001-3FFE-435A-902B-C47A23DF48D8}"/>
            </c:ext>
          </c:extLst>
        </c:ser>
        <c:ser>
          <c:idx val="2"/>
          <c:order val="2"/>
          <c:tx>
            <c:strRef>
              <c:f>Pivot!$P$249</c:f>
              <c:strCache>
                <c:ptCount val="1"/>
                <c:pt idx="0">
                  <c:v>Sum of Revenue</c:v>
                </c:pt>
              </c:strCache>
            </c:strRef>
          </c:tx>
          <c:spPr>
            <a:solidFill>
              <a:schemeClr val="accent3">
                <a:alpha val="70000"/>
              </a:schemeClr>
            </a:solidFill>
            <a:ln>
              <a:noFill/>
            </a:ln>
            <a:effectLst/>
          </c:spPr>
          <c:invertIfNegative val="0"/>
          <c:cat>
            <c:strRef>
              <c:f>Pivot!$M$250:$M$254</c:f>
              <c:strCache>
                <c:ptCount val="4"/>
                <c:pt idx="0">
                  <c:v>Call</c:v>
                </c:pt>
                <c:pt idx="1">
                  <c:v>Chat</c:v>
                </c:pt>
                <c:pt idx="2">
                  <c:v>Complementary</c:v>
                </c:pt>
                <c:pt idx="3">
                  <c:v>public_live_Call</c:v>
                </c:pt>
              </c:strCache>
            </c:strRef>
          </c:cat>
          <c:val>
            <c:numRef>
              <c:f>Pivot!$P$250:$P$254</c:f>
              <c:numCache>
                <c:formatCode>0.00</c:formatCode>
                <c:ptCount val="4"/>
                <c:pt idx="0">
                  <c:v>90642.595166666419</c:v>
                </c:pt>
                <c:pt idx="1">
                  <c:v>24156.041833333307</c:v>
                </c:pt>
                <c:pt idx="2">
                  <c:v>0</c:v>
                </c:pt>
                <c:pt idx="3">
                  <c:v>42.107383333333239</c:v>
                </c:pt>
              </c:numCache>
            </c:numRef>
          </c:val>
          <c:extLst>
            <c:ext xmlns:c16="http://schemas.microsoft.com/office/drawing/2014/chart" uri="{C3380CC4-5D6E-409C-BE32-E72D297353CC}">
              <c16:uniqueId val="{00000002-3FFE-435A-902B-C47A23DF48D8}"/>
            </c:ext>
          </c:extLst>
        </c:ser>
        <c:dLbls>
          <c:showLegendKey val="0"/>
          <c:showVal val="0"/>
          <c:showCatName val="0"/>
          <c:showSerName val="0"/>
          <c:showPercent val="0"/>
          <c:showBubbleSize val="0"/>
        </c:dLbls>
        <c:gapWidth val="80"/>
        <c:overlap val="25"/>
        <c:axId val="1148806016"/>
        <c:axId val="1148792288"/>
      </c:barChart>
      <c:catAx>
        <c:axId val="1148806016"/>
        <c:scaling>
          <c:orientation val="minMax"/>
        </c:scaling>
        <c:delete val="0"/>
        <c:axPos val="b"/>
        <c:numFmt formatCode="General" sourceLinked="1"/>
        <c:majorTickMark val="none"/>
        <c:minorTickMark val="none"/>
        <c:tickLblPos val="nextTo"/>
        <c:spPr>
          <a:noFill/>
          <a:ln w="15875" cap="flat" cmpd="sng" algn="ctr">
            <a:solidFill>
              <a:schemeClr val="tx1">
                <a:lumMod val="25000"/>
                <a:lumOff val="75000"/>
              </a:schemeClr>
            </a:solidFill>
            <a:round/>
          </a:ln>
          <a:effectLst/>
        </c:spPr>
        <c:txPr>
          <a:bodyPr rot="-60000000" spcFirstLastPara="1" vertOverflow="ellipsis" vert="horz" wrap="square" anchor="ctr" anchorCtr="1"/>
          <a:lstStyle/>
          <a:p>
            <a:pPr>
              <a:defRPr sz="1197" b="0" i="0" u="none" strike="noStrike" kern="1200" cap="none" spc="20" normalizeH="0" baseline="0">
                <a:solidFill>
                  <a:schemeClr val="tx1">
                    <a:lumMod val="65000"/>
                    <a:lumOff val="35000"/>
                  </a:schemeClr>
                </a:solidFill>
                <a:latin typeface="+mn-lt"/>
                <a:ea typeface="+mn-ea"/>
                <a:cs typeface="+mn-cs"/>
              </a:defRPr>
            </a:pPr>
            <a:endParaRPr lang="en-US"/>
          </a:p>
        </c:txPr>
        <c:crossAx val="1148792288"/>
        <c:crosses val="autoZero"/>
        <c:auto val="1"/>
        <c:lblAlgn val="ctr"/>
        <c:lblOffset val="100"/>
        <c:noMultiLvlLbl val="0"/>
      </c:catAx>
      <c:valAx>
        <c:axId val="1148792288"/>
        <c:scaling>
          <c:orientation val="minMax"/>
        </c:scaling>
        <c:delete val="0"/>
        <c:axPos val="l"/>
        <c:majorGridlines>
          <c:spPr>
            <a:ln w="9525" cap="flat" cmpd="sng" algn="ctr">
              <a:solidFill>
                <a:schemeClr val="tx1">
                  <a:lumMod val="5000"/>
                  <a:lumOff val="9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spc="20" baseline="0">
                <a:solidFill>
                  <a:schemeClr val="tx1">
                    <a:lumMod val="65000"/>
                    <a:lumOff val="35000"/>
                  </a:schemeClr>
                </a:solidFill>
                <a:latin typeface="+mn-lt"/>
                <a:ea typeface="+mn-ea"/>
                <a:cs typeface="+mn-cs"/>
              </a:defRPr>
            </a:pPr>
            <a:endParaRPr lang="en-US"/>
          </a:p>
        </c:txPr>
        <c:crossAx val="1148806016"/>
        <c:crosses val="autoZero"/>
        <c:crossBetween val="between"/>
      </c:valAx>
      <c:dTable>
        <c:showHorzBorder val="1"/>
        <c:showVertBorder val="1"/>
        <c:showOutline val="1"/>
        <c:showKeys val="1"/>
        <c:spPr>
          <a:noFill/>
          <a:ln w="9525">
            <a:solidFill>
              <a:schemeClr val="tx1">
                <a:lumMod val="15000"/>
                <a:lumOff val="85000"/>
              </a:schemeClr>
            </a:solidFill>
          </a:ln>
          <a:effectLst/>
        </c:spPr>
        <c:txPr>
          <a:bodyPr rot="0" spcFirstLastPara="1" vertOverflow="ellipsis" vert="horz" wrap="square" anchor="ctr" anchorCtr="1"/>
          <a:lstStyle/>
          <a:p>
            <a:pPr rtl="0">
              <a:defRPr sz="1197" b="0" i="0" u="none" strike="noStrike" kern="1200" baseline="0">
                <a:solidFill>
                  <a:schemeClr val="tx1">
                    <a:lumMod val="65000"/>
                    <a:lumOff val="35000"/>
                  </a:schemeClr>
                </a:solidFill>
                <a:latin typeface="+mn-lt"/>
                <a:ea typeface="+mn-ea"/>
                <a:cs typeface="+mn-cs"/>
              </a:defRPr>
            </a:pPr>
            <a:endParaRPr lang="en-US"/>
          </a:p>
        </c:txPr>
      </c:dTable>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[Data.xlsx]Hourly Distribution of calls!PivotTable1</c:name>
    <c:fmtId val="8"/>
  </c:pivotSource>
  <c:chart>
    <c:title>
      <c:tx>
        <c:rich>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r>
              <a:rPr lang="en-US"/>
              <a:t>Hourly Distribution of calls</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1">
                  <a:lumMod val="65000"/>
                  <a:lumOff val="35000"/>
                </a:schemeClr>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scene3d>
            <a:camera prst="orthographicFront">
              <a:rot lat="0" lon="0" rev="0"/>
            </a:camera>
            <a:lightRig rig="threePt" dir="t">
              <a:rot lat="0" lon="0" rev="1200000"/>
            </a:lightRig>
          </a:scene3d>
          <a:sp3d>
            <a:bevelT w="63500" h="254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'Hourly Distribution of calls'!$B$3</c:f>
              <c:strCache>
                <c:ptCount val="1"/>
                <c:pt idx="0">
                  <c:v>Total</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'Hourly Distribution of calls'!$A$4:$A$28</c:f>
              <c:strCache>
                <c:ptCount val="24"/>
                <c:pt idx="0">
                  <c:v>00</c:v>
                </c:pt>
                <c:pt idx="1">
                  <c:v>01</c:v>
                </c:pt>
                <c:pt idx="2">
                  <c:v>02</c:v>
                </c:pt>
                <c:pt idx="3">
                  <c:v>03</c:v>
                </c:pt>
                <c:pt idx="4">
                  <c:v>04</c:v>
                </c:pt>
                <c:pt idx="5">
                  <c:v>05</c:v>
                </c:pt>
                <c:pt idx="6">
                  <c:v>06</c:v>
                </c:pt>
                <c:pt idx="7">
                  <c:v>07</c:v>
                </c:pt>
                <c:pt idx="8">
                  <c:v>08</c:v>
                </c:pt>
                <c:pt idx="9">
                  <c:v>09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strCache>
            </c:strRef>
          </c:cat>
          <c:val>
            <c:numRef>
              <c:f>'Hourly Distribution of calls'!$B$4:$B$28</c:f>
              <c:numCache>
                <c:formatCode>General</c:formatCode>
                <c:ptCount val="24"/>
                <c:pt idx="0">
                  <c:v>69</c:v>
                </c:pt>
                <c:pt idx="1">
                  <c:v>52</c:v>
                </c:pt>
                <c:pt idx="2">
                  <c:v>129</c:v>
                </c:pt>
                <c:pt idx="3">
                  <c:v>264</c:v>
                </c:pt>
                <c:pt idx="4">
                  <c:v>348</c:v>
                </c:pt>
                <c:pt idx="5">
                  <c:v>449</c:v>
                </c:pt>
                <c:pt idx="6">
                  <c:v>541</c:v>
                </c:pt>
                <c:pt idx="7">
                  <c:v>551</c:v>
                </c:pt>
                <c:pt idx="8">
                  <c:v>660</c:v>
                </c:pt>
                <c:pt idx="9">
                  <c:v>498</c:v>
                </c:pt>
                <c:pt idx="10">
                  <c:v>605</c:v>
                </c:pt>
                <c:pt idx="11">
                  <c:v>515</c:v>
                </c:pt>
                <c:pt idx="12">
                  <c:v>483</c:v>
                </c:pt>
                <c:pt idx="13">
                  <c:v>437</c:v>
                </c:pt>
                <c:pt idx="14">
                  <c:v>513</c:v>
                </c:pt>
                <c:pt idx="15">
                  <c:v>497</c:v>
                </c:pt>
                <c:pt idx="16">
                  <c:v>479</c:v>
                </c:pt>
                <c:pt idx="17">
                  <c:v>374</c:v>
                </c:pt>
                <c:pt idx="18">
                  <c:v>264</c:v>
                </c:pt>
                <c:pt idx="19">
                  <c:v>222</c:v>
                </c:pt>
                <c:pt idx="20">
                  <c:v>172</c:v>
                </c:pt>
                <c:pt idx="21">
                  <c:v>103</c:v>
                </c:pt>
                <c:pt idx="22">
                  <c:v>126</c:v>
                </c:pt>
                <c:pt idx="23">
                  <c:v>157</c:v>
                </c:pt>
              </c:numCache>
            </c:numRef>
          </c:val>
          <c:extLst>
            <c:ext xmlns:c16="http://schemas.microsoft.com/office/drawing/2014/chart" uri="{C3380CC4-5D6E-409C-BE32-E72D297353CC}">
              <c16:uniqueId val="{00000000-21A0-44B5-841E-8860B8747116}"/>
            </c:ext>
          </c:extLst>
        </c:ser>
        <c:dLbls>
          <c:dLblPos val="outEnd"/>
          <c:showLegendKey val="0"/>
          <c:showVal val="1"/>
          <c:showCatName val="0"/>
          <c:showSerName val="0"/>
          <c:showPercent val="0"/>
          <c:showBubbleSize val="0"/>
        </c:dLbls>
        <c:gapWidth val="100"/>
        <c:overlap val="-24"/>
        <c:axId val="713556424"/>
        <c:axId val="713556784"/>
      </c:barChart>
      <c:catAx>
        <c:axId val="713556424"/>
        <c:scaling>
          <c:orientation val="minMax"/>
        </c:scaling>
        <c:delete val="0"/>
        <c:axPos val="b"/>
        <c:title>
          <c:tx>
            <c:rich>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dirty="0"/>
                  <a:t>Hour</a:t>
                </a:r>
              </a:p>
            </c:rich>
          </c:tx>
          <c:layout>
            <c:manualLayout>
              <c:xMode val="edge"/>
              <c:yMode val="edge"/>
              <c:x val="0.46329976846869919"/>
              <c:y val="0.91639051684415584"/>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3556784"/>
        <c:crosses val="autoZero"/>
        <c:auto val="1"/>
        <c:lblAlgn val="ctr"/>
        <c:lblOffset val="100"/>
        <c:noMultiLvlLbl val="0"/>
      </c:catAx>
      <c:valAx>
        <c:axId val="71355678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r>
                  <a:rPr lang="en-US"/>
                  <a:t>Volume  of calls</a:t>
                </a:r>
              </a:p>
            </c:rich>
          </c:tx>
          <c:overlay val="0"/>
          <c:spPr>
            <a:noFill/>
            <a:ln>
              <a:noFill/>
            </a:ln>
            <a:effectLst/>
          </c:spPr>
          <c:txPr>
            <a:bodyPr rot="-54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713556424"/>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[Data.xlsx]Day_by_day volume!PivotTable1</c:name>
    <c:fmtId val="2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Day by day call Volume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'Day_by_day volume'!$B$3:$B$4</c:f>
              <c:strCache>
                <c:ptCount val="1"/>
                <c:pt idx="0">
                  <c:v>Call</c:v>
                </c:pt>
              </c:strCache>
            </c:strRef>
          </c:tx>
          <c:spPr>
            <a:ln w="28575" cap="rnd">
              <a:solidFill>
                <a:schemeClr val="accent1"/>
              </a:solidFill>
              <a:round/>
            </a:ln>
            <a:effectLst/>
          </c:spPr>
          <c:marker>
            <c:symbol val="none"/>
          </c:marker>
          <c:cat>
            <c:strRef>
              <c:f>'Day_by_day volume'!$A$5:$A$39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'Day_by_day volume'!$B$5:$B$39</c:f>
              <c:numCache>
                <c:formatCode>General</c:formatCode>
                <c:ptCount val="34"/>
                <c:pt idx="0">
                  <c:v>372</c:v>
                </c:pt>
                <c:pt idx="1">
                  <c:v>333</c:v>
                </c:pt>
                <c:pt idx="2">
                  <c:v>383</c:v>
                </c:pt>
                <c:pt idx="3">
                  <c:v>364</c:v>
                </c:pt>
                <c:pt idx="4">
                  <c:v>253</c:v>
                </c:pt>
                <c:pt idx="5">
                  <c:v>254</c:v>
                </c:pt>
                <c:pt idx="6">
                  <c:v>254</c:v>
                </c:pt>
                <c:pt idx="7">
                  <c:v>138</c:v>
                </c:pt>
                <c:pt idx="8">
                  <c:v>288</c:v>
                </c:pt>
                <c:pt idx="9">
                  <c:v>430</c:v>
                </c:pt>
                <c:pt idx="10">
                  <c:v>424</c:v>
                </c:pt>
                <c:pt idx="11">
                  <c:v>358</c:v>
                </c:pt>
                <c:pt idx="12">
                  <c:v>348</c:v>
                </c:pt>
                <c:pt idx="13">
                  <c:v>226</c:v>
                </c:pt>
                <c:pt idx="14">
                  <c:v>276</c:v>
                </c:pt>
                <c:pt idx="15">
                  <c:v>258</c:v>
                </c:pt>
                <c:pt idx="16">
                  <c:v>185</c:v>
                </c:pt>
                <c:pt idx="17">
                  <c:v>233</c:v>
                </c:pt>
                <c:pt idx="18">
                  <c:v>209</c:v>
                </c:pt>
                <c:pt idx="19">
                  <c:v>178</c:v>
                </c:pt>
                <c:pt idx="20">
                  <c:v>159</c:v>
                </c:pt>
                <c:pt idx="21">
                  <c:v>163</c:v>
                </c:pt>
                <c:pt idx="22">
                  <c:v>241</c:v>
                </c:pt>
                <c:pt idx="23">
                  <c:v>232</c:v>
                </c:pt>
                <c:pt idx="24">
                  <c:v>258</c:v>
                </c:pt>
                <c:pt idx="25">
                  <c:v>255</c:v>
                </c:pt>
                <c:pt idx="26">
                  <c:v>242</c:v>
                </c:pt>
                <c:pt idx="27">
                  <c:v>181</c:v>
                </c:pt>
                <c:pt idx="28">
                  <c:v>258</c:v>
                </c:pt>
                <c:pt idx="29">
                  <c:v>179</c:v>
                </c:pt>
                <c:pt idx="30">
                  <c:v>158</c:v>
                </c:pt>
                <c:pt idx="31">
                  <c:v>115</c:v>
                </c:pt>
                <c:pt idx="32">
                  <c:v>196</c:v>
                </c:pt>
                <c:pt idx="33">
                  <c:v>107</c:v>
                </c:pt>
              </c:numCache>
            </c:numRef>
          </c:val>
          <c:smooth val="0"/>
          <c:extLst>
            <c:ext xmlns:c16="http://schemas.microsoft.com/office/drawing/2014/chart" uri="{C3380CC4-5D6E-409C-BE32-E72D297353CC}">
              <c16:uniqueId val="{00000000-C2E8-42F6-ABFD-80CD0CD87829}"/>
            </c:ext>
          </c:extLst>
        </c:ser>
        <c:ser>
          <c:idx val="1"/>
          <c:order val="1"/>
          <c:tx>
            <c:strRef>
              <c:f>'Day_by_day volume'!$C$3:$C$4</c:f>
              <c:strCache>
                <c:ptCount val="1"/>
                <c:pt idx="0">
                  <c:v>Chat</c:v>
                </c:pt>
              </c:strCache>
            </c:strRef>
          </c:tx>
          <c:spPr>
            <a:ln w="28575" cap="rnd">
              <a:solidFill>
                <a:schemeClr val="accent3"/>
              </a:solidFill>
              <a:round/>
            </a:ln>
            <a:effectLst/>
          </c:spPr>
          <c:marker>
            <c:symbol val="none"/>
          </c:marker>
          <c:cat>
            <c:strRef>
              <c:f>'Day_by_day volume'!$A$5:$A$39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'Day_by_day volume'!$C$5:$C$39</c:f>
              <c:numCache>
                <c:formatCode>General</c:formatCode>
                <c:ptCount val="34"/>
                <c:pt idx="0">
                  <c:v>684</c:v>
                </c:pt>
                <c:pt idx="1">
                  <c:v>673</c:v>
                </c:pt>
                <c:pt idx="2">
                  <c:v>611</c:v>
                </c:pt>
                <c:pt idx="3">
                  <c:v>567</c:v>
                </c:pt>
                <c:pt idx="4">
                  <c:v>462</c:v>
                </c:pt>
                <c:pt idx="5">
                  <c:v>269</c:v>
                </c:pt>
                <c:pt idx="6">
                  <c:v>277</c:v>
                </c:pt>
                <c:pt idx="7">
                  <c:v>200</c:v>
                </c:pt>
                <c:pt idx="8">
                  <c:v>150</c:v>
                </c:pt>
                <c:pt idx="9">
                  <c:v>164</c:v>
                </c:pt>
                <c:pt idx="10">
                  <c:v>158</c:v>
                </c:pt>
                <c:pt idx="11">
                  <c:v>197</c:v>
                </c:pt>
                <c:pt idx="12">
                  <c:v>271</c:v>
                </c:pt>
                <c:pt idx="13">
                  <c:v>691</c:v>
                </c:pt>
                <c:pt idx="14">
                  <c:v>1048</c:v>
                </c:pt>
                <c:pt idx="15">
                  <c:v>694</c:v>
                </c:pt>
                <c:pt idx="16">
                  <c:v>744</c:v>
                </c:pt>
                <c:pt idx="17">
                  <c:v>841</c:v>
                </c:pt>
                <c:pt idx="18">
                  <c:v>837</c:v>
                </c:pt>
                <c:pt idx="19">
                  <c:v>676</c:v>
                </c:pt>
                <c:pt idx="20">
                  <c:v>655</c:v>
                </c:pt>
                <c:pt idx="21">
                  <c:v>612</c:v>
                </c:pt>
                <c:pt idx="22">
                  <c:v>818</c:v>
                </c:pt>
                <c:pt idx="23">
                  <c:v>829</c:v>
                </c:pt>
                <c:pt idx="24">
                  <c:v>840</c:v>
                </c:pt>
                <c:pt idx="25">
                  <c:v>553</c:v>
                </c:pt>
                <c:pt idx="26">
                  <c:v>759</c:v>
                </c:pt>
                <c:pt idx="27">
                  <c:v>896</c:v>
                </c:pt>
                <c:pt idx="28">
                  <c:v>762</c:v>
                </c:pt>
                <c:pt idx="29">
                  <c:v>599</c:v>
                </c:pt>
                <c:pt idx="30">
                  <c:v>856</c:v>
                </c:pt>
                <c:pt idx="31">
                  <c:v>210</c:v>
                </c:pt>
                <c:pt idx="32">
                  <c:v>649</c:v>
                </c:pt>
                <c:pt idx="33">
                  <c:v>262</c:v>
                </c:pt>
              </c:numCache>
            </c:numRef>
          </c:val>
          <c:smooth val="0"/>
          <c:extLst>
            <c:ext xmlns:c16="http://schemas.microsoft.com/office/drawing/2014/chart" uri="{C3380CC4-5D6E-409C-BE32-E72D297353CC}">
              <c16:uniqueId val="{00000001-C2E8-42F6-ABFD-80CD0CD87829}"/>
            </c:ext>
          </c:extLst>
        </c:ser>
        <c:ser>
          <c:idx val="2"/>
          <c:order val="2"/>
          <c:tx>
            <c:strRef>
              <c:f>'Day_by_day volume'!$D$3:$D$4</c:f>
              <c:strCache>
                <c:ptCount val="1"/>
                <c:pt idx="0">
                  <c:v>Complementary</c:v>
                </c:pt>
              </c:strCache>
            </c:strRef>
          </c:tx>
          <c:spPr>
            <a:ln w="28575" cap="rnd">
              <a:solidFill>
                <a:schemeClr val="accent5"/>
              </a:solidFill>
              <a:round/>
            </a:ln>
            <a:effectLst/>
          </c:spPr>
          <c:marker>
            <c:symbol val="none"/>
          </c:marker>
          <c:cat>
            <c:strRef>
              <c:f>'Day_by_day volume'!$A$5:$A$39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'Day_by_day volume'!$D$5:$D$39</c:f>
              <c:numCache>
                <c:formatCode>General</c:formatCode>
                <c:ptCount val="34"/>
                <c:pt idx="28">
                  <c:v>2</c:v>
                </c:pt>
              </c:numCache>
            </c:numRef>
          </c:val>
          <c:smooth val="0"/>
          <c:extLst>
            <c:ext xmlns:c16="http://schemas.microsoft.com/office/drawing/2014/chart" uri="{C3380CC4-5D6E-409C-BE32-E72D297353CC}">
              <c16:uniqueId val="{00000002-C2E8-42F6-ABFD-80CD0CD87829}"/>
            </c:ext>
          </c:extLst>
        </c:ser>
        <c:ser>
          <c:idx val="3"/>
          <c:order val="3"/>
          <c:tx>
            <c:strRef>
              <c:f>'Day_by_day volume'!$E$3:$E$4</c:f>
              <c:strCache>
                <c:ptCount val="1"/>
                <c:pt idx="0">
                  <c:v>public_live_Call</c:v>
                </c:pt>
              </c:strCache>
            </c:strRef>
          </c:tx>
          <c:spPr>
            <a:ln w="28575" cap="rnd">
              <a:solidFill>
                <a:schemeClr val="accent1">
                  <a:lumMod val="60000"/>
                </a:schemeClr>
              </a:solidFill>
              <a:round/>
            </a:ln>
            <a:effectLst/>
          </c:spPr>
          <c:marker>
            <c:symbol val="none"/>
          </c:marker>
          <c:cat>
            <c:strRef>
              <c:f>'Day_by_day volume'!$A$5:$A$39</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'Day_by_day volume'!$E$5:$E$39</c:f>
              <c:numCache>
                <c:formatCode>General</c:formatCode>
                <c:ptCount val="34"/>
                <c:pt idx="19">
                  <c:v>1</c:v>
                </c:pt>
                <c:pt idx="20">
                  <c:v>2</c:v>
                </c:pt>
              </c:numCache>
            </c:numRef>
          </c:val>
          <c:smooth val="0"/>
          <c:extLst>
            <c:ext xmlns:c16="http://schemas.microsoft.com/office/drawing/2014/chart" uri="{C3380CC4-5D6E-409C-BE32-E72D297353CC}">
              <c16:uniqueId val="{00000003-C2E8-42F6-ABFD-80CD0CD87829}"/>
            </c:ext>
          </c:extLst>
        </c:ser>
        <c:dLbls>
          <c:showLegendKey val="0"/>
          <c:showVal val="0"/>
          <c:showCatName val="0"/>
          <c:showSerName val="0"/>
          <c:showPercent val="0"/>
          <c:showBubbleSize val="0"/>
        </c:dLbls>
        <c:smooth val="0"/>
        <c:axId val="649033776"/>
        <c:axId val="649032696"/>
      </c:lineChart>
      <c:catAx>
        <c:axId val="649033776"/>
        <c:scaling>
          <c:orientation val="minMax"/>
        </c:scaling>
        <c:delete val="0"/>
        <c:axPos val="b"/>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032696"/>
        <c:crosses val="autoZero"/>
        <c:auto val="1"/>
        <c:lblAlgn val="ctr"/>
        <c:lblOffset val="100"/>
        <c:noMultiLvlLbl val="0"/>
      </c:catAx>
      <c:valAx>
        <c:axId val="649032696"/>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Volume</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903377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3"/>
    </mc:Choice>
    <mc:Fallback>
      <c:style val="3"/>
    </mc:Fallback>
  </mc:AlternateContent>
  <c:chart>
    <c:title>
      <c:tx>
        <c:rich>
          <a:bodyPr rot="0" spcFirstLastPara="1" vertOverflow="ellipsis" vert="horz" wrap="square" anchor="ctr" anchorCtr="1"/>
          <a:lstStyle/>
          <a:p>
            <a:pPr lvl="0">
              <a:defRPr sz="1600" b="0" i="0" u="none" strike="noStrike" kern="1200" baseline="0">
                <a:solidFill>
                  <a:srgbClr val="757575"/>
                </a:solidFill>
                <a:latin typeface="Calibri Light"/>
                <a:ea typeface="+mn-ea"/>
                <a:cs typeface="+mn-cs"/>
              </a:defRPr>
            </a:pPr>
            <a:r>
              <a:rPr lang="en-US" sz="1600" b="0" i="0">
                <a:solidFill>
                  <a:srgbClr val="757575"/>
                </a:solidFill>
                <a:latin typeface="Calibri Light"/>
              </a:rPr>
              <a:t>Daily count of Consultant Type</a:t>
            </a:r>
          </a:p>
        </c:rich>
      </c:tx>
      <c:overlay val="0"/>
      <c:spPr>
        <a:noFill/>
        <a:ln>
          <a:noFill/>
        </a:ln>
        <a:effectLst/>
      </c:spPr>
      <c:txPr>
        <a:bodyPr rot="0" spcFirstLastPara="1" vertOverflow="ellipsis" vert="horz" wrap="square" anchor="ctr" anchorCtr="1"/>
        <a:lstStyle/>
        <a:p>
          <a:pPr lvl="0">
            <a:defRPr sz="1600" b="0" i="0" u="none" strike="noStrike" kern="1200" baseline="0">
              <a:solidFill>
                <a:srgbClr val="757575"/>
              </a:solidFill>
              <a:latin typeface="Calibri Light"/>
              <a:ea typeface="+mn-ea"/>
              <a:cs typeface="+mn-cs"/>
            </a:defRPr>
          </a:pPr>
          <a:endParaRPr lang="en-US"/>
        </a:p>
      </c:txPr>
    </c:title>
    <c:autoTitleDeleted val="0"/>
    <c:plotArea>
      <c:layout/>
      <c:barChart>
        <c:barDir val="col"/>
        <c:grouping val="clustered"/>
        <c:varyColors val="1"/>
        <c:ser>
          <c:idx val="0"/>
          <c:order val="0"/>
          <c:tx>
            <c:v>Total</c:v>
          </c:tx>
          <c:invertIfNegative val="1"/>
          <c:dPt>
            <c:idx val="0"/>
            <c:invertIfNegative val="1"/>
            <c:bubble3D val="0"/>
            <c:spPr>
              <a:solidFill>
                <a:schemeClr val="accent1">
                  <a:tint val="34000"/>
                </a:schemeClr>
              </a:solidFill>
              <a:ln>
                <a:noFill/>
              </a:ln>
              <a:effectLst/>
            </c:spPr>
            <c:extLst>
              <c:ext xmlns:c16="http://schemas.microsoft.com/office/drawing/2014/chart" uri="{C3380CC4-5D6E-409C-BE32-E72D297353CC}">
                <c16:uniqueId val="{00000001-E227-44AF-B65A-2B6FA8F844DB}"/>
              </c:ext>
            </c:extLst>
          </c:dPt>
          <c:dPt>
            <c:idx val="1"/>
            <c:invertIfNegative val="1"/>
            <c:bubble3D val="0"/>
            <c:spPr>
              <a:solidFill>
                <a:schemeClr val="accent1">
                  <a:tint val="38000"/>
                </a:schemeClr>
              </a:solidFill>
              <a:ln>
                <a:noFill/>
              </a:ln>
              <a:effectLst/>
            </c:spPr>
            <c:extLst>
              <c:ext xmlns:c16="http://schemas.microsoft.com/office/drawing/2014/chart" uri="{C3380CC4-5D6E-409C-BE32-E72D297353CC}">
                <c16:uniqueId val="{00000003-E227-44AF-B65A-2B6FA8F844DB}"/>
              </c:ext>
            </c:extLst>
          </c:dPt>
          <c:dPt>
            <c:idx val="2"/>
            <c:invertIfNegative val="1"/>
            <c:bubble3D val="0"/>
            <c:spPr>
              <a:solidFill>
                <a:schemeClr val="accent1">
                  <a:tint val="42000"/>
                </a:schemeClr>
              </a:solidFill>
              <a:ln>
                <a:noFill/>
              </a:ln>
              <a:effectLst/>
            </c:spPr>
            <c:extLst>
              <c:ext xmlns:c16="http://schemas.microsoft.com/office/drawing/2014/chart" uri="{C3380CC4-5D6E-409C-BE32-E72D297353CC}">
                <c16:uniqueId val="{00000005-E227-44AF-B65A-2B6FA8F844DB}"/>
              </c:ext>
            </c:extLst>
          </c:dPt>
          <c:dPt>
            <c:idx val="3"/>
            <c:invertIfNegative val="1"/>
            <c:bubble3D val="0"/>
            <c:spPr>
              <a:solidFill>
                <a:schemeClr val="accent1">
                  <a:tint val="46000"/>
                </a:schemeClr>
              </a:solidFill>
              <a:ln>
                <a:noFill/>
              </a:ln>
              <a:effectLst/>
            </c:spPr>
            <c:extLst>
              <c:ext xmlns:c16="http://schemas.microsoft.com/office/drawing/2014/chart" uri="{C3380CC4-5D6E-409C-BE32-E72D297353CC}">
                <c16:uniqueId val="{00000007-E227-44AF-B65A-2B6FA8F844DB}"/>
              </c:ext>
            </c:extLst>
          </c:dPt>
          <c:dPt>
            <c:idx val="4"/>
            <c:invertIfNegative val="1"/>
            <c:bubble3D val="0"/>
            <c:spPr>
              <a:solidFill>
                <a:schemeClr val="accent1">
                  <a:tint val="50000"/>
                </a:schemeClr>
              </a:solidFill>
              <a:ln>
                <a:noFill/>
              </a:ln>
              <a:effectLst/>
            </c:spPr>
            <c:extLst>
              <c:ext xmlns:c16="http://schemas.microsoft.com/office/drawing/2014/chart" uri="{C3380CC4-5D6E-409C-BE32-E72D297353CC}">
                <c16:uniqueId val="{00000009-E227-44AF-B65A-2B6FA8F844DB}"/>
              </c:ext>
            </c:extLst>
          </c:dPt>
          <c:dPt>
            <c:idx val="5"/>
            <c:invertIfNegative val="1"/>
            <c:bubble3D val="0"/>
            <c:spPr>
              <a:solidFill>
                <a:schemeClr val="accent1">
                  <a:tint val="54000"/>
                </a:schemeClr>
              </a:solidFill>
              <a:ln>
                <a:noFill/>
              </a:ln>
              <a:effectLst/>
            </c:spPr>
            <c:extLst>
              <c:ext xmlns:c16="http://schemas.microsoft.com/office/drawing/2014/chart" uri="{C3380CC4-5D6E-409C-BE32-E72D297353CC}">
                <c16:uniqueId val="{0000000B-E227-44AF-B65A-2B6FA8F844DB}"/>
              </c:ext>
            </c:extLst>
          </c:dPt>
          <c:dPt>
            <c:idx val="6"/>
            <c:invertIfNegative val="1"/>
            <c:bubble3D val="0"/>
            <c:spPr>
              <a:solidFill>
                <a:schemeClr val="accent1">
                  <a:tint val="58000"/>
                </a:schemeClr>
              </a:solidFill>
              <a:ln>
                <a:noFill/>
              </a:ln>
              <a:effectLst/>
            </c:spPr>
            <c:extLst>
              <c:ext xmlns:c16="http://schemas.microsoft.com/office/drawing/2014/chart" uri="{C3380CC4-5D6E-409C-BE32-E72D297353CC}">
                <c16:uniqueId val="{0000000D-E227-44AF-B65A-2B6FA8F844DB}"/>
              </c:ext>
            </c:extLst>
          </c:dPt>
          <c:dPt>
            <c:idx val="7"/>
            <c:invertIfNegative val="1"/>
            <c:bubble3D val="0"/>
            <c:spPr>
              <a:solidFill>
                <a:schemeClr val="accent1">
                  <a:tint val="62000"/>
                </a:schemeClr>
              </a:solidFill>
              <a:ln>
                <a:noFill/>
              </a:ln>
              <a:effectLst/>
            </c:spPr>
            <c:extLst>
              <c:ext xmlns:c16="http://schemas.microsoft.com/office/drawing/2014/chart" uri="{C3380CC4-5D6E-409C-BE32-E72D297353CC}">
                <c16:uniqueId val="{0000000F-E227-44AF-B65A-2B6FA8F844DB}"/>
              </c:ext>
            </c:extLst>
          </c:dPt>
          <c:dPt>
            <c:idx val="8"/>
            <c:invertIfNegative val="1"/>
            <c:bubble3D val="0"/>
            <c:spPr>
              <a:solidFill>
                <a:schemeClr val="accent1">
                  <a:tint val="66000"/>
                </a:schemeClr>
              </a:solidFill>
              <a:ln>
                <a:noFill/>
              </a:ln>
              <a:effectLst/>
            </c:spPr>
            <c:extLst>
              <c:ext xmlns:c16="http://schemas.microsoft.com/office/drawing/2014/chart" uri="{C3380CC4-5D6E-409C-BE32-E72D297353CC}">
                <c16:uniqueId val="{00000011-E227-44AF-B65A-2B6FA8F844DB}"/>
              </c:ext>
            </c:extLst>
          </c:dPt>
          <c:dPt>
            <c:idx val="9"/>
            <c:invertIfNegative val="1"/>
            <c:bubble3D val="0"/>
            <c:spPr>
              <a:solidFill>
                <a:schemeClr val="accent1">
                  <a:tint val="70000"/>
                </a:schemeClr>
              </a:solidFill>
              <a:ln>
                <a:noFill/>
              </a:ln>
              <a:effectLst/>
            </c:spPr>
            <c:extLst>
              <c:ext xmlns:c16="http://schemas.microsoft.com/office/drawing/2014/chart" uri="{C3380CC4-5D6E-409C-BE32-E72D297353CC}">
                <c16:uniqueId val="{00000013-E227-44AF-B65A-2B6FA8F844DB}"/>
              </c:ext>
            </c:extLst>
          </c:dPt>
          <c:dPt>
            <c:idx val="10"/>
            <c:invertIfNegative val="1"/>
            <c:bubble3D val="0"/>
            <c:spPr>
              <a:solidFill>
                <a:schemeClr val="accent1">
                  <a:tint val="74000"/>
                </a:schemeClr>
              </a:solidFill>
              <a:ln>
                <a:noFill/>
              </a:ln>
              <a:effectLst/>
            </c:spPr>
            <c:extLst>
              <c:ext xmlns:c16="http://schemas.microsoft.com/office/drawing/2014/chart" uri="{C3380CC4-5D6E-409C-BE32-E72D297353CC}">
                <c16:uniqueId val="{00000015-E227-44AF-B65A-2B6FA8F844DB}"/>
              </c:ext>
            </c:extLst>
          </c:dPt>
          <c:dPt>
            <c:idx val="11"/>
            <c:invertIfNegative val="1"/>
            <c:bubble3D val="0"/>
            <c:spPr>
              <a:solidFill>
                <a:schemeClr val="accent1">
                  <a:tint val="78000"/>
                </a:schemeClr>
              </a:solidFill>
              <a:ln>
                <a:noFill/>
              </a:ln>
              <a:effectLst/>
            </c:spPr>
            <c:extLst>
              <c:ext xmlns:c16="http://schemas.microsoft.com/office/drawing/2014/chart" uri="{C3380CC4-5D6E-409C-BE32-E72D297353CC}">
                <c16:uniqueId val="{00000017-E227-44AF-B65A-2B6FA8F844DB}"/>
              </c:ext>
            </c:extLst>
          </c:dPt>
          <c:dPt>
            <c:idx val="12"/>
            <c:invertIfNegative val="1"/>
            <c:bubble3D val="0"/>
            <c:spPr>
              <a:solidFill>
                <a:schemeClr val="accent1">
                  <a:tint val="82000"/>
                </a:schemeClr>
              </a:solidFill>
              <a:ln>
                <a:noFill/>
              </a:ln>
              <a:effectLst/>
            </c:spPr>
            <c:extLst>
              <c:ext xmlns:c16="http://schemas.microsoft.com/office/drawing/2014/chart" uri="{C3380CC4-5D6E-409C-BE32-E72D297353CC}">
                <c16:uniqueId val="{00000019-E227-44AF-B65A-2B6FA8F844DB}"/>
              </c:ext>
            </c:extLst>
          </c:dPt>
          <c:dPt>
            <c:idx val="13"/>
            <c:invertIfNegative val="1"/>
            <c:bubble3D val="0"/>
            <c:spPr>
              <a:solidFill>
                <a:schemeClr val="accent1">
                  <a:tint val="86000"/>
                </a:schemeClr>
              </a:solidFill>
              <a:ln>
                <a:noFill/>
              </a:ln>
              <a:effectLst/>
            </c:spPr>
            <c:extLst>
              <c:ext xmlns:c16="http://schemas.microsoft.com/office/drawing/2014/chart" uri="{C3380CC4-5D6E-409C-BE32-E72D297353CC}">
                <c16:uniqueId val="{0000001B-E227-44AF-B65A-2B6FA8F844DB}"/>
              </c:ext>
            </c:extLst>
          </c:dPt>
          <c:dPt>
            <c:idx val="14"/>
            <c:invertIfNegative val="1"/>
            <c:bubble3D val="0"/>
            <c:spPr>
              <a:solidFill>
                <a:schemeClr val="accent1">
                  <a:tint val="90000"/>
                </a:schemeClr>
              </a:solidFill>
              <a:ln>
                <a:noFill/>
              </a:ln>
              <a:effectLst/>
            </c:spPr>
            <c:extLst>
              <c:ext xmlns:c16="http://schemas.microsoft.com/office/drawing/2014/chart" uri="{C3380CC4-5D6E-409C-BE32-E72D297353CC}">
                <c16:uniqueId val="{0000001D-E227-44AF-B65A-2B6FA8F844DB}"/>
              </c:ext>
            </c:extLst>
          </c:dPt>
          <c:dPt>
            <c:idx val="15"/>
            <c:invertIfNegative val="1"/>
            <c:bubble3D val="0"/>
            <c:spPr>
              <a:solidFill>
                <a:schemeClr val="accent1">
                  <a:tint val="94000"/>
                </a:schemeClr>
              </a:solidFill>
              <a:ln>
                <a:noFill/>
              </a:ln>
              <a:effectLst/>
            </c:spPr>
            <c:extLst>
              <c:ext xmlns:c16="http://schemas.microsoft.com/office/drawing/2014/chart" uri="{C3380CC4-5D6E-409C-BE32-E72D297353CC}">
                <c16:uniqueId val="{0000001F-E227-44AF-B65A-2B6FA8F844DB}"/>
              </c:ext>
            </c:extLst>
          </c:dPt>
          <c:dPt>
            <c:idx val="16"/>
            <c:invertIfNegative val="1"/>
            <c:bubble3D val="0"/>
            <c:spPr>
              <a:solidFill>
                <a:schemeClr val="accent1">
                  <a:tint val="98000"/>
                </a:schemeClr>
              </a:solidFill>
              <a:ln>
                <a:noFill/>
              </a:ln>
              <a:effectLst/>
            </c:spPr>
            <c:extLst>
              <c:ext xmlns:c16="http://schemas.microsoft.com/office/drawing/2014/chart" uri="{C3380CC4-5D6E-409C-BE32-E72D297353CC}">
                <c16:uniqueId val="{00000021-E227-44AF-B65A-2B6FA8F844DB}"/>
              </c:ext>
            </c:extLst>
          </c:dPt>
          <c:dPt>
            <c:idx val="17"/>
            <c:invertIfNegative val="1"/>
            <c:bubble3D val="0"/>
            <c:spPr>
              <a:solidFill>
                <a:schemeClr val="accent1">
                  <a:shade val="98000"/>
                </a:schemeClr>
              </a:solidFill>
              <a:ln>
                <a:noFill/>
              </a:ln>
              <a:effectLst/>
            </c:spPr>
            <c:extLst>
              <c:ext xmlns:c16="http://schemas.microsoft.com/office/drawing/2014/chart" uri="{C3380CC4-5D6E-409C-BE32-E72D297353CC}">
                <c16:uniqueId val="{00000023-E227-44AF-B65A-2B6FA8F844DB}"/>
              </c:ext>
            </c:extLst>
          </c:dPt>
          <c:dPt>
            <c:idx val="18"/>
            <c:invertIfNegative val="1"/>
            <c:bubble3D val="0"/>
            <c:spPr>
              <a:solidFill>
                <a:schemeClr val="accent1">
                  <a:shade val="94000"/>
                </a:schemeClr>
              </a:solidFill>
              <a:ln>
                <a:noFill/>
              </a:ln>
              <a:effectLst/>
            </c:spPr>
            <c:extLst>
              <c:ext xmlns:c16="http://schemas.microsoft.com/office/drawing/2014/chart" uri="{C3380CC4-5D6E-409C-BE32-E72D297353CC}">
                <c16:uniqueId val="{00000025-E227-44AF-B65A-2B6FA8F844DB}"/>
              </c:ext>
            </c:extLst>
          </c:dPt>
          <c:dPt>
            <c:idx val="19"/>
            <c:invertIfNegative val="1"/>
            <c:bubble3D val="0"/>
            <c:spPr>
              <a:solidFill>
                <a:schemeClr val="accent1">
                  <a:shade val="90000"/>
                </a:schemeClr>
              </a:solidFill>
              <a:ln>
                <a:noFill/>
              </a:ln>
              <a:effectLst/>
            </c:spPr>
            <c:extLst>
              <c:ext xmlns:c16="http://schemas.microsoft.com/office/drawing/2014/chart" uri="{C3380CC4-5D6E-409C-BE32-E72D297353CC}">
                <c16:uniqueId val="{00000027-E227-44AF-B65A-2B6FA8F844DB}"/>
              </c:ext>
            </c:extLst>
          </c:dPt>
          <c:dPt>
            <c:idx val="20"/>
            <c:invertIfNegative val="1"/>
            <c:bubble3D val="0"/>
            <c:spPr>
              <a:solidFill>
                <a:schemeClr val="accent1">
                  <a:shade val="86000"/>
                </a:schemeClr>
              </a:solidFill>
              <a:ln>
                <a:noFill/>
              </a:ln>
              <a:effectLst/>
            </c:spPr>
            <c:extLst>
              <c:ext xmlns:c16="http://schemas.microsoft.com/office/drawing/2014/chart" uri="{C3380CC4-5D6E-409C-BE32-E72D297353CC}">
                <c16:uniqueId val="{00000029-E227-44AF-B65A-2B6FA8F844DB}"/>
              </c:ext>
            </c:extLst>
          </c:dPt>
          <c:dPt>
            <c:idx val="21"/>
            <c:invertIfNegative val="1"/>
            <c:bubble3D val="0"/>
            <c:spPr>
              <a:solidFill>
                <a:schemeClr val="accent1">
                  <a:shade val="82000"/>
                </a:schemeClr>
              </a:solidFill>
              <a:ln>
                <a:noFill/>
              </a:ln>
              <a:effectLst/>
            </c:spPr>
            <c:extLst>
              <c:ext xmlns:c16="http://schemas.microsoft.com/office/drawing/2014/chart" uri="{C3380CC4-5D6E-409C-BE32-E72D297353CC}">
                <c16:uniqueId val="{0000002B-E227-44AF-B65A-2B6FA8F844DB}"/>
              </c:ext>
            </c:extLst>
          </c:dPt>
          <c:dPt>
            <c:idx val="22"/>
            <c:invertIfNegative val="1"/>
            <c:bubble3D val="0"/>
            <c:spPr>
              <a:solidFill>
                <a:schemeClr val="accent1">
                  <a:shade val="78000"/>
                </a:schemeClr>
              </a:solidFill>
              <a:ln>
                <a:noFill/>
              </a:ln>
              <a:effectLst/>
            </c:spPr>
            <c:extLst>
              <c:ext xmlns:c16="http://schemas.microsoft.com/office/drawing/2014/chart" uri="{C3380CC4-5D6E-409C-BE32-E72D297353CC}">
                <c16:uniqueId val="{0000002D-E227-44AF-B65A-2B6FA8F844DB}"/>
              </c:ext>
            </c:extLst>
          </c:dPt>
          <c:dPt>
            <c:idx val="23"/>
            <c:invertIfNegative val="1"/>
            <c:bubble3D val="0"/>
            <c:spPr>
              <a:solidFill>
                <a:schemeClr val="accent1">
                  <a:shade val="74000"/>
                </a:schemeClr>
              </a:solidFill>
              <a:ln>
                <a:noFill/>
              </a:ln>
              <a:effectLst/>
            </c:spPr>
            <c:extLst>
              <c:ext xmlns:c16="http://schemas.microsoft.com/office/drawing/2014/chart" uri="{C3380CC4-5D6E-409C-BE32-E72D297353CC}">
                <c16:uniqueId val="{0000002F-E227-44AF-B65A-2B6FA8F844DB}"/>
              </c:ext>
            </c:extLst>
          </c:dPt>
          <c:dPt>
            <c:idx val="24"/>
            <c:invertIfNegative val="1"/>
            <c:bubble3D val="0"/>
            <c:spPr>
              <a:solidFill>
                <a:schemeClr val="accent1">
                  <a:shade val="70000"/>
                </a:schemeClr>
              </a:solidFill>
              <a:ln>
                <a:noFill/>
              </a:ln>
              <a:effectLst/>
            </c:spPr>
            <c:extLst>
              <c:ext xmlns:c16="http://schemas.microsoft.com/office/drawing/2014/chart" uri="{C3380CC4-5D6E-409C-BE32-E72D297353CC}">
                <c16:uniqueId val="{00000031-E227-44AF-B65A-2B6FA8F844DB}"/>
              </c:ext>
            </c:extLst>
          </c:dPt>
          <c:dPt>
            <c:idx val="25"/>
            <c:invertIfNegative val="1"/>
            <c:bubble3D val="0"/>
            <c:spPr>
              <a:solidFill>
                <a:schemeClr val="accent1">
                  <a:shade val="66000"/>
                </a:schemeClr>
              </a:solidFill>
              <a:ln>
                <a:noFill/>
              </a:ln>
              <a:effectLst/>
            </c:spPr>
            <c:extLst>
              <c:ext xmlns:c16="http://schemas.microsoft.com/office/drawing/2014/chart" uri="{C3380CC4-5D6E-409C-BE32-E72D297353CC}">
                <c16:uniqueId val="{00000033-E227-44AF-B65A-2B6FA8F844DB}"/>
              </c:ext>
            </c:extLst>
          </c:dPt>
          <c:dPt>
            <c:idx val="26"/>
            <c:invertIfNegative val="1"/>
            <c:bubble3D val="0"/>
            <c:spPr>
              <a:solidFill>
                <a:schemeClr val="accent1">
                  <a:shade val="62000"/>
                </a:schemeClr>
              </a:solidFill>
              <a:ln>
                <a:noFill/>
              </a:ln>
              <a:effectLst/>
            </c:spPr>
            <c:extLst>
              <c:ext xmlns:c16="http://schemas.microsoft.com/office/drawing/2014/chart" uri="{C3380CC4-5D6E-409C-BE32-E72D297353CC}">
                <c16:uniqueId val="{00000035-E227-44AF-B65A-2B6FA8F844DB}"/>
              </c:ext>
            </c:extLst>
          </c:dPt>
          <c:dPt>
            <c:idx val="27"/>
            <c:invertIfNegative val="1"/>
            <c:bubble3D val="0"/>
            <c:spPr>
              <a:solidFill>
                <a:schemeClr val="accent1">
                  <a:shade val="58000"/>
                </a:schemeClr>
              </a:solidFill>
              <a:ln>
                <a:noFill/>
              </a:ln>
              <a:effectLst/>
            </c:spPr>
            <c:extLst>
              <c:ext xmlns:c16="http://schemas.microsoft.com/office/drawing/2014/chart" uri="{C3380CC4-5D6E-409C-BE32-E72D297353CC}">
                <c16:uniqueId val="{00000037-E227-44AF-B65A-2B6FA8F844DB}"/>
              </c:ext>
            </c:extLst>
          </c:dPt>
          <c:dPt>
            <c:idx val="28"/>
            <c:invertIfNegative val="1"/>
            <c:bubble3D val="0"/>
            <c:spPr>
              <a:solidFill>
                <a:schemeClr val="accent1">
                  <a:shade val="54000"/>
                </a:schemeClr>
              </a:solidFill>
              <a:ln>
                <a:noFill/>
              </a:ln>
              <a:effectLst/>
            </c:spPr>
            <c:extLst>
              <c:ext xmlns:c16="http://schemas.microsoft.com/office/drawing/2014/chart" uri="{C3380CC4-5D6E-409C-BE32-E72D297353CC}">
                <c16:uniqueId val="{00000039-E227-44AF-B65A-2B6FA8F844DB}"/>
              </c:ext>
            </c:extLst>
          </c:dPt>
          <c:dPt>
            <c:idx val="29"/>
            <c:invertIfNegative val="1"/>
            <c:bubble3D val="0"/>
            <c:spPr>
              <a:solidFill>
                <a:schemeClr val="accent1">
                  <a:shade val="50000"/>
                </a:schemeClr>
              </a:solidFill>
              <a:ln>
                <a:noFill/>
              </a:ln>
              <a:effectLst/>
            </c:spPr>
            <c:extLst>
              <c:ext xmlns:c16="http://schemas.microsoft.com/office/drawing/2014/chart" uri="{C3380CC4-5D6E-409C-BE32-E72D297353CC}">
                <c16:uniqueId val="{0000003B-E227-44AF-B65A-2B6FA8F844DB}"/>
              </c:ext>
            </c:extLst>
          </c:dPt>
          <c:dPt>
            <c:idx val="30"/>
            <c:invertIfNegative val="1"/>
            <c:bubble3D val="0"/>
            <c:spPr>
              <a:solidFill>
                <a:schemeClr val="accent1">
                  <a:shade val="46000"/>
                </a:schemeClr>
              </a:solidFill>
              <a:ln>
                <a:noFill/>
              </a:ln>
              <a:effectLst/>
            </c:spPr>
            <c:extLst>
              <c:ext xmlns:c16="http://schemas.microsoft.com/office/drawing/2014/chart" uri="{C3380CC4-5D6E-409C-BE32-E72D297353CC}">
                <c16:uniqueId val="{0000003D-E227-44AF-B65A-2B6FA8F844DB}"/>
              </c:ext>
            </c:extLst>
          </c:dPt>
          <c:dPt>
            <c:idx val="31"/>
            <c:invertIfNegative val="1"/>
            <c:bubble3D val="0"/>
            <c:spPr>
              <a:solidFill>
                <a:schemeClr val="accent1">
                  <a:shade val="42000"/>
                </a:schemeClr>
              </a:solidFill>
              <a:ln>
                <a:noFill/>
              </a:ln>
              <a:effectLst/>
            </c:spPr>
            <c:extLst>
              <c:ext xmlns:c16="http://schemas.microsoft.com/office/drawing/2014/chart" uri="{C3380CC4-5D6E-409C-BE32-E72D297353CC}">
                <c16:uniqueId val="{0000003F-E227-44AF-B65A-2B6FA8F844DB}"/>
              </c:ext>
            </c:extLst>
          </c:dPt>
          <c:dPt>
            <c:idx val="32"/>
            <c:invertIfNegative val="1"/>
            <c:bubble3D val="0"/>
            <c:spPr>
              <a:solidFill>
                <a:schemeClr val="accent1">
                  <a:shade val="38000"/>
                </a:schemeClr>
              </a:solidFill>
              <a:ln>
                <a:noFill/>
              </a:ln>
              <a:effectLst/>
            </c:spPr>
            <c:extLst>
              <c:ext xmlns:c16="http://schemas.microsoft.com/office/drawing/2014/chart" uri="{C3380CC4-5D6E-409C-BE32-E72D297353CC}">
                <c16:uniqueId val="{00000041-E227-44AF-B65A-2B6FA8F844DB}"/>
              </c:ext>
            </c:extLst>
          </c:dPt>
          <c:dPt>
            <c:idx val="33"/>
            <c:invertIfNegative val="1"/>
            <c:bubble3D val="0"/>
            <c:spPr>
              <a:solidFill>
                <a:schemeClr val="accent1">
                  <a:shade val="34000"/>
                </a:schemeClr>
              </a:solidFill>
              <a:ln>
                <a:noFill/>
              </a:ln>
              <a:effectLst/>
            </c:spPr>
            <c:extLst>
              <c:ext xmlns:c16="http://schemas.microsoft.com/office/drawing/2014/chart" uri="{C3380CC4-5D6E-409C-BE32-E72D297353CC}">
                <c16:uniqueId val="{00000043-E227-44AF-B65A-2B6FA8F844DB}"/>
              </c:ext>
            </c:extLst>
          </c:dPt>
          <c:dLbls>
            <c:spPr>
              <a:noFill/>
              <a:ln>
                <a:noFill/>
              </a:ln>
              <a:effectLst/>
            </c:spPr>
            <c:txPr>
              <a:bodyPr rot="0" spcFirstLastPara="1" vertOverflow="ellipsis" vert="horz" wrap="square" lIns="38100" tIns="19050" rIns="38100" bIns="19050" anchor="ctr" anchorCtr="1">
                <a:spAutoFit/>
              </a:bodyPr>
              <a:lstStyle/>
              <a:p>
                <a:pPr>
                  <a:defRPr sz="10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shade val="95000"/>
                          <a:satMod val="105000"/>
                        </a:schemeClr>
                      </a:solidFill>
                      <a:prstDash val="solid"/>
                      <a:round/>
                    </a:ln>
                    <a:effectLst/>
                  </c:spPr>
                </c15:leaderLines>
              </c:ext>
            </c:extLst>
          </c:dLbls>
          <c:cat>
            <c:strRef>
              <c:f>Pivot!$C$31:$C$64</c:f>
              <c:strCache>
                <c:ptCount val="34"/>
                <c:pt idx="0">
                  <c:v>2023-12-01</c:v>
                </c:pt>
                <c:pt idx="1">
                  <c:v>2023-12-02</c:v>
                </c:pt>
                <c:pt idx="2">
                  <c:v>2023-12-03</c:v>
                </c:pt>
                <c:pt idx="3">
                  <c:v>2023-12-04</c:v>
                </c:pt>
                <c:pt idx="4">
                  <c:v>2023-12-05</c:v>
                </c:pt>
                <c:pt idx="5">
                  <c:v>2023-12-06</c:v>
                </c:pt>
                <c:pt idx="6">
                  <c:v>2023-12-07</c:v>
                </c:pt>
                <c:pt idx="7">
                  <c:v>2023-12-08</c:v>
                </c:pt>
                <c:pt idx="8">
                  <c:v>2023-12-09</c:v>
                </c:pt>
                <c:pt idx="9">
                  <c:v>2023-12-10</c:v>
                </c:pt>
                <c:pt idx="10">
                  <c:v>2023-12-11</c:v>
                </c:pt>
                <c:pt idx="11">
                  <c:v>2023-12-12</c:v>
                </c:pt>
                <c:pt idx="12">
                  <c:v>2023-12-13</c:v>
                </c:pt>
                <c:pt idx="13">
                  <c:v>2023-12-14</c:v>
                </c:pt>
                <c:pt idx="14">
                  <c:v>2023-12-15</c:v>
                </c:pt>
                <c:pt idx="15">
                  <c:v>2023-12-16</c:v>
                </c:pt>
                <c:pt idx="16">
                  <c:v>2023-12-17</c:v>
                </c:pt>
                <c:pt idx="17">
                  <c:v>2023-12-18</c:v>
                </c:pt>
                <c:pt idx="18">
                  <c:v>2023-12-19</c:v>
                </c:pt>
                <c:pt idx="19">
                  <c:v>2023-12-20</c:v>
                </c:pt>
                <c:pt idx="20">
                  <c:v>2023-12-21</c:v>
                </c:pt>
                <c:pt idx="21">
                  <c:v>2023-12-22</c:v>
                </c:pt>
                <c:pt idx="22">
                  <c:v>2023-12-23</c:v>
                </c:pt>
                <c:pt idx="23">
                  <c:v>2023-12-24</c:v>
                </c:pt>
                <c:pt idx="24">
                  <c:v>2023-12-25</c:v>
                </c:pt>
                <c:pt idx="25">
                  <c:v>2023-12-26</c:v>
                </c:pt>
                <c:pt idx="26">
                  <c:v>2023-12-27</c:v>
                </c:pt>
                <c:pt idx="27">
                  <c:v>2023-12-28</c:v>
                </c:pt>
                <c:pt idx="28">
                  <c:v>2023-12-29</c:v>
                </c:pt>
                <c:pt idx="29">
                  <c:v>2023-12-30</c:v>
                </c:pt>
                <c:pt idx="30">
                  <c:v>2023-12-31</c:v>
                </c:pt>
                <c:pt idx="31">
                  <c:v>2024-01-01</c:v>
                </c:pt>
                <c:pt idx="32">
                  <c:v>2024-01-02</c:v>
                </c:pt>
                <c:pt idx="33">
                  <c:v>2024-01-03</c:v>
                </c:pt>
              </c:strCache>
            </c:strRef>
          </c:cat>
          <c:val>
            <c:numRef>
              <c:f>Pivot!$D$31:$D$64</c:f>
              <c:numCache>
                <c:formatCode>General</c:formatCode>
                <c:ptCount val="34"/>
                <c:pt idx="0">
                  <c:v>1056</c:v>
                </c:pt>
                <c:pt idx="1">
                  <c:v>1006</c:v>
                </c:pt>
                <c:pt idx="2">
                  <c:v>994</c:v>
                </c:pt>
                <c:pt idx="3">
                  <c:v>931</c:v>
                </c:pt>
                <c:pt idx="4">
                  <c:v>715</c:v>
                </c:pt>
                <c:pt idx="5">
                  <c:v>523</c:v>
                </c:pt>
                <c:pt idx="6">
                  <c:v>531</c:v>
                </c:pt>
                <c:pt idx="7">
                  <c:v>338</c:v>
                </c:pt>
                <c:pt idx="8">
                  <c:v>438</c:v>
                </c:pt>
                <c:pt idx="9">
                  <c:v>594</c:v>
                </c:pt>
                <c:pt idx="10">
                  <c:v>582</c:v>
                </c:pt>
                <c:pt idx="11">
                  <c:v>555</c:v>
                </c:pt>
                <c:pt idx="12">
                  <c:v>619</c:v>
                </c:pt>
                <c:pt idx="13">
                  <c:v>917</c:v>
                </c:pt>
                <c:pt idx="14">
                  <c:v>1324</c:v>
                </c:pt>
                <c:pt idx="15">
                  <c:v>952</c:v>
                </c:pt>
                <c:pt idx="16">
                  <c:v>929</c:v>
                </c:pt>
                <c:pt idx="17">
                  <c:v>1074</c:v>
                </c:pt>
                <c:pt idx="18">
                  <c:v>1046</c:v>
                </c:pt>
                <c:pt idx="19">
                  <c:v>855</c:v>
                </c:pt>
                <c:pt idx="20">
                  <c:v>816</c:v>
                </c:pt>
                <c:pt idx="21">
                  <c:v>775</c:v>
                </c:pt>
                <c:pt idx="22">
                  <c:v>1059</c:v>
                </c:pt>
                <c:pt idx="23">
                  <c:v>1061</c:v>
                </c:pt>
                <c:pt idx="24">
                  <c:v>1098</c:v>
                </c:pt>
                <c:pt idx="25">
                  <c:v>808</c:v>
                </c:pt>
                <c:pt idx="26">
                  <c:v>1001</c:v>
                </c:pt>
                <c:pt idx="27">
                  <c:v>1077</c:v>
                </c:pt>
                <c:pt idx="28">
                  <c:v>1022</c:v>
                </c:pt>
                <c:pt idx="29">
                  <c:v>778</c:v>
                </c:pt>
                <c:pt idx="30">
                  <c:v>1014</c:v>
                </c:pt>
                <c:pt idx="31">
                  <c:v>325</c:v>
                </c:pt>
                <c:pt idx="32">
                  <c:v>845</c:v>
                </c:pt>
                <c:pt idx="33">
                  <c:v>369</c:v>
                </c:pt>
              </c:numCache>
            </c:numRef>
          </c:val>
          <c:extLst>
            <c:ext xmlns:c16="http://schemas.microsoft.com/office/drawing/2014/chart" uri="{C3380CC4-5D6E-409C-BE32-E72D297353CC}">
              <c16:uniqueId val="{00000000-BC77-4D3D-88E8-CD8AF7B7A759}"/>
            </c:ext>
          </c:extLst>
        </c:ser>
        <c:dLbls>
          <c:dLblPos val="outEnd"/>
          <c:showLegendKey val="0"/>
          <c:showVal val="1"/>
          <c:showCatName val="0"/>
          <c:showSerName val="0"/>
          <c:showPercent val="0"/>
          <c:showBubbleSize val="0"/>
        </c:dLbls>
        <c:gapWidth val="150"/>
        <c:axId val="798137471"/>
        <c:axId val="549599987"/>
      </c:barChart>
      <c:catAx>
        <c:axId val="798137471"/>
        <c:scaling>
          <c:orientation val="minMax"/>
        </c:scaling>
        <c:delete val="0"/>
        <c:axPos val="b"/>
        <c:title>
          <c:tx>
            <c:rich>
              <a:bodyPr rot="0" spcFirstLastPara="1" vertOverflow="ellipsis" vert="horz" wrap="square" anchor="ctr" anchorCtr="1"/>
              <a:lstStyle/>
              <a:p>
                <a:pPr lvl="0">
                  <a:defRPr sz="1000" b="0" i="0" u="none" strike="noStrike" kern="1200" baseline="0">
                    <a:solidFill>
                      <a:srgbClr val="000000"/>
                    </a:solidFill>
                    <a:latin typeface="+mn-lt"/>
                    <a:ea typeface="+mn-ea"/>
                    <a:cs typeface="+mn-cs"/>
                  </a:defRPr>
                </a:pPr>
                <a:endParaRPr lang="en-US"/>
              </a:p>
            </c:rich>
          </c:tx>
          <c:overlay val="0"/>
          <c:spPr>
            <a:noFill/>
            <a:ln>
              <a:noFill/>
            </a:ln>
            <a:effectLst/>
          </c:spPr>
          <c:txPr>
            <a:bodyPr rot="0" spcFirstLastPara="1" vertOverflow="ellipsis" vert="horz" wrap="square" anchor="ctr" anchorCtr="1"/>
            <a:lstStyle/>
            <a:p>
              <a:pPr lvl="0">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lvl="0">
              <a:defRPr sz="900" b="0" i="0" u="none" strike="noStrike" kern="1200" baseline="0">
                <a:solidFill>
                  <a:srgbClr val="000000"/>
                </a:solidFill>
                <a:latin typeface="+mn-lt"/>
                <a:ea typeface="+mn-ea"/>
                <a:cs typeface="+mn-cs"/>
              </a:defRPr>
            </a:pPr>
            <a:endParaRPr lang="en-US"/>
          </a:p>
        </c:txPr>
        <c:crossAx val="549599987"/>
        <c:crosses val="autoZero"/>
        <c:auto val="1"/>
        <c:lblAlgn val="ctr"/>
        <c:lblOffset val="100"/>
        <c:noMultiLvlLbl val="1"/>
      </c:catAx>
      <c:valAx>
        <c:axId val="549599987"/>
        <c:scaling>
          <c:orientation val="minMax"/>
        </c:scaling>
        <c:delete val="0"/>
        <c:axPos val="l"/>
        <c:title>
          <c:tx>
            <c:rich>
              <a:bodyPr rot="-5400000" spcFirstLastPara="1" vertOverflow="ellipsis" vert="horz" wrap="square" anchor="ctr" anchorCtr="1"/>
              <a:lstStyle/>
              <a:p>
                <a:pPr lvl="0">
                  <a:defRPr sz="1000" b="0" i="0" u="none" strike="noStrike" kern="1200" baseline="0">
                    <a:solidFill>
                      <a:srgbClr val="000000"/>
                    </a:solidFill>
                    <a:latin typeface="+mn-lt"/>
                    <a:ea typeface="+mn-ea"/>
                    <a:cs typeface="+mn-cs"/>
                  </a:defRPr>
                </a:pPr>
                <a:endParaRPr lang="en-US"/>
              </a:p>
            </c:rich>
          </c:tx>
          <c:overlay val="0"/>
          <c:spPr>
            <a:noFill/>
            <a:ln>
              <a:noFill/>
            </a:ln>
            <a:effectLst/>
          </c:spPr>
          <c:txPr>
            <a:bodyPr rot="-5400000" spcFirstLastPara="1" vertOverflow="ellipsis" vert="horz" wrap="square" anchor="ctr" anchorCtr="1"/>
            <a:lstStyle/>
            <a:p>
              <a:pPr lvl="0">
                <a:defRPr sz="1000" b="0" i="0" u="none" strike="noStrike" kern="1200" baseline="0">
                  <a:solidFill>
                    <a:srgbClr val="000000"/>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tint val="75000"/>
                <a:shade val="95000"/>
                <a:satMod val="105000"/>
              </a:schemeClr>
            </a:solidFill>
            <a:prstDash val="solid"/>
            <a:round/>
          </a:ln>
          <a:effectLst/>
        </c:spPr>
        <c:txPr>
          <a:bodyPr rot="-60000000" spcFirstLastPara="1" vertOverflow="ellipsis" vert="horz" wrap="square" anchor="ctr" anchorCtr="1"/>
          <a:lstStyle/>
          <a:p>
            <a:pPr lvl="0">
              <a:defRPr sz="900" b="0" i="0" u="none" strike="noStrike" kern="1200" baseline="0">
                <a:solidFill>
                  <a:srgbClr val="000000"/>
                </a:solidFill>
                <a:latin typeface="+mn-lt"/>
                <a:ea typeface="+mn-ea"/>
                <a:cs typeface="+mn-cs"/>
              </a:defRPr>
            </a:pPr>
            <a:endParaRPr lang="en-US"/>
          </a:p>
        </c:txPr>
        <c:crossAx val="798137471"/>
        <c:crosses val="autoZero"/>
        <c:crossBetween val="between"/>
      </c:valAx>
      <c:spPr>
        <a:noFill/>
        <a:ln>
          <a:noFill/>
        </a:ln>
        <a:effectLst/>
      </c:spPr>
    </c:plotArea>
    <c:plotVisOnly val="1"/>
    <c:dispBlanksAs val="zero"/>
    <c:showDLblsOverMax val="1"/>
  </c:chart>
  <c:spPr>
    <a:solidFill>
      <a:schemeClr val="lt1"/>
    </a:solidFill>
    <a:ln w="9525" cap="flat" cmpd="sng" algn="ctr">
      <a:noFill/>
      <a:prstDash val="soli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Dataset.xlsx]Q.11 Rating and call duration!PivotTable9</c:name>
    <c:fmtId val="7"/>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a:t>Chat Status</a:t>
            </a:r>
          </a:p>
        </c:rich>
      </c:tx>
      <c:layout>
        <c:manualLayout>
          <c:xMode val="edge"/>
          <c:yMode val="edge"/>
          <c:x val="0.2860836416104065"/>
          <c:y val="4.0816326530612242E-2"/>
        </c:manualLayout>
      </c:layout>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'Q.11 Rating and call duration'!$O$39</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3432-48EC-A732-0DC9352BDFA8}"/>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3432-48EC-A732-0DC9352BDFA8}"/>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3432-48EC-A732-0DC9352BDFA8}"/>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3432-48EC-A732-0DC9352BDFA8}"/>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3432-48EC-A732-0DC9352BDFA8}"/>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'Q.11 Rating and call duration'!$N$40:$N$45</c:f>
              <c:strCache>
                <c:ptCount val="5"/>
                <c:pt idx="0">
                  <c:v>completed</c:v>
                </c:pt>
                <c:pt idx="1">
                  <c:v>failed</c:v>
                </c:pt>
                <c:pt idx="2">
                  <c:v>incomplete</c:v>
                </c:pt>
                <c:pt idx="3">
                  <c:v>pending</c:v>
                </c:pt>
                <c:pt idx="4">
                  <c:v>started</c:v>
                </c:pt>
              </c:strCache>
            </c:strRef>
          </c:cat>
          <c:val>
            <c:numRef>
              <c:f>'Q.11 Rating and call duration'!$O$40:$O$45</c:f>
              <c:numCache>
                <c:formatCode>General</c:formatCode>
                <c:ptCount val="5"/>
                <c:pt idx="0">
                  <c:v>5535</c:v>
                </c:pt>
                <c:pt idx="1">
                  <c:v>7256</c:v>
                </c:pt>
                <c:pt idx="2">
                  <c:v>6641</c:v>
                </c:pt>
                <c:pt idx="3">
                  <c:v>48</c:v>
                </c:pt>
                <c:pt idx="4">
                  <c:v>35</c:v>
                </c:pt>
              </c:numCache>
            </c:numRef>
          </c:val>
          <c:extLst>
            <c:ext xmlns:c16="http://schemas.microsoft.com/office/drawing/2014/chart" uri="{C3380CC4-5D6E-409C-BE32-E72D297353CC}">
              <c16:uniqueId val="{0000000A-3432-48EC-A732-0DC9352BDFA8}"/>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Dataset.xlsx]Q.11 Rating and call duration!PivotTable10</c:name>
    <c:fmtId val="8"/>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a:t>Call Status</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dLbls>
          <c:dLblPos val="inEnd"/>
          <c:showLegendKey val="0"/>
          <c:showVal val="0"/>
          <c:showCatName val="0"/>
          <c:showSerName val="0"/>
          <c:showPercent val="1"/>
          <c:showBubbleSize val="0"/>
          <c:showLeaderLines val="0"/>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[Copy of Dataset.xlsx]Q.11 Rating and call duration!PivotTable9</c:name>
    <c:fmtId val="-1"/>
  </c:pivotSource>
  <c:chart>
    <c:title>
      <c:tx>
        <c:rich>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r>
              <a:rPr lang="en-US"/>
              <a:t>Chat Status</a:t>
            </a:r>
          </a:p>
        </c:rich>
      </c:tx>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3"/>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4"/>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5"/>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6"/>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7"/>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9"/>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0"/>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1"/>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
        <c:idx val="12"/>
        <c:spPr>
          <a:solidFill>
            <a:schemeClr val="accent1"/>
          </a:solidFill>
          <a:ln w="19050">
            <a:solidFill>
              <a:schemeClr val="lt1"/>
            </a:solidFill>
          </a:ln>
          <a:effectLst/>
          <a:scene3d>
            <a:camera prst="orthographicFront"/>
            <a:lightRig rig="brightRoom" dir="t"/>
          </a:scene3d>
          <a:sp3d prstMaterial="flat">
            <a:bevelT w="50800" h="101600" prst="angle"/>
            <a:contourClr>
              <a:srgbClr val="000000"/>
            </a:contourClr>
          </a:sp3d>
        </c:spPr>
      </c:pivotFmt>
    </c:pivotFmts>
    <c:plotArea>
      <c:layout/>
      <c:pieChart>
        <c:varyColors val="1"/>
        <c:ser>
          <c:idx val="0"/>
          <c:order val="0"/>
          <c:tx>
            <c:strRef>
              <c:f>'Q.11 Rating and call duration'!$O$39</c:f>
              <c:strCache>
                <c:ptCount val="1"/>
                <c:pt idx="0">
                  <c:v>Total</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DD98-4014-8555-2A4E14A22FB0}"/>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DD98-4014-8555-2A4E14A22FB0}"/>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DD98-4014-8555-2A4E14A22FB0}"/>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DD98-4014-8555-2A4E14A22FB0}"/>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DD98-4014-8555-2A4E14A22FB0}"/>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'Q.11 Rating and call duration'!$N$40:$N$45</c:f>
              <c:strCache>
                <c:ptCount val="5"/>
                <c:pt idx="0">
                  <c:v>completed</c:v>
                </c:pt>
                <c:pt idx="1">
                  <c:v>failed</c:v>
                </c:pt>
                <c:pt idx="2">
                  <c:v>incomplete</c:v>
                </c:pt>
                <c:pt idx="3">
                  <c:v>pending</c:v>
                </c:pt>
                <c:pt idx="4">
                  <c:v>started</c:v>
                </c:pt>
              </c:strCache>
            </c:strRef>
          </c:cat>
          <c:val>
            <c:numRef>
              <c:f>'Q.11 Rating and call duration'!$O$40:$O$45</c:f>
              <c:numCache>
                <c:formatCode>General</c:formatCode>
                <c:ptCount val="5"/>
                <c:pt idx="0">
                  <c:v>5535</c:v>
                </c:pt>
                <c:pt idx="1">
                  <c:v>7256</c:v>
                </c:pt>
                <c:pt idx="2">
                  <c:v>6641</c:v>
                </c:pt>
                <c:pt idx="3">
                  <c:v>48</c:v>
                </c:pt>
                <c:pt idx="4">
                  <c:v>35</c:v>
                </c:pt>
              </c:numCache>
            </c:numRef>
          </c:val>
          <c:extLst>
            <c:ext xmlns:c16="http://schemas.microsoft.com/office/drawing/2014/chart" uri="{C3380CC4-5D6E-409C-BE32-E72D297353CC}">
              <c16:uniqueId val="{0000000A-DD98-4014-8555-2A4E14A22FB0}"/>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Reversed" id="25">
  <a:schemeClr val="accent5"/>
</cs:colorStyle>
</file>

<file path=ppt/charts/colors12.xml><?xml version="1.0" encoding="utf-8"?>
<cs:colorStyle xmlns:cs="http://schemas.microsoft.com/office/drawing/2012/chartStyle" xmlns:a="http://schemas.openxmlformats.org/drawingml/2006/main" meth="withinLinearReversed" id="25">
  <a:schemeClr val="accent5"/>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Reversed" id="21">
  <a:schemeClr val="accent1"/>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11.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2.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13.xml><?xml version="1.0" encoding="utf-8"?>
<cs:chartStyle xmlns:cs="http://schemas.microsoft.com/office/drawing/2012/chartStyle" xmlns:a="http://schemas.openxmlformats.org/drawingml/2006/main" id="30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headEnd type="none" w="sm" len="sm"/>
        <a:tailEnd type="none" w="sm" len="sm"/>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alpha val="70000"/>
        </a:schemeClr>
      </a:solidFill>
    </cs:spPr>
  </cs:dataPoint>
  <cs:dataPoint3D>
    <cs:lnRef idx="0"/>
    <cs:fillRef idx="0">
      <cs:styleClr val="auto"/>
    </cs:fillRef>
    <cs:effectRef idx="0"/>
    <cs:fontRef idx="minor">
      <a:schemeClr val="tx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gradFill>
        <a:gsLst>
          <a:gs pos="0">
            <a:schemeClr val="phClr"/>
          </a:gs>
          <a:gs pos="46000">
            <a:schemeClr val="phClr"/>
          </a:gs>
          <a:gs pos="100000">
            <a:schemeClr val="phClr">
              <a:lumMod val="20000"/>
              <a:lumOff val="80000"/>
              <a:alpha val="0"/>
            </a:schemeClr>
          </a:gs>
        </a:gsLst>
        <a:path path="circle">
          <a:fillToRect l="50000" t="-80000" r="50000" b="180000"/>
        </a:path>
      </a:gradFill>
      <a:ln w="9525" cap="flat" cmpd="sng" algn="ctr">
        <a:solidFill>
          <a:schemeClr val="phClr">
            <a:shade val="95000"/>
          </a:scheme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ln>
    </cs:spPr>
  </cs:dropLine>
  <cs:errorBar>
    <cs:lnRef idx="0"/>
    <cs:fillRef idx="0"/>
    <cs:effectRef idx="0"/>
    <cs:fontRef idx="minor">
      <a:schemeClr val="dk1"/>
    </cs:fontRef>
    <cs:spPr>
      <a:ln w="9525" cap="flat" cmpd="sng" algn="ctr">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ajor>
  <cs:gridlineMinor>
    <cs:lnRef idx="0"/>
    <cs:fillRef idx="0"/>
    <cs:effectRef idx="0"/>
    <cs:fontRef idx="minor">
      <a:schemeClr val="dk1"/>
    </cs:fontRef>
    <cs:spPr>
      <a:ln w="9525" cap="flat" cmpd="sng" algn="ctr">
        <a:gradFill>
          <a:gsLst>
            <a:gs pos="0">
              <a:schemeClr val="tx1">
                <a:lumMod val="5000"/>
                <a:lumOff val="95000"/>
              </a:schemeClr>
            </a:gs>
            <a:gs pos="100000">
              <a:schemeClr val="tx1">
                <a:lumMod val="15000"/>
                <a:lumOff val="85000"/>
              </a:schemeClr>
            </a:gs>
          </a:gsLst>
          <a:lin ang="5400000" scaled="0"/>
        </a:gradFill>
        <a:round/>
      </a:ln>
    </cs:spPr>
  </cs:gridlineMinor>
  <cs:hiLoLine>
    <cs:lnRef idx="0"/>
    <cs:fillRef idx="0"/>
    <cs:effectRef idx="0"/>
    <cs:fontRef idx="minor">
      <a:schemeClr val="dk1"/>
    </cs:fontRef>
    <cs:spPr>
      <a:ln w="9525">
        <a:solidFill>
          <a:schemeClr val="tx1">
            <a:lumMod val="50000"/>
            <a:lumOff val="50000"/>
          </a:schemeClr>
        </a:solidFill>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headEnd type="none" w="sm" len="sm"/>
        <a:tailEnd type="none" w="sm" len="sm"/>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inor">
      <a:schemeClr val="tx1">
        <a:lumMod val="65000"/>
        <a:lumOff val="35000"/>
      </a:schemeClr>
    </cs:fontRef>
    <cs:defRPr sz="2200" b="1" kern="1200" cap="all" spc="50" baseline="0"/>
  </cs:title>
  <cs:trendline>
    <cs:lnRef idx="0">
      <cs:styleClr val="auto"/>
    </cs:lnRef>
    <cs:fillRef idx="0"/>
    <cs:effectRef idx="0"/>
    <cs:fontRef idx="minor">
      <a:schemeClr val="dk1"/>
    </cs:fontRef>
    <cs:spPr>
      <a:ln w="952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1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5">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1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15875" cap="flat" cmpd="sng" algn="ctr">
        <a:solidFill>
          <a:schemeClr val="tx1">
            <a:lumMod val="25000"/>
            <a:lumOff val="75000"/>
          </a:schemeClr>
        </a:solidFill>
        <a:round/>
      </a:ln>
    </cs:spPr>
    <cs:defRPr sz="1197" kern="1200" cap="none" spc="20" normalizeH="0" baseline="0"/>
  </cs:categoryAxis>
  <cs:chartArea mods="allowNoFillOverride allowNoLineOverride">
    <cs:lnRef idx="0"/>
    <cs:fillRef idx="0"/>
    <cs:effectRef idx="0"/>
    <cs:fontRef idx="minor">
      <a:schemeClr val="dk1"/>
    </cs:fontRef>
    <cs:spPr>
      <a:solidFill>
        <a:schemeClr val="lt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bg1"/>
    </cs:fontRef>
    <cs:spPr>
      <a:solidFill>
        <a:schemeClr val="tx1">
          <a:lumMod val="50000"/>
          <a:lumOff val="50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70000"/>
        </a:schemeClr>
      </a:solidFill>
    </cs:spPr>
  </cs:dataPoint>
  <cs:dataPoint3D>
    <cs:lnRef idx="0"/>
    <cs:fillRef idx="0">
      <cs:styleClr val="auto"/>
    </cs:fillRef>
    <cs:effectRef idx="0"/>
    <cs:fontRef idx="minor">
      <a:schemeClr val="dk1"/>
    </cs:fontRef>
    <cs:spPr>
      <a:solidFill>
        <a:schemeClr val="phClr">
          <a:alpha val="70000"/>
        </a:schemeClr>
      </a:solidFill>
    </cs:spPr>
  </cs:dataPoint3D>
  <cs:dataPointLine>
    <cs:lnRef idx="0">
      <cs:styleClr val="auto"/>
    </cs:lnRef>
    <cs:fillRef idx="0"/>
    <cs:effectRef idx="0"/>
    <cs:fontRef idx="minor">
      <a:schemeClr val="dk1"/>
    </cs:fontRef>
    <cs:spPr>
      <a:ln w="28575" cap="rnd">
        <a:solidFill>
          <a:schemeClr val="phClr">
            <a:alpha val="70000"/>
          </a:schemeClr>
        </a:solidFill>
        <a:round/>
      </a:ln>
    </cs:spPr>
  </cs:dataPointLine>
  <cs:dataPointMarker>
    <cs:lnRef idx="0"/>
    <cs:fillRef idx="0">
      <cs:styleClr val="auto"/>
    </cs:fillRef>
    <cs:effectRef idx="0"/>
    <cs:fontRef idx="minor">
      <a:schemeClr val="dk1"/>
    </cs:fontRef>
    <cs:spPr>
      <a:solidFill>
        <a:schemeClr val="phClr">
          <a:alpha val="70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65000"/>
            <a:lumOff val="35000"/>
          </a:schemeClr>
        </a:solidFill>
      </a:ln>
    </cs:spPr>
  </cs:downBar>
  <cs:dropLine>
    <cs:lnRef idx="0"/>
    <cs:fillRef idx="0"/>
    <cs:effectRef idx="0"/>
    <cs:fontRef idx="minor">
      <a:schemeClr val="dk1"/>
    </cs:fontRef>
    <cs:spPr>
      <a:ln w="9525">
        <a:solidFill>
          <a:schemeClr val="tx1">
            <a:lumMod val="35000"/>
            <a:lumOff val="65000"/>
          </a:schemeClr>
        </a:solidFill>
        <a:round/>
      </a:ln>
    </cs:spPr>
  </cs:dropLine>
  <cs:errorBar>
    <cs:lnRef idx="0"/>
    <cs:fillRef idx="0"/>
    <cs:effectRef idx="0"/>
    <cs:fontRef idx="minor">
      <a:schemeClr val="dk1"/>
    </cs:fontRef>
    <cs:spPr>
      <a:ln w="9525">
        <a:solidFill>
          <a:schemeClr val="tx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5000"/>
            <a:lumOff val="9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35000"/>
            <a:lumOff val="65000"/>
          </a:schemeClr>
        </a:solidFill>
        <a:round/>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baseline="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128" b="0" i="0" kern="1200" cap="none" spc="50" normalizeH="0" baseline="0"/>
  </cs:title>
  <cs:trendline>
    <cs:lnRef idx="0">
      <cs:styleClr val="auto"/>
    </cs:lnRef>
    <cs:fillRef idx="0"/>
    <cs:effectRef idx="0"/>
    <cs:fontRef idx="minor">
      <a:schemeClr val="dk1"/>
    </cs:fontRef>
    <cs:spPr>
      <a:ln w="15875"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65000"/>
            <a:lumOff val="35000"/>
          </a:schemeClr>
        </a:solidFill>
      </a:ln>
    </cs:spPr>
  </cs:upBar>
  <cs:valueAxis>
    <cs:lnRef idx="0"/>
    <cs:fillRef idx="0"/>
    <cs:effectRef idx="0"/>
    <cs:fontRef idx="minor">
      <a:schemeClr val="tx1">
        <a:lumMod val="65000"/>
        <a:lumOff val="35000"/>
      </a:schemeClr>
    </cs:fontRef>
    <cs:defRPr sz="1197" kern="1200" spc="20" baseline="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340">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lt1"/>
    </cs:fontRef>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0" name="Google Shape;1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4" name="Google Shape;27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1" name="Google Shape;28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
        <p:cNvGrpSpPr/>
        <p:nvPr/>
      </p:nvGrpSpPr>
      <p:grpSpPr>
        <a:xfrm>
          <a:off x="0" y="0"/>
          <a:ext cx="0" cy="0"/>
          <a:chOff x="0" y="0"/>
          <a:chExt cx="0" cy="0"/>
        </a:xfrm>
      </p:grpSpPr>
      <p:sp>
        <p:nvSpPr>
          <p:cNvPr id="301" name="Google Shape;30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02" name="Google Shape;30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39" name="Google Shape;339;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1" name="Google Shape;201;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0" name="Google Shape;21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0" name="Google Shape;260;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7" name="Google Shape;26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
        <p:cNvGrpSpPr/>
        <p:nvPr/>
      </p:nvGrpSpPr>
      <p:grpSpPr>
        <a:xfrm>
          <a:off x="0" y="0"/>
          <a:ext cx="0" cy="0"/>
          <a:chOff x="0" y="0"/>
          <a:chExt cx="0" cy="0"/>
        </a:xfrm>
      </p:grpSpPr>
      <p:sp>
        <p:nvSpPr>
          <p:cNvPr id="30" name="Google Shape;30;p27"/>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7"/>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32" name="Google Shape;32;p2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7"/>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3"/>
        <p:cNvGrpSpPr/>
        <p:nvPr/>
      </p:nvGrpSpPr>
      <p:grpSpPr>
        <a:xfrm>
          <a:off x="0" y="0"/>
          <a:ext cx="0" cy="0"/>
          <a:chOff x="0" y="0"/>
          <a:chExt cx="0" cy="0"/>
        </a:xfrm>
      </p:grpSpPr>
      <p:sp>
        <p:nvSpPr>
          <p:cNvPr id="104" name="Google Shape;104;p38"/>
          <p:cNvSpPr txBox="1">
            <a:spLocks noGrp="1"/>
          </p:cNvSpPr>
          <p:nvPr>
            <p:ph type="title"/>
          </p:nvPr>
        </p:nvSpPr>
        <p:spPr>
          <a:xfrm>
            <a:off x="1446212" y="609600"/>
            <a:ext cx="9302752" cy="299290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38"/>
          <p:cNvSpPr txBox="1">
            <a:spLocks noGrp="1"/>
          </p:cNvSpPr>
          <p:nvPr>
            <p:ph type="body" idx="1"/>
          </p:nvPr>
        </p:nvSpPr>
        <p:spPr>
          <a:xfrm>
            <a:off x="1720644" y="3610032"/>
            <a:ext cx="8752299" cy="532749"/>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r">
              <a:spcBef>
                <a:spcPts val="280"/>
              </a:spcBef>
              <a:spcAft>
                <a:spcPts val="0"/>
              </a:spcAft>
              <a:buSzPts val="980"/>
              <a:buNone/>
              <a:defRPr sz="14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106" name="Google Shape;106;p38"/>
          <p:cNvSpPr txBox="1">
            <a:spLocks noGrp="1"/>
          </p:cNvSpPr>
          <p:nvPr>
            <p:ph type="body" idx="2"/>
          </p:nvPr>
        </p:nvSpPr>
        <p:spPr>
          <a:xfrm>
            <a:off x="913794" y="4304353"/>
            <a:ext cx="10353763" cy="148949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107" name="Google Shape;107;p38"/>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8"/>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8"/>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
        <p:nvSpPr>
          <p:cNvPr id="110" name="Google Shape;110;p38"/>
          <p:cNvSpPr txBox="1"/>
          <p:nvPr/>
        </p:nvSpPr>
        <p:spPr>
          <a:xfrm>
            <a:off x="990600" y="884796"/>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Lustria"/>
              <a:buNone/>
            </a:pPr>
            <a:r>
              <a:rPr lang="en-IN" sz="8000" b="0" cap="none">
                <a:solidFill>
                  <a:schemeClr val="lt1"/>
                </a:solidFill>
                <a:latin typeface="Lustria"/>
                <a:ea typeface="Lustria"/>
                <a:cs typeface="Lustria"/>
                <a:sym typeface="Lustria"/>
              </a:rPr>
              <a:t>“</a:t>
            </a:r>
            <a:endParaRPr/>
          </a:p>
        </p:txBody>
      </p:sp>
      <p:sp>
        <p:nvSpPr>
          <p:cNvPr id="111" name="Google Shape;111;p38"/>
          <p:cNvSpPr txBox="1"/>
          <p:nvPr/>
        </p:nvSpPr>
        <p:spPr>
          <a:xfrm>
            <a:off x="10504716" y="2928258"/>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Lustria"/>
              <a:buNone/>
            </a:pPr>
            <a:r>
              <a:rPr lang="en-IN" sz="8000" b="0" cap="none">
                <a:solidFill>
                  <a:schemeClr val="lt1"/>
                </a:solidFill>
                <a:latin typeface="Lustria"/>
                <a:ea typeface="Lustria"/>
                <a:cs typeface="Lustria"/>
                <a:sym typeface="Lustria"/>
              </a:rPr>
              <a:t>”</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2"/>
        <p:cNvGrpSpPr/>
        <p:nvPr/>
      </p:nvGrpSpPr>
      <p:grpSpPr>
        <a:xfrm>
          <a:off x="0" y="0"/>
          <a:ext cx="0" cy="0"/>
          <a:chOff x="0" y="0"/>
          <a:chExt cx="0" cy="0"/>
        </a:xfrm>
      </p:grpSpPr>
      <p:sp>
        <p:nvSpPr>
          <p:cNvPr id="113" name="Google Shape;113;p39"/>
          <p:cNvSpPr txBox="1">
            <a:spLocks noGrp="1"/>
          </p:cNvSpPr>
          <p:nvPr>
            <p:ph type="title"/>
          </p:nvPr>
        </p:nvSpPr>
        <p:spPr>
          <a:xfrm>
            <a:off x="913794" y="2126942"/>
            <a:ext cx="10353763" cy="2511835"/>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4" name="Google Shape;114;p39"/>
          <p:cNvSpPr txBox="1">
            <a:spLocks noGrp="1"/>
          </p:cNvSpPr>
          <p:nvPr>
            <p:ph type="body" idx="1"/>
          </p:nvPr>
        </p:nvSpPr>
        <p:spPr>
          <a:xfrm>
            <a:off x="913784" y="4650556"/>
            <a:ext cx="10352199" cy="114064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115" name="Google Shape;115;p39"/>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9"/>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7" name="Google Shape;117;p39"/>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18"/>
        <p:cNvGrpSpPr/>
        <p:nvPr/>
      </p:nvGrpSpPr>
      <p:grpSpPr>
        <a:xfrm>
          <a:off x="0" y="0"/>
          <a:ext cx="0" cy="0"/>
          <a:chOff x="0" y="0"/>
          <a:chExt cx="0" cy="0"/>
        </a:xfrm>
      </p:grpSpPr>
      <p:sp>
        <p:nvSpPr>
          <p:cNvPr id="119" name="Google Shape;119;p40"/>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40"/>
          <p:cNvSpPr txBox="1">
            <a:spLocks noGrp="1"/>
          </p:cNvSpPr>
          <p:nvPr>
            <p:ph type="body" idx="1"/>
          </p:nvPr>
        </p:nvSpPr>
        <p:spPr>
          <a:xfrm>
            <a:off x="913795" y="1885950"/>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1" name="Google Shape;121;p40"/>
          <p:cNvSpPr txBox="1">
            <a:spLocks noGrp="1"/>
          </p:cNvSpPr>
          <p:nvPr>
            <p:ph type="body" idx="2"/>
          </p:nvPr>
        </p:nvSpPr>
        <p:spPr>
          <a:xfrm>
            <a:off x="913795" y="2571750"/>
            <a:ext cx="3300984" cy="32194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2" name="Google Shape;122;p40"/>
          <p:cNvSpPr txBox="1">
            <a:spLocks noGrp="1"/>
          </p:cNvSpPr>
          <p:nvPr>
            <p:ph type="body" idx="3"/>
          </p:nvPr>
        </p:nvSpPr>
        <p:spPr>
          <a:xfrm>
            <a:off x="4446711" y="1885950"/>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3" name="Google Shape;123;p40"/>
          <p:cNvSpPr txBox="1">
            <a:spLocks noGrp="1"/>
          </p:cNvSpPr>
          <p:nvPr>
            <p:ph type="body" idx="4"/>
          </p:nvPr>
        </p:nvSpPr>
        <p:spPr>
          <a:xfrm>
            <a:off x="4441435" y="2571750"/>
            <a:ext cx="3300984" cy="32194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4" name="Google Shape;124;p40"/>
          <p:cNvSpPr txBox="1">
            <a:spLocks noGrp="1"/>
          </p:cNvSpPr>
          <p:nvPr>
            <p:ph type="body" idx="5"/>
          </p:nvPr>
        </p:nvSpPr>
        <p:spPr>
          <a:xfrm>
            <a:off x="7966572" y="1885950"/>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80"/>
              </a:spcBef>
              <a:spcAft>
                <a:spcPts val="0"/>
              </a:spcAft>
              <a:buSzPts val="1680"/>
              <a:buNone/>
              <a:defRPr sz="24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25" name="Google Shape;125;p40"/>
          <p:cNvSpPr txBox="1">
            <a:spLocks noGrp="1"/>
          </p:cNvSpPr>
          <p:nvPr>
            <p:ph type="body" idx="6"/>
          </p:nvPr>
        </p:nvSpPr>
        <p:spPr>
          <a:xfrm>
            <a:off x="7966572" y="2571750"/>
            <a:ext cx="3300984" cy="32194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26" name="Google Shape;126;p4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40"/>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8" name="Google Shape;128;p4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29"/>
        <p:cNvGrpSpPr/>
        <p:nvPr/>
      </p:nvGrpSpPr>
      <p:grpSpPr>
        <a:xfrm>
          <a:off x="0" y="0"/>
          <a:ext cx="0" cy="0"/>
          <a:chOff x="0" y="0"/>
          <a:chExt cx="0" cy="0"/>
        </a:xfrm>
      </p:grpSpPr>
      <p:pic>
        <p:nvPicPr>
          <p:cNvPr id="130" name="Google Shape;130;p41" descr="Slate-V2-HD-3colPhotoInset.png"/>
          <p:cNvPicPr preferRelativeResize="0"/>
          <p:nvPr/>
        </p:nvPicPr>
        <p:blipFill rotWithShape="1">
          <a:blip r:embed="rId2">
            <a:alphaModFix/>
          </a:blip>
          <a:srcRect/>
          <a:stretch/>
        </p:blipFill>
        <p:spPr>
          <a:xfrm>
            <a:off x="897962" y="1818214"/>
            <a:ext cx="3339972" cy="1847851"/>
          </a:xfrm>
          <a:prstGeom prst="rect">
            <a:avLst/>
          </a:prstGeom>
          <a:noFill/>
          <a:ln>
            <a:noFill/>
          </a:ln>
        </p:spPr>
      </p:pic>
      <p:pic>
        <p:nvPicPr>
          <p:cNvPr id="131" name="Google Shape;131;p41" descr="Slate-V2-HD-3colPhotoInset.png"/>
          <p:cNvPicPr preferRelativeResize="0"/>
          <p:nvPr/>
        </p:nvPicPr>
        <p:blipFill rotWithShape="1">
          <a:blip r:embed="rId2">
            <a:alphaModFix/>
          </a:blip>
          <a:srcRect/>
          <a:stretch/>
        </p:blipFill>
        <p:spPr>
          <a:xfrm>
            <a:off x="4403800" y="1818214"/>
            <a:ext cx="3339972" cy="1847851"/>
          </a:xfrm>
          <a:prstGeom prst="rect">
            <a:avLst/>
          </a:prstGeom>
          <a:noFill/>
          <a:ln>
            <a:noFill/>
          </a:ln>
        </p:spPr>
      </p:pic>
      <p:pic>
        <p:nvPicPr>
          <p:cNvPr id="132" name="Google Shape;132;p41" descr="Slate-V2-HD-3colPhotoInset.png"/>
          <p:cNvPicPr preferRelativeResize="0"/>
          <p:nvPr/>
        </p:nvPicPr>
        <p:blipFill rotWithShape="1">
          <a:blip r:embed="rId2">
            <a:alphaModFix/>
          </a:blip>
          <a:srcRect/>
          <a:stretch/>
        </p:blipFill>
        <p:spPr>
          <a:xfrm>
            <a:off x="7936051" y="1818214"/>
            <a:ext cx="3339972" cy="1847851"/>
          </a:xfrm>
          <a:prstGeom prst="rect">
            <a:avLst/>
          </a:prstGeom>
          <a:noFill/>
          <a:ln>
            <a:noFill/>
          </a:ln>
        </p:spPr>
      </p:pic>
      <p:sp>
        <p:nvSpPr>
          <p:cNvPr id="133" name="Google Shape;133;p41"/>
          <p:cNvSpPr txBox="1">
            <a:spLocks noGrp="1"/>
          </p:cNvSpPr>
          <p:nvPr>
            <p:ph type="title"/>
          </p:nvPr>
        </p:nvSpPr>
        <p:spPr>
          <a:xfrm>
            <a:off x="913794" y="609600"/>
            <a:ext cx="10353763"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41"/>
          <p:cNvSpPr txBox="1">
            <a:spLocks noGrp="1"/>
          </p:cNvSpPr>
          <p:nvPr>
            <p:ph type="body" idx="1"/>
          </p:nvPr>
        </p:nvSpPr>
        <p:spPr>
          <a:xfrm>
            <a:off x="913795"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35" name="Google Shape;135;p41"/>
          <p:cNvSpPr>
            <a:spLocks noGrp="1"/>
          </p:cNvSpPr>
          <p:nvPr>
            <p:ph type="pic" idx="2"/>
          </p:nvPr>
        </p:nvSpPr>
        <p:spPr>
          <a:xfrm>
            <a:off x="1018102" y="1938918"/>
            <a:ext cx="3092368" cy="1602954"/>
          </a:xfrm>
          <a:prstGeom prst="roundRect">
            <a:avLst>
              <a:gd name="adj" fmla="val 1858"/>
            </a:avLst>
          </a:prstGeom>
          <a:noFill/>
          <a:ln>
            <a:noFill/>
          </a:ln>
          <a:effectLst>
            <a:outerShdw blurRad="38100" dist="25400" dir="4440000">
              <a:srgbClr val="000000">
                <a:alpha val="35686"/>
              </a:srgbClr>
            </a:outerShdw>
          </a:effectLst>
        </p:spPr>
      </p:sp>
      <p:sp>
        <p:nvSpPr>
          <p:cNvPr id="136" name="Google Shape;136;p41"/>
          <p:cNvSpPr txBox="1">
            <a:spLocks noGrp="1"/>
          </p:cNvSpPr>
          <p:nvPr>
            <p:ph type="body" idx="3"/>
          </p:nvPr>
        </p:nvSpPr>
        <p:spPr>
          <a:xfrm>
            <a:off x="913795" y="4480368"/>
            <a:ext cx="3300984" cy="13108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37" name="Google Shape;137;p41"/>
          <p:cNvSpPr txBox="1">
            <a:spLocks noGrp="1"/>
          </p:cNvSpPr>
          <p:nvPr>
            <p:ph type="body" idx="4"/>
          </p:nvPr>
        </p:nvSpPr>
        <p:spPr>
          <a:xfrm>
            <a:off x="4442788"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38" name="Google Shape;138;p41"/>
          <p:cNvSpPr>
            <a:spLocks noGrp="1"/>
          </p:cNvSpPr>
          <p:nvPr>
            <p:ph type="pic" idx="5"/>
          </p:nvPr>
        </p:nvSpPr>
        <p:spPr>
          <a:xfrm>
            <a:off x="4545743" y="1939094"/>
            <a:ext cx="3092368" cy="1608164"/>
          </a:xfrm>
          <a:prstGeom prst="roundRect">
            <a:avLst>
              <a:gd name="adj" fmla="val 1858"/>
            </a:avLst>
          </a:prstGeom>
          <a:noFill/>
          <a:ln>
            <a:noFill/>
          </a:ln>
          <a:effectLst>
            <a:outerShdw blurRad="38100" dist="25400" dir="4440000">
              <a:srgbClr val="000000">
                <a:alpha val="35686"/>
              </a:srgbClr>
            </a:outerShdw>
          </a:effectLst>
        </p:spPr>
      </p:sp>
      <p:sp>
        <p:nvSpPr>
          <p:cNvPr id="139" name="Google Shape;139;p41"/>
          <p:cNvSpPr txBox="1">
            <a:spLocks noGrp="1"/>
          </p:cNvSpPr>
          <p:nvPr>
            <p:ph type="body" idx="6"/>
          </p:nvPr>
        </p:nvSpPr>
        <p:spPr>
          <a:xfrm>
            <a:off x="4441435" y="4480367"/>
            <a:ext cx="3300984" cy="131083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40" name="Google Shape;140;p41"/>
          <p:cNvSpPr txBox="1">
            <a:spLocks noGrp="1"/>
          </p:cNvSpPr>
          <p:nvPr>
            <p:ph type="body" idx="7"/>
          </p:nvPr>
        </p:nvSpPr>
        <p:spPr>
          <a:xfrm>
            <a:off x="7966697" y="3904106"/>
            <a:ext cx="3300984" cy="5762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marL="457200" lvl="0" indent="-228600" algn="ctr">
              <a:spcBef>
                <a:spcPts val="400"/>
              </a:spcBef>
              <a:spcAft>
                <a:spcPts val="0"/>
              </a:spcAft>
              <a:buSzPts val="1400"/>
              <a:buNone/>
              <a:defRPr sz="2000" b="0">
                <a:solidFill>
                  <a:schemeClr val="lt1"/>
                </a:solidFill>
              </a:defRPr>
            </a:lvl1pPr>
            <a:lvl2pPr marL="914400" lvl="1" indent="-228600" algn="l">
              <a:spcBef>
                <a:spcPts val="600"/>
              </a:spcBef>
              <a:spcAft>
                <a:spcPts val="0"/>
              </a:spcAft>
              <a:buSzPts val="1400"/>
              <a:buNone/>
              <a:defRPr sz="2000" b="1"/>
            </a:lvl2pPr>
            <a:lvl3pPr marL="1371600" lvl="2" indent="-228600" algn="l">
              <a:spcBef>
                <a:spcPts val="600"/>
              </a:spcBef>
              <a:spcAft>
                <a:spcPts val="0"/>
              </a:spcAft>
              <a:buSzPts val="1260"/>
              <a:buNone/>
              <a:defRPr sz="1800" b="1"/>
            </a:lvl3pPr>
            <a:lvl4pPr marL="1828800" lvl="3" indent="-228600" algn="l">
              <a:spcBef>
                <a:spcPts val="600"/>
              </a:spcBef>
              <a:spcAft>
                <a:spcPts val="0"/>
              </a:spcAft>
              <a:buSzPts val="1120"/>
              <a:buNone/>
              <a:defRPr sz="1600" b="1"/>
            </a:lvl4pPr>
            <a:lvl5pPr marL="2286000" lvl="4" indent="-228600" algn="l">
              <a:spcBef>
                <a:spcPts val="600"/>
              </a:spcBef>
              <a:spcAft>
                <a:spcPts val="0"/>
              </a:spcAft>
              <a:buSzPts val="1120"/>
              <a:buNone/>
              <a:defRPr sz="1600" b="1"/>
            </a:lvl5pPr>
            <a:lvl6pPr marL="2743200" lvl="5" indent="-228600" algn="l">
              <a:spcBef>
                <a:spcPts val="600"/>
              </a:spcBef>
              <a:spcAft>
                <a:spcPts val="0"/>
              </a:spcAft>
              <a:buSzPts val="1120"/>
              <a:buNone/>
              <a:defRPr sz="1600" b="1"/>
            </a:lvl6pPr>
            <a:lvl7pPr marL="3200400" lvl="6" indent="-228600" algn="l">
              <a:spcBef>
                <a:spcPts val="600"/>
              </a:spcBef>
              <a:spcAft>
                <a:spcPts val="0"/>
              </a:spcAft>
              <a:buSzPts val="1120"/>
              <a:buNone/>
              <a:defRPr sz="1600" b="1"/>
            </a:lvl7pPr>
            <a:lvl8pPr marL="3657600" lvl="7" indent="-228600" algn="l">
              <a:spcBef>
                <a:spcPts val="600"/>
              </a:spcBef>
              <a:spcAft>
                <a:spcPts val="0"/>
              </a:spcAft>
              <a:buSzPts val="1120"/>
              <a:buNone/>
              <a:defRPr sz="1600" b="1"/>
            </a:lvl8pPr>
            <a:lvl9pPr marL="4114800" lvl="8" indent="-228600" algn="l">
              <a:spcBef>
                <a:spcPts val="600"/>
              </a:spcBef>
              <a:spcAft>
                <a:spcPts val="600"/>
              </a:spcAft>
              <a:buSzPts val="1120"/>
              <a:buNone/>
              <a:defRPr sz="1600" b="1"/>
            </a:lvl9pPr>
          </a:lstStyle>
          <a:p>
            <a:endParaRPr/>
          </a:p>
        </p:txBody>
      </p:sp>
      <p:sp>
        <p:nvSpPr>
          <p:cNvPr id="141" name="Google Shape;141;p41"/>
          <p:cNvSpPr>
            <a:spLocks noGrp="1"/>
          </p:cNvSpPr>
          <p:nvPr>
            <p:ph type="pic" idx="8"/>
          </p:nvPr>
        </p:nvSpPr>
        <p:spPr>
          <a:xfrm>
            <a:off x="8075698" y="1934432"/>
            <a:ext cx="3092368" cy="1607294"/>
          </a:xfrm>
          <a:prstGeom prst="roundRect">
            <a:avLst>
              <a:gd name="adj" fmla="val 1858"/>
            </a:avLst>
          </a:prstGeom>
          <a:noFill/>
          <a:ln>
            <a:noFill/>
          </a:ln>
          <a:effectLst>
            <a:outerShdw blurRad="38100" dist="25400" dir="4440000">
              <a:srgbClr val="000000">
                <a:alpha val="35686"/>
              </a:srgbClr>
            </a:outerShdw>
          </a:effectLst>
        </p:spPr>
      </p:sp>
      <p:sp>
        <p:nvSpPr>
          <p:cNvPr id="142" name="Google Shape;142;p41"/>
          <p:cNvSpPr txBox="1">
            <a:spLocks noGrp="1"/>
          </p:cNvSpPr>
          <p:nvPr>
            <p:ph type="body" idx="9"/>
          </p:nvPr>
        </p:nvSpPr>
        <p:spPr>
          <a:xfrm>
            <a:off x="7966572" y="4480365"/>
            <a:ext cx="3300984" cy="1310835"/>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280"/>
              </a:spcBef>
              <a:spcAft>
                <a:spcPts val="0"/>
              </a:spcAft>
              <a:buSzPts val="980"/>
              <a:buNone/>
              <a:defRPr sz="14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143" name="Google Shape;143;p4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4" name="Google Shape;144;p41"/>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5" name="Google Shape;145;p4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6"/>
        <p:cNvGrpSpPr/>
        <p:nvPr/>
      </p:nvGrpSpPr>
      <p:grpSpPr>
        <a:xfrm>
          <a:off x="0" y="0"/>
          <a:ext cx="0" cy="0"/>
          <a:chOff x="0" y="0"/>
          <a:chExt cx="0" cy="0"/>
        </a:xfrm>
      </p:grpSpPr>
      <p:sp>
        <p:nvSpPr>
          <p:cNvPr id="147" name="Google Shape;147;p42"/>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2"/>
          <p:cNvSpPr txBox="1">
            <a:spLocks noGrp="1"/>
          </p:cNvSpPr>
          <p:nvPr>
            <p:ph type="body" idx="1"/>
          </p:nvPr>
        </p:nvSpPr>
        <p:spPr>
          <a:xfrm rot="5400000">
            <a:off x="4061301" y="-1415056"/>
            <a:ext cx="4058751" cy="1035376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149" name="Google Shape;149;p4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0" name="Google Shape;150;p42"/>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1" name="Google Shape;151;p4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2"/>
        <p:cNvGrpSpPr/>
        <p:nvPr/>
      </p:nvGrpSpPr>
      <p:grpSpPr>
        <a:xfrm>
          <a:off x="0" y="0"/>
          <a:ext cx="0" cy="0"/>
          <a:chOff x="0" y="0"/>
          <a:chExt cx="0" cy="0"/>
        </a:xfrm>
      </p:grpSpPr>
      <p:sp>
        <p:nvSpPr>
          <p:cNvPr id="153" name="Google Shape;153;p43"/>
          <p:cNvSpPr txBox="1">
            <a:spLocks noGrp="1"/>
          </p:cNvSpPr>
          <p:nvPr>
            <p:ph type="title"/>
          </p:nvPr>
        </p:nvSpPr>
        <p:spPr>
          <a:xfrm rot="5400000">
            <a:off x="7534511" y="2058156"/>
            <a:ext cx="5181601" cy="2284487"/>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l">
              <a:spcBef>
                <a:spcPts val="0"/>
              </a:spcBef>
              <a:spcAft>
                <a:spcPts val="0"/>
              </a:spcAft>
              <a:buClr>
                <a:schemeClr val="lt2"/>
              </a:buClr>
              <a:buSzPts val="4000"/>
              <a:buFont typeface="Lustria"/>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3"/>
          <p:cNvSpPr txBox="1">
            <a:spLocks noGrp="1"/>
          </p:cNvSpPr>
          <p:nvPr>
            <p:ph type="body" idx="1"/>
          </p:nvPr>
        </p:nvSpPr>
        <p:spPr>
          <a:xfrm rot="5400000">
            <a:off x="2281431" y="-758036"/>
            <a:ext cx="5181601" cy="79168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155" name="Google Shape;155;p4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6" name="Google Shape;156;p43"/>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7" name="Google Shape;157;p4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6"/>
        <p:cNvGrpSpPr/>
        <p:nvPr/>
      </p:nvGrpSpPr>
      <p:grpSpPr>
        <a:xfrm>
          <a:off x="0" y="0"/>
          <a:ext cx="0" cy="0"/>
          <a:chOff x="0" y="0"/>
          <a:chExt cx="0" cy="0"/>
        </a:xfrm>
      </p:grpSpPr>
      <p:sp>
        <p:nvSpPr>
          <p:cNvPr id="47" name="Google Shape;47;p25"/>
          <p:cNvSpPr txBox="1">
            <a:spLocks noGrp="1"/>
          </p:cNvSpPr>
          <p:nvPr>
            <p:ph type="ctrTitle"/>
          </p:nvPr>
        </p:nvSpPr>
        <p:spPr>
          <a:xfrm>
            <a:off x="1370693" y="1769540"/>
            <a:ext cx="9440034" cy="1828801"/>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5400"/>
              <a:buFont typeface="Lustria"/>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5"/>
          <p:cNvSpPr txBox="1">
            <a:spLocks noGrp="1"/>
          </p:cNvSpPr>
          <p:nvPr>
            <p:ph type="subTitle" idx="1"/>
          </p:nvPr>
        </p:nvSpPr>
        <p:spPr>
          <a:xfrm>
            <a:off x="1370693" y="3598339"/>
            <a:ext cx="9440034" cy="1049867"/>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lvl="0" algn="ctr">
              <a:spcBef>
                <a:spcPts val="400"/>
              </a:spcBef>
              <a:spcAft>
                <a:spcPts val="0"/>
              </a:spcAft>
              <a:buSzPts val="1400"/>
              <a:buNone/>
              <a:defRPr>
                <a:solidFill>
                  <a:schemeClr val="lt1"/>
                </a:solidFill>
              </a:defRPr>
            </a:lvl1pPr>
            <a:lvl2pPr lvl="1" algn="ctr">
              <a:spcBef>
                <a:spcPts val="600"/>
              </a:spcBef>
              <a:spcAft>
                <a:spcPts val="0"/>
              </a:spcAft>
              <a:buSzPts val="1260"/>
              <a:buNone/>
              <a:defRPr>
                <a:solidFill>
                  <a:schemeClr val="lt1"/>
                </a:solidFill>
              </a:defRPr>
            </a:lvl2pPr>
            <a:lvl3pPr lvl="2" algn="ctr">
              <a:spcBef>
                <a:spcPts val="600"/>
              </a:spcBef>
              <a:spcAft>
                <a:spcPts val="0"/>
              </a:spcAft>
              <a:buSzPts val="1120"/>
              <a:buNone/>
              <a:defRPr>
                <a:solidFill>
                  <a:schemeClr val="lt1"/>
                </a:solidFill>
              </a:defRPr>
            </a:lvl3pPr>
            <a:lvl4pPr lvl="3" algn="ctr">
              <a:spcBef>
                <a:spcPts val="600"/>
              </a:spcBef>
              <a:spcAft>
                <a:spcPts val="0"/>
              </a:spcAft>
              <a:buSzPts val="980"/>
              <a:buNone/>
              <a:defRPr>
                <a:solidFill>
                  <a:schemeClr val="lt1"/>
                </a:solidFill>
              </a:defRPr>
            </a:lvl4pPr>
            <a:lvl5pPr lvl="4" algn="ctr">
              <a:spcBef>
                <a:spcPts val="600"/>
              </a:spcBef>
              <a:spcAft>
                <a:spcPts val="0"/>
              </a:spcAft>
              <a:buSzPts val="980"/>
              <a:buNone/>
              <a:defRPr>
                <a:solidFill>
                  <a:schemeClr val="lt1"/>
                </a:solidFill>
              </a:defRPr>
            </a:lvl5pPr>
            <a:lvl6pPr lvl="5" algn="ctr">
              <a:spcBef>
                <a:spcPts val="600"/>
              </a:spcBef>
              <a:spcAft>
                <a:spcPts val="0"/>
              </a:spcAft>
              <a:buSzPts val="980"/>
              <a:buNone/>
              <a:defRPr>
                <a:solidFill>
                  <a:schemeClr val="lt1"/>
                </a:solidFill>
              </a:defRPr>
            </a:lvl6pPr>
            <a:lvl7pPr lvl="6" algn="ctr">
              <a:spcBef>
                <a:spcPts val="600"/>
              </a:spcBef>
              <a:spcAft>
                <a:spcPts val="0"/>
              </a:spcAft>
              <a:buSzPts val="980"/>
              <a:buNone/>
              <a:defRPr>
                <a:solidFill>
                  <a:schemeClr val="lt1"/>
                </a:solidFill>
              </a:defRPr>
            </a:lvl7pPr>
            <a:lvl8pPr lvl="7" algn="ctr">
              <a:spcBef>
                <a:spcPts val="600"/>
              </a:spcBef>
              <a:spcAft>
                <a:spcPts val="0"/>
              </a:spcAft>
              <a:buSzPts val="980"/>
              <a:buNone/>
              <a:defRPr>
                <a:solidFill>
                  <a:schemeClr val="lt1"/>
                </a:solidFill>
              </a:defRPr>
            </a:lvl8pPr>
            <a:lvl9pPr lvl="8" algn="ctr">
              <a:spcBef>
                <a:spcPts val="600"/>
              </a:spcBef>
              <a:spcAft>
                <a:spcPts val="600"/>
              </a:spcAft>
              <a:buSzPts val="980"/>
              <a:buNone/>
              <a:defRPr>
                <a:solidFill>
                  <a:schemeClr val="lt1"/>
                </a:solidFill>
              </a:defRPr>
            </a:lvl9pPr>
          </a:lstStyle>
          <a:p>
            <a:endParaRPr/>
          </a:p>
        </p:txBody>
      </p:sp>
      <p:sp>
        <p:nvSpPr>
          <p:cNvPr id="49" name="Google Shape;49;p2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25"/>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30"/>
          <p:cNvSpPr txBox="1">
            <a:spLocks noGrp="1"/>
          </p:cNvSpPr>
          <p:nvPr>
            <p:ph type="title"/>
          </p:nvPr>
        </p:nvSpPr>
        <p:spPr>
          <a:xfrm>
            <a:off x="1295401" y="1761067"/>
            <a:ext cx="9590550" cy="1828813"/>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4000"/>
              <a:buFont typeface="Lustria"/>
              <a:buNone/>
              <a:defRPr sz="4000" b="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30"/>
          <p:cNvSpPr txBox="1">
            <a:spLocks noGrp="1"/>
          </p:cNvSpPr>
          <p:nvPr>
            <p:ph type="body" idx="1"/>
          </p:nvPr>
        </p:nvSpPr>
        <p:spPr>
          <a:xfrm>
            <a:off x="1295401" y="3589879"/>
            <a:ext cx="9590550" cy="150705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400"/>
              </a:spcBef>
              <a:spcAft>
                <a:spcPts val="0"/>
              </a:spcAft>
              <a:buSzPts val="1400"/>
              <a:buNone/>
              <a:defRPr sz="2000">
                <a:solidFill>
                  <a:schemeClr val="lt1"/>
                </a:solidFill>
              </a:defRPr>
            </a:lvl1pPr>
            <a:lvl2pPr marL="914400" lvl="1" indent="-228600" algn="l">
              <a:spcBef>
                <a:spcPts val="600"/>
              </a:spcBef>
              <a:spcAft>
                <a:spcPts val="0"/>
              </a:spcAft>
              <a:buSzPts val="1260"/>
              <a:buNone/>
              <a:defRPr sz="1800">
                <a:solidFill>
                  <a:schemeClr val="lt1"/>
                </a:solidFill>
              </a:defRPr>
            </a:lvl2pPr>
            <a:lvl3pPr marL="1371600" lvl="2" indent="-228600" algn="l">
              <a:spcBef>
                <a:spcPts val="600"/>
              </a:spcBef>
              <a:spcAft>
                <a:spcPts val="0"/>
              </a:spcAft>
              <a:buSzPts val="1120"/>
              <a:buNone/>
              <a:defRPr sz="1600">
                <a:solidFill>
                  <a:schemeClr val="lt1"/>
                </a:solidFill>
              </a:defRPr>
            </a:lvl3pPr>
            <a:lvl4pPr marL="1828800" lvl="3" indent="-228600" algn="l">
              <a:spcBef>
                <a:spcPts val="600"/>
              </a:spcBef>
              <a:spcAft>
                <a:spcPts val="0"/>
              </a:spcAft>
              <a:buSzPts val="980"/>
              <a:buNone/>
              <a:defRPr sz="1400">
                <a:solidFill>
                  <a:schemeClr val="lt1"/>
                </a:solidFill>
              </a:defRPr>
            </a:lvl4pPr>
            <a:lvl5pPr marL="2286000" lvl="4" indent="-228600" algn="l">
              <a:spcBef>
                <a:spcPts val="600"/>
              </a:spcBef>
              <a:spcAft>
                <a:spcPts val="0"/>
              </a:spcAft>
              <a:buSzPts val="980"/>
              <a:buNone/>
              <a:defRPr sz="1400">
                <a:solidFill>
                  <a:schemeClr val="lt1"/>
                </a:solidFill>
              </a:defRPr>
            </a:lvl5pPr>
            <a:lvl6pPr marL="2743200" lvl="5" indent="-228600" algn="l">
              <a:spcBef>
                <a:spcPts val="600"/>
              </a:spcBef>
              <a:spcAft>
                <a:spcPts val="0"/>
              </a:spcAft>
              <a:buSzPts val="980"/>
              <a:buNone/>
              <a:defRPr sz="1400">
                <a:solidFill>
                  <a:schemeClr val="lt1"/>
                </a:solidFill>
              </a:defRPr>
            </a:lvl6pPr>
            <a:lvl7pPr marL="3200400" lvl="6" indent="-228600" algn="l">
              <a:spcBef>
                <a:spcPts val="600"/>
              </a:spcBef>
              <a:spcAft>
                <a:spcPts val="0"/>
              </a:spcAft>
              <a:buSzPts val="980"/>
              <a:buNone/>
              <a:defRPr sz="1400">
                <a:solidFill>
                  <a:schemeClr val="lt1"/>
                </a:solidFill>
              </a:defRPr>
            </a:lvl7pPr>
            <a:lvl8pPr marL="3657600" lvl="7" indent="-228600" algn="l">
              <a:spcBef>
                <a:spcPts val="600"/>
              </a:spcBef>
              <a:spcAft>
                <a:spcPts val="0"/>
              </a:spcAft>
              <a:buSzPts val="980"/>
              <a:buNone/>
              <a:defRPr sz="1400">
                <a:solidFill>
                  <a:schemeClr val="lt1"/>
                </a:solidFill>
              </a:defRPr>
            </a:lvl8pPr>
            <a:lvl9pPr marL="4114800" lvl="8" indent="-228600" algn="l">
              <a:spcBef>
                <a:spcPts val="600"/>
              </a:spcBef>
              <a:spcAft>
                <a:spcPts val="600"/>
              </a:spcAft>
              <a:buSzPts val="980"/>
              <a:buNone/>
              <a:defRPr sz="1400">
                <a:solidFill>
                  <a:schemeClr val="lt1"/>
                </a:solidFill>
              </a:defRPr>
            </a:lvl9pPr>
          </a:lstStyle>
          <a:p>
            <a:endParaRPr/>
          </a:p>
        </p:txBody>
      </p:sp>
      <p:sp>
        <p:nvSpPr>
          <p:cNvPr id="55" name="Google Shape;55;p30"/>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0"/>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0"/>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31"/>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1"/>
          <p:cNvSpPr txBox="1">
            <a:spLocks noGrp="1"/>
          </p:cNvSpPr>
          <p:nvPr>
            <p:ph type="body" idx="1"/>
          </p:nvPr>
        </p:nvSpPr>
        <p:spPr>
          <a:xfrm>
            <a:off x="913795" y="1732449"/>
            <a:ext cx="5060497" cy="405875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61" name="Google Shape;61;p31"/>
          <p:cNvSpPr txBox="1">
            <a:spLocks noGrp="1"/>
          </p:cNvSpPr>
          <p:nvPr>
            <p:ph type="body" idx="2"/>
          </p:nvPr>
        </p:nvSpPr>
        <p:spPr>
          <a:xfrm>
            <a:off x="6202892" y="1732449"/>
            <a:ext cx="5064665"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62" name="Google Shape;62;p31"/>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1"/>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1"/>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32"/>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2"/>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32"/>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32"/>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4"/>
        <p:cNvGrpSpPr/>
        <p:nvPr/>
      </p:nvGrpSpPr>
      <p:grpSpPr>
        <a:xfrm>
          <a:off x="0" y="0"/>
          <a:ext cx="0" cy="0"/>
          <a:chOff x="0" y="0"/>
          <a:chExt cx="0" cy="0"/>
        </a:xfrm>
      </p:grpSpPr>
      <p:sp>
        <p:nvSpPr>
          <p:cNvPr id="75" name="Google Shape;75;p34"/>
          <p:cNvSpPr txBox="1">
            <a:spLocks noGrp="1"/>
          </p:cNvSpPr>
          <p:nvPr>
            <p:ph type="title"/>
          </p:nvPr>
        </p:nvSpPr>
        <p:spPr>
          <a:xfrm>
            <a:off x="913795" y="609600"/>
            <a:ext cx="3706889" cy="1821918"/>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2400"/>
              <a:buFont typeface="Lustria"/>
              <a:buNone/>
              <a:defRPr sz="24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4"/>
          <p:cNvSpPr txBox="1">
            <a:spLocks noGrp="1"/>
          </p:cNvSpPr>
          <p:nvPr>
            <p:ph type="body" idx="1"/>
          </p:nvPr>
        </p:nvSpPr>
        <p:spPr>
          <a:xfrm>
            <a:off x="4855633" y="609600"/>
            <a:ext cx="6411924" cy="5181600"/>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308610" algn="l">
              <a:spcBef>
                <a:spcPts val="360"/>
              </a:spcBef>
              <a:spcAft>
                <a:spcPts val="0"/>
              </a:spcAft>
              <a:buSzPts val="1260"/>
              <a:buChar char="◈"/>
              <a:defRPr/>
            </a:lvl1pPr>
            <a:lvl2pPr marL="914400" lvl="1" indent="-308610" algn="l">
              <a:spcBef>
                <a:spcPts val="600"/>
              </a:spcBef>
              <a:spcAft>
                <a:spcPts val="0"/>
              </a:spcAft>
              <a:buSzPts val="1260"/>
              <a:buChar char="🞚"/>
              <a:defRPr/>
            </a:lvl2pPr>
            <a:lvl3pPr marL="1371600" lvl="2" indent="-308610" algn="l">
              <a:spcBef>
                <a:spcPts val="600"/>
              </a:spcBef>
              <a:spcAft>
                <a:spcPts val="0"/>
              </a:spcAft>
              <a:buSzPts val="1260"/>
              <a:buChar char="◈"/>
              <a:defRPr/>
            </a:lvl3pPr>
            <a:lvl4pPr marL="1828800" lvl="3" indent="-308610" algn="l">
              <a:spcBef>
                <a:spcPts val="600"/>
              </a:spcBef>
              <a:spcAft>
                <a:spcPts val="0"/>
              </a:spcAft>
              <a:buSzPts val="1260"/>
              <a:buChar char="🞚"/>
              <a:defRPr/>
            </a:lvl4pPr>
            <a:lvl5pPr marL="2286000" lvl="4" indent="-308610" algn="l">
              <a:spcBef>
                <a:spcPts val="600"/>
              </a:spcBef>
              <a:spcAft>
                <a:spcPts val="0"/>
              </a:spcAft>
              <a:buSzPts val="1260"/>
              <a:buChar char="◈"/>
              <a:defRPr/>
            </a:lvl5pPr>
            <a:lvl6pPr marL="2743200" lvl="5" indent="-308610" algn="l">
              <a:spcBef>
                <a:spcPts val="600"/>
              </a:spcBef>
              <a:spcAft>
                <a:spcPts val="0"/>
              </a:spcAft>
              <a:buSzPts val="1260"/>
              <a:buChar char="◈"/>
              <a:defRPr/>
            </a:lvl6pPr>
            <a:lvl7pPr marL="3200400" lvl="6" indent="-308610" algn="l">
              <a:spcBef>
                <a:spcPts val="600"/>
              </a:spcBef>
              <a:spcAft>
                <a:spcPts val="0"/>
              </a:spcAft>
              <a:buSzPts val="1260"/>
              <a:buChar char="◈"/>
              <a:defRPr/>
            </a:lvl7pPr>
            <a:lvl8pPr marL="3657600" lvl="7" indent="-308609" algn="l">
              <a:spcBef>
                <a:spcPts val="600"/>
              </a:spcBef>
              <a:spcAft>
                <a:spcPts val="0"/>
              </a:spcAft>
              <a:buSzPts val="1260"/>
              <a:buChar char="◈"/>
              <a:defRPr/>
            </a:lvl8pPr>
            <a:lvl9pPr marL="4114800" lvl="8" indent="-308609" algn="l">
              <a:spcBef>
                <a:spcPts val="600"/>
              </a:spcBef>
              <a:spcAft>
                <a:spcPts val="600"/>
              </a:spcAft>
              <a:buSzPts val="1260"/>
              <a:buChar char="◈"/>
              <a:defRPr/>
            </a:lvl9pPr>
          </a:lstStyle>
          <a:p>
            <a:endParaRPr/>
          </a:p>
        </p:txBody>
      </p:sp>
      <p:sp>
        <p:nvSpPr>
          <p:cNvPr id="77" name="Google Shape;77;p34"/>
          <p:cNvSpPr txBox="1">
            <a:spLocks noGrp="1"/>
          </p:cNvSpPr>
          <p:nvPr>
            <p:ph type="body" idx="2"/>
          </p:nvPr>
        </p:nvSpPr>
        <p:spPr>
          <a:xfrm>
            <a:off x="913795" y="2431518"/>
            <a:ext cx="3706889" cy="335968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78" name="Google Shape;78;p34"/>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4"/>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34"/>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1"/>
        <p:cNvGrpSpPr/>
        <p:nvPr/>
      </p:nvGrpSpPr>
      <p:grpSpPr>
        <a:xfrm>
          <a:off x="0" y="0"/>
          <a:ext cx="0" cy="0"/>
          <a:chOff x="0" y="0"/>
          <a:chExt cx="0" cy="0"/>
        </a:xfrm>
      </p:grpSpPr>
      <p:pic>
        <p:nvPicPr>
          <p:cNvPr id="82" name="Google Shape;82;p35" descr="Slate-V2-HD-vertPhotoInset.png"/>
          <p:cNvPicPr preferRelativeResize="0"/>
          <p:nvPr/>
        </p:nvPicPr>
        <p:blipFill rotWithShape="1">
          <a:blip r:embed="rId2">
            <a:alphaModFix/>
          </a:blip>
          <a:srcRect/>
          <a:stretch/>
        </p:blipFill>
        <p:spPr>
          <a:xfrm>
            <a:off x="7293665" y="609600"/>
            <a:ext cx="3584166" cy="5204832"/>
          </a:xfrm>
          <a:prstGeom prst="rect">
            <a:avLst/>
          </a:prstGeom>
          <a:noFill/>
          <a:ln>
            <a:noFill/>
          </a:ln>
        </p:spPr>
      </p:pic>
      <p:sp>
        <p:nvSpPr>
          <p:cNvPr id="83" name="Google Shape;83;p35"/>
          <p:cNvSpPr txBox="1">
            <a:spLocks noGrp="1"/>
          </p:cNvSpPr>
          <p:nvPr>
            <p:ph type="title"/>
          </p:nvPr>
        </p:nvSpPr>
        <p:spPr>
          <a:xfrm>
            <a:off x="913795" y="609923"/>
            <a:ext cx="5934949" cy="1829338"/>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Autofit/>
          </a:bodyPr>
          <a:lstStyle>
            <a:lvl1pPr lvl="0" algn="ctr">
              <a:spcBef>
                <a:spcPts val="0"/>
              </a:spcBef>
              <a:spcAft>
                <a:spcPts val="0"/>
              </a:spcAft>
              <a:buClr>
                <a:schemeClr val="lt2"/>
              </a:buClr>
              <a:buSzPts val="3200"/>
              <a:buFont typeface="Lustria"/>
              <a:buNone/>
              <a:defRPr sz="3200" b="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5"/>
          <p:cNvSpPr>
            <a:spLocks noGrp="1"/>
          </p:cNvSpPr>
          <p:nvPr>
            <p:ph type="pic" idx="2"/>
          </p:nvPr>
        </p:nvSpPr>
        <p:spPr>
          <a:xfrm>
            <a:off x="7442551" y="763702"/>
            <a:ext cx="3275751" cy="4912822"/>
          </a:xfrm>
          <a:prstGeom prst="rect">
            <a:avLst/>
          </a:prstGeom>
          <a:noFill/>
          <a:ln>
            <a:noFill/>
          </a:ln>
          <a:effectLst>
            <a:outerShdw blurRad="38100" dist="25400" dir="4440000">
              <a:srgbClr val="000000">
                <a:alpha val="35686"/>
              </a:srgbClr>
            </a:outerShdw>
          </a:effectLst>
        </p:spPr>
      </p:sp>
      <p:sp>
        <p:nvSpPr>
          <p:cNvPr id="85" name="Google Shape;85;p35"/>
          <p:cNvSpPr txBox="1">
            <a:spLocks noGrp="1"/>
          </p:cNvSpPr>
          <p:nvPr>
            <p:ph type="body" idx="1"/>
          </p:nvPr>
        </p:nvSpPr>
        <p:spPr>
          <a:xfrm>
            <a:off x="913795" y="2439261"/>
            <a:ext cx="5934949" cy="337613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840"/>
              <a:buNone/>
              <a:defRPr sz="1200"/>
            </a:lvl2pPr>
            <a:lvl3pPr marL="1371600" lvl="2" indent="-228600" algn="l">
              <a:spcBef>
                <a:spcPts val="600"/>
              </a:spcBef>
              <a:spcAft>
                <a:spcPts val="0"/>
              </a:spcAft>
              <a:buSzPts val="700"/>
              <a:buNone/>
              <a:defRPr sz="1000"/>
            </a:lvl3pPr>
            <a:lvl4pPr marL="1828800" lvl="3" indent="-228600" algn="l">
              <a:spcBef>
                <a:spcPts val="600"/>
              </a:spcBef>
              <a:spcAft>
                <a:spcPts val="0"/>
              </a:spcAft>
              <a:buSzPts val="630"/>
              <a:buNone/>
              <a:defRPr sz="900"/>
            </a:lvl4pPr>
            <a:lvl5pPr marL="2286000" lvl="4" indent="-228600" algn="l">
              <a:spcBef>
                <a:spcPts val="600"/>
              </a:spcBef>
              <a:spcAft>
                <a:spcPts val="0"/>
              </a:spcAft>
              <a:buSzPts val="630"/>
              <a:buNone/>
              <a:defRPr sz="900"/>
            </a:lvl5pPr>
            <a:lvl6pPr marL="2743200" lvl="5" indent="-228600" algn="l">
              <a:spcBef>
                <a:spcPts val="600"/>
              </a:spcBef>
              <a:spcAft>
                <a:spcPts val="0"/>
              </a:spcAft>
              <a:buSzPts val="630"/>
              <a:buNone/>
              <a:defRPr sz="900"/>
            </a:lvl6pPr>
            <a:lvl7pPr marL="3200400" lvl="6" indent="-228600" algn="l">
              <a:spcBef>
                <a:spcPts val="600"/>
              </a:spcBef>
              <a:spcAft>
                <a:spcPts val="0"/>
              </a:spcAft>
              <a:buSzPts val="630"/>
              <a:buNone/>
              <a:defRPr sz="900"/>
            </a:lvl7pPr>
            <a:lvl8pPr marL="3657600" lvl="7" indent="-228600" algn="l">
              <a:spcBef>
                <a:spcPts val="600"/>
              </a:spcBef>
              <a:spcAft>
                <a:spcPts val="0"/>
              </a:spcAft>
              <a:buSzPts val="630"/>
              <a:buNone/>
              <a:defRPr sz="900"/>
            </a:lvl8pPr>
            <a:lvl9pPr marL="4114800" lvl="8" indent="-228600" algn="l">
              <a:spcBef>
                <a:spcPts val="600"/>
              </a:spcBef>
              <a:spcAft>
                <a:spcPts val="600"/>
              </a:spcAft>
              <a:buSzPts val="630"/>
              <a:buNone/>
              <a:defRPr sz="900"/>
            </a:lvl9pPr>
          </a:lstStyle>
          <a:p>
            <a:endParaRPr/>
          </a:p>
        </p:txBody>
      </p:sp>
      <p:sp>
        <p:nvSpPr>
          <p:cNvPr id="86" name="Google Shape;86;p35"/>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35"/>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35"/>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89"/>
        <p:cNvGrpSpPr/>
        <p:nvPr/>
      </p:nvGrpSpPr>
      <p:grpSpPr>
        <a:xfrm>
          <a:off x="0" y="0"/>
          <a:ext cx="0" cy="0"/>
          <a:chOff x="0" y="0"/>
          <a:chExt cx="0" cy="0"/>
        </a:xfrm>
      </p:grpSpPr>
      <p:pic>
        <p:nvPicPr>
          <p:cNvPr id="90" name="Google Shape;90;p36" descr="Slate-V2-HD-panoPhotoInset.png"/>
          <p:cNvPicPr preferRelativeResize="0"/>
          <p:nvPr/>
        </p:nvPicPr>
        <p:blipFill rotWithShape="1">
          <a:blip r:embed="rId2">
            <a:alphaModFix/>
          </a:blip>
          <a:srcRect/>
          <a:stretch/>
        </p:blipFill>
        <p:spPr>
          <a:xfrm>
            <a:off x="1013883" y="547807"/>
            <a:ext cx="10141799" cy="3816806"/>
          </a:xfrm>
          <a:prstGeom prst="rect">
            <a:avLst/>
          </a:prstGeom>
          <a:noFill/>
          <a:ln>
            <a:noFill/>
          </a:ln>
        </p:spPr>
      </p:pic>
      <p:sp>
        <p:nvSpPr>
          <p:cNvPr id="91" name="Google Shape;91;p36"/>
          <p:cNvSpPr txBox="1">
            <a:spLocks noGrp="1"/>
          </p:cNvSpPr>
          <p:nvPr>
            <p:ph type="title"/>
          </p:nvPr>
        </p:nvSpPr>
        <p:spPr>
          <a:xfrm>
            <a:off x="913806" y="4565255"/>
            <a:ext cx="10355326" cy="54347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lvl1pPr lvl="0" algn="ctr">
              <a:spcBef>
                <a:spcPts val="0"/>
              </a:spcBef>
              <a:spcAft>
                <a:spcPts val="0"/>
              </a:spcAft>
              <a:buClr>
                <a:schemeClr val="lt2"/>
              </a:buClr>
              <a:buSzPts val="2800"/>
              <a:buFont typeface="Lustria"/>
              <a:buNone/>
              <a:defRPr sz="28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36"/>
          <p:cNvSpPr>
            <a:spLocks noGrp="1"/>
          </p:cNvSpPr>
          <p:nvPr>
            <p:ph type="pic" idx="2"/>
          </p:nvPr>
        </p:nvSpPr>
        <p:spPr>
          <a:xfrm>
            <a:off x="1169349" y="695009"/>
            <a:ext cx="9845346" cy="3525671"/>
          </a:xfrm>
          <a:prstGeom prst="rect">
            <a:avLst/>
          </a:prstGeom>
          <a:noFill/>
          <a:ln>
            <a:noFill/>
          </a:ln>
          <a:effectLst>
            <a:outerShdw blurRad="38100" dist="25400" dir="4440000">
              <a:srgbClr val="000000">
                <a:alpha val="35686"/>
              </a:srgbClr>
            </a:outerShdw>
          </a:effectLst>
        </p:spPr>
      </p:sp>
      <p:sp>
        <p:nvSpPr>
          <p:cNvPr id="93" name="Google Shape;93;p36"/>
          <p:cNvSpPr txBox="1">
            <a:spLocks noGrp="1"/>
          </p:cNvSpPr>
          <p:nvPr>
            <p:ph type="body" idx="1"/>
          </p:nvPr>
        </p:nvSpPr>
        <p:spPr>
          <a:xfrm>
            <a:off x="913795" y="5108728"/>
            <a:ext cx="10353762" cy="682472"/>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94" name="Google Shape;94;p36"/>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36"/>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36"/>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97"/>
        <p:cNvGrpSpPr/>
        <p:nvPr/>
      </p:nvGrpSpPr>
      <p:grpSpPr>
        <a:xfrm>
          <a:off x="0" y="0"/>
          <a:ext cx="0" cy="0"/>
          <a:chOff x="0" y="0"/>
          <a:chExt cx="0" cy="0"/>
        </a:xfrm>
      </p:grpSpPr>
      <p:sp>
        <p:nvSpPr>
          <p:cNvPr id="98" name="Google Shape;98;p37"/>
          <p:cNvSpPr txBox="1">
            <a:spLocks noGrp="1"/>
          </p:cNvSpPr>
          <p:nvPr>
            <p:ph type="title"/>
          </p:nvPr>
        </p:nvSpPr>
        <p:spPr>
          <a:xfrm>
            <a:off x="913795" y="608437"/>
            <a:ext cx="10353762" cy="3534344"/>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lvl="0" algn="ctr">
              <a:spcBef>
                <a:spcPts val="0"/>
              </a:spcBef>
              <a:spcAft>
                <a:spcPts val="0"/>
              </a:spcAft>
              <a:buClr>
                <a:schemeClr val="lt2"/>
              </a:buClr>
              <a:buSzPts val="3200"/>
              <a:buFont typeface="Lustria"/>
              <a:buNone/>
              <a:defRPr sz="32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37"/>
          <p:cNvSpPr txBox="1">
            <a:spLocks noGrp="1"/>
          </p:cNvSpPr>
          <p:nvPr>
            <p:ph type="body" idx="1"/>
          </p:nvPr>
        </p:nvSpPr>
        <p:spPr>
          <a:xfrm>
            <a:off x="913794" y="4295180"/>
            <a:ext cx="10353763" cy="150182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L="457200" lvl="0" indent="-228600" algn="ctr">
              <a:spcBef>
                <a:spcPts val="320"/>
              </a:spcBef>
              <a:spcAft>
                <a:spcPts val="0"/>
              </a:spcAft>
              <a:buSzPts val="1120"/>
              <a:buNone/>
              <a:defRPr sz="1600"/>
            </a:lvl1pPr>
            <a:lvl2pPr marL="914400" lvl="1" indent="-228600" algn="l">
              <a:spcBef>
                <a:spcPts val="600"/>
              </a:spcBef>
              <a:spcAft>
                <a:spcPts val="0"/>
              </a:spcAft>
              <a:buSzPts val="980"/>
              <a:buNone/>
              <a:defRPr sz="1400"/>
            </a:lvl2pPr>
            <a:lvl3pPr marL="1371600" lvl="2" indent="-228600" algn="l">
              <a:spcBef>
                <a:spcPts val="600"/>
              </a:spcBef>
              <a:spcAft>
                <a:spcPts val="0"/>
              </a:spcAft>
              <a:buSzPts val="840"/>
              <a:buNone/>
              <a:defRPr sz="1200"/>
            </a:lvl3pPr>
            <a:lvl4pPr marL="1828800" lvl="3" indent="-228600" algn="l">
              <a:spcBef>
                <a:spcPts val="600"/>
              </a:spcBef>
              <a:spcAft>
                <a:spcPts val="0"/>
              </a:spcAft>
              <a:buSzPts val="700"/>
              <a:buNone/>
              <a:defRPr sz="1000"/>
            </a:lvl4pPr>
            <a:lvl5pPr marL="2286000" lvl="4" indent="-228600" algn="l">
              <a:spcBef>
                <a:spcPts val="600"/>
              </a:spcBef>
              <a:spcAft>
                <a:spcPts val="0"/>
              </a:spcAft>
              <a:buSzPts val="700"/>
              <a:buNone/>
              <a:defRPr sz="1000"/>
            </a:lvl5pPr>
            <a:lvl6pPr marL="2743200" lvl="5" indent="-228600" algn="l">
              <a:spcBef>
                <a:spcPts val="600"/>
              </a:spcBef>
              <a:spcAft>
                <a:spcPts val="0"/>
              </a:spcAft>
              <a:buSzPts val="700"/>
              <a:buNone/>
              <a:defRPr sz="1000"/>
            </a:lvl6pPr>
            <a:lvl7pPr marL="3200400" lvl="6" indent="-228600" algn="l">
              <a:spcBef>
                <a:spcPts val="600"/>
              </a:spcBef>
              <a:spcAft>
                <a:spcPts val="0"/>
              </a:spcAft>
              <a:buSzPts val="700"/>
              <a:buNone/>
              <a:defRPr sz="1000"/>
            </a:lvl7pPr>
            <a:lvl8pPr marL="3657600" lvl="7" indent="-228600" algn="l">
              <a:spcBef>
                <a:spcPts val="600"/>
              </a:spcBef>
              <a:spcAft>
                <a:spcPts val="0"/>
              </a:spcAft>
              <a:buSzPts val="700"/>
              <a:buNone/>
              <a:defRPr sz="1000"/>
            </a:lvl8pPr>
            <a:lvl9pPr marL="4114800" lvl="8" indent="-228600" algn="l">
              <a:spcBef>
                <a:spcPts val="600"/>
              </a:spcBef>
              <a:spcAft>
                <a:spcPts val="600"/>
              </a:spcAft>
              <a:buSzPts val="700"/>
              <a:buNone/>
              <a:defRPr sz="1000"/>
            </a:lvl9pPr>
          </a:lstStyle>
          <a:p>
            <a:endParaRPr/>
          </a:p>
        </p:txBody>
      </p:sp>
      <p:sp>
        <p:nvSpPr>
          <p:cNvPr id="100" name="Google Shape;100;p37"/>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1" name="Google Shape;101;p37"/>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7"/>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spcAft>
                <a:spcPts val="0"/>
              </a:spcAft>
              <a:buClr>
                <a:srgbClr val="F2F2F2"/>
              </a:buClr>
              <a:buSzPts val="1000"/>
              <a:buFont typeface="Lustria"/>
              <a:buNone/>
              <a:defRPr/>
            </a:lvl1pPr>
            <a:lvl2pPr marL="0" lvl="1" indent="0" algn="r">
              <a:spcBef>
                <a:spcPts val="0"/>
              </a:spcBef>
              <a:spcAft>
                <a:spcPts val="0"/>
              </a:spcAft>
              <a:buClr>
                <a:srgbClr val="F2F2F2"/>
              </a:buClr>
              <a:buSzPts val="1000"/>
              <a:buFont typeface="Lustria"/>
              <a:buNone/>
              <a:defRPr/>
            </a:lvl2pPr>
            <a:lvl3pPr marL="0" lvl="2" indent="0" algn="r">
              <a:spcBef>
                <a:spcPts val="0"/>
              </a:spcBef>
              <a:spcAft>
                <a:spcPts val="0"/>
              </a:spcAft>
              <a:buClr>
                <a:srgbClr val="F2F2F2"/>
              </a:buClr>
              <a:buSzPts val="1000"/>
              <a:buFont typeface="Lustria"/>
              <a:buNone/>
              <a:defRPr/>
            </a:lvl3pPr>
            <a:lvl4pPr marL="0" lvl="3" indent="0" algn="r">
              <a:spcBef>
                <a:spcPts val="0"/>
              </a:spcBef>
              <a:spcAft>
                <a:spcPts val="0"/>
              </a:spcAft>
              <a:buClr>
                <a:srgbClr val="F2F2F2"/>
              </a:buClr>
              <a:buSzPts val="1000"/>
              <a:buFont typeface="Lustria"/>
              <a:buNone/>
              <a:defRPr/>
            </a:lvl4pPr>
            <a:lvl5pPr marL="0" lvl="4" indent="0" algn="r">
              <a:spcBef>
                <a:spcPts val="0"/>
              </a:spcBef>
              <a:spcAft>
                <a:spcPts val="0"/>
              </a:spcAft>
              <a:buClr>
                <a:srgbClr val="F2F2F2"/>
              </a:buClr>
              <a:buSzPts val="1000"/>
              <a:buFont typeface="Lustria"/>
              <a:buNone/>
              <a:defRPr/>
            </a:lvl5pPr>
            <a:lvl6pPr marL="0" lvl="5" indent="0" algn="r">
              <a:spcBef>
                <a:spcPts val="0"/>
              </a:spcBef>
              <a:spcAft>
                <a:spcPts val="0"/>
              </a:spcAft>
              <a:buClr>
                <a:srgbClr val="F2F2F2"/>
              </a:buClr>
              <a:buSzPts val="1000"/>
              <a:buFont typeface="Lustria"/>
              <a:buNone/>
              <a:defRPr/>
            </a:lvl6pPr>
            <a:lvl7pPr marL="0" lvl="6" indent="0" algn="r">
              <a:spcBef>
                <a:spcPts val="0"/>
              </a:spcBef>
              <a:spcAft>
                <a:spcPts val="0"/>
              </a:spcAft>
              <a:buClr>
                <a:srgbClr val="F2F2F2"/>
              </a:buClr>
              <a:buSzPts val="1000"/>
              <a:buFont typeface="Lustria"/>
              <a:buNone/>
              <a:defRPr/>
            </a:lvl7pPr>
            <a:lvl8pPr marL="0" lvl="7" indent="0" algn="r">
              <a:spcBef>
                <a:spcPts val="0"/>
              </a:spcBef>
              <a:spcAft>
                <a:spcPts val="0"/>
              </a:spcAft>
              <a:buClr>
                <a:srgbClr val="F2F2F2"/>
              </a:buClr>
              <a:buSzPts val="1000"/>
              <a:buFont typeface="Lustria"/>
              <a:buNone/>
              <a:defRPr/>
            </a:lvl8pPr>
            <a:lvl9pPr marL="0" lvl="8" indent="0" algn="r">
              <a:spcBef>
                <a:spcPts val="0"/>
              </a:spcBef>
              <a:spcAft>
                <a:spcPts val="0"/>
              </a:spcAft>
              <a:buClr>
                <a:srgbClr val="F2F2F2"/>
              </a:buClr>
              <a:buSzPts val="1000"/>
              <a:buFont typeface="Lustria"/>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7">
            <a:alphaModFix/>
          </a:blip>
          <a:stretch>
            <a:fillRect/>
          </a:stretch>
        </a:blipFill>
        <a:effectLst/>
      </p:bgPr>
    </p:bg>
    <p:spTree>
      <p:nvGrpSpPr>
        <p:cNvPr id="1" name="Shape 23"/>
        <p:cNvGrpSpPr/>
        <p:nvPr/>
      </p:nvGrpSpPr>
      <p:grpSpPr>
        <a:xfrm>
          <a:off x="0" y="0"/>
          <a:ext cx="0" cy="0"/>
          <a:chOff x="0" y="0"/>
          <a:chExt cx="0" cy="0"/>
        </a:xfrm>
      </p:grpSpPr>
      <p:sp>
        <p:nvSpPr>
          <p:cNvPr id="24" name="Google Shape;24;p23"/>
          <p:cNvSpPr txBox="1">
            <a:spLocks noGrp="1"/>
          </p:cNvSpPr>
          <p:nvPr>
            <p:ph type="title"/>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lvl1pPr marR="0" lvl="0" algn="ctr" rtl="0">
              <a:spcBef>
                <a:spcPts val="0"/>
              </a:spcBef>
              <a:spcAft>
                <a:spcPts val="0"/>
              </a:spcAft>
              <a:buClr>
                <a:schemeClr val="lt2"/>
              </a:buClr>
              <a:buSzPts val="4000"/>
              <a:buFont typeface="Lustria"/>
              <a:buNone/>
              <a:defRPr sz="4000" b="0" i="0" u="none" strike="noStrike" cap="none">
                <a:solidFill>
                  <a:schemeClr val="lt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25" name="Google Shape;25;p23"/>
          <p:cNvSpPr txBox="1">
            <a:spLocks noGrp="1"/>
          </p:cNvSpPr>
          <p:nvPr>
            <p:ph type="body" idx="1"/>
          </p:nvPr>
        </p:nvSpPr>
        <p:spPr>
          <a:xfrm>
            <a:off x="913795" y="1732449"/>
            <a:ext cx="10353762" cy="4058751"/>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lvl1pPr marL="457200" marR="0" lvl="0" indent="-317500" algn="l" rtl="0">
              <a:spcBef>
                <a:spcPts val="400"/>
              </a:spcBef>
              <a:spcAft>
                <a:spcPts val="0"/>
              </a:spcAft>
              <a:buClr>
                <a:schemeClr val="lt2"/>
              </a:buClr>
              <a:buSzPts val="1400"/>
              <a:buFont typeface="Noto Sans Symbols"/>
              <a:buChar char="◈"/>
              <a:defRPr sz="2000" b="0" i="0" u="none" strike="noStrike" cap="none">
                <a:solidFill>
                  <a:schemeClr val="lt2"/>
                </a:solidFill>
                <a:latin typeface="Lustria"/>
                <a:ea typeface="Lustria"/>
                <a:cs typeface="Lustria"/>
                <a:sym typeface="Lustria"/>
              </a:defRPr>
            </a:lvl1pPr>
            <a:lvl2pPr marL="914400" marR="0" lvl="1" indent="-308610" algn="l" rtl="0">
              <a:spcBef>
                <a:spcPts val="600"/>
              </a:spcBef>
              <a:spcAft>
                <a:spcPts val="0"/>
              </a:spcAft>
              <a:buClr>
                <a:schemeClr val="lt2"/>
              </a:buClr>
              <a:buSzPts val="1260"/>
              <a:buFont typeface="Noto Sans Symbols"/>
              <a:buChar char="🞚"/>
              <a:defRPr sz="1800" b="0" i="0" u="none" strike="noStrike" cap="none">
                <a:solidFill>
                  <a:schemeClr val="lt2"/>
                </a:solidFill>
                <a:latin typeface="Lustria"/>
                <a:ea typeface="Lustria"/>
                <a:cs typeface="Lustria"/>
                <a:sym typeface="Lustria"/>
              </a:defRPr>
            </a:lvl2pPr>
            <a:lvl3pPr marL="1371600" marR="0" lvl="2" indent="-299719" algn="l" rtl="0">
              <a:spcBef>
                <a:spcPts val="600"/>
              </a:spcBef>
              <a:spcAft>
                <a:spcPts val="0"/>
              </a:spcAft>
              <a:buClr>
                <a:schemeClr val="lt2"/>
              </a:buClr>
              <a:buSzPts val="1120"/>
              <a:buFont typeface="Noto Sans Symbols"/>
              <a:buChar char="◈"/>
              <a:defRPr sz="1600" b="0" i="0" u="none" strike="noStrike" cap="none">
                <a:solidFill>
                  <a:schemeClr val="lt2"/>
                </a:solidFill>
                <a:latin typeface="Lustria"/>
                <a:ea typeface="Lustria"/>
                <a:cs typeface="Lustria"/>
                <a:sym typeface="Lustria"/>
              </a:defRPr>
            </a:lvl3pPr>
            <a:lvl4pPr marL="1828800" marR="0" lvl="3" indent="-290830"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4pPr>
            <a:lvl5pPr marL="2286000" marR="0" lvl="4"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5pPr>
            <a:lvl6pPr marL="2743200" marR="0" lvl="5"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6pPr>
            <a:lvl7pPr marL="3200400" marR="0" lvl="6"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7pPr>
            <a:lvl8pPr marL="3657600" marR="0" lvl="7" indent="-290829" algn="l" rtl="0">
              <a:spcBef>
                <a:spcPts val="600"/>
              </a:spcBef>
              <a:spcAft>
                <a:spcPts val="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8pPr>
            <a:lvl9pPr marL="4114800" marR="0" lvl="8" indent="-290829" algn="l" rtl="0">
              <a:spcBef>
                <a:spcPts val="600"/>
              </a:spcBef>
              <a:spcAft>
                <a:spcPts val="600"/>
              </a:spcAft>
              <a:buClr>
                <a:schemeClr val="lt2"/>
              </a:buClr>
              <a:buSzPts val="980"/>
              <a:buFont typeface="Noto Sans Symbols"/>
              <a:buChar char="◈"/>
              <a:defRPr sz="1400" b="0" i="0" u="none" strike="noStrike" cap="none">
                <a:solidFill>
                  <a:schemeClr val="lt2"/>
                </a:solidFill>
                <a:latin typeface="Lustria"/>
                <a:ea typeface="Lustria"/>
                <a:cs typeface="Lustria"/>
                <a:sym typeface="Lustria"/>
              </a:defRPr>
            </a:lvl9pPr>
          </a:lstStyle>
          <a:p>
            <a:endParaRPr/>
          </a:p>
        </p:txBody>
      </p:sp>
      <p:sp>
        <p:nvSpPr>
          <p:cNvPr id="26" name="Google Shape;26;p23"/>
          <p:cNvSpPr txBox="1">
            <a:spLocks noGrp="1"/>
          </p:cNvSpPr>
          <p:nvPr>
            <p:ph type="dt" idx="10"/>
          </p:nvPr>
        </p:nvSpPr>
        <p:spPr>
          <a:xfrm>
            <a:off x="7678736" y="5883275"/>
            <a:ext cx="2743200" cy="365125"/>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27" name="Google Shape;27;p23"/>
          <p:cNvSpPr txBox="1">
            <a:spLocks noGrp="1"/>
          </p:cNvSpPr>
          <p:nvPr>
            <p:ph type="ftr" idx="11"/>
          </p:nvPr>
        </p:nvSpPr>
        <p:spPr>
          <a:xfrm>
            <a:off x="913795" y="5883275"/>
            <a:ext cx="6672865"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000">
                <a:solidFill>
                  <a:srgbClr val="F2F2F2"/>
                </a:solidFill>
                <a:latin typeface="Lustria"/>
                <a:ea typeface="Lustria"/>
                <a:cs typeface="Lustria"/>
                <a:sym typeface="Lustria"/>
              </a:defRPr>
            </a:lvl1pPr>
            <a:lvl2pPr marR="0" lvl="1"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2pPr>
            <a:lvl3pPr marR="0" lvl="2"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3pPr>
            <a:lvl4pPr marR="0" lvl="3"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4pPr>
            <a:lvl5pPr marR="0" lvl="4"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5pPr>
            <a:lvl6pPr marR="0" lvl="5"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6pPr>
            <a:lvl7pPr marR="0" lvl="6"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7pPr>
            <a:lvl8pPr marR="0" lvl="7"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8pPr>
            <a:lvl9pPr marR="0" lvl="8" algn="l" rtl="0">
              <a:spcBef>
                <a:spcPts val="0"/>
              </a:spcBef>
              <a:spcAft>
                <a:spcPts val="0"/>
              </a:spcAft>
              <a:buSzPts val="1400"/>
              <a:buNone/>
              <a:defRPr sz="1800" b="0" i="0" u="none" strike="noStrike" cap="none">
                <a:solidFill>
                  <a:schemeClr val="lt1"/>
                </a:solidFill>
                <a:latin typeface="Lustria"/>
                <a:ea typeface="Lustria"/>
                <a:cs typeface="Lustria"/>
                <a:sym typeface="Lustria"/>
              </a:defRPr>
            </a:lvl9pPr>
          </a:lstStyle>
          <a:p>
            <a:endParaRPr/>
          </a:p>
        </p:txBody>
      </p:sp>
      <p:sp>
        <p:nvSpPr>
          <p:cNvPr id="28" name="Google Shape;28;p23"/>
          <p:cNvSpPr txBox="1">
            <a:spLocks noGrp="1"/>
          </p:cNvSpPr>
          <p:nvPr>
            <p:ph type="sldNum" idx="12"/>
          </p:nvPr>
        </p:nvSpPr>
        <p:spPr>
          <a:xfrm>
            <a:off x="10514011" y="5883275"/>
            <a:ext cx="75354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rgbClr val="F2F2F2"/>
              </a:buClr>
              <a:buSzPts val="1000"/>
              <a:buFont typeface="Lustria"/>
              <a:buNone/>
              <a:defRPr sz="1000" b="0" u="none">
                <a:solidFill>
                  <a:srgbClr val="F2F2F2"/>
                </a:solidFill>
                <a:latin typeface="Lustria"/>
                <a:ea typeface="Lustria"/>
                <a:cs typeface="Lustria"/>
                <a:sym typeface="Lustria"/>
              </a:defRPr>
            </a:lvl1pPr>
            <a:lvl2pPr marL="0" marR="0" lvl="1" indent="0" algn="r" rtl="0">
              <a:spcBef>
                <a:spcPts val="0"/>
              </a:spcBef>
              <a:spcAft>
                <a:spcPts val="0"/>
              </a:spcAft>
              <a:buClr>
                <a:srgbClr val="F2F2F2"/>
              </a:buClr>
              <a:buSzPts val="1000"/>
              <a:buFont typeface="Lustria"/>
              <a:buNone/>
              <a:defRPr sz="1000" b="0" u="none">
                <a:solidFill>
                  <a:srgbClr val="F2F2F2"/>
                </a:solidFill>
                <a:latin typeface="Lustria"/>
                <a:ea typeface="Lustria"/>
                <a:cs typeface="Lustria"/>
                <a:sym typeface="Lustria"/>
              </a:defRPr>
            </a:lvl2pPr>
            <a:lvl3pPr marL="0" marR="0" lvl="2" indent="0" algn="r" rtl="0">
              <a:spcBef>
                <a:spcPts val="0"/>
              </a:spcBef>
              <a:spcAft>
                <a:spcPts val="0"/>
              </a:spcAft>
              <a:buClr>
                <a:srgbClr val="F2F2F2"/>
              </a:buClr>
              <a:buSzPts val="1000"/>
              <a:buFont typeface="Lustria"/>
              <a:buNone/>
              <a:defRPr sz="1000" b="0" u="none">
                <a:solidFill>
                  <a:srgbClr val="F2F2F2"/>
                </a:solidFill>
                <a:latin typeface="Lustria"/>
                <a:ea typeface="Lustria"/>
                <a:cs typeface="Lustria"/>
                <a:sym typeface="Lustria"/>
              </a:defRPr>
            </a:lvl3pPr>
            <a:lvl4pPr marL="0" marR="0" lvl="3" indent="0" algn="r" rtl="0">
              <a:spcBef>
                <a:spcPts val="0"/>
              </a:spcBef>
              <a:spcAft>
                <a:spcPts val="0"/>
              </a:spcAft>
              <a:buClr>
                <a:srgbClr val="F2F2F2"/>
              </a:buClr>
              <a:buSzPts val="1000"/>
              <a:buFont typeface="Lustria"/>
              <a:buNone/>
              <a:defRPr sz="1000" b="0" u="none">
                <a:solidFill>
                  <a:srgbClr val="F2F2F2"/>
                </a:solidFill>
                <a:latin typeface="Lustria"/>
                <a:ea typeface="Lustria"/>
                <a:cs typeface="Lustria"/>
                <a:sym typeface="Lustria"/>
              </a:defRPr>
            </a:lvl4pPr>
            <a:lvl5pPr marL="0" marR="0" lvl="4" indent="0" algn="r" rtl="0">
              <a:spcBef>
                <a:spcPts val="0"/>
              </a:spcBef>
              <a:spcAft>
                <a:spcPts val="0"/>
              </a:spcAft>
              <a:buClr>
                <a:srgbClr val="F2F2F2"/>
              </a:buClr>
              <a:buSzPts val="1000"/>
              <a:buFont typeface="Lustria"/>
              <a:buNone/>
              <a:defRPr sz="1000" b="0" u="none">
                <a:solidFill>
                  <a:srgbClr val="F2F2F2"/>
                </a:solidFill>
                <a:latin typeface="Lustria"/>
                <a:ea typeface="Lustria"/>
                <a:cs typeface="Lustria"/>
                <a:sym typeface="Lustria"/>
              </a:defRPr>
            </a:lvl5pPr>
            <a:lvl6pPr marL="0" marR="0" lvl="5" indent="0" algn="r" rtl="0">
              <a:spcBef>
                <a:spcPts val="0"/>
              </a:spcBef>
              <a:spcAft>
                <a:spcPts val="0"/>
              </a:spcAft>
              <a:buClr>
                <a:srgbClr val="F2F2F2"/>
              </a:buClr>
              <a:buSzPts val="1000"/>
              <a:buFont typeface="Lustria"/>
              <a:buNone/>
              <a:defRPr sz="1000" b="0" u="none">
                <a:solidFill>
                  <a:srgbClr val="F2F2F2"/>
                </a:solidFill>
                <a:latin typeface="Lustria"/>
                <a:ea typeface="Lustria"/>
                <a:cs typeface="Lustria"/>
                <a:sym typeface="Lustria"/>
              </a:defRPr>
            </a:lvl6pPr>
            <a:lvl7pPr marL="0" marR="0" lvl="6" indent="0" algn="r" rtl="0">
              <a:spcBef>
                <a:spcPts val="0"/>
              </a:spcBef>
              <a:spcAft>
                <a:spcPts val="0"/>
              </a:spcAft>
              <a:buClr>
                <a:srgbClr val="F2F2F2"/>
              </a:buClr>
              <a:buSzPts val="1000"/>
              <a:buFont typeface="Lustria"/>
              <a:buNone/>
              <a:defRPr sz="1000" b="0" u="none">
                <a:solidFill>
                  <a:srgbClr val="F2F2F2"/>
                </a:solidFill>
                <a:latin typeface="Lustria"/>
                <a:ea typeface="Lustria"/>
                <a:cs typeface="Lustria"/>
                <a:sym typeface="Lustria"/>
              </a:defRPr>
            </a:lvl7pPr>
            <a:lvl8pPr marL="0" marR="0" lvl="7" indent="0" algn="r" rtl="0">
              <a:spcBef>
                <a:spcPts val="0"/>
              </a:spcBef>
              <a:spcAft>
                <a:spcPts val="0"/>
              </a:spcAft>
              <a:buClr>
                <a:srgbClr val="F2F2F2"/>
              </a:buClr>
              <a:buSzPts val="1000"/>
              <a:buFont typeface="Lustria"/>
              <a:buNone/>
              <a:defRPr sz="1000" b="0" u="none">
                <a:solidFill>
                  <a:srgbClr val="F2F2F2"/>
                </a:solidFill>
                <a:latin typeface="Lustria"/>
                <a:ea typeface="Lustria"/>
                <a:cs typeface="Lustria"/>
                <a:sym typeface="Lustria"/>
              </a:defRPr>
            </a:lvl8pPr>
            <a:lvl9pPr marL="0" marR="0" lvl="8" indent="0" algn="r" rtl="0">
              <a:spcBef>
                <a:spcPts val="0"/>
              </a:spcBef>
              <a:spcAft>
                <a:spcPts val="0"/>
              </a:spcAft>
              <a:buClr>
                <a:srgbClr val="F2F2F2"/>
              </a:buClr>
              <a:buSzPts val="1000"/>
              <a:buFont typeface="Lustria"/>
              <a:buNone/>
              <a:defRPr sz="1000" b="0" u="none">
                <a:solidFill>
                  <a:srgbClr val="F2F2F2"/>
                </a:solidFill>
                <a:latin typeface="Lustria"/>
                <a:ea typeface="Lustria"/>
                <a:cs typeface="Lustria"/>
                <a:sym typeface="Lustria"/>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4" r:id="rId2"/>
    <p:sldLayoutId id="2147483655" r:id="rId3"/>
    <p:sldLayoutId id="2147483656" r:id="rId4"/>
    <p:sldLayoutId id="2147483657"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 id="2147483667" r:id="rId14"/>
    <p:sldLayoutId id="214748366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1"/>
        <p:cNvGrpSpPr/>
        <p:nvPr/>
      </p:nvGrpSpPr>
      <p:grpSpPr>
        <a:xfrm>
          <a:off x="0" y="0"/>
          <a:ext cx="0" cy="0"/>
          <a:chOff x="0" y="0"/>
          <a:chExt cx="0" cy="0"/>
        </a:xfrm>
      </p:grpSpPr>
      <p:sp>
        <p:nvSpPr>
          <p:cNvPr id="162" name="Google Shape;162;p1"/>
          <p:cNvSpPr txBox="1">
            <a:spLocks noGrp="1"/>
          </p:cNvSpPr>
          <p:nvPr>
            <p:ph type="ctrTitle"/>
          </p:nvPr>
        </p:nvSpPr>
        <p:spPr>
          <a:xfrm>
            <a:off x="7532709" y="1872342"/>
            <a:ext cx="4071461" cy="1785257"/>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rgbClr val="262626"/>
              </a:buClr>
              <a:buSzPts val="8000"/>
              <a:buFont typeface="Algerian"/>
              <a:buNone/>
            </a:pPr>
            <a:r>
              <a:rPr lang="en-IN" b="1" dirty="0" err="1">
                <a:solidFill>
                  <a:srgbClr val="887855"/>
                </a:solidFill>
                <a:latin typeface="Cascadia Code"/>
                <a:ea typeface="Cascadia Code"/>
                <a:cs typeface="Cascadia Code"/>
                <a:sym typeface="Cascadia Code"/>
              </a:rPr>
              <a:t>AstroSage</a:t>
            </a:r>
            <a:r>
              <a:rPr lang="en-IN" b="1" dirty="0">
                <a:solidFill>
                  <a:srgbClr val="887855"/>
                </a:solidFill>
                <a:latin typeface="Cascadia Code"/>
                <a:ea typeface="Cascadia Code"/>
                <a:cs typeface="Cascadia Code"/>
                <a:sym typeface="Cascadia Code"/>
              </a:rPr>
              <a:t> Analysis</a:t>
            </a:r>
            <a:endParaRPr dirty="0">
              <a:solidFill>
                <a:srgbClr val="887855"/>
              </a:solidFill>
              <a:latin typeface="Cascadia Code"/>
              <a:ea typeface="Cascadia Code"/>
              <a:cs typeface="Cascadia Code"/>
              <a:sym typeface="Cascadia Code"/>
            </a:endParaRPr>
          </a:p>
        </p:txBody>
      </p:sp>
      <p:sp>
        <p:nvSpPr>
          <p:cNvPr id="163" name="Google Shape;163;p1"/>
          <p:cNvSpPr txBox="1">
            <a:spLocks noGrp="1"/>
          </p:cNvSpPr>
          <p:nvPr>
            <p:ph type="subTitle" idx="1"/>
          </p:nvPr>
        </p:nvSpPr>
        <p:spPr>
          <a:xfrm>
            <a:off x="7532709" y="3843868"/>
            <a:ext cx="2827315" cy="1564744"/>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0" lvl="0" indent="0" algn="ctr" rtl="0">
              <a:spcBef>
                <a:spcPts val="0"/>
              </a:spcBef>
              <a:spcAft>
                <a:spcPts val="0"/>
              </a:spcAft>
              <a:buSzPts val="2800"/>
              <a:buNone/>
            </a:pPr>
            <a:endParaRPr b="1">
              <a:solidFill>
                <a:srgbClr val="0F496F"/>
              </a:solidFill>
              <a:latin typeface="Balthazar"/>
              <a:ea typeface="Balthazar"/>
              <a:cs typeface="Balthazar"/>
              <a:sym typeface="Balthazar"/>
            </a:endParaRPr>
          </a:p>
          <a:p>
            <a:pPr marL="0" lvl="0" indent="0" algn="ctr" rtl="0">
              <a:spcBef>
                <a:spcPts val="600"/>
              </a:spcBef>
              <a:spcAft>
                <a:spcPts val="600"/>
              </a:spcAft>
              <a:buSzPts val="2800"/>
              <a:buNone/>
            </a:pPr>
            <a:endParaRPr b="1">
              <a:solidFill>
                <a:srgbClr val="0F496F"/>
              </a:solidFill>
              <a:latin typeface="Balthazar"/>
              <a:ea typeface="Balthazar"/>
              <a:cs typeface="Balthazar"/>
              <a:sym typeface="Balthazar"/>
            </a:endParaRPr>
          </a:p>
        </p:txBody>
      </p:sp>
      <p:pic>
        <p:nvPicPr>
          <p:cNvPr id="164" name="Google Shape;164;p1" descr="AstroSage Kundli: AI Astrology – Apps on Google Play"/>
          <p:cNvPicPr preferRelativeResize="0"/>
          <p:nvPr/>
        </p:nvPicPr>
        <p:blipFill rotWithShape="1">
          <a:blip r:embed="rId3">
            <a:alphaModFix/>
          </a:blip>
          <a:srcRect t="2906" r="-1" b="2817"/>
          <a:stretch/>
        </p:blipFill>
        <p:spPr>
          <a:xfrm>
            <a:off x="2897205" y="847051"/>
            <a:ext cx="4884690" cy="4334162"/>
          </a:xfrm>
          <a:prstGeom prst="rect">
            <a:avLst/>
          </a:prstGeom>
          <a:noFill/>
          <a:ln>
            <a:noFill/>
          </a:ln>
        </p:spPr>
      </p:pic>
      <p:sp>
        <p:nvSpPr>
          <p:cNvPr id="165" name="Google Shape;165;p1"/>
          <p:cNvSpPr txBox="1"/>
          <p:nvPr/>
        </p:nvSpPr>
        <p:spPr>
          <a:xfrm>
            <a:off x="9829800" y="5954486"/>
            <a:ext cx="2077813"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0" i="0" u="none" strike="noStrike" cap="none">
                <a:solidFill>
                  <a:schemeClr val="dk1"/>
                </a:solidFill>
                <a:latin typeface="Lustria"/>
                <a:ea typeface="Lustria"/>
                <a:cs typeface="Lustria"/>
                <a:sym typeface="Lustria"/>
              </a:rPr>
              <a:t>PRINCE KUMAR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000"/>
                                  </p:stCondLst>
                                  <p:childTnLst>
                                    <p:set>
                                      <p:cBhvr>
                                        <p:cTn id="6" dur="1" fill="hold">
                                          <p:stCondLst>
                                            <p:cond delay="0"/>
                                          </p:stCondLst>
                                        </p:cTn>
                                        <p:tgtEl>
                                          <p:spTgt spid="162"/>
                                        </p:tgtEl>
                                        <p:attrNameLst>
                                          <p:attrName>style.visibility</p:attrName>
                                        </p:attrNameLst>
                                      </p:cBhvr>
                                      <p:to>
                                        <p:strVal val="visible"/>
                                      </p:to>
                                    </p:set>
                                    <p:animEffect transition="in" filter="fade">
                                      <p:cBhvr>
                                        <p:cTn id="7" dur="700"/>
                                        <p:tgtEl>
                                          <p:spTgt spid="162"/>
                                        </p:tgtEl>
                                      </p:cBhvr>
                                    </p:animEffect>
                                  </p:childTnLst>
                                </p:cTn>
                              </p:par>
                              <p:par>
                                <p:cTn id="8" presetID="10" presetClass="entr" presetSubtype="0" fill="hold" nodeType="withEffect">
                                  <p:stCondLst>
                                    <p:cond delay="1500"/>
                                  </p:stCondLst>
                                  <p:childTnLst>
                                    <p:set>
                                      <p:cBhvr>
                                        <p:cTn id="9" dur="1" fill="hold">
                                          <p:stCondLst>
                                            <p:cond delay="0"/>
                                          </p:stCondLst>
                                        </p:cTn>
                                        <p:tgtEl>
                                          <p:spTgt spid="163">
                                            <p:txEl>
                                              <p:pRg st="0" end="0"/>
                                            </p:txEl>
                                          </p:spTgt>
                                        </p:tgtEl>
                                        <p:attrNameLst>
                                          <p:attrName>style.visibility</p:attrName>
                                        </p:attrNameLst>
                                      </p:cBhvr>
                                      <p:to>
                                        <p:strVal val="visible"/>
                                      </p:to>
                                    </p:set>
                                    <p:animEffect transition="in" filter="fade">
                                      <p:cBhvr>
                                        <p:cTn id="10" dur="700"/>
                                        <p:tgtEl>
                                          <p:spTgt spid="163">
                                            <p:txEl>
                                              <p:pRg st="0" end="0"/>
                                            </p:txEl>
                                          </p:spTgt>
                                        </p:tgtEl>
                                      </p:cBhvr>
                                    </p:animEffect>
                                  </p:childTnLst>
                                </p:cTn>
                              </p:par>
                              <p:par>
                                <p:cTn id="11" presetID="10" presetClass="entr" presetSubtype="0" fill="hold" nodeType="withEffect">
                                  <p:stCondLst>
                                    <p:cond delay="1500"/>
                                  </p:stCondLst>
                                  <p:childTnLst>
                                    <p:set>
                                      <p:cBhvr>
                                        <p:cTn id="12" dur="1" fill="hold">
                                          <p:stCondLst>
                                            <p:cond delay="0"/>
                                          </p:stCondLst>
                                        </p:cTn>
                                        <p:tgtEl>
                                          <p:spTgt spid="163">
                                            <p:txEl>
                                              <p:pRg st="1" end="1"/>
                                            </p:txEl>
                                          </p:spTgt>
                                        </p:tgtEl>
                                        <p:attrNameLst>
                                          <p:attrName>style.visibility</p:attrName>
                                        </p:attrNameLst>
                                      </p:cBhvr>
                                      <p:to>
                                        <p:strVal val="visible"/>
                                      </p:to>
                                    </p:set>
                                    <p:animEffect transition="in" filter="fade">
                                      <p:cBhvr>
                                        <p:cTn id="13" dur="700"/>
                                        <p:tgtEl>
                                          <p:spTgt spid="1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68"/>
        <p:cNvGrpSpPr/>
        <p:nvPr/>
      </p:nvGrpSpPr>
      <p:grpSpPr>
        <a:xfrm>
          <a:off x="0" y="0"/>
          <a:ext cx="0" cy="0"/>
          <a:chOff x="0" y="0"/>
          <a:chExt cx="0" cy="0"/>
        </a:xfrm>
      </p:grpSpPr>
      <p:sp>
        <p:nvSpPr>
          <p:cNvPr id="269" name="Google Shape;269;p11"/>
          <p:cNvSpPr txBox="1">
            <a:spLocks noGrp="1"/>
          </p:cNvSpPr>
          <p:nvPr>
            <p:ph type="title"/>
          </p:nvPr>
        </p:nvSpPr>
        <p:spPr>
          <a:xfrm>
            <a:off x="4229694" y="162560"/>
            <a:ext cx="4071026" cy="731944"/>
          </a:xfrm>
          <a:prstGeom prst="rect">
            <a:avLst/>
          </a:prstGeom>
          <a:solidFill>
            <a:schemeClr val="bg1"/>
          </a:solid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FFFFFF"/>
              </a:buClr>
              <a:buSzPts val="2400"/>
              <a:buFont typeface="Lustria"/>
              <a:buNone/>
            </a:pPr>
            <a:r>
              <a:rPr lang="en-IN" sz="2400" dirty="0">
                <a:solidFill>
                  <a:schemeClr val="bg2"/>
                </a:solidFill>
              </a:rPr>
              <a:t>Hourly Distribution of calls</a:t>
            </a:r>
            <a:endParaRPr dirty="0">
              <a:solidFill>
                <a:schemeClr val="bg2"/>
              </a:solidFill>
            </a:endParaRPr>
          </a:p>
        </p:txBody>
      </p:sp>
      <p:sp>
        <p:nvSpPr>
          <p:cNvPr id="271" name="Google Shape;271;p11"/>
          <p:cNvSpPr txBox="1"/>
          <p:nvPr/>
        </p:nvSpPr>
        <p:spPr>
          <a:xfrm>
            <a:off x="8075254" y="2656699"/>
            <a:ext cx="3479419" cy="2922591"/>
          </a:xfrm>
          <a:prstGeom prst="rect">
            <a:avLst/>
          </a:prstGeom>
          <a:noFill/>
          <a:ln>
            <a:noFill/>
          </a:ln>
        </p:spPr>
        <p:txBody>
          <a:bodyPr spcFirstLastPara="1" wrap="square" lIns="91425" tIns="45700" rIns="91425" bIns="45700" anchor="t" anchorCtr="0">
            <a:normAutofit/>
          </a:bodyPr>
          <a:lstStyle/>
          <a:p>
            <a:pPr>
              <a:buClr>
                <a:schemeClr val="dk1"/>
              </a:buClr>
              <a:buSzPts val="1120"/>
            </a:pPr>
            <a:r>
              <a:rPr lang="en-US" sz="1600" b="1" dirty="0">
                <a:latin typeface="Garamond" panose="02020404030301010803" pitchFamily="18" charset="0"/>
              </a:rPr>
              <a:t>The chart depicts the hourly distribution of the calls between 01-December and 03 -January.</a:t>
            </a:r>
          </a:p>
          <a:p>
            <a:pPr marR="0" lvl="0" algn="l" rtl="0">
              <a:spcBef>
                <a:spcPts val="0"/>
              </a:spcBef>
              <a:spcAft>
                <a:spcPts val="0"/>
              </a:spcAft>
              <a:buClr>
                <a:schemeClr val="dk1"/>
              </a:buClr>
              <a:buSzPts val="1120"/>
            </a:pPr>
            <a:endParaRPr lang="en-US" sz="1600" dirty="0"/>
          </a:p>
          <a:p>
            <a:pPr marR="0" lvl="0" algn="l" rtl="0">
              <a:spcBef>
                <a:spcPts val="0"/>
              </a:spcBef>
              <a:spcAft>
                <a:spcPts val="0"/>
              </a:spcAft>
              <a:buClr>
                <a:schemeClr val="dk1"/>
              </a:buClr>
              <a:buSzPts val="1120"/>
            </a:pPr>
            <a:r>
              <a:rPr lang="en-US" sz="1600" dirty="0"/>
              <a:t>The highest call volumes occur between 7 AM and 1 PM, peaking at 8 Am (660 calls). Activity declines steadily in the evening ,with the lowest traffic during late- night hours(12 AM – 3 AM).</a:t>
            </a:r>
            <a:endParaRPr sz="1600" dirty="0"/>
          </a:p>
        </p:txBody>
      </p:sp>
      <p:graphicFrame>
        <p:nvGraphicFramePr>
          <p:cNvPr id="3" name="Chart 2">
            <a:extLst>
              <a:ext uri="{FF2B5EF4-FFF2-40B4-BE49-F238E27FC236}">
                <a16:creationId xmlns:a16="http://schemas.microsoft.com/office/drawing/2014/main" id="{489D1C07-E3B0-7162-B821-ACC49687F5DA}"/>
              </a:ext>
            </a:extLst>
          </p:cNvPr>
          <p:cNvGraphicFramePr>
            <a:graphicFrameLocks/>
          </p:cNvGraphicFramePr>
          <p:nvPr>
            <p:extLst>
              <p:ext uri="{D42A27DB-BD31-4B8C-83A1-F6EECF244321}">
                <p14:modId xmlns:p14="http://schemas.microsoft.com/office/powerpoint/2010/main" val="2205112190"/>
              </p:ext>
            </p:extLst>
          </p:nvPr>
        </p:nvGraphicFramePr>
        <p:xfrm>
          <a:off x="444245" y="2294339"/>
          <a:ext cx="7062544" cy="330527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4A57764-54C1-C73D-DCED-184834625EE8}"/>
              </a:ext>
            </a:extLst>
          </p:cNvPr>
          <p:cNvSpPr txBox="1">
            <a:spLocks/>
          </p:cNvSpPr>
          <p:nvPr/>
        </p:nvSpPr>
        <p:spPr>
          <a:xfrm>
            <a:off x="913795" y="609600"/>
            <a:ext cx="10353762" cy="97045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fontScale="825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5400"/>
              <a:buFont typeface="Lustria"/>
              <a:buNone/>
              <a:defRPr sz="5400" b="0" i="0" u="none" strike="noStrike" cap="none">
                <a:solidFill>
                  <a:schemeClr val="lt2"/>
                </a:solidFill>
                <a:latin typeface="Lustria"/>
                <a:ea typeface="Lustria"/>
                <a:cs typeface="Lustria"/>
                <a:sym typeface="Lust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r>
              <a:rPr lang="en-US" sz="2700" b="1">
                <a:solidFill>
                  <a:schemeClr val="bg2"/>
                </a:solidFill>
                <a:latin typeface="Garamond" panose="02020404030301010803" pitchFamily="18" charset="0"/>
              </a:rPr>
              <a:t>C</a:t>
            </a:r>
            <a:r>
              <a:rPr lang="en-US" sz="2700" b="1" kern="1200">
                <a:solidFill>
                  <a:schemeClr val="tx1"/>
                </a:solidFill>
                <a:latin typeface="Garamond" panose="02020404030301010803" pitchFamily="18" charset="0"/>
              </a:rPr>
              <a:t>hange in daily call volume day by day </a:t>
            </a:r>
            <a:br>
              <a:rPr lang="en-US" kern="1200">
                <a:solidFill>
                  <a:schemeClr val="tx1"/>
                </a:solidFill>
                <a:latin typeface="Garamond" panose="02020404030301010803" pitchFamily="18" charset="0"/>
              </a:rPr>
            </a:br>
            <a:endParaRPr lang="en-US" dirty="0"/>
          </a:p>
        </p:txBody>
      </p:sp>
      <p:sp>
        <p:nvSpPr>
          <p:cNvPr id="7" name="TextBox 6">
            <a:extLst>
              <a:ext uri="{FF2B5EF4-FFF2-40B4-BE49-F238E27FC236}">
                <a16:creationId xmlns:a16="http://schemas.microsoft.com/office/drawing/2014/main" id="{AF8DEAB9-B251-E293-B898-2C75C0F1D77E}"/>
              </a:ext>
            </a:extLst>
          </p:cNvPr>
          <p:cNvSpPr txBox="1"/>
          <p:nvPr/>
        </p:nvSpPr>
        <p:spPr>
          <a:xfrm>
            <a:off x="1002312" y="2626740"/>
            <a:ext cx="4658144" cy="369332"/>
          </a:xfrm>
          <a:prstGeom prst="rect">
            <a:avLst/>
          </a:prstGeom>
          <a:noFill/>
        </p:spPr>
        <p:txBody>
          <a:bodyPr wrap="square" rtlCol="0">
            <a:spAutoFit/>
          </a:bodyPr>
          <a:lstStyle/>
          <a:p>
            <a:r>
              <a:rPr lang="en-IN" b="1" dirty="0">
                <a:latin typeface="Garamond" panose="02020404030301010803" pitchFamily="18" charset="0"/>
              </a:rPr>
              <a:t>Average Daily Call Volume : 250</a:t>
            </a:r>
          </a:p>
        </p:txBody>
      </p:sp>
      <p:sp>
        <p:nvSpPr>
          <p:cNvPr id="8" name="TextBox 7">
            <a:extLst>
              <a:ext uri="{FF2B5EF4-FFF2-40B4-BE49-F238E27FC236}">
                <a16:creationId xmlns:a16="http://schemas.microsoft.com/office/drawing/2014/main" id="{995AEC61-0C35-D3B1-FCC5-CBFBCD49464A}"/>
              </a:ext>
            </a:extLst>
          </p:cNvPr>
          <p:cNvSpPr txBox="1"/>
          <p:nvPr/>
        </p:nvSpPr>
        <p:spPr>
          <a:xfrm>
            <a:off x="752355" y="3949187"/>
            <a:ext cx="5573949" cy="338554"/>
          </a:xfrm>
          <a:prstGeom prst="rect">
            <a:avLst/>
          </a:prstGeom>
          <a:noFill/>
        </p:spPr>
        <p:txBody>
          <a:bodyPr wrap="square" rtlCol="0">
            <a:spAutoFit/>
          </a:bodyPr>
          <a:lstStyle/>
          <a:p>
            <a:r>
              <a:rPr lang="en-US" sz="1600" dirty="0">
                <a:latin typeface="Garamond" panose="02020404030301010803" pitchFamily="18" charset="0"/>
              </a:rPr>
              <a:t>The chart and the pivot data displays the change in daily call volume</a:t>
            </a:r>
            <a:r>
              <a:rPr lang="en-US" dirty="0">
                <a:latin typeface="Garamond" panose="02020404030301010803" pitchFamily="18" charset="0"/>
              </a:rPr>
              <a:t>.</a:t>
            </a:r>
            <a:endParaRPr lang="en-IN" dirty="0">
              <a:latin typeface="Garamond" panose="02020404030301010803" pitchFamily="18" charset="0"/>
            </a:endParaRPr>
          </a:p>
        </p:txBody>
      </p:sp>
      <p:graphicFrame>
        <p:nvGraphicFramePr>
          <p:cNvPr id="17" name="Chart 16">
            <a:extLst>
              <a:ext uri="{FF2B5EF4-FFF2-40B4-BE49-F238E27FC236}">
                <a16:creationId xmlns:a16="http://schemas.microsoft.com/office/drawing/2014/main" id="{CF3B1449-F6E9-0DA6-55FD-7A0FBA12F247}"/>
              </a:ext>
            </a:extLst>
          </p:cNvPr>
          <p:cNvGraphicFramePr>
            <a:graphicFrameLocks/>
          </p:cNvGraphicFramePr>
          <p:nvPr>
            <p:extLst>
              <p:ext uri="{D42A27DB-BD31-4B8C-83A1-F6EECF244321}">
                <p14:modId xmlns:p14="http://schemas.microsoft.com/office/powerpoint/2010/main" val="3932955600"/>
              </p:ext>
            </p:extLst>
          </p:nvPr>
        </p:nvGraphicFramePr>
        <p:xfrm>
          <a:off x="6662057" y="1932211"/>
          <a:ext cx="5238196" cy="325483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517679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9"/>
        <p:cNvGrpSpPr/>
        <p:nvPr/>
      </p:nvGrpSpPr>
      <p:grpSpPr>
        <a:xfrm>
          <a:off x="0" y="0"/>
          <a:ext cx="0" cy="0"/>
          <a:chOff x="0" y="0"/>
          <a:chExt cx="0" cy="0"/>
        </a:xfrm>
      </p:grpSpPr>
      <p:sp>
        <p:nvSpPr>
          <p:cNvPr id="290" name="Google Shape;290;p14"/>
          <p:cNvSpPr txBox="1">
            <a:spLocks noGrp="1"/>
          </p:cNvSpPr>
          <p:nvPr>
            <p:ph type="title"/>
          </p:nvPr>
        </p:nvSpPr>
        <p:spPr>
          <a:xfrm>
            <a:off x="4404529" y="122882"/>
            <a:ext cx="3382941" cy="1142462"/>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rgbClr val="FFFFFF"/>
              </a:buClr>
              <a:buSzPts val="2400"/>
              <a:buFont typeface="Lustria"/>
              <a:buNone/>
            </a:pPr>
            <a:r>
              <a:rPr lang="en-IN" sz="2400" dirty="0">
                <a:solidFill>
                  <a:schemeClr val="tx1"/>
                </a:solidFill>
              </a:rPr>
              <a:t>Daily count of Consultant Type</a:t>
            </a:r>
            <a:endParaRPr dirty="0">
              <a:solidFill>
                <a:schemeClr val="tx1"/>
              </a:solidFill>
            </a:endParaRPr>
          </a:p>
        </p:txBody>
      </p:sp>
      <p:sp>
        <p:nvSpPr>
          <p:cNvPr id="292" name="Google Shape;292;p14"/>
          <p:cNvSpPr/>
          <p:nvPr/>
        </p:nvSpPr>
        <p:spPr>
          <a:xfrm>
            <a:off x="9347200" y="1781809"/>
            <a:ext cx="2985729" cy="2922591"/>
          </a:xfrm>
          <a:prstGeom prst="rect">
            <a:avLst/>
          </a:prstGeom>
          <a:noFill/>
          <a:ln>
            <a:noFill/>
          </a:ln>
        </p:spPr>
        <p:txBody>
          <a:bodyPr spcFirstLastPara="1" wrap="square" lIns="91425" tIns="45700" rIns="91425" bIns="45700" anchor="t" anchorCtr="0">
            <a:normAutofit/>
          </a:bodyPr>
          <a:lstStyle/>
          <a:p>
            <a:pPr marL="0" marR="0" lvl="0" indent="-71120" algn="l" rtl="0">
              <a:spcBef>
                <a:spcPts val="0"/>
              </a:spcBef>
              <a:spcAft>
                <a:spcPts val="0"/>
              </a:spcAft>
              <a:buClr>
                <a:schemeClr val="dk1"/>
              </a:buClr>
              <a:buSzPts val="1120"/>
              <a:buFont typeface="Noto Sans Symbols"/>
              <a:buChar char="▶"/>
            </a:pPr>
            <a:r>
              <a:rPr lang="en-IN" sz="1400" dirty="0">
                <a:solidFill>
                  <a:srgbClr val="0F496F"/>
                </a:solidFill>
                <a:latin typeface="Lustria"/>
                <a:ea typeface="Lustria"/>
                <a:cs typeface="Lustria"/>
                <a:sym typeface="Lustria"/>
              </a:rPr>
              <a:t>According to Given Data</a:t>
            </a:r>
            <a:endParaRPr dirty="0"/>
          </a:p>
          <a:p>
            <a:pPr marL="0" marR="0" lvl="0" indent="0" algn="l" rtl="0">
              <a:spcBef>
                <a:spcPts val="880"/>
              </a:spcBef>
              <a:spcAft>
                <a:spcPts val="0"/>
              </a:spcAft>
              <a:buClr>
                <a:schemeClr val="dk1"/>
              </a:buClr>
              <a:buSzPts val="1120"/>
              <a:buFont typeface="Noto Sans Symbols"/>
              <a:buNone/>
            </a:pPr>
            <a:endParaRPr sz="1400" dirty="0">
              <a:solidFill>
                <a:srgbClr val="0F496F"/>
              </a:solidFill>
              <a:latin typeface="Lustria"/>
              <a:ea typeface="Lustria"/>
              <a:cs typeface="Lustria"/>
              <a:sym typeface="Lustria"/>
            </a:endParaRPr>
          </a:p>
          <a:p>
            <a:pPr marL="0" marR="0" lvl="0" indent="-71120" algn="l" rtl="0">
              <a:spcBef>
                <a:spcPts val="880"/>
              </a:spcBef>
              <a:spcAft>
                <a:spcPts val="0"/>
              </a:spcAft>
              <a:buClr>
                <a:schemeClr val="dk1"/>
              </a:buClr>
              <a:buSzPts val="1120"/>
              <a:buFont typeface="Noto Sans Symbols"/>
              <a:buChar char="▶"/>
            </a:pPr>
            <a:r>
              <a:rPr lang="en-IN" sz="1400" dirty="0">
                <a:solidFill>
                  <a:srgbClr val="0F496F"/>
                </a:solidFill>
                <a:latin typeface="Lustria"/>
                <a:ea typeface="Lustria"/>
                <a:cs typeface="Lustria"/>
                <a:sym typeface="Lustria"/>
              </a:rPr>
              <a:t>Daily consultant</a:t>
            </a:r>
            <a:br>
              <a:rPr lang="en-IN" sz="1400" dirty="0">
                <a:solidFill>
                  <a:srgbClr val="0F496F"/>
                </a:solidFill>
                <a:latin typeface="Lustria"/>
                <a:ea typeface="Lustria"/>
                <a:cs typeface="Lustria"/>
                <a:sym typeface="Lustria"/>
              </a:rPr>
            </a:br>
            <a:r>
              <a:rPr lang="en-IN" sz="1400" dirty="0">
                <a:solidFill>
                  <a:srgbClr val="0F496F"/>
                </a:solidFill>
                <a:latin typeface="Lustria"/>
                <a:ea typeface="Lustria"/>
                <a:cs typeface="Lustria"/>
                <a:sym typeface="Lustria"/>
              </a:rPr>
              <a:t>(including call, chat..)</a:t>
            </a:r>
            <a:endParaRPr dirty="0"/>
          </a:p>
          <a:p>
            <a:pPr marL="0" marR="0" lvl="0" indent="0" algn="l" rtl="0">
              <a:spcBef>
                <a:spcPts val="880"/>
              </a:spcBef>
              <a:spcAft>
                <a:spcPts val="0"/>
              </a:spcAft>
              <a:buClr>
                <a:schemeClr val="dk1"/>
              </a:buClr>
              <a:buSzPts val="1120"/>
              <a:buFont typeface="Noto Sans Symbols"/>
              <a:buNone/>
            </a:pPr>
            <a:endParaRPr sz="1400" dirty="0">
              <a:solidFill>
                <a:srgbClr val="0F496F"/>
              </a:solidFill>
              <a:latin typeface="Lustria"/>
              <a:ea typeface="Lustria"/>
              <a:cs typeface="Lustria"/>
              <a:sym typeface="Lustria"/>
            </a:endParaRPr>
          </a:p>
        </p:txBody>
      </p:sp>
      <p:graphicFrame>
        <p:nvGraphicFramePr>
          <p:cNvPr id="2" name="Chart 1">
            <a:extLst>
              <a:ext uri="{FF2B5EF4-FFF2-40B4-BE49-F238E27FC236}">
                <a16:creationId xmlns:a16="http://schemas.microsoft.com/office/drawing/2014/main" id="{00000000-0008-0000-0400-00003EAD1B0A}"/>
              </a:ext>
            </a:extLst>
          </p:cNvPr>
          <p:cNvGraphicFramePr>
            <a:graphicFrameLocks/>
          </p:cNvGraphicFramePr>
          <p:nvPr>
            <p:extLst>
              <p:ext uri="{D42A27DB-BD31-4B8C-83A1-F6EECF244321}">
                <p14:modId xmlns:p14="http://schemas.microsoft.com/office/powerpoint/2010/main" val="719740281"/>
              </p:ext>
            </p:extLst>
          </p:nvPr>
        </p:nvGraphicFramePr>
        <p:xfrm>
          <a:off x="152400" y="1885950"/>
          <a:ext cx="9194800" cy="356997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D7117-F6DD-7412-82F6-B58BC56200C1}"/>
              </a:ext>
            </a:extLst>
          </p:cNvPr>
          <p:cNvSpPr>
            <a:spLocks noGrp="1"/>
          </p:cNvSpPr>
          <p:nvPr>
            <p:ph type="title"/>
          </p:nvPr>
        </p:nvSpPr>
        <p:spPr>
          <a:xfrm>
            <a:off x="919119" y="178594"/>
            <a:ext cx="10353762" cy="970450"/>
          </a:xfrm>
        </p:spPr>
        <p:txBody>
          <a:bodyPr>
            <a:normAutofit/>
          </a:bodyPr>
          <a:lstStyle/>
          <a:p>
            <a:r>
              <a:rPr lang="en-US" sz="2400" dirty="0">
                <a:solidFill>
                  <a:schemeClr val="tx1"/>
                </a:solidFill>
              </a:rPr>
              <a:t>User call status</a:t>
            </a:r>
          </a:p>
        </p:txBody>
      </p:sp>
      <p:graphicFrame>
        <p:nvGraphicFramePr>
          <p:cNvPr id="3" name="Chart 2">
            <a:extLst>
              <a:ext uri="{FF2B5EF4-FFF2-40B4-BE49-F238E27FC236}">
                <a16:creationId xmlns:a16="http://schemas.microsoft.com/office/drawing/2014/main" id="{33F4ABAA-05AC-EDBC-99E3-B52A2EE2F358}"/>
              </a:ext>
            </a:extLst>
          </p:cNvPr>
          <p:cNvGraphicFramePr>
            <a:graphicFrameLocks/>
          </p:cNvGraphicFramePr>
          <p:nvPr>
            <p:extLst>
              <p:ext uri="{D42A27DB-BD31-4B8C-83A1-F6EECF244321}">
                <p14:modId xmlns:p14="http://schemas.microsoft.com/office/powerpoint/2010/main" val="312667191"/>
              </p:ext>
            </p:extLst>
          </p:nvPr>
        </p:nvGraphicFramePr>
        <p:xfrm>
          <a:off x="7752080" y="2171700"/>
          <a:ext cx="4236719" cy="24892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88C70005-0514-DDC6-40A0-B3B4A0F16CC1}"/>
              </a:ext>
            </a:extLst>
          </p:cNvPr>
          <p:cNvGraphicFramePr>
            <a:graphicFrameLocks/>
          </p:cNvGraphicFramePr>
          <p:nvPr>
            <p:extLst>
              <p:ext uri="{D42A27DB-BD31-4B8C-83A1-F6EECF244321}">
                <p14:modId xmlns:p14="http://schemas.microsoft.com/office/powerpoint/2010/main" val="2986209831"/>
              </p:ext>
            </p:extLst>
          </p:nvPr>
        </p:nvGraphicFramePr>
        <p:xfrm>
          <a:off x="7367451" y="4019184"/>
          <a:ext cx="4621348" cy="2573205"/>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6">
            <a:extLst>
              <a:ext uri="{FF2B5EF4-FFF2-40B4-BE49-F238E27FC236}">
                <a16:creationId xmlns:a16="http://schemas.microsoft.com/office/drawing/2014/main" id="{752756CA-4ED0-3A34-B0AF-6626BC01D0A0}"/>
              </a:ext>
            </a:extLst>
          </p:cNvPr>
          <p:cNvSpPr txBox="1"/>
          <p:nvPr/>
        </p:nvSpPr>
        <p:spPr>
          <a:xfrm>
            <a:off x="1268731" y="2045426"/>
            <a:ext cx="6098720" cy="2893100"/>
          </a:xfrm>
          <a:prstGeom prst="rect">
            <a:avLst/>
          </a:prstGeom>
          <a:noFill/>
        </p:spPr>
        <p:txBody>
          <a:bodyPr wrap="square">
            <a:spAutoFit/>
          </a:bodyPr>
          <a:lstStyle/>
          <a:p>
            <a:pPr marL="0" marR="0" lvl="0" indent="0" algn="l" rtl="0">
              <a:spcBef>
                <a:spcPts val="0"/>
              </a:spcBef>
              <a:spcAft>
                <a:spcPts val="0"/>
              </a:spcAft>
              <a:buNone/>
            </a:pPr>
            <a:r>
              <a:rPr lang="en-US" sz="1400" b="1" dirty="0">
                <a:solidFill>
                  <a:schemeClr val="bg2"/>
                </a:solidFill>
                <a:latin typeface="Arial"/>
                <a:ea typeface="Arial"/>
                <a:cs typeface="Arial"/>
                <a:sym typeface="Arial"/>
              </a:rPr>
              <a:t>According to given data</a:t>
            </a:r>
            <a:br>
              <a:rPr lang="en-US" sz="1400" dirty="0">
                <a:solidFill>
                  <a:schemeClr val="bg2"/>
                </a:solidFill>
                <a:latin typeface="Arial"/>
                <a:ea typeface="Arial"/>
                <a:cs typeface="Arial"/>
                <a:sym typeface="Arial"/>
              </a:rPr>
            </a:br>
            <a:br>
              <a:rPr lang="en-US" sz="1400" dirty="0">
                <a:solidFill>
                  <a:schemeClr val="bg2"/>
                </a:solidFill>
                <a:latin typeface="Arial"/>
                <a:ea typeface="Arial"/>
                <a:cs typeface="Arial"/>
                <a:sym typeface="Arial"/>
              </a:rPr>
            </a:br>
            <a:r>
              <a:rPr lang="en-US" sz="1400" dirty="0">
                <a:solidFill>
                  <a:schemeClr val="bg2"/>
                </a:solidFill>
                <a:latin typeface="Arial"/>
                <a:ea typeface="Arial"/>
                <a:cs typeface="Arial"/>
                <a:sym typeface="Arial"/>
              </a:rPr>
              <a:t>Only 41% call are completed</a:t>
            </a:r>
            <a:br>
              <a:rPr lang="en-US" sz="1400" dirty="0">
                <a:solidFill>
                  <a:schemeClr val="bg2"/>
                </a:solidFill>
                <a:latin typeface="Arial"/>
                <a:ea typeface="Arial"/>
                <a:cs typeface="Arial"/>
                <a:sym typeface="Arial"/>
              </a:rPr>
            </a:br>
            <a:br>
              <a:rPr lang="en-US" sz="1400" dirty="0">
                <a:solidFill>
                  <a:schemeClr val="bg2"/>
                </a:solidFill>
                <a:latin typeface="Arial"/>
                <a:ea typeface="Arial"/>
                <a:cs typeface="Arial"/>
                <a:sym typeface="Arial"/>
              </a:rPr>
            </a:br>
            <a:r>
              <a:rPr lang="en-US" sz="1400" dirty="0">
                <a:solidFill>
                  <a:schemeClr val="bg2"/>
                </a:solidFill>
                <a:latin typeface="Arial"/>
                <a:ea typeface="Arial"/>
                <a:cs typeface="Arial"/>
                <a:sym typeface="Arial"/>
              </a:rPr>
              <a:t>Need to improve call completing</a:t>
            </a:r>
            <a:br>
              <a:rPr lang="en-US" sz="1400" dirty="0">
                <a:solidFill>
                  <a:schemeClr val="bg2"/>
                </a:solidFill>
                <a:latin typeface="Arial"/>
                <a:ea typeface="Arial"/>
                <a:cs typeface="Arial"/>
                <a:sym typeface="Arial"/>
              </a:rPr>
            </a:br>
            <a:br>
              <a:rPr lang="en-US" sz="1400" dirty="0">
                <a:solidFill>
                  <a:schemeClr val="bg2"/>
                </a:solidFill>
                <a:latin typeface="Arial"/>
                <a:ea typeface="Arial"/>
                <a:cs typeface="Arial"/>
                <a:sym typeface="Arial"/>
              </a:rPr>
            </a:br>
            <a:r>
              <a:rPr lang="en-US" sz="1400" dirty="0">
                <a:solidFill>
                  <a:schemeClr val="bg2"/>
                </a:solidFill>
                <a:latin typeface="Arial"/>
                <a:ea typeface="Arial"/>
                <a:cs typeface="Arial"/>
                <a:sym typeface="Arial"/>
              </a:rPr>
              <a:t>percentage by providing</a:t>
            </a:r>
            <a:br>
              <a:rPr lang="en-US" sz="1400" dirty="0">
                <a:solidFill>
                  <a:schemeClr val="bg2"/>
                </a:solidFill>
                <a:latin typeface="Arial"/>
                <a:ea typeface="Arial"/>
                <a:cs typeface="Arial"/>
                <a:sym typeface="Arial"/>
              </a:rPr>
            </a:br>
            <a:br>
              <a:rPr lang="en-US" sz="1400" dirty="0">
                <a:solidFill>
                  <a:schemeClr val="bg2"/>
                </a:solidFill>
                <a:latin typeface="Arial"/>
                <a:ea typeface="Arial"/>
                <a:cs typeface="Arial"/>
                <a:sym typeface="Arial"/>
              </a:rPr>
            </a:br>
            <a:r>
              <a:rPr lang="en-US" sz="1400" dirty="0">
                <a:solidFill>
                  <a:schemeClr val="bg2"/>
                </a:solidFill>
                <a:latin typeface="Arial"/>
                <a:ea typeface="Arial"/>
                <a:cs typeface="Arial"/>
                <a:sym typeface="Arial"/>
              </a:rPr>
              <a:t>automate IVR call for initial</a:t>
            </a:r>
            <a:br>
              <a:rPr lang="en-US" sz="1400" dirty="0">
                <a:solidFill>
                  <a:schemeClr val="bg2"/>
                </a:solidFill>
                <a:latin typeface="Arial"/>
                <a:ea typeface="Arial"/>
                <a:cs typeface="Arial"/>
                <a:sym typeface="Arial"/>
              </a:rPr>
            </a:br>
            <a:br>
              <a:rPr lang="en-US" sz="1400" dirty="0">
                <a:solidFill>
                  <a:schemeClr val="bg2"/>
                </a:solidFill>
                <a:latin typeface="Arial"/>
                <a:ea typeface="Arial"/>
                <a:cs typeface="Arial"/>
                <a:sym typeface="Arial"/>
              </a:rPr>
            </a:br>
            <a:r>
              <a:rPr lang="en-US" sz="1400" dirty="0">
                <a:solidFill>
                  <a:schemeClr val="bg2"/>
                </a:solidFill>
                <a:latin typeface="Arial"/>
                <a:ea typeface="Arial"/>
                <a:cs typeface="Arial"/>
                <a:sym typeface="Arial"/>
              </a:rPr>
              <a:t>engage and hire more agent to</a:t>
            </a:r>
            <a:br>
              <a:rPr lang="en-US" sz="1400" dirty="0">
                <a:solidFill>
                  <a:schemeClr val="bg2"/>
                </a:solidFill>
                <a:latin typeface="Arial"/>
                <a:ea typeface="Arial"/>
                <a:cs typeface="Arial"/>
                <a:sym typeface="Arial"/>
              </a:rPr>
            </a:br>
            <a:br>
              <a:rPr lang="en-US" sz="1400" dirty="0">
                <a:solidFill>
                  <a:schemeClr val="bg2"/>
                </a:solidFill>
                <a:latin typeface="Arial"/>
                <a:ea typeface="Arial"/>
                <a:cs typeface="Arial"/>
                <a:sym typeface="Arial"/>
              </a:rPr>
            </a:br>
            <a:r>
              <a:rPr lang="en-US" sz="1400" dirty="0">
                <a:solidFill>
                  <a:schemeClr val="bg2"/>
                </a:solidFill>
                <a:latin typeface="Arial"/>
                <a:ea typeface="Arial"/>
                <a:cs typeface="Arial"/>
                <a:sym typeface="Arial"/>
              </a:rPr>
              <a:t>increase call completing</a:t>
            </a:r>
            <a:endParaRPr lang="en-US" dirty="0">
              <a:solidFill>
                <a:schemeClr val="bg2"/>
              </a:solidFill>
            </a:endParaRPr>
          </a:p>
        </p:txBody>
      </p:sp>
      <p:sp>
        <p:nvSpPr>
          <p:cNvPr id="8" name="Flowchart: Connector 7">
            <a:extLst>
              <a:ext uri="{FF2B5EF4-FFF2-40B4-BE49-F238E27FC236}">
                <a16:creationId xmlns:a16="http://schemas.microsoft.com/office/drawing/2014/main" id="{3B579918-4B9E-8F84-0F89-71ED35017B02}"/>
              </a:ext>
            </a:extLst>
          </p:cNvPr>
          <p:cNvSpPr/>
          <p:nvPr/>
        </p:nvSpPr>
        <p:spPr>
          <a:xfrm flipH="1">
            <a:off x="1053557" y="2171700"/>
            <a:ext cx="45719" cy="5080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68F3AC4E-7E8A-3384-3E0A-155540BAD441}"/>
              </a:ext>
            </a:extLst>
          </p:cNvPr>
          <p:cNvSpPr/>
          <p:nvPr/>
        </p:nvSpPr>
        <p:spPr>
          <a:xfrm flipH="1">
            <a:off x="1052287" y="2558714"/>
            <a:ext cx="45719" cy="5080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AFE1A7E8-A528-28C6-790D-C97CD0922198}"/>
              </a:ext>
            </a:extLst>
          </p:cNvPr>
          <p:cNvSpPr/>
          <p:nvPr/>
        </p:nvSpPr>
        <p:spPr>
          <a:xfrm flipH="1">
            <a:off x="1051199" y="3021928"/>
            <a:ext cx="45719" cy="5080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BBEE8067-92C9-75ED-341D-34A781B57804}"/>
              </a:ext>
            </a:extLst>
          </p:cNvPr>
          <p:cNvSpPr/>
          <p:nvPr/>
        </p:nvSpPr>
        <p:spPr>
          <a:xfrm flipH="1">
            <a:off x="1048297" y="3440692"/>
            <a:ext cx="45719" cy="5080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Connector 11">
            <a:extLst>
              <a:ext uri="{FF2B5EF4-FFF2-40B4-BE49-F238E27FC236}">
                <a16:creationId xmlns:a16="http://schemas.microsoft.com/office/drawing/2014/main" id="{4A972D57-29BE-9C52-F5FB-7CAB929352D0}"/>
              </a:ext>
            </a:extLst>
          </p:cNvPr>
          <p:cNvSpPr/>
          <p:nvPr/>
        </p:nvSpPr>
        <p:spPr>
          <a:xfrm flipH="1">
            <a:off x="1051200" y="3897556"/>
            <a:ext cx="45719" cy="5080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lowchart: Connector 12">
            <a:extLst>
              <a:ext uri="{FF2B5EF4-FFF2-40B4-BE49-F238E27FC236}">
                <a16:creationId xmlns:a16="http://schemas.microsoft.com/office/drawing/2014/main" id="{2A5C36DD-A40F-1C9A-FFB6-E36D9AFADF98}"/>
              </a:ext>
            </a:extLst>
          </p:cNvPr>
          <p:cNvSpPr/>
          <p:nvPr/>
        </p:nvSpPr>
        <p:spPr>
          <a:xfrm flipH="1">
            <a:off x="1048299" y="4278220"/>
            <a:ext cx="45719" cy="5080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lowchart: Connector 13">
            <a:extLst>
              <a:ext uri="{FF2B5EF4-FFF2-40B4-BE49-F238E27FC236}">
                <a16:creationId xmlns:a16="http://schemas.microsoft.com/office/drawing/2014/main" id="{636033AD-873F-0F9F-52DD-D224C3E650DF}"/>
              </a:ext>
            </a:extLst>
          </p:cNvPr>
          <p:cNvSpPr/>
          <p:nvPr/>
        </p:nvSpPr>
        <p:spPr>
          <a:xfrm flipH="1">
            <a:off x="1048296" y="4693807"/>
            <a:ext cx="45719" cy="5080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699102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65759-633E-AD78-72E8-55AE0C2F7954}"/>
              </a:ext>
            </a:extLst>
          </p:cNvPr>
          <p:cNvSpPr>
            <a:spLocks noGrp="1"/>
          </p:cNvSpPr>
          <p:nvPr>
            <p:ph type="title"/>
          </p:nvPr>
        </p:nvSpPr>
        <p:spPr/>
        <p:txBody>
          <a:bodyPr/>
          <a:lstStyle/>
          <a:p>
            <a:r>
              <a:rPr lang="en-IN" dirty="0">
                <a:solidFill>
                  <a:schemeClr val="bg2"/>
                </a:solidFill>
                <a:latin typeface="Arial"/>
                <a:ea typeface="Arial"/>
                <a:cs typeface="Arial"/>
                <a:sym typeface="Arial"/>
              </a:rPr>
              <a:t> </a:t>
            </a:r>
            <a:r>
              <a:rPr lang="en-IN" sz="2400" dirty="0">
                <a:solidFill>
                  <a:schemeClr val="bg2"/>
                </a:solidFill>
                <a:latin typeface="Arial"/>
                <a:ea typeface="Arial"/>
                <a:cs typeface="Arial"/>
                <a:sym typeface="Arial"/>
              </a:rPr>
              <a:t>User chat status</a:t>
            </a:r>
            <a:endParaRPr lang="en-US" sz="2400" dirty="0">
              <a:solidFill>
                <a:schemeClr val="bg2"/>
              </a:solidFill>
            </a:endParaRPr>
          </a:p>
        </p:txBody>
      </p:sp>
      <p:graphicFrame>
        <p:nvGraphicFramePr>
          <p:cNvPr id="3" name="Chart 2">
            <a:extLst>
              <a:ext uri="{FF2B5EF4-FFF2-40B4-BE49-F238E27FC236}">
                <a16:creationId xmlns:a16="http://schemas.microsoft.com/office/drawing/2014/main" id="{DA72D667-64C0-4C99-F52F-59EA87390017}"/>
              </a:ext>
            </a:extLst>
          </p:cNvPr>
          <p:cNvGraphicFramePr>
            <a:graphicFrameLocks/>
          </p:cNvGraphicFramePr>
          <p:nvPr>
            <p:extLst>
              <p:ext uri="{D42A27DB-BD31-4B8C-83A1-F6EECF244321}">
                <p14:modId xmlns:p14="http://schemas.microsoft.com/office/powerpoint/2010/main" val="4063436815"/>
              </p:ext>
            </p:extLst>
          </p:nvPr>
        </p:nvGraphicFramePr>
        <p:xfrm>
          <a:off x="7297783" y="2144888"/>
          <a:ext cx="4693920" cy="2489200"/>
        </p:xfrm>
        <a:graphic>
          <a:graphicData uri="http://schemas.openxmlformats.org/drawingml/2006/chart">
            <c:chart xmlns:c="http://schemas.openxmlformats.org/drawingml/2006/chart" xmlns:r="http://schemas.openxmlformats.org/officeDocument/2006/relationships" r:id="rId2"/>
          </a:graphicData>
        </a:graphic>
      </p:graphicFrame>
      <p:sp>
        <p:nvSpPr>
          <p:cNvPr id="4" name="Google Shape;246;p9">
            <a:extLst>
              <a:ext uri="{FF2B5EF4-FFF2-40B4-BE49-F238E27FC236}">
                <a16:creationId xmlns:a16="http://schemas.microsoft.com/office/drawing/2014/main" id="{6DC80664-6160-79F9-215D-5A3025C95CAA}"/>
              </a:ext>
            </a:extLst>
          </p:cNvPr>
          <p:cNvSpPr txBox="1"/>
          <p:nvPr/>
        </p:nvSpPr>
        <p:spPr>
          <a:xfrm>
            <a:off x="935496" y="2189611"/>
            <a:ext cx="3238517" cy="310850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a:solidFill>
                  <a:schemeClr val="bg2"/>
                </a:solidFill>
                <a:latin typeface="Arial"/>
                <a:ea typeface="Arial"/>
                <a:cs typeface="Arial"/>
                <a:sym typeface="Arial"/>
              </a:rPr>
              <a:t>According to given data</a:t>
            </a:r>
            <a:br>
              <a:rPr lang="en-IN" sz="1400" dirty="0">
                <a:solidFill>
                  <a:schemeClr val="bg2"/>
                </a:solidFill>
                <a:latin typeface="Arial"/>
                <a:ea typeface="Arial"/>
                <a:cs typeface="Arial"/>
                <a:sym typeface="Arial"/>
              </a:rPr>
            </a:br>
            <a:br>
              <a:rPr lang="en-IN" sz="1400" dirty="0">
                <a:solidFill>
                  <a:schemeClr val="bg2"/>
                </a:solidFill>
                <a:latin typeface="Arial"/>
                <a:ea typeface="Arial"/>
                <a:cs typeface="Arial"/>
                <a:sym typeface="Arial"/>
              </a:rPr>
            </a:br>
            <a:r>
              <a:rPr lang="en-IN" sz="1400" dirty="0">
                <a:solidFill>
                  <a:schemeClr val="bg2"/>
                </a:solidFill>
                <a:latin typeface="Arial"/>
                <a:ea typeface="Arial"/>
                <a:cs typeface="Arial"/>
                <a:sym typeface="Arial"/>
              </a:rPr>
              <a:t>Only 29% chat are completed which is very low</a:t>
            </a:r>
            <a:br>
              <a:rPr lang="en-IN" sz="1400" dirty="0">
                <a:solidFill>
                  <a:schemeClr val="bg2"/>
                </a:solidFill>
                <a:latin typeface="Arial"/>
                <a:ea typeface="Arial"/>
                <a:cs typeface="Arial"/>
                <a:sym typeface="Arial"/>
              </a:rPr>
            </a:br>
            <a:br>
              <a:rPr lang="en-IN" sz="1400" dirty="0">
                <a:solidFill>
                  <a:schemeClr val="bg2"/>
                </a:solidFill>
                <a:latin typeface="Arial"/>
                <a:ea typeface="Arial"/>
                <a:cs typeface="Arial"/>
                <a:sym typeface="Arial"/>
              </a:rPr>
            </a:br>
            <a:r>
              <a:rPr lang="en-IN" sz="1400" dirty="0">
                <a:solidFill>
                  <a:schemeClr val="bg2"/>
                </a:solidFill>
                <a:latin typeface="Arial"/>
                <a:ea typeface="Arial"/>
                <a:cs typeface="Arial"/>
                <a:sym typeface="Arial"/>
              </a:rPr>
              <a:t>Need to improve chat completing</a:t>
            </a:r>
            <a:br>
              <a:rPr lang="en-IN" sz="1400" dirty="0">
                <a:solidFill>
                  <a:schemeClr val="bg2"/>
                </a:solidFill>
                <a:latin typeface="Arial"/>
                <a:ea typeface="Arial"/>
                <a:cs typeface="Arial"/>
                <a:sym typeface="Arial"/>
              </a:rPr>
            </a:br>
            <a:br>
              <a:rPr lang="en-IN" sz="1400" dirty="0">
                <a:solidFill>
                  <a:schemeClr val="bg2"/>
                </a:solidFill>
                <a:latin typeface="Arial"/>
                <a:ea typeface="Arial"/>
                <a:cs typeface="Arial"/>
                <a:sym typeface="Arial"/>
              </a:rPr>
            </a:br>
            <a:r>
              <a:rPr lang="en-IN" sz="1400" dirty="0">
                <a:solidFill>
                  <a:schemeClr val="bg2"/>
                </a:solidFill>
                <a:latin typeface="Arial"/>
                <a:ea typeface="Arial"/>
                <a:cs typeface="Arial"/>
                <a:sym typeface="Arial"/>
              </a:rPr>
              <a:t>percentage by providing</a:t>
            </a:r>
            <a:br>
              <a:rPr lang="en-IN" sz="1400" dirty="0">
                <a:solidFill>
                  <a:schemeClr val="bg2"/>
                </a:solidFill>
                <a:latin typeface="Arial"/>
                <a:ea typeface="Arial"/>
                <a:cs typeface="Arial"/>
                <a:sym typeface="Arial"/>
              </a:rPr>
            </a:br>
            <a:br>
              <a:rPr lang="en-IN" sz="1400" dirty="0">
                <a:solidFill>
                  <a:schemeClr val="bg2"/>
                </a:solidFill>
                <a:latin typeface="Arial"/>
                <a:ea typeface="Arial"/>
                <a:cs typeface="Arial"/>
                <a:sym typeface="Arial"/>
              </a:rPr>
            </a:br>
            <a:r>
              <a:rPr lang="en-IN" sz="1400" dirty="0">
                <a:solidFill>
                  <a:schemeClr val="bg2"/>
                </a:solidFill>
                <a:latin typeface="Arial"/>
                <a:ea typeface="Arial"/>
                <a:cs typeface="Arial"/>
                <a:sym typeface="Arial"/>
              </a:rPr>
              <a:t>automate AI Chat support for initial</a:t>
            </a:r>
            <a:br>
              <a:rPr lang="en-IN" sz="1400" dirty="0">
                <a:solidFill>
                  <a:schemeClr val="bg2"/>
                </a:solidFill>
                <a:latin typeface="Arial"/>
                <a:ea typeface="Arial"/>
                <a:cs typeface="Arial"/>
                <a:sym typeface="Arial"/>
              </a:rPr>
            </a:br>
            <a:br>
              <a:rPr lang="en-IN" sz="1400" dirty="0">
                <a:solidFill>
                  <a:schemeClr val="bg2"/>
                </a:solidFill>
                <a:latin typeface="Arial"/>
                <a:ea typeface="Arial"/>
                <a:cs typeface="Arial"/>
                <a:sym typeface="Arial"/>
              </a:rPr>
            </a:br>
            <a:r>
              <a:rPr lang="en-IN" sz="1400" dirty="0">
                <a:solidFill>
                  <a:schemeClr val="bg2"/>
                </a:solidFill>
                <a:latin typeface="Arial"/>
                <a:ea typeface="Arial"/>
                <a:cs typeface="Arial"/>
                <a:sym typeface="Arial"/>
              </a:rPr>
              <a:t>engage and improve AI Chat Bot</a:t>
            </a:r>
          </a:p>
          <a:p>
            <a:pPr marL="0" marR="0" lvl="0" indent="0" algn="l" rtl="0">
              <a:spcBef>
                <a:spcPts val="0"/>
              </a:spcBef>
              <a:spcAft>
                <a:spcPts val="0"/>
              </a:spcAft>
              <a:buNone/>
            </a:pPr>
            <a:br>
              <a:rPr lang="en-IN" sz="1400" dirty="0">
                <a:solidFill>
                  <a:schemeClr val="bg2"/>
                </a:solidFill>
                <a:latin typeface="Arial"/>
                <a:ea typeface="Arial"/>
                <a:cs typeface="Arial"/>
                <a:sym typeface="Arial"/>
              </a:rPr>
            </a:br>
            <a:r>
              <a:rPr lang="en-IN" sz="1400" dirty="0">
                <a:solidFill>
                  <a:schemeClr val="bg2"/>
                </a:solidFill>
                <a:latin typeface="Arial"/>
                <a:ea typeface="Arial"/>
                <a:cs typeface="Arial"/>
                <a:sym typeface="Arial"/>
              </a:rPr>
              <a:t>increase chat completing</a:t>
            </a:r>
            <a:endParaRPr dirty="0">
              <a:solidFill>
                <a:schemeClr val="bg2"/>
              </a:solidFill>
            </a:endParaRPr>
          </a:p>
        </p:txBody>
      </p:sp>
      <p:sp>
        <p:nvSpPr>
          <p:cNvPr id="5" name="Flowchart: Connector 4">
            <a:extLst>
              <a:ext uri="{FF2B5EF4-FFF2-40B4-BE49-F238E27FC236}">
                <a16:creationId xmlns:a16="http://schemas.microsoft.com/office/drawing/2014/main" id="{94BE4ECD-1BF0-4BEA-0574-4A41BBEA26FA}"/>
              </a:ext>
            </a:extLst>
          </p:cNvPr>
          <p:cNvSpPr/>
          <p:nvPr/>
        </p:nvSpPr>
        <p:spPr>
          <a:xfrm flipH="1">
            <a:off x="874536" y="2750973"/>
            <a:ext cx="60960" cy="6096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lowchart: Connector 5">
            <a:extLst>
              <a:ext uri="{FF2B5EF4-FFF2-40B4-BE49-F238E27FC236}">
                <a16:creationId xmlns:a16="http://schemas.microsoft.com/office/drawing/2014/main" id="{47F634E0-57FA-C4EF-9757-5C09D7E206CB}"/>
              </a:ext>
            </a:extLst>
          </p:cNvPr>
          <p:cNvSpPr/>
          <p:nvPr/>
        </p:nvSpPr>
        <p:spPr>
          <a:xfrm flipH="1">
            <a:off x="879042" y="3389488"/>
            <a:ext cx="60960" cy="6096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816D9230-BED9-872D-B28B-23F4C1907357}"/>
              </a:ext>
            </a:extLst>
          </p:cNvPr>
          <p:cNvSpPr/>
          <p:nvPr/>
        </p:nvSpPr>
        <p:spPr>
          <a:xfrm flipH="1">
            <a:off x="874536" y="3807227"/>
            <a:ext cx="60960" cy="6096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65347F9D-594E-4963-2578-23B0C4595CA4}"/>
              </a:ext>
            </a:extLst>
          </p:cNvPr>
          <p:cNvSpPr/>
          <p:nvPr/>
        </p:nvSpPr>
        <p:spPr>
          <a:xfrm flipH="1">
            <a:off x="881481" y="4675091"/>
            <a:ext cx="60960" cy="6096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lowchart: Connector 8">
            <a:extLst>
              <a:ext uri="{FF2B5EF4-FFF2-40B4-BE49-F238E27FC236}">
                <a16:creationId xmlns:a16="http://schemas.microsoft.com/office/drawing/2014/main" id="{24191802-AFE3-80D2-9DD7-F6383F4DBFD8}"/>
              </a:ext>
            </a:extLst>
          </p:cNvPr>
          <p:cNvSpPr/>
          <p:nvPr/>
        </p:nvSpPr>
        <p:spPr>
          <a:xfrm flipH="1">
            <a:off x="881481" y="4241159"/>
            <a:ext cx="60960" cy="6096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CB32B480-8DD8-1909-8DE7-F0EC1E1E748D}"/>
              </a:ext>
            </a:extLst>
          </p:cNvPr>
          <p:cNvSpPr/>
          <p:nvPr/>
        </p:nvSpPr>
        <p:spPr>
          <a:xfrm flipH="1">
            <a:off x="881481" y="5062350"/>
            <a:ext cx="60960" cy="60960"/>
          </a:xfrm>
          <a:prstGeom prst="flowChartConnector">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90331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75"/>
        <p:cNvGrpSpPr/>
        <p:nvPr/>
      </p:nvGrpSpPr>
      <p:grpSpPr>
        <a:xfrm>
          <a:off x="0" y="0"/>
          <a:ext cx="0" cy="0"/>
          <a:chOff x="0" y="0"/>
          <a:chExt cx="0" cy="0"/>
        </a:xfrm>
      </p:grpSpPr>
      <p:sp>
        <p:nvSpPr>
          <p:cNvPr id="276" name="Google Shape;276;p12"/>
          <p:cNvSpPr txBox="1">
            <a:spLocks noGrp="1"/>
          </p:cNvSpPr>
          <p:nvPr>
            <p:ph type="title"/>
          </p:nvPr>
        </p:nvSpPr>
        <p:spPr>
          <a:xfrm>
            <a:off x="4031864" y="278674"/>
            <a:ext cx="3945187" cy="920205"/>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rgbClr val="C00000"/>
              </a:buClr>
              <a:buSzPts val="2400"/>
              <a:buFont typeface="Lustria"/>
              <a:buNone/>
            </a:pPr>
            <a:r>
              <a:rPr lang="en-IN" sz="2400" dirty="0">
                <a:solidFill>
                  <a:srgbClr val="C00000"/>
                </a:solidFill>
              </a:rPr>
              <a:t>Top 10 guru</a:t>
            </a:r>
            <a:endParaRPr dirty="0"/>
          </a:p>
        </p:txBody>
      </p:sp>
      <p:sp>
        <p:nvSpPr>
          <p:cNvPr id="278" name="Google Shape;278;p12"/>
          <p:cNvSpPr txBox="1"/>
          <p:nvPr/>
        </p:nvSpPr>
        <p:spPr>
          <a:xfrm>
            <a:off x="7532710" y="1822449"/>
            <a:ext cx="3945187" cy="1112340"/>
          </a:xfrm>
          <a:prstGeom prst="rect">
            <a:avLst/>
          </a:prstGeom>
          <a:noFill/>
          <a:ln>
            <a:noFill/>
          </a:ln>
        </p:spPr>
        <p:txBody>
          <a:bodyPr spcFirstLastPara="1" wrap="square" lIns="91425" tIns="45700" rIns="91425" bIns="45700" anchor="t" anchorCtr="0">
            <a:normAutofit/>
          </a:bodyPr>
          <a:lstStyle/>
          <a:p>
            <a:pPr marL="0" marR="0" lvl="0" indent="-71120" algn="l" rtl="0">
              <a:spcBef>
                <a:spcPts val="0"/>
              </a:spcBef>
              <a:spcAft>
                <a:spcPts val="0"/>
              </a:spcAft>
              <a:buClr>
                <a:schemeClr val="dk1"/>
              </a:buClr>
              <a:buSzPts val="1120"/>
              <a:buFont typeface="Noto Sans Symbols"/>
              <a:buChar char="▶"/>
            </a:pPr>
            <a:r>
              <a:rPr lang="en-IN" sz="1400" dirty="0">
                <a:solidFill>
                  <a:srgbClr val="0F496F"/>
                </a:solidFill>
                <a:latin typeface="Lustria"/>
                <a:ea typeface="Lustria"/>
                <a:cs typeface="Lustria"/>
                <a:sym typeface="Lustria"/>
              </a:rPr>
              <a:t>Represents the top 10 guru on earning based on various criteria like "sum of astrologers earnings", "sum of chat duration" and "sum of call time duration".</a:t>
            </a:r>
            <a:endParaRPr dirty="0"/>
          </a:p>
        </p:txBody>
      </p:sp>
      <p:graphicFrame>
        <p:nvGraphicFramePr>
          <p:cNvPr id="2" name="Chart 1">
            <a:extLst>
              <a:ext uri="{FF2B5EF4-FFF2-40B4-BE49-F238E27FC236}">
                <a16:creationId xmlns:a16="http://schemas.microsoft.com/office/drawing/2014/main" id="{00000000-0008-0000-0400-000011315C0D}"/>
              </a:ext>
            </a:extLst>
          </p:cNvPr>
          <p:cNvGraphicFramePr>
            <a:graphicFrameLocks/>
          </p:cNvGraphicFramePr>
          <p:nvPr>
            <p:extLst>
              <p:ext uri="{D42A27DB-BD31-4B8C-83A1-F6EECF244321}">
                <p14:modId xmlns:p14="http://schemas.microsoft.com/office/powerpoint/2010/main" val="2029775719"/>
              </p:ext>
            </p:extLst>
          </p:nvPr>
        </p:nvGraphicFramePr>
        <p:xfrm>
          <a:off x="522514" y="1994263"/>
          <a:ext cx="6731726" cy="439782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82"/>
        <p:cNvGrpSpPr/>
        <p:nvPr/>
      </p:nvGrpSpPr>
      <p:grpSpPr>
        <a:xfrm>
          <a:off x="0" y="0"/>
          <a:ext cx="0" cy="0"/>
          <a:chOff x="0" y="0"/>
          <a:chExt cx="0" cy="0"/>
        </a:xfrm>
      </p:grpSpPr>
      <p:sp>
        <p:nvSpPr>
          <p:cNvPr id="283" name="Google Shape;283;p13"/>
          <p:cNvSpPr txBox="1">
            <a:spLocks noGrp="1"/>
          </p:cNvSpPr>
          <p:nvPr>
            <p:ph type="title"/>
          </p:nvPr>
        </p:nvSpPr>
        <p:spPr>
          <a:xfrm>
            <a:off x="4149769" y="142020"/>
            <a:ext cx="3382941" cy="666124"/>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rgbClr val="FFFFFF"/>
              </a:buClr>
              <a:buSzPts val="2400"/>
              <a:buFont typeface="Lustria"/>
              <a:buNone/>
            </a:pPr>
            <a:r>
              <a:rPr lang="en-IN" sz="2400" dirty="0">
                <a:solidFill>
                  <a:schemeClr val="bg2"/>
                </a:solidFill>
              </a:rPr>
              <a:t>Rating vs count of rating</a:t>
            </a:r>
            <a:endParaRPr dirty="0">
              <a:solidFill>
                <a:schemeClr val="bg2"/>
              </a:solidFill>
            </a:endParaRPr>
          </a:p>
        </p:txBody>
      </p:sp>
      <p:sp>
        <p:nvSpPr>
          <p:cNvPr id="285" name="Google Shape;285;p13"/>
          <p:cNvSpPr/>
          <p:nvPr/>
        </p:nvSpPr>
        <p:spPr>
          <a:xfrm>
            <a:off x="7532710" y="2147569"/>
            <a:ext cx="4415450" cy="2200911"/>
          </a:xfrm>
          <a:prstGeom prst="rect">
            <a:avLst/>
          </a:prstGeom>
          <a:noFill/>
          <a:ln>
            <a:noFill/>
          </a:ln>
        </p:spPr>
        <p:txBody>
          <a:bodyPr spcFirstLastPara="1" wrap="square" lIns="91425" tIns="45700" rIns="91425" bIns="45700" anchor="t" anchorCtr="0">
            <a:normAutofit/>
          </a:bodyPr>
          <a:lstStyle/>
          <a:p>
            <a:pPr lvl="0">
              <a:buClr>
                <a:schemeClr val="dk1"/>
              </a:buClr>
              <a:buSzPts val="1120"/>
            </a:pPr>
            <a:r>
              <a:rPr lang="en-US" sz="1600" dirty="0"/>
              <a:t>Based on the data, customer satisfaction is low, as evidenced by a large number of poor ratings. To address this, implementing a free AI Chatbot is recommended to provide instant support and improve customer experience. This will not only resolve common issues quickly but also provide valuable feedback for further improvements</a:t>
            </a:r>
            <a:r>
              <a:rPr lang="en-US" dirty="0"/>
              <a:t>.</a:t>
            </a:r>
            <a:endParaRPr dirty="0"/>
          </a:p>
        </p:txBody>
      </p:sp>
      <p:graphicFrame>
        <p:nvGraphicFramePr>
          <p:cNvPr id="2" name="Chart 1">
            <a:extLst>
              <a:ext uri="{FF2B5EF4-FFF2-40B4-BE49-F238E27FC236}">
                <a16:creationId xmlns:a16="http://schemas.microsoft.com/office/drawing/2014/main" id="{20DAE8AE-9D61-2B38-66A9-44890B734323}"/>
              </a:ext>
            </a:extLst>
          </p:cNvPr>
          <p:cNvGraphicFramePr>
            <a:graphicFrameLocks/>
          </p:cNvGraphicFramePr>
          <p:nvPr>
            <p:extLst>
              <p:ext uri="{D42A27DB-BD31-4B8C-83A1-F6EECF244321}">
                <p14:modId xmlns:p14="http://schemas.microsoft.com/office/powerpoint/2010/main" val="974905881"/>
              </p:ext>
            </p:extLst>
          </p:nvPr>
        </p:nvGraphicFramePr>
        <p:xfrm>
          <a:off x="509554" y="1665253"/>
          <a:ext cx="6448594" cy="4137558"/>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D77371B-C355-93DA-AEB4-E1B0242D3F97}"/>
              </a:ext>
            </a:extLst>
          </p:cNvPr>
          <p:cNvGraphicFramePr>
            <a:graphicFrameLocks/>
          </p:cNvGraphicFramePr>
          <p:nvPr>
            <p:extLst>
              <p:ext uri="{D42A27DB-BD31-4B8C-83A1-F6EECF244321}">
                <p14:modId xmlns:p14="http://schemas.microsoft.com/office/powerpoint/2010/main" val="253073668"/>
              </p:ext>
            </p:extLst>
          </p:nvPr>
        </p:nvGraphicFramePr>
        <p:xfrm>
          <a:off x="7193281" y="2073942"/>
          <a:ext cx="4998720" cy="2924777"/>
        </p:xfrm>
        <a:graphic>
          <a:graphicData uri="http://schemas.openxmlformats.org/drawingml/2006/chart">
            <c:chart xmlns:c="http://schemas.openxmlformats.org/drawingml/2006/chart" xmlns:r="http://schemas.openxmlformats.org/officeDocument/2006/relationships" r:id="rId2"/>
          </a:graphicData>
        </a:graphic>
      </p:graphicFrame>
      <p:sp>
        <p:nvSpPr>
          <p:cNvPr id="7" name="Title 1">
            <a:extLst>
              <a:ext uri="{FF2B5EF4-FFF2-40B4-BE49-F238E27FC236}">
                <a16:creationId xmlns:a16="http://schemas.microsoft.com/office/drawing/2014/main" id="{78AA1718-1DE5-ABB5-0630-DAFAFCD59FEB}"/>
              </a:ext>
            </a:extLst>
          </p:cNvPr>
          <p:cNvSpPr txBox="1">
            <a:spLocks/>
          </p:cNvSpPr>
          <p:nvPr/>
        </p:nvSpPr>
        <p:spPr>
          <a:xfrm>
            <a:off x="883315" y="548640"/>
            <a:ext cx="9987885" cy="995680"/>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fontScale="9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lt2"/>
              </a:buClr>
              <a:buSzPts val="5400"/>
              <a:buFont typeface="Lustria"/>
              <a:buNone/>
              <a:defRPr sz="5400" b="0" i="0" u="none" strike="noStrike" cap="none">
                <a:solidFill>
                  <a:schemeClr val="lt2"/>
                </a:solidFill>
                <a:latin typeface="Lustria"/>
                <a:ea typeface="Lustria"/>
                <a:cs typeface="Lustria"/>
                <a:sym typeface="Lust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r>
              <a:rPr lang="en-IN" sz="2700" b="1">
                <a:solidFill>
                  <a:schemeClr val="bg2"/>
                </a:solidFill>
                <a:latin typeface="Garamond" panose="02020404030301010803" pitchFamily="18" charset="0"/>
              </a:rPr>
              <a:t>Rating wise gurus distribution</a:t>
            </a:r>
            <a:br>
              <a:rPr lang="en-IN" b="1">
                <a:latin typeface="Garamond" panose="02020404030301010803" pitchFamily="18" charset="0"/>
              </a:rPr>
            </a:br>
            <a:endParaRPr lang="en-US" dirty="0"/>
          </a:p>
        </p:txBody>
      </p:sp>
      <p:sp>
        <p:nvSpPr>
          <p:cNvPr id="8" name="TextBox 7">
            <a:extLst>
              <a:ext uri="{FF2B5EF4-FFF2-40B4-BE49-F238E27FC236}">
                <a16:creationId xmlns:a16="http://schemas.microsoft.com/office/drawing/2014/main" id="{0FC9763F-0474-2D61-3C5F-43271928C0F5}"/>
              </a:ext>
            </a:extLst>
          </p:cNvPr>
          <p:cNvSpPr txBox="1"/>
          <p:nvPr/>
        </p:nvSpPr>
        <p:spPr>
          <a:xfrm>
            <a:off x="-244445" y="1705124"/>
            <a:ext cx="6767165" cy="3856890"/>
          </a:xfrm>
          <a:prstGeom prst="rect">
            <a:avLst/>
          </a:prstGeom>
          <a:noFill/>
        </p:spPr>
        <p:txBody>
          <a:bodyPr wrap="square">
            <a:spAutoFit/>
          </a:bodyPr>
          <a:lstStyle/>
          <a:p>
            <a:pPr marL="457200" lvl="0" indent="-342900">
              <a:lnSpc>
                <a:spcPct val="107916"/>
              </a:lnSpc>
              <a:buClr>
                <a:schemeClr val="lt1"/>
              </a:buClr>
              <a:buSzPts val="1800"/>
              <a:buFont typeface="Calibri"/>
              <a:buChar char="●"/>
            </a:pPr>
            <a:r>
              <a:rPr lang="en-US" sz="1600" b="1" dirty="0">
                <a:solidFill>
                  <a:schemeClr val="bg2"/>
                </a:solidFill>
                <a:latin typeface="Calibri"/>
                <a:ea typeface="Calibri"/>
                <a:cs typeface="Calibri"/>
                <a:sym typeface="Calibri"/>
              </a:rPr>
              <a:t>Most Common Ratings</a:t>
            </a:r>
            <a:r>
              <a:rPr lang="en-US" sz="1600" dirty="0">
                <a:solidFill>
                  <a:schemeClr val="bg2"/>
                </a:solidFill>
                <a:latin typeface="Calibri"/>
                <a:ea typeface="Calibri"/>
                <a:cs typeface="Calibri"/>
                <a:sym typeface="Calibri"/>
              </a:rPr>
              <a:t>: The ratings are relatively spread out, but the most frequently given ratings are </a:t>
            </a:r>
            <a:r>
              <a:rPr lang="en-US" sz="1600" b="1" dirty="0">
                <a:solidFill>
                  <a:schemeClr val="bg2"/>
                </a:solidFill>
                <a:latin typeface="Calibri"/>
                <a:ea typeface="Calibri"/>
                <a:cs typeface="Calibri"/>
                <a:sym typeface="Calibri"/>
              </a:rPr>
              <a:t>2</a:t>
            </a:r>
            <a:r>
              <a:rPr lang="en-US" sz="1600" dirty="0">
                <a:solidFill>
                  <a:schemeClr val="bg2"/>
                </a:solidFill>
                <a:latin typeface="Calibri"/>
                <a:ea typeface="Calibri"/>
                <a:cs typeface="Calibri"/>
                <a:sym typeface="Calibri"/>
              </a:rPr>
              <a:t> and </a:t>
            </a:r>
            <a:r>
              <a:rPr lang="en-US" sz="1600" b="1" dirty="0">
                <a:solidFill>
                  <a:schemeClr val="bg2"/>
                </a:solidFill>
                <a:latin typeface="Calibri"/>
                <a:ea typeface="Calibri"/>
                <a:cs typeface="Calibri"/>
                <a:sym typeface="Calibri"/>
              </a:rPr>
              <a:t>3</a:t>
            </a:r>
            <a:r>
              <a:rPr lang="en-US" sz="1600" dirty="0">
                <a:solidFill>
                  <a:schemeClr val="bg2"/>
                </a:solidFill>
                <a:latin typeface="Calibri"/>
                <a:ea typeface="Calibri"/>
                <a:cs typeface="Calibri"/>
                <a:sym typeface="Calibri"/>
              </a:rPr>
              <a:t>, with </a:t>
            </a:r>
            <a:r>
              <a:rPr lang="en-US" sz="1600" b="1" dirty="0">
                <a:solidFill>
                  <a:schemeClr val="bg2"/>
                </a:solidFill>
                <a:latin typeface="Calibri"/>
                <a:ea typeface="Calibri"/>
                <a:cs typeface="Calibri"/>
                <a:sym typeface="Calibri"/>
              </a:rPr>
              <a:t>115</a:t>
            </a:r>
            <a:r>
              <a:rPr lang="en-US" sz="1600" dirty="0">
                <a:solidFill>
                  <a:schemeClr val="bg2"/>
                </a:solidFill>
                <a:latin typeface="Calibri"/>
                <a:ea typeface="Calibri"/>
                <a:cs typeface="Calibri"/>
                <a:sym typeface="Calibri"/>
              </a:rPr>
              <a:t> and </a:t>
            </a:r>
            <a:r>
              <a:rPr lang="en-US" sz="1600" b="1" dirty="0">
                <a:solidFill>
                  <a:schemeClr val="bg2"/>
                </a:solidFill>
                <a:latin typeface="Calibri"/>
                <a:ea typeface="Calibri"/>
                <a:cs typeface="Calibri"/>
                <a:sym typeface="Calibri"/>
              </a:rPr>
              <a:t>117</a:t>
            </a:r>
            <a:r>
              <a:rPr lang="en-US" sz="1600" dirty="0">
                <a:solidFill>
                  <a:schemeClr val="bg2"/>
                </a:solidFill>
                <a:latin typeface="Calibri"/>
                <a:ea typeface="Calibri"/>
                <a:cs typeface="Calibri"/>
                <a:sym typeface="Calibri"/>
              </a:rPr>
              <a:t> unique gurus receiving these ratings, respectively. This suggests that many gurus are perceived as average or slightly above average by users.</a:t>
            </a:r>
          </a:p>
          <a:p>
            <a:pPr marL="457200" lvl="0" indent="-342900">
              <a:lnSpc>
                <a:spcPct val="107916"/>
              </a:lnSpc>
              <a:buClr>
                <a:schemeClr val="lt1"/>
              </a:buClr>
              <a:buSzPts val="1800"/>
              <a:buFont typeface="Calibri"/>
              <a:buChar char="●"/>
            </a:pPr>
            <a:endParaRPr lang="en-US" sz="1600" dirty="0">
              <a:solidFill>
                <a:schemeClr val="bg2"/>
              </a:solidFill>
              <a:latin typeface="Calibri"/>
              <a:ea typeface="Calibri"/>
              <a:cs typeface="Calibri"/>
              <a:sym typeface="Calibri"/>
            </a:endParaRPr>
          </a:p>
          <a:p>
            <a:pPr marL="457200" lvl="0" indent="-342900">
              <a:lnSpc>
                <a:spcPct val="107916"/>
              </a:lnSpc>
              <a:buClr>
                <a:schemeClr val="lt1"/>
              </a:buClr>
              <a:buSzPts val="1800"/>
              <a:buFont typeface="Calibri"/>
              <a:buChar char="●"/>
            </a:pPr>
            <a:r>
              <a:rPr lang="en-US" sz="1600" b="1" dirty="0">
                <a:solidFill>
                  <a:schemeClr val="bg2"/>
                </a:solidFill>
                <a:latin typeface="Calibri"/>
                <a:ea typeface="Calibri"/>
                <a:cs typeface="Calibri"/>
                <a:sym typeface="Calibri"/>
              </a:rPr>
              <a:t>Declining Trend</a:t>
            </a:r>
            <a:r>
              <a:rPr lang="en-US" sz="1600" dirty="0">
                <a:solidFill>
                  <a:schemeClr val="bg2"/>
                </a:solidFill>
                <a:latin typeface="Calibri"/>
                <a:ea typeface="Calibri"/>
                <a:cs typeface="Calibri"/>
                <a:sym typeface="Calibri"/>
              </a:rPr>
              <a:t>: There’s a noticeable decline in the number of unique gurus receiving higher ratings (6 through 8), with </a:t>
            </a:r>
            <a:r>
              <a:rPr lang="en-US" sz="1600" b="1" dirty="0">
                <a:solidFill>
                  <a:schemeClr val="bg2"/>
                </a:solidFill>
                <a:latin typeface="Calibri"/>
                <a:ea typeface="Calibri"/>
                <a:cs typeface="Calibri"/>
                <a:sym typeface="Calibri"/>
              </a:rPr>
              <a:t>89</a:t>
            </a:r>
            <a:r>
              <a:rPr lang="en-US" sz="1600" dirty="0">
                <a:solidFill>
                  <a:schemeClr val="bg2"/>
                </a:solidFill>
                <a:latin typeface="Calibri"/>
                <a:ea typeface="Calibri"/>
                <a:cs typeface="Calibri"/>
                <a:sym typeface="Calibri"/>
              </a:rPr>
              <a:t> for a rating of </a:t>
            </a:r>
            <a:r>
              <a:rPr lang="en-US" sz="1600" b="1" dirty="0">
                <a:solidFill>
                  <a:schemeClr val="bg2"/>
                </a:solidFill>
                <a:latin typeface="Calibri"/>
                <a:ea typeface="Calibri"/>
                <a:cs typeface="Calibri"/>
                <a:sym typeface="Calibri"/>
              </a:rPr>
              <a:t>6</a:t>
            </a:r>
            <a:r>
              <a:rPr lang="en-US" sz="1600" dirty="0">
                <a:solidFill>
                  <a:schemeClr val="bg2"/>
                </a:solidFill>
                <a:latin typeface="Calibri"/>
                <a:ea typeface="Calibri"/>
                <a:cs typeface="Calibri"/>
                <a:sym typeface="Calibri"/>
              </a:rPr>
              <a:t> and </a:t>
            </a:r>
            <a:r>
              <a:rPr lang="en-US" sz="1600" b="1" dirty="0">
                <a:solidFill>
                  <a:schemeClr val="bg2"/>
                </a:solidFill>
                <a:latin typeface="Calibri"/>
                <a:ea typeface="Calibri"/>
                <a:cs typeface="Calibri"/>
                <a:sym typeface="Calibri"/>
              </a:rPr>
              <a:t>86</a:t>
            </a:r>
            <a:r>
              <a:rPr lang="en-US" sz="1600" dirty="0">
                <a:solidFill>
                  <a:schemeClr val="bg2"/>
                </a:solidFill>
                <a:latin typeface="Calibri"/>
                <a:ea typeface="Calibri"/>
                <a:cs typeface="Calibri"/>
                <a:sym typeface="Calibri"/>
              </a:rPr>
              <a:t> for </a:t>
            </a:r>
            <a:r>
              <a:rPr lang="en-US" sz="1600" b="1" dirty="0">
                <a:solidFill>
                  <a:schemeClr val="bg2"/>
                </a:solidFill>
                <a:latin typeface="Calibri"/>
                <a:ea typeface="Calibri"/>
                <a:cs typeface="Calibri"/>
                <a:sym typeface="Calibri"/>
              </a:rPr>
              <a:t>8</a:t>
            </a:r>
            <a:r>
              <a:rPr lang="en-US" sz="1600" dirty="0">
                <a:solidFill>
                  <a:schemeClr val="bg2"/>
                </a:solidFill>
                <a:latin typeface="Calibri"/>
                <a:ea typeface="Calibri"/>
                <a:cs typeface="Calibri"/>
                <a:sym typeface="Calibri"/>
              </a:rPr>
              <a:t>. This trend suggests that as the ratings increase, fewer gurus are meeting the higher standards expected by users.</a:t>
            </a:r>
          </a:p>
          <a:p>
            <a:pPr marL="457200" lvl="0" indent="-342900">
              <a:lnSpc>
                <a:spcPct val="107916"/>
              </a:lnSpc>
              <a:buClr>
                <a:schemeClr val="lt1"/>
              </a:buClr>
              <a:buSzPts val="1800"/>
              <a:buFont typeface="Calibri"/>
              <a:buChar char="●"/>
            </a:pPr>
            <a:endParaRPr lang="en-US" sz="1600" dirty="0">
              <a:solidFill>
                <a:schemeClr val="bg2"/>
              </a:solidFill>
              <a:latin typeface="Calibri"/>
              <a:ea typeface="Calibri"/>
              <a:cs typeface="Calibri"/>
              <a:sym typeface="Calibri"/>
            </a:endParaRPr>
          </a:p>
          <a:p>
            <a:pPr marL="457200" lvl="0" indent="-342900">
              <a:lnSpc>
                <a:spcPct val="107916"/>
              </a:lnSpc>
              <a:buClr>
                <a:schemeClr val="lt1"/>
              </a:buClr>
              <a:buSzPts val="1800"/>
              <a:buFont typeface="Calibri"/>
              <a:buChar char="●"/>
            </a:pPr>
            <a:r>
              <a:rPr lang="en-US" sz="1600" b="1" dirty="0">
                <a:solidFill>
                  <a:schemeClr val="bg2"/>
                </a:solidFill>
                <a:latin typeface="Calibri"/>
                <a:ea typeface="Calibri"/>
                <a:cs typeface="Calibri"/>
                <a:sym typeface="Calibri"/>
              </a:rPr>
              <a:t>Targeted Improvement Programs</a:t>
            </a:r>
            <a:r>
              <a:rPr lang="en-US" sz="1600" dirty="0">
                <a:solidFill>
                  <a:schemeClr val="bg2"/>
                </a:solidFill>
                <a:latin typeface="Calibri"/>
                <a:ea typeface="Calibri"/>
                <a:cs typeface="Calibri"/>
                <a:sym typeface="Calibri"/>
              </a:rPr>
              <a:t>: Focus on those receiving low ratings (0 and 1) to identify specific areas for improvement, such as training or resource allocation.</a:t>
            </a:r>
          </a:p>
          <a:p>
            <a:endParaRPr lang="en-IN" sz="2000" dirty="0">
              <a:solidFill>
                <a:schemeClr val="bg2"/>
              </a:solidFill>
              <a:latin typeface="Garamond" panose="02020404030301010803" pitchFamily="18" charset="0"/>
            </a:endParaRPr>
          </a:p>
        </p:txBody>
      </p:sp>
      <p:sp>
        <p:nvSpPr>
          <p:cNvPr id="9" name="Flowchart: Connector 8">
            <a:extLst>
              <a:ext uri="{FF2B5EF4-FFF2-40B4-BE49-F238E27FC236}">
                <a16:creationId xmlns:a16="http://schemas.microsoft.com/office/drawing/2014/main" id="{246E04C0-DBB1-99A1-7C96-8FE52F867DC1}"/>
              </a:ext>
            </a:extLst>
          </p:cNvPr>
          <p:cNvSpPr/>
          <p:nvPr/>
        </p:nvSpPr>
        <p:spPr>
          <a:xfrm flipH="1">
            <a:off x="154577" y="1837508"/>
            <a:ext cx="45719" cy="5225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a:extLst>
              <a:ext uri="{FF2B5EF4-FFF2-40B4-BE49-F238E27FC236}">
                <a16:creationId xmlns:a16="http://schemas.microsoft.com/office/drawing/2014/main" id="{5E1F07BA-89EA-EE66-24D5-247AFCBBCA11}"/>
              </a:ext>
            </a:extLst>
          </p:cNvPr>
          <p:cNvSpPr/>
          <p:nvPr/>
        </p:nvSpPr>
        <p:spPr>
          <a:xfrm flipH="1">
            <a:off x="154575" y="4432664"/>
            <a:ext cx="45719" cy="5225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lowchart: Connector 10">
            <a:extLst>
              <a:ext uri="{FF2B5EF4-FFF2-40B4-BE49-F238E27FC236}">
                <a16:creationId xmlns:a16="http://schemas.microsoft.com/office/drawing/2014/main" id="{BC69C3E6-6EA0-C463-837E-6ACEE0248365}"/>
              </a:ext>
            </a:extLst>
          </p:cNvPr>
          <p:cNvSpPr/>
          <p:nvPr/>
        </p:nvSpPr>
        <p:spPr>
          <a:xfrm flipH="1">
            <a:off x="154576" y="3135086"/>
            <a:ext cx="45719" cy="52251"/>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79196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367C04C9-3271-B3FA-0F10-0AA66BAE77B8}"/>
              </a:ext>
            </a:extLst>
          </p:cNvPr>
          <p:cNvSpPr>
            <a:spLocks noGrp="1"/>
          </p:cNvSpPr>
          <p:nvPr>
            <p:ph type="title"/>
          </p:nvPr>
        </p:nvSpPr>
        <p:spPr>
          <a:xfrm>
            <a:off x="710595" y="426720"/>
            <a:ext cx="10353762" cy="970450"/>
          </a:xfrm>
        </p:spPr>
        <p:txBody>
          <a:bodyPr>
            <a:normAutofit/>
          </a:bodyPr>
          <a:lstStyle/>
          <a:p>
            <a:r>
              <a:rPr lang="en-IN" sz="2400" b="1" dirty="0">
                <a:solidFill>
                  <a:schemeClr val="bg2"/>
                </a:solidFill>
                <a:latin typeface="Garamond" panose="02020404030301010803" pitchFamily="18" charset="0"/>
              </a:rPr>
              <a:t>Rating wise user distribution</a:t>
            </a:r>
            <a:br>
              <a:rPr lang="en-IN" sz="2400" b="1" dirty="0">
                <a:latin typeface="Garamond" panose="02020404030301010803" pitchFamily="18" charset="0"/>
              </a:rPr>
            </a:br>
            <a:endParaRPr lang="en-US" sz="2400" dirty="0"/>
          </a:p>
        </p:txBody>
      </p:sp>
      <p:graphicFrame>
        <p:nvGraphicFramePr>
          <p:cNvPr id="4" name="Chart 3">
            <a:extLst>
              <a:ext uri="{FF2B5EF4-FFF2-40B4-BE49-F238E27FC236}">
                <a16:creationId xmlns:a16="http://schemas.microsoft.com/office/drawing/2014/main" id="{1C95B614-B98C-26E6-B860-0AABB24F294A}"/>
              </a:ext>
            </a:extLst>
          </p:cNvPr>
          <p:cNvGraphicFramePr>
            <a:graphicFrameLocks/>
          </p:cNvGraphicFramePr>
          <p:nvPr>
            <p:extLst>
              <p:ext uri="{D42A27DB-BD31-4B8C-83A1-F6EECF244321}">
                <p14:modId xmlns:p14="http://schemas.microsoft.com/office/powerpoint/2010/main" val="2058078118"/>
              </p:ext>
            </p:extLst>
          </p:nvPr>
        </p:nvGraphicFramePr>
        <p:xfrm>
          <a:off x="7030720" y="2133600"/>
          <a:ext cx="4907280" cy="3007556"/>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236C96AF-965E-5A70-E7A1-DB391E4D7F5B}"/>
              </a:ext>
            </a:extLst>
          </p:cNvPr>
          <p:cNvSpPr txBox="1"/>
          <p:nvPr/>
        </p:nvSpPr>
        <p:spPr>
          <a:xfrm>
            <a:off x="710595" y="2133600"/>
            <a:ext cx="4765040" cy="2554545"/>
          </a:xfrm>
          <a:prstGeom prst="rect">
            <a:avLst/>
          </a:prstGeom>
          <a:noFill/>
        </p:spPr>
        <p:txBody>
          <a:bodyPr wrap="square">
            <a:spAutoFit/>
          </a:bodyPr>
          <a:lstStyle/>
          <a:p>
            <a:r>
              <a:rPr lang="en-IN" sz="2000" b="1" dirty="0">
                <a:latin typeface="Garamond" panose="02020404030301010803" pitchFamily="18" charset="0"/>
              </a:rPr>
              <a:t>High Low-Rating Count </a:t>
            </a:r>
            <a:r>
              <a:rPr lang="en-IN" sz="2000" dirty="0">
                <a:latin typeface="Garamond" panose="02020404030301010803" pitchFamily="18" charset="0"/>
              </a:rPr>
              <a:t>: Rating 0 is the highest(2,739 users), showing major dissatisfaction.</a:t>
            </a:r>
          </a:p>
          <a:p>
            <a:r>
              <a:rPr lang="en-IN" sz="2000" b="1" dirty="0">
                <a:latin typeface="Garamond" panose="02020404030301010803" pitchFamily="18" charset="0"/>
              </a:rPr>
              <a:t>Boost Engagement: </a:t>
            </a:r>
            <a:r>
              <a:rPr lang="en-IN" sz="2000" dirty="0">
                <a:latin typeface="Garamond" panose="02020404030301010803" pitchFamily="18" charset="0"/>
              </a:rPr>
              <a:t>Actively engage average rates (2&amp;3) to improve satisfaction.</a:t>
            </a:r>
          </a:p>
          <a:p>
            <a:r>
              <a:rPr lang="en-IN" sz="2000" b="1" dirty="0">
                <a:latin typeface="Garamond" panose="02020404030301010803" pitchFamily="18" charset="0"/>
              </a:rPr>
              <a:t>Track Trends: </a:t>
            </a:r>
            <a:r>
              <a:rPr lang="en-IN" sz="2000" dirty="0">
                <a:latin typeface="Garamond" panose="02020404030301010803" pitchFamily="18" charset="0"/>
              </a:rPr>
              <a:t>Monitor ratings over time to measure improvements and adjust strategies.</a:t>
            </a:r>
          </a:p>
          <a:p>
            <a:endParaRPr lang="en-IN" sz="2000" dirty="0">
              <a:latin typeface="Garamond" panose="02020404030301010803" pitchFamily="18" charset="0"/>
            </a:endParaRPr>
          </a:p>
        </p:txBody>
      </p:sp>
      <p:sp>
        <p:nvSpPr>
          <p:cNvPr id="6" name="Flowchart: Connector 5">
            <a:extLst>
              <a:ext uri="{FF2B5EF4-FFF2-40B4-BE49-F238E27FC236}">
                <a16:creationId xmlns:a16="http://schemas.microsoft.com/office/drawing/2014/main" id="{BF10995C-E96A-DAB5-AA95-5C0130E92B43}"/>
              </a:ext>
            </a:extLst>
          </p:cNvPr>
          <p:cNvSpPr/>
          <p:nvPr/>
        </p:nvSpPr>
        <p:spPr>
          <a:xfrm flipV="1">
            <a:off x="578755" y="2313214"/>
            <a:ext cx="45719" cy="4898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Connector 6">
            <a:extLst>
              <a:ext uri="{FF2B5EF4-FFF2-40B4-BE49-F238E27FC236}">
                <a16:creationId xmlns:a16="http://schemas.microsoft.com/office/drawing/2014/main" id="{C5327601-102E-C30A-BD0F-5703C5799CD4}"/>
              </a:ext>
            </a:extLst>
          </p:cNvPr>
          <p:cNvSpPr/>
          <p:nvPr/>
        </p:nvSpPr>
        <p:spPr>
          <a:xfrm flipV="1">
            <a:off x="566419" y="3222171"/>
            <a:ext cx="45719" cy="4898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lowchart: Connector 7">
            <a:extLst>
              <a:ext uri="{FF2B5EF4-FFF2-40B4-BE49-F238E27FC236}">
                <a16:creationId xmlns:a16="http://schemas.microsoft.com/office/drawing/2014/main" id="{A2285DD1-3E7A-02A4-F57C-1EAACD6ACA46}"/>
              </a:ext>
            </a:extLst>
          </p:cNvPr>
          <p:cNvSpPr/>
          <p:nvPr/>
        </p:nvSpPr>
        <p:spPr>
          <a:xfrm flipV="1">
            <a:off x="593876" y="3782785"/>
            <a:ext cx="45719" cy="48985"/>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86988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B964-EB5D-645B-E03D-2BC4BA548EA2}"/>
              </a:ext>
            </a:extLst>
          </p:cNvPr>
          <p:cNvSpPr>
            <a:spLocks noGrp="1"/>
          </p:cNvSpPr>
          <p:nvPr>
            <p:ph type="title"/>
          </p:nvPr>
        </p:nvSpPr>
        <p:spPr/>
        <p:txBody>
          <a:bodyPr/>
          <a:lstStyle/>
          <a:p>
            <a:r>
              <a:rPr lang="en-US" dirty="0">
                <a:solidFill>
                  <a:schemeClr val="tx1"/>
                </a:solidFill>
              </a:rPr>
              <a:t>Top- 10 Gurus based on Rating</a:t>
            </a:r>
          </a:p>
        </p:txBody>
      </p:sp>
      <p:sp>
        <p:nvSpPr>
          <p:cNvPr id="3" name="Text Placeholder 2">
            <a:extLst>
              <a:ext uri="{FF2B5EF4-FFF2-40B4-BE49-F238E27FC236}">
                <a16:creationId xmlns:a16="http://schemas.microsoft.com/office/drawing/2014/main" id="{8DCEF914-86EC-378D-4FF7-61C57C1A94AA}"/>
              </a:ext>
            </a:extLst>
          </p:cNvPr>
          <p:cNvSpPr>
            <a:spLocks noGrp="1"/>
          </p:cNvSpPr>
          <p:nvPr>
            <p:ph type="body" idx="1"/>
          </p:nvPr>
        </p:nvSpPr>
        <p:spPr>
          <a:xfrm>
            <a:off x="0" y="1732449"/>
            <a:ext cx="12192000" cy="5054431"/>
          </a:xfrm>
          <a:solidFill>
            <a:schemeClr val="lt1"/>
          </a:solidFill>
        </p:spPr>
        <p:txBody>
          <a:bodyPr/>
          <a:lstStyle/>
          <a:p>
            <a:r>
              <a:rPr lang="en-US" dirty="0">
                <a:solidFill>
                  <a:schemeClr val="tx1"/>
                </a:solidFill>
              </a:rPr>
              <a:t>The highest-rated experts are Mystical Puja Rai</a:t>
            </a:r>
          </a:p>
          <a:p>
            <a:pPr marL="148590" indent="0">
              <a:buNone/>
            </a:pPr>
            <a:r>
              <a:rPr lang="en-US" dirty="0">
                <a:solidFill>
                  <a:schemeClr val="tx1"/>
                </a:solidFill>
              </a:rPr>
              <a:t>     (Tarot) and Astro Daljit Kaur, both rated close</a:t>
            </a:r>
          </a:p>
          <a:p>
            <a:pPr marL="148590" indent="0">
              <a:buNone/>
            </a:pPr>
            <a:r>
              <a:rPr lang="en-US" dirty="0">
                <a:solidFill>
                  <a:schemeClr val="tx1"/>
                </a:solidFill>
              </a:rPr>
              <a:t>      to 7.5-8 .</a:t>
            </a:r>
          </a:p>
          <a:p>
            <a:pPr marL="148590" indent="0">
              <a:buNone/>
            </a:pPr>
            <a:r>
              <a:rPr lang="en-US" dirty="0">
                <a:solidFill>
                  <a:schemeClr val="tx1"/>
                </a:solidFill>
              </a:rPr>
              <a:t>     Other top performers include Tarot, Reema,</a:t>
            </a:r>
          </a:p>
          <a:p>
            <a:pPr marL="148590" indent="0">
              <a:buNone/>
            </a:pPr>
            <a:r>
              <a:rPr lang="en-US" dirty="0">
                <a:solidFill>
                  <a:schemeClr val="tx1"/>
                </a:solidFill>
              </a:rPr>
              <a:t>     Astro Ankita Saraswat, with consistently strong</a:t>
            </a:r>
          </a:p>
          <a:p>
            <a:pPr marL="148590" indent="0">
              <a:buNone/>
            </a:pPr>
            <a:r>
              <a:rPr lang="en-US" dirty="0">
                <a:solidFill>
                  <a:schemeClr val="tx1"/>
                </a:solidFill>
              </a:rPr>
              <a:t>     ratings.</a:t>
            </a:r>
          </a:p>
          <a:p>
            <a:pPr marL="148590" indent="0">
              <a:buNone/>
            </a:pPr>
            <a:r>
              <a:rPr lang="en-US" dirty="0">
                <a:solidFill>
                  <a:schemeClr val="tx1"/>
                </a:solidFill>
              </a:rPr>
              <a:t>    </a:t>
            </a:r>
          </a:p>
          <a:p>
            <a:pPr marL="148590" indent="0">
              <a:buNone/>
            </a:pPr>
            <a:r>
              <a:rPr lang="en-US" dirty="0">
                <a:solidFill>
                  <a:schemeClr val="tx1"/>
                </a:solidFill>
              </a:rPr>
              <a:t>     There are 1 slicers in our dashboard:</a:t>
            </a:r>
          </a:p>
          <a:p>
            <a:pPr marL="148590" indent="0">
              <a:buNone/>
            </a:pPr>
            <a:r>
              <a:rPr lang="en-US" dirty="0">
                <a:solidFill>
                  <a:schemeClr val="tx1"/>
                </a:solidFill>
              </a:rPr>
              <a:t>       - Based on Rating</a:t>
            </a:r>
          </a:p>
          <a:p>
            <a:pPr marL="148590" indent="0">
              <a:buNone/>
            </a:pPr>
            <a:r>
              <a:rPr lang="en-US" dirty="0">
                <a:solidFill>
                  <a:schemeClr val="tx1"/>
                </a:solidFill>
              </a:rPr>
              <a:t>       - Month based</a:t>
            </a:r>
          </a:p>
          <a:p>
            <a:pPr marL="148590" indent="0">
              <a:buNone/>
            </a:pPr>
            <a:r>
              <a:rPr lang="en-US" dirty="0">
                <a:solidFill>
                  <a:schemeClr val="tx1"/>
                </a:solidFill>
              </a:rPr>
              <a:t>  </a:t>
            </a:r>
          </a:p>
        </p:txBody>
      </p:sp>
      <p:graphicFrame>
        <p:nvGraphicFramePr>
          <p:cNvPr id="4" name="Chart 3">
            <a:extLst>
              <a:ext uri="{FF2B5EF4-FFF2-40B4-BE49-F238E27FC236}">
                <a16:creationId xmlns:a16="http://schemas.microsoft.com/office/drawing/2014/main" id="{9ECC819D-B5B6-EAAF-5821-E442ACCB8B9D}"/>
              </a:ext>
            </a:extLst>
          </p:cNvPr>
          <p:cNvGraphicFramePr>
            <a:graphicFrameLocks/>
          </p:cNvGraphicFramePr>
          <p:nvPr>
            <p:extLst>
              <p:ext uri="{D42A27DB-BD31-4B8C-83A1-F6EECF244321}">
                <p14:modId xmlns:p14="http://schemas.microsoft.com/office/powerpoint/2010/main" val="2714210215"/>
              </p:ext>
            </p:extLst>
          </p:nvPr>
        </p:nvGraphicFramePr>
        <p:xfrm>
          <a:off x="5782491" y="2339703"/>
          <a:ext cx="6238240" cy="33426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60077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69"/>
        <p:cNvGrpSpPr/>
        <p:nvPr/>
      </p:nvGrpSpPr>
      <p:grpSpPr>
        <a:xfrm>
          <a:off x="0" y="0"/>
          <a:ext cx="0" cy="0"/>
          <a:chOff x="0" y="0"/>
          <a:chExt cx="0" cy="0"/>
        </a:xfrm>
      </p:grpSpPr>
      <p:sp>
        <p:nvSpPr>
          <p:cNvPr id="170" name="Google Shape;170;p2"/>
          <p:cNvSpPr txBox="1"/>
          <p:nvPr/>
        </p:nvSpPr>
        <p:spPr>
          <a:xfrm>
            <a:off x="7023414" y="339635"/>
            <a:ext cx="4881203" cy="1423550"/>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600"/>
              </a:spcAft>
              <a:buNone/>
            </a:pPr>
            <a:r>
              <a:rPr lang="en-IN" sz="2800" b="1" i="0" u="none" strike="noStrike" cap="none" dirty="0">
                <a:solidFill>
                  <a:schemeClr val="bg2"/>
                </a:solidFill>
                <a:latin typeface="Lustria"/>
                <a:ea typeface="Lustria"/>
                <a:cs typeface="Lustria"/>
                <a:sym typeface="Lustria"/>
              </a:rPr>
              <a:t>WHAT  IS ASTROSAGE ?</a:t>
            </a:r>
            <a:endParaRPr sz="2800" cap="none" dirty="0">
              <a:solidFill>
                <a:schemeClr val="bg2"/>
              </a:solidFill>
              <a:latin typeface="Lustria"/>
              <a:ea typeface="Lustria"/>
              <a:cs typeface="Lustria"/>
              <a:sym typeface="Lustria"/>
            </a:endParaRPr>
          </a:p>
        </p:txBody>
      </p:sp>
      <p:pic>
        <p:nvPicPr>
          <p:cNvPr id="171" name="Google Shape;171;p2" descr="AstroSage Kundli"/>
          <p:cNvPicPr preferRelativeResize="0"/>
          <p:nvPr/>
        </p:nvPicPr>
        <p:blipFill rotWithShape="1">
          <a:blip r:embed="rId3">
            <a:alphaModFix/>
          </a:blip>
          <a:srcRect t="8606" r="-2" b="12037"/>
          <a:stretch/>
        </p:blipFill>
        <p:spPr>
          <a:xfrm>
            <a:off x="778062" y="786117"/>
            <a:ext cx="6245352" cy="4956048"/>
          </a:xfrm>
          <a:custGeom>
            <a:avLst/>
            <a:gdLst/>
            <a:ahLst/>
            <a:cxnLst/>
            <a:rect l="l" t="t" r="r" b="b"/>
            <a:pathLst>
              <a:path w="6245352" h="4956048" extrusionOk="0">
                <a:moveTo>
                  <a:pt x="534609" y="0"/>
                </a:moveTo>
                <a:lnTo>
                  <a:pt x="6245352" y="0"/>
                </a:lnTo>
                <a:lnTo>
                  <a:pt x="6245352" y="4421439"/>
                </a:lnTo>
                <a:lnTo>
                  <a:pt x="5710743" y="4956048"/>
                </a:lnTo>
                <a:lnTo>
                  <a:pt x="0" y="4956048"/>
                </a:lnTo>
                <a:lnTo>
                  <a:pt x="0" y="534609"/>
                </a:lnTo>
                <a:close/>
              </a:path>
            </a:pathLst>
          </a:custGeom>
          <a:noFill/>
          <a:ln>
            <a:noFill/>
          </a:ln>
        </p:spPr>
      </p:pic>
      <p:sp>
        <p:nvSpPr>
          <p:cNvPr id="172" name="Google Shape;172;p2"/>
          <p:cNvSpPr txBox="1">
            <a:spLocks noGrp="1"/>
          </p:cNvSpPr>
          <p:nvPr>
            <p:ph type="body" idx="1"/>
          </p:nvPr>
        </p:nvSpPr>
        <p:spPr>
          <a:xfrm>
            <a:off x="7532710" y="2229393"/>
            <a:ext cx="3988730" cy="3701143"/>
          </a:xfrm>
          <a:prstGeom prst="rect">
            <a:avLst/>
          </a:prstGeom>
          <a:noFill/>
          <a:ln>
            <a:noFill/>
          </a:ln>
          <a:effectLst>
            <a:outerShdw blurRad="25400">
              <a:srgbClr val="000000">
                <a:alpha val="45882"/>
              </a:srgbClr>
            </a:outerShdw>
          </a:effectLst>
        </p:spPr>
        <p:txBody>
          <a:bodyPr spcFirstLastPara="1" wrap="square" lIns="91425" tIns="45700" rIns="91425" bIns="45700" anchor="t" anchorCtr="0">
            <a:normAutofit/>
          </a:bodyPr>
          <a:lstStyle/>
          <a:p>
            <a:pPr marL="0" lvl="0" indent="0" algn="l" rtl="0">
              <a:spcBef>
                <a:spcPts val="280"/>
              </a:spcBef>
              <a:spcAft>
                <a:spcPts val="600"/>
              </a:spcAft>
              <a:buSzPts val="980"/>
              <a:buNone/>
            </a:pPr>
            <a:r>
              <a:rPr lang="en-IN" sz="1600" dirty="0" err="1">
                <a:solidFill>
                  <a:schemeClr val="bg2"/>
                </a:solidFill>
              </a:rPr>
              <a:t>AstroSage</a:t>
            </a:r>
            <a:r>
              <a:rPr lang="en-IN" sz="1600" dirty="0">
                <a:solidFill>
                  <a:schemeClr val="bg2"/>
                </a:solidFill>
              </a:rPr>
              <a:t> is one of the most authentic astrology destinations for not only those who are seeking astrological assistance, but also for high-level astrological research and development on wide scale. It is a prolific astrological source for people to help them out from mundane questions to specialized queries. Our aim is to ameliorate those who are facing problems and betterment of humanity using divine science of astrology.</a:t>
            </a:r>
            <a:endParaRPr sz="1600" b="0" i="0" u="none" strike="noStrike" dirty="0">
              <a:solidFill>
                <a:schemeClr val="bg2"/>
              </a:solidFill>
            </a:endParaRPr>
          </a:p>
        </p:txBody>
      </p:sp>
      <p:sp>
        <p:nvSpPr>
          <p:cNvPr id="2" name="Arrow: Right 1">
            <a:extLst>
              <a:ext uri="{FF2B5EF4-FFF2-40B4-BE49-F238E27FC236}">
                <a16:creationId xmlns:a16="http://schemas.microsoft.com/office/drawing/2014/main" id="{5A013368-5B89-88FE-7361-00DC3A7D3D9E}"/>
              </a:ext>
            </a:extLst>
          </p:cNvPr>
          <p:cNvSpPr/>
          <p:nvPr/>
        </p:nvSpPr>
        <p:spPr>
          <a:xfrm>
            <a:off x="7419702" y="2418805"/>
            <a:ext cx="113007" cy="4571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BD91-3605-72B1-9578-108D8B29A3F4}"/>
              </a:ext>
            </a:extLst>
          </p:cNvPr>
          <p:cNvSpPr>
            <a:spLocks noGrp="1"/>
          </p:cNvSpPr>
          <p:nvPr>
            <p:ph type="title"/>
          </p:nvPr>
        </p:nvSpPr>
        <p:spPr/>
        <p:txBody>
          <a:bodyPr/>
          <a:lstStyle/>
          <a:p>
            <a:r>
              <a:rPr lang="en-US" dirty="0">
                <a:solidFill>
                  <a:schemeClr val="tx1"/>
                </a:solidFill>
              </a:rPr>
              <a:t>Average Rating by Consultation Type</a:t>
            </a:r>
          </a:p>
        </p:txBody>
      </p:sp>
      <p:graphicFrame>
        <p:nvGraphicFramePr>
          <p:cNvPr id="3" name="Chart 2">
            <a:extLst>
              <a:ext uri="{FF2B5EF4-FFF2-40B4-BE49-F238E27FC236}">
                <a16:creationId xmlns:a16="http://schemas.microsoft.com/office/drawing/2014/main" id="{8EB0CDF0-9FDD-6138-D53C-E074A4FC9555}"/>
              </a:ext>
            </a:extLst>
          </p:cNvPr>
          <p:cNvGraphicFramePr>
            <a:graphicFrameLocks/>
          </p:cNvGraphicFramePr>
          <p:nvPr>
            <p:extLst>
              <p:ext uri="{D42A27DB-BD31-4B8C-83A1-F6EECF244321}">
                <p14:modId xmlns:p14="http://schemas.microsoft.com/office/powerpoint/2010/main" val="139921153"/>
              </p:ext>
            </p:extLst>
          </p:nvPr>
        </p:nvGraphicFramePr>
        <p:xfrm>
          <a:off x="6253572" y="2064262"/>
          <a:ext cx="5562508" cy="3152171"/>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Box 3">
            <a:extLst>
              <a:ext uri="{FF2B5EF4-FFF2-40B4-BE49-F238E27FC236}">
                <a16:creationId xmlns:a16="http://schemas.microsoft.com/office/drawing/2014/main" id="{8AE1B64F-4645-1F60-A236-3AD6FBE69FD9}"/>
              </a:ext>
            </a:extLst>
          </p:cNvPr>
          <p:cNvSpPr txBox="1"/>
          <p:nvPr/>
        </p:nvSpPr>
        <p:spPr>
          <a:xfrm>
            <a:off x="375920" y="2377440"/>
            <a:ext cx="5665333" cy="1815882"/>
          </a:xfrm>
          <a:prstGeom prst="rect">
            <a:avLst/>
          </a:prstGeom>
          <a:noFill/>
        </p:spPr>
        <p:txBody>
          <a:bodyPr wrap="square" rtlCol="0">
            <a:spAutoFit/>
          </a:bodyPr>
          <a:lstStyle/>
          <a:p>
            <a:r>
              <a:rPr lang="en-US" dirty="0"/>
              <a:t> Call consultations were very effective, earning an average rating that</a:t>
            </a:r>
          </a:p>
          <a:p>
            <a:r>
              <a:rPr lang="en-US" dirty="0"/>
              <a:t> was almost as high as "Complementary." </a:t>
            </a:r>
          </a:p>
          <a:p>
            <a:r>
              <a:rPr lang="en-US" dirty="0"/>
              <a:t> This shows that users found them to be reliable and helpful.</a:t>
            </a:r>
          </a:p>
          <a:p>
            <a:endParaRPr lang="en-US" dirty="0"/>
          </a:p>
          <a:p>
            <a:r>
              <a:rPr lang="en-US" dirty="0"/>
              <a:t>.The lowest average rating was for chat sessions, which suggests </a:t>
            </a:r>
          </a:p>
          <a:p>
            <a:r>
              <a:rPr lang="en-US" dirty="0"/>
              <a:t> a need for service improvement. </a:t>
            </a:r>
          </a:p>
          <a:p>
            <a:r>
              <a:rPr lang="en-US" dirty="0"/>
              <a:t> This could be due to factors like slow responses, </a:t>
            </a:r>
          </a:p>
          <a:p>
            <a:r>
              <a:rPr lang="en-US" dirty="0"/>
              <a:t>  unclear information, or a lack of available agents.</a:t>
            </a:r>
          </a:p>
        </p:txBody>
      </p:sp>
      <p:sp>
        <p:nvSpPr>
          <p:cNvPr id="5" name="Arrow: Right 4">
            <a:extLst>
              <a:ext uri="{FF2B5EF4-FFF2-40B4-BE49-F238E27FC236}">
                <a16:creationId xmlns:a16="http://schemas.microsoft.com/office/drawing/2014/main" id="{06803E88-3630-A4D8-F54F-0AC1CF1850BF}"/>
              </a:ext>
            </a:extLst>
          </p:cNvPr>
          <p:cNvSpPr/>
          <p:nvPr/>
        </p:nvSpPr>
        <p:spPr>
          <a:xfrm>
            <a:off x="289560" y="2505550"/>
            <a:ext cx="71120" cy="71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BEBF83AC-C6C3-9F25-FADC-96823D96B7DE}"/>
              </a:ext>
            </a:extLst>
          </p:cNvPr>
          <p:cNvSpPr/>
          <p:nvPr/>
        </p:nvSpPr>
        <p:spPr>
          <a:xfrm>
            <a:off x="289560" y="3353743"/>
            <a:ext cx="71120" cy="7112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59597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03"/>
        <p:cNvGrpSpPr/>
        <p:nvPr/>
      </p:nvGrpSpPr>
      <p:grpSpPr>
        <a:xfrm>
          <a:off x="0" y="0"/>
          <a:ext cx="0" cy="0"/>
          <a:chOff x="0" y="0"/>
          <a:chExt cx="0" cy="0"/>
        </a:xfrm>
      </p:grpSpPr>
      <p:sp>
        <p:nvSpPr>
          <p:cNvPr id="304" name="Google Shape;304;p16"/>
          <p:cNvSpPr txBox="1">
            <a:spLocks noGrp="1"/>
          </p:cNvSpPr>
          <p:nvPr>
            <p:ph type="title"/>
          </p:nvPr>
        </p:nvSpPr>
        <p:spPr>
          <a:xfrm>
            <a:off x="7532710" y="1164771"/>
            <a:ext cx="3971902" cy="2492829"/>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spcBef>
                <a:spcPts val="0"/>
              </a:spcBef>
              <a:spcAft>
                <a:spcPts val="0"/>
              </a:spcAft>
              <a:buClr>
                <a:srgbClr val="C00000"/>
              </a:buClr>
              <a:buSzPts val="4800"/>
              <a:buFont typeface="Lustria"/>
              <a:buNone/>
            </a:pPr>
            <a:r>
              <a:rPr lang="en-IN" sz="4800">
                <a:solidFill>
                  <a:srgbClr val="C00000"/>
                </a:solidFill>
              </a:rPr>
              <a:t>Astrosage dashboard</a:t>
            </a:r>
            <a:endParaRPr/>
          </a:p>
        </p:txBody>
      </p:sp>
      <p:pic>
        <p:nvPicPr>
          <p:cNvPr id="305" name="Google Shape;305;p16"/>
          <p:cNvPicPr preferRelativeResize="0"/>
          <p:nvPr/>
        </p:nvPicPr>
        <p:blipFill rotWithShape="1">
          <a:blip r:embed="rId3">
            <a:alphaModFix/>
          </a:blip>
          <a:srcRect r="29138" b="1"/>
          <a:stretch/>
        </p:blipFill>
        <p:spPr>
          <a:xfrm>
            <a:off x="1101217" y="1706604"/>
            <a:ext cx="5450437" cy="311507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14A78-E329-E055-E0E3-7A9B6A9D9A9E}"/>
              </a:ext>
            </a:extLst>
          </p:cNvPr>
          <p:cNvSpPr>
            <a:spLocks noGrp="1"/>
          </p:cNvSpPr>
          <p:nvPr>
            <p:ph type="title"/>
          </p:nvPr>
        </p:nvSpPr>
        <p:spPr/>
        <p:txBody>
          <a:bodyPr>
            <a:normAutofit/>
          </a:bodyPr>
          <a:lstStyle/>
          <a:p>
            <a:r>
              <a:rPr lang="en-US" dirty="0">
                <a:solidFill>
                  <a:srgbClr val="000000"/>
                </a:solidFill>
              </a:rPr>
              <a:t>Recommendations:</a:t>
            </a:r>
            <a:endParaRPr lang="en-US" dirty="0"/>
          </a:p>
        </p:txBody>
      </p:sp>
      <p:sp>
        <p:nvSpPr>
          <p:cNvPr id="4" name="TextBox 3">
            <a:extLst>
              <a:ext uri="{FF2B5EF4-FFF2-40B4-BE49-F238E27FC236}">
                <a16:creationId xmlns:a16="http://schemas.microsoft.com/office/drawing/2014/main" id="{D50DE306-8810-68B4-6AB8-5B664D8A459D}"/>
              </a:ext>
            </a:extLst>
          </p:cNvPr>
          <p:cNvSpPr txBox="1"/>
          <p:nvPr/>
        </p:nvSpPr>
        <p:spPr>
          <a:xfrm>
            <a:off x="1869440" y="1936284"/>
            <a:ext cx="7874000" cy="3447098"/>
          </a:xfrm>
          <a:prstGeom prst="rect">
            <a:avLst/>
          </a:prstGeom>
          <a:noFill/>
        </p:spPr>
        <p:txBody>
          <a:bodyPr wrap="square">
            <a:spAutoFit/>
          </a:bodyPr>
          <a:lstStyle/>
          <a:p>
            <a:pPr marL="457200" rtl="0" fontAlgn="base">
              <a:spcBef>
                <a:spcPts val="1200"/>
              </a:spcBef>
              <a:spcAft>
                <a:spcPts val="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Hiring &amp; Training : Invest in hiring additional agents and providing training to improve agent performance and reduce workload.</a:t>
            </a:r>
          </a:p>
          <a:p>
            <a:pPr marL="457200" rtl="0" fontAlgn="base">
              <a:spcBef>
                <a:spcPts val="1200"/>
              </a:spcBef>
              <a:spcAft>
                <a:spcPts val="0"/>
              </a:spcAft>
              <a:buFont typeface="Arial" panose="020B0604020202020204" pitchFamily="34" charset="0"/>
              <a:buChar char="•"/>
            </a:pPr>
            <a:endParaRPr lang="en-US" sz="1800" b="1" i="0" u="none" strike="noStrike" dirty="0">
              <a:solidFill>
                <a:srgbClr val="000000"/>
              </a:solidFill>
              <a:effectLst/>
              <a:latin typeface="Calibri" panose="020F0502020204030204" pitchFamily="34" charset="0"/>
            </a:endParaRPr>
          </a:p>
          <a:p>
            <a:pPr marL="457200" rtl="0" fontAlgn="base">
              <a:spcBef>
                <a:spcPts val="0"/>
              </a:spcBef>
              <a:spcAft>
                <a:spcPts val="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Technology Upgrades : Implement AI chatbots to handle routine inquiries and predictive analytics to optimize agent allocation during peak times.</a:t>
            </a:r>
          </a:p>
          <a:p>
            <a:pPr marL="457200" rtl="0" fontAlgn="base">
              <a:spcBef>
                <a:spcPts val="0"/>
              </a:spcBef>
              <a:spcAft>
                <a:spcPts val="0"/>
              </a:spcAft>
              <a:buFont typeface="Arial" panose="020B0604020202020204" pitchFamily="34" charset="0"/>
              <a:buChar char="•"/>
            </a:pPr>
            <a:endParaRPr lang="en-US" sz="1800" b="1" i="0" u="none" strike="noStrike" dirty="0">
              <a:solidFill>
                <a:srgbClr val="000000"/>
              </a:solidFill>
              <a:effectLst/>
              <a:latin typeface="Calibri" panose="020F0502020204030204" pitchFamily="34" charset="0"/>
            </a:endParaRPr>
          </a:p>
          <a:p>
            <a:pPr marL="457200" rtl="0" fontAlgn="base">
              <a:spcBef>
                <a:spcPts val="0"/>
              </a:spcBef>
              <a:spcAft>
                <a:spcPts val="12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Customer Feedback &amp; Monitoring Systems: Develop tools to capture real-time feedback and monitor agent performance, allowing for immediate interventions.</a:t>
            </a:r>
          </a:p>
          <a:p>
            <a:pPr marL="457200" rtl="0" fontAlgn="base">
              <a:spcBef>
                <a:spcPts val="0"/>
              </a:spcBef>
              <a:spcAft>
                <a:spcPts val="1200"/>
              </a:spcAft>
              <a:buFont typeface="Arial" panose="020B0604020202020204" pitchFamily="34" charset="0"/>
              <a:buChar char="•"/>
            </a:pPr>
            <a:r>
              <a:rPr lang="en-US" sz="1800" b="1" i="0" u="none" strike="noStrike" dirty="0">
                <a:solidFill>
                  <a:srgbClr val="000000"/>
                </a:solidFill>
                <a:effectLst/>
                <a:latin typeface="Calibri" panose="020F0502020204030204" pitchFamily="34" charset="0"/>
              </a:rPr>
              <a:t>Operational Efficiency : Invest in optimizing call routing systems to ensure efficient use of agent time and reduce queue times.</a:t>
            </a:r>
          </a:p>
        </p:txBody>
      </p:sp>
    </p:spTree>
    <p:extLst>
      <p:ext uri="{BB962C8B-B14F-4D97-AF65-F5344CB8AC3E}">
        <p14:creationId xmlns:p14="http://schemas.microsoft.com/office/powerpoint/2010/main" val="38143611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C517E-D144-D903-E11B-BD028DC371C2}"/>
              </a:ext>
            </a:extLst>
          </p:cNvPr>
          <p:cNvSpPr>
            <a:spLocks noGrp="1"/>
          </p:cNvSpPr>
          <p:nvPr>
            <p:ph type="title"/>
          </p:nvPr>
        </p:nvSpPr>
        <p:spPr/>
        <p:txBody>
          <a:bodyPr/>
          <a:lstStyle/>
          <a:p>
            <a:r>
              <a:rPr lang="en-US" dirty="0">
                <a:solidFill>
                  <a:schemeClr val="bg2"/>
                </a:solidFill>
              </a:rPr>
              <a:t>CONCLUSION</a:t>
            </a:r>
          </a:p>
        </p:txBody>
      </p:sp>
      <p:sp>
        <p:nvSpPr>
          <p:cNvPr id="4" name="TextBox 3">
            <a:extLst>
              <a:ext uri="{FF2B5EF4-FFF2-40B4-BE49-F238E27FC236}">
                <a16:creationId xmlns:a16="http://schemas.microsoft.com/office/drawing/2014/main" id="{0070280E-55F4-71C8-C3BA-0DECBFAE5176}"/>
              </a:ext>
            </a:extLst>
          </p:cNvPr>
          <p:cNvSpPr txBox="1"/>
          <p:nvPr/>
        </p:nvSpPr>
        <p:spPr>
          <a:xfrm>
            <a:off x="2702560" y="1658131"/>
            <a:ext cx="7101840" cy="4053417"/>
          </a:xfrm>
          <a:prstGeom prst="rect">
            <a:avLst/>
          </a:prstGeom>
          <a:noFill/>
        </p:spPr>
        <p:txBody>
          <a:bodyPr wrap="square">
            <a:spAutoFit/>
          </a:bodyPr>
          <a:lstStyle/>
          <a:p>
            <a:pPr marR="0" lvl="0" rtl="0">
              <a:lnSpc>
                <a:spcPct val="90000"/>
              </a:lnSpc>
              <a:spcBef>
                <a:spcPts val="0"/>
              </a:spcBef>
              <a:spcAft>
                <a:spcPts val="0"/>
              </a:spcAft>
              <a:buClr>
                <a:schemeClr val="lt1"/>
              </a:buClr>
              <a:buSzPts val="1120"/>
            </a:pPr>
            <a:r>
              <a:rPr lang="en-US" sz="2000" b="1" dirty="0">
                <a:solidFill>
                  <a:schemeClr val="bg2"/>
                </a:solidFill>
              </a:rPr>
              <a:t>Suggestions for improvement Based on Findings</a:t>
            </a:r>
          </a:p>
          <a:p>
            <a:pPr marR="0" lvl="0" rtl="0">
              <a:lnSpc>
                <a:spcPct val="90000"/>
              </a:lnSpc>
              <a:spcBef>
                <a:spcPts val="0"/>
              </a:spcBef>
              <a:spcAft>
                <a:spcPts val="0"/>
              </a:spcAft>
              <a:buClr>
                <a:schemeClr val="lt1"/>
              </a:buClr>
              <a:buSzPts val="1120"/>
            </a:pPr>
            <a:endParaRPr lang="en-US" dirty="0">
              <a:solidFill>
                <a:schemeClr val="bg2"/>
              </a:solidFill>
            </a:endParaRPr>
          </a:p>
          <a:p>
            <a:pPr marR="0" lvl="0" rtl="0">
              <a:lnSpc>
                <a:spcPct val="90000"/>
              </a:lnSpc>
              <a:spcBef>
                <a:spcPts val="0"/>
              </a:spcBef>
              <a:spcAft>
                <a:spcPts val="0"/>
              </a:spcAft>
              <a:buClr>
                <a:schemeClr val="lt1"/>
              </a:buClr>
              <a:buSzPts val="1120"/>
            </a:pPr>
            <a:r>
              <a:rPr lang="en-US" b="1" dirty="0">
                <a:solidFill>
                  <a:schemeClr val="bg2"/>
                </a:solidFill>
              </a:rPr>
              <a:t>Agent Training:</a:t>
            </a:r>
          </a:p>
          <a:p>
            <a:pPr marR="0" lvl="0" rtl="0">
              <a:lnSpc>
                <a:spcPct val="90000"/>
              </a:lnSpc>
              <a:spcBef>
                <a:spcPts val="0"/>
              </a:spcBef>
              <a:spcAft>
                <a:spcPts val="0"/>
              </a:spcAft>
              <a:buClr>
                <a:schemeClr val="lt1"/>
              </a:buClr>
              <a:buSzPts val="1120"/>
            </a:pPr>
            <a:r>
              <a:rPr lang="en-US" dirty="0">
                <a:solidFill>
                  <a:schemeClr val="bg2"/>
                </a:solidFill>
              </a:rPr>
              <a:t>               </a:t>
            </a:r>
            <a:r>
              <a:rPr lang="en-US" dirty="0">
                <a:solidFill>
                  <a:schemeClr val="accent3"/>
                </a:solidFill>
              </a:rPr>
              <a:t>Focus training on areas that correlate with high satisfaction, such</a:t>
            </a:r>
          </a:p>
          <a:p>
            <a:pPr marR="0" lvl="0" rtl="0">
              <a:lnSpc>
                <a:spcPct val="90000"/>
              </a:lnSpc>
              <a:spcBef>
                <a:spcPts val="0"/>
              </a:spcBef>
              <a:spcAft>
                <a:spcPts val="0"/>
              </a:spcAft>
              <a:buClr>
                <a:schemeClr val="lt1"/>
              </a:buClr>
              <a:buSzPts val="1120"/>
            </a:pPr>
            <a:r>
              <a:rPr lang="en-US" dirty="0">
                <a:solidFill>
                  <a:schemeClr val="accent3"/>
                </a:solidFill>
              </a:rPr>
              <a:t>               As consultation effectiveness or reduced resolution time.</a:t>
            </a:r>
          </a:p>
          <a:p>
            <a:pPr marR="0" lvl="0" rtl="0">
              <a:lnSpc>
                <a:spcPct val="90000"/>
              </a:lnSpc>
              <a:spcBef>
                <a:spcPts val="0"/>
              </a:spcBef>
              <a:spcAft>
                <a:spcPts val="0"/>
              </a:spcAft>
              <a:buClr>
                <a:schemeClr val="lt1"/>
              </a:buClr>
              <a:buSzPts val="1120"/>
            </a:pPr>
            <a:endParaRPr lang="en-US" b="1" dirty="0">
              <a:solidFill>
                <a:schemeClr val="bg2"/>
              </a:solidFill>
            </a:endParaRPr>
          </a:p>
          <a:p>
            <a:pPr marR="0" lvl="0" rtl="0">
              <a:lnSpc>
                <a:spcPct val="90000"/>
              </a:lnSpc>
              <a:spcBef>
                <a:spcPts val="0"/>
              </a:spcBef>
              <a:spcAft>
                <a:spcPts val="0"/>
              </a:spcAft>
              <a:buClr>
                <a:schemeClr val="lt1"/>
              </a:buClr>
              <a:buSzPts val="1120"/>
            </a:pPr>
            <a:r>
              <a:rPr lang="en-US" b="1" dirty="0">
                <a:solidFill>
                  <a:schemeClr val="bg2"/>
                </a:solidFill>
              </a:rPr>
              <a:t>Optimization of Call Duration:</a:t>
            </a:r>
          </a:p>
          <a:p>
            <a:pPr marR="0" lvl="0" rtl="0">
              <a:lnSpc>
                <a:spcPct val="90000"/>
              </a:lnSpc>
              <a:spcBef>
                <a:spcPts val="0"/>
              </a:spcBef>
              <a:spcAft>
                <a:spcPts val="0"/>
              </a:spcAft>
              <a:buClr>
                <a:schemeClr val="lt1"/>
              </a:buClr>
              <a:buSzPts val="1120"/>
            </a:pPr>
            <a:endParaRPr lang="en-US" dirty="0">
              <a:solidFill>
                <a:schemeClr val="bg2"/>
              </a:solidFill>
            </a:endParaRPr>
          </a:p>
          <a:p>
            <a:pPr marR="0" lvl="0" rtl="0">
              <a:lnSpc>
                <a:spcPct val="90000"/>
              </a:lnSpc>
              <a:spcBef>
                <a:spcPts val="0"/>
              </a:spcBef>
              <a:spcAft>
                <a:spcPts val="0"/>
              </a:spcAft>
              <a:buClr>
                <a:schemeClr val="lt1"/>
              </a:buClr>
              <a:buSzPts val="1120"/>
            </a:pPr>
            <a:r>
              <a:rPr lang="en-US" dirty="0">
                <a:solidFill>
                  <a:schemeClr val="accent3"/>
                </a:solidFill>
              </a:rPr>
              <a:t>              Identify the optimal duration range where satisfaction is highest and aim</a:t>
            </a:r>
          </a:p>
          <a:p>
            <a:pPr marR="0" lvl="0" rtl="0">
              <a:lnSpc>
                <a:spcPct val="90000"/>
              </a:lnSpc>
              <a:spcBef>
                <a:spcPts val="0"/>
              </a:spcBef>
              <a:spcAft>
                <a:spcPts val="0"/>
              </a:spcAft>
              <a:buClr>
                <a:schemeClr val="lt1"/>
              </a:buClr>
              <a:buSzPts val="1120"/>
            </a:pPr>
            <a:r>
              <a:rPr lang="en-US" dirty="0">
                <a:solidFill>
                  <a:schemeClr val="accent3"/>
                </a:solidFill>
              </a:rPr>
              <a:t>              for efficiency within that range.</a:t>
            </a:r>
          </a:p>
          <a:p>
            <a:pPr marR="0" lvl="0" rtl="0">
              <a:lnSpc>
                <a:spcPct val="90000"/>
              </a:lnSpc>
              <a:spcBef>
                <a:spcPts val="0"/>
              </a:spcBef>
              <a:spcAft>
                <a:spcPts val="0"/>
              </a:spcAft>
              <a:buClr>
                <a:schemeClr val="lt1"/>
              </a:buClr>
              <a:buSzPts val="1120"/>
            </a:pPr>
            <a:endParaRPr lang="en-US" dirty="0">
              <a:solidFill>
                <a:schemeClr val="bg2"/>
              </a:solidFill>
            </a:endParaRPr>
          </a:p>
          <a:p>
            <a:pPr marR="0" lvl="0" rtl="0">
              <a:lnSpc>
                <a:spcPct val="90000"/>
              </a:lnSpc>
              <a:spcBef>
                <a:spcPts val="0"/>
              </a:spcBef>
              <a:spcAft>
                <a:spcPts val="0"/>
              </a:spcAft>
              <a:buClr>
                <a:schemeClr val="lt1"/>
              </a:buClr>
              <a:buSzPts val="1120"/>
            </a:pPr>
            <a:r>
              <a:rPr lang="en-US" b="1" dirty="0">
                <a:solidFill>
                  <a:schemeClr val="bg2"/>
                </a:solidFill>
              </a:rPr>
              <a:t>Feedback Integration:</a:t>
            </a:r>
          </a:p>
          <a:p>
            <a:pPr marR="0" lvl="0" rtl="0">
              <a:lnSpc>
                <a:spcPct val="90000"/>
              </a:lnSpc>
              <a:spcBef>
                <a:spcPts val="0"/>
              </a:spcBef>
              <a:spcAft>
                <a:spcPts val="0"/>
              </a:spcAft>
              <a:buClr>
                <a:schemeClr val="lt1"/>
              </a:buClr>
              <a:buSzPts val="1120"/>
            </a:pPr>
            <a:endParaRPr lang="en-US" dirty="0">
              <a:solidFill>
                <a:schemeClr val="bg2"/>
              </a:solidFill>
            </a:endParaRPr>
          </a:p>
          <a:p>
            <a:pPr marR="0" lvl="0" rtl="0">
              <a:lnSpc>
                <a:spcPct val="90000"/>
              </a:lnSpc>
              <a:spcBef>
                <a:spcPts val="0"/>
              </a:spcBef>
              <a:spcAft>
                <a:spcPts val="0"/>
              </a:spcAft>
              <a:buClr>
                <a:schemeClr val="lt1"/>
              </a:buClr>
              <a:buSzPts val="1120"/>
            </a:pPr>
            <a:r>
              <a:rPr lang="en-US" dirty="0">
                <a:solidFill>
                  <a:schemeClr val="bg2"/>
                </a:solidFill>
              </a:rPr>
              <a:t>            </a:t>
            </a:r>
            <a:r>
              <a:rPr lang="en-US" dirty="0">
                <a:solidFill>
                  <a:schemeClr val="accent3"/>
                </a:solidFill>
              </a:rPr>
              <a:t>  Use customer feedback to identify pin points and success areas </a:t>
            </a:r>
          </a:p>
          <a:p>
            <a:pPr marR="0" lvl="0" rtl="0">
              <a:lnSpc>
                <a:spcPct val="90000"/>
              </a:lnSpc>
              <a:spcBef>
                <a:spcPts val="0"/>
              </a:spcBef>
              <a:spcAft>
                <a:spcPts val="0"/>
              </a:spcAft>
              <a:buClr>
                <a:schemeClr val="lt1"/>
              </a:buClr>
              <a:buSzPts val="1120"/>
            </a:pPr>
            <a:r>
              <a:rPr lang="en-US" dirty="0">
                <a:solidFill>
                  <a:schemeClr val="accent3"/>
                </a:solidFill>
              </a:rPr>
              <a:t>              for iterative improvement.</a:t>
            </a:r>
          </a:p>
          <a:p>
            <a:pPr marR="0" lvl="0" rtl="0">
              <a:lnSpc>
                <a:spcPct val="90000"/>
              </a:lnSpc>
              <a:spcBef>
                <a:spcPts val="0"/>
              </a:spcBef>
              <a:spcAft>
                <a:spcPts val="0"/>
              </a:spcAft>
              <a:buClr>
                <a:schemeClr val="lt1"/>
              </a:buClr>
              <a:buSzPts val="1120"/>
            </a:pPr>
            <a:endParaRPr lang="en-US" dirty="0">
              <a:solidFill>
                <a:schemeClr val="bg2"/>
              </a:solidFill>
            </a:endParaRPr>
          </a:p>
          <a:p>
            <a:pPr marR="0" lvl="0" rtl="0">
              <a:lnSpc>
                <a:spcPct val="90000"/>
              </a:lnSpc>
              <a:spcBef>
                <a:spcPts val="0"/>
              </a:spcBef>
              <a:spcAft>
                <a:spcPts val="0"/>
              </a:spcAft>
              <a:buClr>
                <a:schemeClr val="lt1"/>
              </a:buClr>
              <a:buSzPts val="1120"/>
            </a:pPr>
            <a:r>
              <a:rPr lang="en-US" b="1" dirty="0">
                <a:solidFill>
                  <a:schemeClr val="bg2"/>
                </a:solidFill>
              </a:rPr>
              <a:t>Strategic Resource Allocation:</a:t>
            </a:r>
          </a:p>
          <a:p>
            <a:pPr marR="0" lvl="0" rtl="0">
              <a:lnSpc>
                <a:spcPct val="90000"/>
              </a:lnSpc>
              <a:spcBef>
                <a:spcPts val="0"/>
              </a:spcBef>
              <a:spcAft>
                <a:spcPts val="0"/>
              </a:spcAft>
              <a:buClr>
                <a:schemeClr val="lt1"/>
              </a:buClr>
              <a:buSzPts val="1120"/>
            </a:pPr>
            <a:r>
              <a:rPr lang="en-US" dirty="0">
                <a:solidFill>
                  <a:schemeClr val="bg2"/>
                </a:solidFill>
              </a:rPr>
              <a:t>               </a:t>
            </a:r>
          </a:p>
          <a:p>
            <a:pPr marR="0" lvl="0" rtl="0">
              <a:lnSpc>
                <a:spcPct val="90000"/>
              </a:lnSpc>
              <a:spcBef>
                <a:spcPts val="0"/>
              </a:spcBef>
              <a:spcAft>
                <a:spcPts val="0"/>
              </a:spcAft>
              <a:buClr>
                <a:schemeClr val="lt1"/>
              </a:buClr>
              <a:buSzPts val="1120"/>
            </a:pPr>
            <a:r>
              <a:rPr lang="en-US" dirty="0">
                <a:solidFill>
                  <a:schemeClr val="accent3"/>
                </a:solidFill>
              </a:rPr>
              <a:t>              Deploy high-performing agents during critical time slots or for </a:t>
            </a:r>
          </a:p>
          <a:p>
            <a:pPr marR="0" lvl="0" rtl="0">
              <a:lnSpc>
                <a:spcPct val="90000"/>
              </a:lnSpc>
              <a:spcBef>
                <a:spcPts val="0"/>
              </a:spcBef>
              <a:spcAft>
                <a:spcPts val="0"/>
              </a:spcAft>
              <a:buClr>
                <a:schemeClr val="lt1"/>
              </a:buClr>
              <a:buSzPts val="1120"/>
            </a:pPr>
            <a:r>
              <a:rPr lang="en-US" dirty="0">
                <a:solidFill>
                  <a:schemeClr val="accent3"/>
                </a:solidFill>
              </a:rPr>
              <a:t>              complex cases to maintain satisfaction levels.</a:t>
            </a:r>
          </a:p>
        </p:txBody>
      </p:sp>
    </p:spTree>
    <p:extLst>
      <p:ext uri="{BB962C8B-B14F-4D97-AF65-F5344CB8AC3E}">
        <p14:creationId xmlns:p14="http://schemas.microsoft.com/office/powerpoint/2010/main" val="3947009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22"/>
          <p:cNvSpPr/>
          <p:nvPr/>
        </p:nvSpPr>
        <p:spPr>
          <a:xfrm>
            <a:off x="3233058" y="2967335"/>
            <a:ext cx="5170212"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5400" b="1" dirty="0">
                <a:solidFill>
                  <a:srgbClr val="FEFEFE"/>
                </a:solidFill>
                <a:latin typeface="Lustria"/>
                <a:ea typeface="Lustria"/>
                <a:cs typeface="Lustria"/>
                <a:sym typeface="Lustria"/>
              </a:rPr>
              <a:t>Thank You</a:t>
            </a:r>
            <a:endParaRPr lang="en-IN" sz="5400" b="1" cap="none" dirty="0">
              <a:solidFill>
                <a:srgbClr val="FEFEFE"/>
              </a:solidFill>
              <a:latin typeface="Lustria"/>
              <a:ea typeface="Lustria"/>
              <a:cs typeface="Lustria"/>
              <a:sym typeface="Lust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E9E91-181B-7EE6-DB90-07013FBF372E}"/>
              </a:ext>
            </a:extLst>
          </p:cNvPr>
          <p:cNvSpPr>
            <a:spLocks noGrp="1"/>
          </p:cNvSpPr>
          <p:nvPr>
            <p:ph type="title"/>
          </p:nvPr>
        </p:nvSpPr>
        <p:spPr>
          <a:xfrm>
            <a:off x="919119" y="365760"/>
            <a:ext cx="10353762" cy="970450"/>
          </a:xfrm>
        </p:spPr>
        <p:txBody>
          <a:bodyPr/>
          <a:lstStyle/>
          <a:p>
            <a:r>
              <a:rPr lang="en-US" b="1" dirty="0">
                <a:solidFill>
                  <a:schemeClr val="bg2"/>
                </a:solidFill>
              </a:rPr>
              <a:t>Problem Statement</a:t>
            </a:r>
          </a:p>
        </p:txBody>
      </p:sp>
      <p:cxnSp>
        <p:nvCxnSpPr>
          <p:cNvPr id="4" name="Straight Connector 3">
            <a:extLst>
              <a:ext uri="{FF2B5EF4-FFF2-40B4-BE49-F238E27FC236}">
                <a16:creationId xmlns:a16="http://schemas.microsoft.com/office/drawing/2014/main" id="{2F863DE6-4119-5AF6-2255-5D440E1B6251}"/>
              </a:ext>
            </a:extLst>
          </p:cNvPr>
          <p:cNvCxnSpPr/>
          <p:nvPr/>
        </p:nvCxnSpPr>
        <p:spPr>
          <a:xfrm>
            <a:off x="568960" y="1580050"/>
            <a:ext cx="1150112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56B727F-910F-FFBA-F611-E36BDE11A5EA}"/>
              </a:ext>
            </a:extLst>
          </p:cNvPr>
          <p:cNvSpPr txBox="1"/>
          <p:nvPr/>
        </p:nvSpPr>
        <p:spPr>
          <a:xfrm>
            <a:off x="134974" y="1960880"/>
            <a:ext cx="11676594" cy="830997"/>
          </a:xfrm>
          <a:prstGeom prst="rect">
            <a:avLst/>
          </a:prstGeom>
          <a:noFill/>
        </p:spPr>
        <p:txBody>
          <a:bodyPr wrap="none" rtlCol="0">
            <a:spAutoFit/>
          </a:bodyPr>
          <a:lstStyle/>
          <a:p>
            <a:r>
              <a:rPr lang="en-US" sz="1600" b="1" dirty="0" err="1"/>
              <a:t>AstroSage</a:t>
            </a:r>
            <a:r>
              <a:rPr lang="en-US" sz="1600" b="1" dirty="0"/>
              <a:t> is looking to improve its call center operations. To handle the increasing volume of calls and diverse types</a:t>
            </a:r>
          </a:p>
          <a:p>
            <a:r>
              <a:rPr lang="en-US" sz="1600" b="1" dirty="0"/>
              <a:t>of customer interactions—like phone calls, chats, and consultations—management needs a better understanding of </a:t>
            </a:r>
          </a:p>
          <a:p>
            <a:r>
              <a:rPr lang="en-US" sz="1600" b="1" dirty="0"/>
              <a:t>several key areas:</a:t>
            </a:r>
          </a:p>
        </p:txBody>
      </p:sp>
      <p:sp>
        <p:nvSpPr>
          <p:cNvPr id="6" name="TextBox 5">
            <a:extLst>
              <a:ext uri="{FF2B5EF4-FFF2-40B4-BE49-F238E27FC236}">
                <a16:creationId xmlns:a16="http://schemas.microsoft.com/office/drawing/2014/main" id="{828747E8-D005-C0CF-A309-9AD3F7BE4592}"/>
              </a:ext>
            </a:extLst>
          </p:cNvPr>
          <p:cNvSpPr txBox="1"/>
          <p:nvPr/>
        </p:nvSpPr>
        <p:spPr>
          <a:xfrm>
            <a:off x="751840" y="3352800"/>
            <a:ext cx="10054355" cy="2308324"/>
          </a:xfrm>
          <a:prstGeom prst="rect">
            <a:avLst/>
          </a:prstGeom>
          <a:noFill/>
        </p:spPr>
        <p:txBody>
          <a:bodyPr wrap="none" rtlCol="0">
            <a:spAutoFit/>
          </a:bodyPr>
          <a:lstStyle/>
          <a:p>
            <a:r>
              <a:rPr lang="en-US" dirty="0"/>
              <a:t>- </a:t>
            </a:r>
            <a:r>
              <a:rPr lang="en-US" sz="1600" dirty="0"/>
              <a:t>How call volume and agent workload change over time.</a:t>
            </a:r>
          </a:p>
          <a:p>
            <a:endParaRPr lang="en-US" sz="1600" dirty="0"/>
          </a:p>
          <a:p>
            <a:r>
              <a:rPr lang="en-US" sz="1600" dirty="0"/>
              <a:t>- What factors most influence customer satisfaction.</a:t>
            </a:r>
          </a:p>
          <a:p>
            <a:endParaRPr lang="en-US" sz="1600" dirty="0"/>
          </a:p>
          <a:p>
            <a:r>
              <a:rPr lang="en-US" sz="1600" dirty="0"/>
              <a:t>- A breakdown of operational costs and revenue.</a:t>
            </a:r>
          </a:p>
          <a:p>
            <a:endParaRPr lang="en-US" sz="1600" dirty="0"/>
          </a:p>
          <a:p>
            <a:r>
              <a:rPr lang="en-US" sz="1600" dirty="0"/>
              <a:t>- Patterns in repeat callers and how they use the platform.</a:t>
            </a:r>
          </a:p>
          <a:p>
            <a:endParaRPr lang="en-US" sz="1600" dirty="0"/>
          </a:p>
          <a:p>
            <a:r>
              <a:rPr lang="en-US" sz="1600" dirty="0"/>
              <a:t>- Where to best invest resources, whether in hiring new staff, training existing ones, or upgrading technology.</a:t>
            </a:r>
          </a:p>
        </p:txBody>
      </p:sp>
    </p:spTree>
    <p:extLst>
      <p:ext uri="{BB962C8B-B14F-4D97-AF65-F5344CB8AC3E}">
        <p14:creationId xmlns:p14="http://schemas.microsoft.com/office/powerpoint/2010/main" val="2735073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82"/>
        <p:cNvGrpSpPr/>
        <p:nvPr/>
      </p:nvGrpSpPr>
      <p:grpSpPr>
        <a:xfrm>
          <a:off x="0" y="0"/>
          <a:ext cx="0" cy="0"/>
          <a:chOff x="0" y="0"/>
          <a:chExt cx="0" cy="0"/>
        </a:xfrm>
      </p:grpSpPr>
      <p:graphicFrame>
        <p:nvGraphicFramePr>
          <p:cNvPr id="183" name="Google Shape;183;p4"/>
          <p:cNvGraphicFramePr/>
          <p:nvPr>
            <p:extLst>
              <p:ext uri="{D42A27DB-BD31-4B8C-83A1-F6EECF244321}">
                <p14:modId xmlns:p14="http://schemas.microsoft.com/office/powerpoint/2010/main" val="1046847294"/>
              </p:ext>
            </p:extLst>
          </p:nvPr>
        </p:nvGraphicFramePr>
        <p:xfrm>
          <a:off x="8393374" y="1151965"/>
          <a:ext cx="2795650" cy="1082300"/>
        </p:xfrm>
        <a:graphic>
          <a:graphicData uri="http://schemas.openxmlformats.org/drawingml/2006/table">
            <a:tbl>
              <a:tblPr>
                <a:noFill/>
                <a:tableStyleId>{44DC7231-9F2D-4722-9867-A4D4F8DACEC5}</a:tableStyleId>
              </a:tblPr>
              <a:tblGrid>
                <a:gridCol w="1119875">
                  <a:extLst>
                    <a:ext uri="{9D8B030D-6E8A-4147-A177-3AD203B41FA5}">
                      <a16:colId xmlns:a16="http://schemas.microsoft.com/office/drawing/2014/main" val="20000"/>
                    </a:ext>
                  </a:extLst>
                </a:gridCol>
                <a:gridCol w="1675775">
                  <a:extLst>
                    <a:ext uri="{9D8B030D-6E8A-4147-A177-3AD203B41FA5}">
                      <a16:colId xmlns:a16="http://schemas.microsoft.com/office/drawing/2014/main" val="20001"/>
                    </a:ext>
                  </a:extLst>
                </a:gridCol>
              </a:tblGrid>
              <a:tr h="455250">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Total Consultation</a:t>
                      </a:r>
                      <a:endParaRPr sz="1400" b="1" i="0" u="none" strike="noStrike" cap="none">
                        <a:solidFill>
                          <a:schemeClr val="bg2"/>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IN" sz="1400" b="1" u="none" strike="noStrike" cap="none" dirty="0">
                          <a:solidFill>
                            <a:schemeClr val="bg2"/>
                          </a:solidFill>
                          <a:latin typeface="Arial"/>
                          <a:ea typeface="Arial"/>
                          <a:cs typeface="Arial"/>
                          <a:sym typeface="Arial"/>
                        </a:rPr>
                        <a:t>28027</a:t>
                      </a:r>
                      <a:endParaRPr sz="1400" b="1" i="0" u="none" strike="noStrike" cap="none" dirty="0">
                        <a:solidFill>
                          <a:schemeClr val="bg2"/>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0"/>
                  </a:ext>
                </a:extLst>
              </a:tr>
              <a:tr h="313525">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 </a:t>
                      </a:r>
                      <a:endParaRPr sz="1400" b="1" i="0" u="none" strike="noStrike" cap="none">
                        <a:solidFill>
                          <a:schemeClr val="bg2"/>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 </a:t>
                      </a:r>
                      <a:endParaRPr sz="1400" b="1" i="0" u="none" strike="noStrike" cap="none">
                        <a:solidFill>
                          <a:schemeClr val="bg2"/>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1"/>
                  </a:ext>
                </a:extLst>
              </a:tr>
              <a:tr h="313525">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Net Amount</a:t>
                      </a:r>
                      <a:endParaRPr sz="1400" b="1" i="0" u="none" strike="noStrike" cap="none">
                        <a:solidFill>
                          <a:schemeClr val="bg2"/>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IN" sz="1400" b="1" u="none" strike="noStrike" cap="none" dirty="0">
                          <a:solidFill>
                            <a:schemeClr val="bg2"/>
                          </a:solidFill>
                          <a:latin typeface="Arial"/>
                          <a:ea typeface="Arial"/>
                          <a:cs typeface="Arial"/>
                          <a:sym typeface="Arial"/>
                        </a:rPr>
                        <a:t>213987.31</a:t>
                      </a:r>
                      <a:endParaRPr sz="1400" b="1" i="0" u="none" strike="noStrike" cap="none" dirty="0">
                        <a:solidFill>
                          <a:schemeClr val="bg2"/>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2"/>
                  </a:ext>
                </a:extLst>
              </a:tr>
            </a:tbl>
          </a:graphicData>
        </a:graphic>
      </p:graphicFrame>
      <p:sp>
        <p:nvSpPr>
          <p:cNvPr id="184" name="Google Shape;184;p4"/>
          <p:cNvSpPr txBox="1">
            <a:spLocks noGrp="1"/>
          </p:cNvSpPr>
          <p:nvPr>
            <p:ph type="title"/>
          </p:nvPr>
        </p:nvSpPr>
        <p:spPr>
          <a:xfrm>
            <a:off x="765775" y="307860"/>
            <a:ext cx="10396882" cy="84410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rmAutofit/>
          </a:bodyPr>
          <a:lstStyle/>
          <a:p>
            <a:pPr marL="0" lvl="0" indent="0" algn="ctr" rtl="0">
              <a:spcBef>
                <a:spcPts val="0"/>
              </a:spcBef>
              <a:spcAft>
                <a:spcPts val="0"/>
              </a:spcAft>
              <a:buClr>
                <a:schemeClr val="lt2"/>
              </a:buClr>
              <a:buSzPts val="3600"/>
              <a:buFont typeface="Arial"/>
              <a:buNone/>
            </a:pPr>
            <a:r>
              <a:rPr lang="en-IN" sz="3600" dirty="0">
                <a:solidFill>
                  <a:schemeClr val="bg2"/>
                </a:solidFill>
                <a:latin typeface="Arial"/>
                <a:ea typeface="Arial"/>
                <a:cs typeface="Arial"/>
                <a:sym typeface="Arial"/>
              </a:rPr>
              <a:t>Data Overview</a:t>
            </a:r>
            <a:endParaRPr dirty="0">
              <a:solidFill>
                <a:schemeClr val="bg2"/>
              </a:solidFill>
            </a:endParaRPr>
          </a:p>
        </p:txBody>
      </p:sp>
      <p:graphicFrame>
        <p:nvGraphicFramePr>
          <p:cNvPr id="185" name="Google Shape;185;p4"/>
          <p:cNvGraphicFramePr/>
          <p:nvPr>
            <p:extLst>
              <p:ext uri="{D42A27DB-BD31-4B8C-83A1-F6EECF244321}">
                <p14:modId xmlns:p14="http://schemas.microsoft.com/office/powerpoint/2010/main" val="196668747"/>
              </p:ext>
            </p:extLst>
          </p:nvPr>
        </p:nvGraphicFramePr>
        <p:xfrm>
          <a:off x="8393374" y="4412210"/>
          <a:ext cx="2795650" cy="1156075"/>
        </p:xfrm>
        <a:graphic>
          <a:graphicData uri="http://schemas.openxmlformats.org/drawingml/2006/table">
            <a:tbl>
              <a:tblPr>
                <a:noFill/>
                <a:tableStyleId>{44DC7231-9F2D-4722-9867-A4D4F8DACEC5}</a:tableStyleId>
              </a:tblPr>
              <a:tblGrid>
                <a:gridCol w="1119875">
                  <a:extLst>
                    <a:ext uri="{9D8B030D-6E8A-4147-A177-3AD203B41FA5}">
                      <a16:colId xmlns:a16="http://schemas.microsoft.com/office/drawing/2014/main" val="20000"/>
                    </a:ext>
                  </a:extLst>
                </a:gridCol>
                <a:gridCol w="1675775">
                  <a:extLst>
                    <a:ext uri="{9D8B030D-6E8A-4147-A177-3AD203B41FA5}">
                      <a16:colId xmlns:a16="http://schemas.microsoft.com/office/drawing/2014/main" val="20001"/>
                    </a:ext>
                  </a:extLst>
                </a:gridCol>
              </a:tblGrid>
              <a:tr h="298250">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Total Chat</a:t>
                      </a:r>
                      <a:endParaRPr sz="1400" b="1" i="0" u="none" strike="noStrike" cap="none">
                        <a:solidFill>
                          <a:schemeClr val="bg2"/>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19514</a:t>
                      </a:r>
                      <a:endParaRPr sz="1400" b="1" i="0" u="none" strike="noStrike" cap="none">
                        <a:solidFill>
                          <a:schemeClr val="bg2"/>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0"/>
                  </a:ext>
                </a:extLst>
              </a:tr>
              <a:tr h="298250">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 </a:t>
                      </a:r>
                      <a:endParaRPr sz="1400" b="1" i="0" u="none" strike="noStrike" cap="none">
                        <a:solidFill>
                          <a:schemeClr val="bg2"/>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 </a:t>
                      </a:r>
                      <a:endParaRPr sz="1400" b="1" i="0" u="none" strike="noStrike" cap="none">
                        <a:solidFill>
                          <a:schemeClr val="bg2"/>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1"/>
                  </a:ext>
                </a:extLst>
              </a:tr>
              <a:tr h="559575">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Net Amount (Chat)</a:t>
                      </a:r>
                      <a:endParaRPr sz="1400" b="1" i="0" u="none" strike="noStrike" cap="none">
                        <a:solidFill>
                          <a:schemeClr val="bg2"/>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IN" sz="1400" b="1" u="none" strike="noStrike" cap="none" dirty="0">
                          <a:solidFill>
                            <a:schemeClr val="bg2"/>
                          </a:solidFill>
                          <a:latin typeface="Arial"/>
                          <a:ea typeface="Arial"/>
                          <a:cs typeface="Arial"/>
                          <a:sym typeface="Arial"/>
                        </a:rPr>
                        <a:t>45494.68</a:t>
                      </a:r>
                      <a:endParaRPr sz="1400" b="1" i="0" u="none" strike="noStrike" cap="none" dirty="0">
                        <a:solidFill>
                          <a:schemeClr val="bg2"/>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2"/>
                  </a:ext>
                </a:extLst>
              </a:tr>
            </a:tbl>
          </a:graphicData>
        </a:graphic>
      </p:graphicFrame>
      <p:graphicFrame>
        <p:nvGraphicFramePr>
          <p:cNvPr id="186" name="Google Shape;186;p4"/>
          <p:cNvGraphicFramePr/>
          <p:nvPr>
            <p:extLst>
              <p:ext uri="{D42A27DB-BD31-4B8C-83A1-F6EECF244321}">
                <p14:modId xmlns:p14="http://schemas.microsoft.com/office/powerpoint/2010/main" val="1561479992"/>
              </p:ext>
            </p:extLst>
          </p:nvPr>
        </p:nvGraphicFramePr>
        <p:xfrm>
          <a:off x="8393374" y="2770495"/>
          <a:ext cx="2795675" cy="1316145"/>
        </p:xfrm>
        <a:graphic>
          <a:graphicData uri="http://schemas.openxmlformats.org/drawingml/2006/table">
            <a:tbl>
              <a:tblPr>
                <a:noFill/>
                <a:tableStyleId>{44DC7231-9F2D-4722-9867-A4D4F8DACEC5}</a:tableStyleId>
              </a:tblPr>
              <a:tblGrid>
                <a:gridCol w="870450">
                  <a:extLst>
                    <a:ext uri="{9D8B030D-6E8A-4147-A177-3AD203B41FA5}">
                      <a16:colId xmlns:a16="http://schemas.microsoft.com/office/drawing/2014/main" val="20000"/>
                    </a:ext>
                  </a:extLst>
                </a:gridCol>
                <a:gridCol w="1925225">
                  <a:extLst>
                    <a:ext uri="{9D8B030D-6E8A-4147-A177-3AD203B41FA5}">
                      <a16:colId xmlns:a16="http://schemas.microsoft.com/office/drawing/2014/main" val="20001"/>
                    </a:ext>
                  </a:extLst>
                </a:gridCol>
              </a:tblGrid>
              <a:tr h="225550">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Total Calls</a:t>
                      </a:r>
                      <a:endParaRPr sz="1400" b="1" i="0" u="none" strike="noStrike" cap="none">
                        <a:solidFill>
                          <a:schemeClr val="bg2"/>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8508</a:t>
                      </a:r>
                      <a:endParaRPr sz="1400" b="1" i="0" u="none" strike="noStrike" cap="none">
                        <a:solidFill>
                          <a:schemeClr val="bg2"/>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0"/>
                  </a:ext>
                </a:extLst>
              </a:tr>
              <a:tr h="225550">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 </a:t>
                      </a:r>
                      <a:endParaRPr sz="1400" b="1" i="0" u="none" strike="noStrike" cap="none">
                        <a:solidFill>
                          <a:schemeClr val="bg2"/>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 </a:t>
                      </a:r>
                      <a:endParaRPr sz="1400" b="1" i="0" u="none" strike="noStrike" cap="none">
                        <a:solidFill>
                          <a:schemeClr val="bg2"/>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1"/>
                  </a:ext>
                </a:extLst>
              </a:tr>
              <a:tr h="654350">
                <a:tc>
                  <a:txBody>
                    <a:bodyPr/>
                    <a:lstStyle/>
                    <a:p>
                      <a:pPr marL="0" marR="0" lvl="0" indent="0" algn="ctr" rtl="0">
                        <a:spcBef>
                          <a:spcPts val="0"/>
                        </a:spcBef>
                        <a:spcAft>
                          <a:spcPts val="0"/>
                        </a:spcAft>
                        <a:buNone/>
                      </a:pPr>
                      <a:r>
                        <a:rPr lang="en-IN" sz="1400" b="1" u="none" strike="noStrike" cap="none">
                          <a:solidFill>
                            <a:schemeClr val="bg2"/>
                          </a:solidFill>
                          <a:latin typeface="Arial"/>
                          <a:ea typeface="Arial"/>
                          <a:cs typeface="Arial"/>
                          <a:sym typeface="Arial"/>
                        </a:rPr>
                        <a:t>Net Amount (Call)</a:t>
                      </a:r>
                      <a:endParaRPr sz="1400" b="1" i="0" u="none" strike="noStrike" cap="none">
                        <a:solidFill>
                          <a:schemeClr val="bg2"/>
                        </a:solidFill>
                        <a:latin typeface="Arial"/>
                        <a:ea typeface="Arial"/>
                        <a:cs typeface="Arial"/>
                        <a:sym typeface="Arial"/>
                      </a:endParaRPr>
                    </a:p>
                  </a:txBody>
                  <a:tcPr marL="9525" marR="9525" marT="9525" marB="0" anchor="b"/>
                </a:tc>
                <a:tc>
                  <a:txBody>
                    <a:bodyPr/>
                    <a:lstStyle/>
                    <a:p>
                      <a:pPr marL="0" marR="0" lvl="0" indent="0" algn="ctr" rtl="0">
                        <a:spcBef>
                          <a:spcPts val="0"/>
                        </a:spcBef>
                        <a:spcAft>
                          <a:spcPts val="0"/>
                        </a:spcAft>
                        <a:buNone/>
                      </a:pPr>
                      <a:r>
                        <a:rPr lang="en-IN" sz="1400" b="1" u="none" strike="noStrike" cap="none" dirty="0">
                          <a:solidFill>
                            <a:schemeClr val="bg2"/>
                          </a:solidFill>
                          <a:latin typeface="Arial"/>
                          <a:ea typeface="Arial"/>
                          <a:cs typeface="Arial"/>
                          <a:sym typeface="Arial"/>
                        </a:rPr>
                        <a:t>168442.03</a:t>
                      </a:r>
                      <a:endParaRPr sz="1400" b="1" i="0" u="none" strike="noStrike" cap="none" dirty="0">
                        <a:solidFill>
                          <a:schemeClr val="bg2"/>
                        </a:solidFill>
                        <a:latin typeface="Arial"/>
                        <a:ea typeface="Arial"/>
                        <a:cs typeface="Arial"/>
                        <a:sym typeface="Arial"/>
                      </a:endParaRPr>
                    </a:p>
                  </a:txBody>
                  <a:tcPr marL="9525" marR="9525" marT="9525" marB="0" anchor="b"/>
                </a:tc>
                <a:extLst>
                  <a:ext uri="{0D108BD9-81ED-4DB2-BD59-A6C34878D82A}">
                    <a16:rowId xmlns:a16="http://schemas.microsoft.com/office/drawing/2014/main" val="10002"/>
                  </a:ext>
                </a:extLst>
              </a:tr>
            </a:tbl>
          </a:graphicData>
        </a:graphic>
      </p:graphicFrame>
      <p:sp>
        <p:nvSpPr>
          <p:cNvPr id="187" name="Google Shape;187;p4"/>
          <p:cNvSpPr txBox="1"/>
          <p:nvPr/>
        </p:nvSpPr>
        <p:spPr>
          <a:xfrm>
            <a:off x="942008" y="1293087"/>
            <a:ext cx="6432863"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400" dirty="0">
              <a:solidFill>
                <a:schemeClr val="lt1"/>
              </a:solidFill>
              <a:latin typeface="Lustria"/>
              <a:ea typeface="Lustria"/>
              <a:cs typeface="Lustria"/>
              <a:sym typeface="Lustria"/>
            </a:endParaRPr>
          </a:p>
          <a:p>
            <a:pPr marL="0" marR="0" lvl="0" indent="0" algn="l" rtl="0">
              <a:spcBef>
                <a:spcPts val="0"/>
              </a:spcBef>
              <a:spcAft>
                <a:spcPts val="0"/>
              </a:spcAft>
              <a:buNone/>
            </a:pPr>
            <a:r>
              <a:rPr lang="en-IN" sz="1600" b="1" dirty="0">
                <a:solidFill>
                  <a:schemeClr val="bg2"/>
                </a:solidFill>
                <a:latin typeface="Lustria"/>
                <a:ea typeface="Lustria"/>
                <a:cs typeface="Lustria"/>
                <a:sym typeface="Lustria"/>
              </a:rPr>
              <a:t>Top 10 Guru on Call , Chat Duration (minute) , Earning and Rating</a:t>
            </a:r>
            <a:endParaRPr sz="1600" b="1" dirty="0">
              <a:solidFill>
                <a:schemeClr val="bg2"/>
              </a:solidFill>
            </a:endParaRPr>
          </a:p>
        </p:txBody>
      </p:sp>
      <p:graphicFrame>
        <p:nvGraphicFramePr>
          <p:cNvPr id="188" name="Google Shape;188;p4"/>
          <p:cNvGraphicFramePr/>
          <p:nvPr>
            <p:extLst>
              <p:ext uri="{D42A27DB-BD31-4B8C-83A1-F6EECF244321}">
                <p14:modId xmlns:p14="http://schemas.microsoft.com/office/powerpoint/2010/main" val="3985794325"/>
              </p:ext>
            </p:extLst>
          </p:nvPr>
        </p:nvGraphicFramePr>
        <p:xfrm>
          <a:off x="148046" y="2234265"/>
          <a:ext cx="7736078" cy="3330644"/>
        </p:xfrm>
        <a:graphic>
          <a:graphicData uri="http://schemas.openxmlformats.org/drawingml/2006/table">
            <a:tbl>
              <a:tblPr>
                <a:noFill/>
                <a:tableStyleId>{44DC7231-9F2D-4722-9867-A4D4F8DACEC5}</a:tableStyleId>
              </a:tblPr>
              <a:tblGrid>
                <a:gridCol w="1488672">
                  <a:extLst>
                    <a:ext uri="{9D8B030D-6E8A-4147-A177-3AD203B41FA5}">
                      <a16:colId xmlns:a16="http://schemas.microsoft.com/office/drawing/2014/main" val="20000"/>
                    </a:ext>
                  </a:extLst>
                </a:gridCol>
                <a:gridCol w="2227639">
                  <a:extLst>
                    <a:ext uri="{9D8B030D-6E8A-4147-A177-3AD203B41FA5}">
                      <a16:colId xmlns:a16="http://schemas.microsoft.com/office/drawing/2014/main" val="20001"/>
                    </a:ext>
                  </a:extLst>
                </a:gridCol>
                <a:gridCol w="1642170">
                  <a:extLst>
                    <a:ext uri="{9D8B030D-6E8A-4147-A177-3AD203B41FA5}">
                      <a16:colId xmlns:a16="http://schemas.microsoft.com/office/drawing/2014/main" val="20002"/>
                    </a:ext>
                  </a:extLst>
                </a:gridCol>
                <a:gridCol w="1094318">
                  <a:extLst>
                    <a:ext uri="{9D8B030D-6E8A-4147-A177-3AD203B41FA5}">
                      <a16:colId xmlns:a16="http://schemas.microsoft.com/office/drawing/2014/main" val="20003"/>
                    </a:ext>
                  </a:extLst>
                </a:gridCol>
                <a:gridCol w="1283279">
                  <a:extLst>
                    <a:ext uri="{9D8B030D-6E8A-4147-A177-3AD203B41FA5}">
                      <a16:colId xmlns:a16="http://schemas.microsoft.com/office/drawing/2014/main" val="20004"/>
                    </a:ext>
                  </a:extLst>
                </a:gridCol>
              </a:tblGrid>
              <a:tr h="751654">
                <a:tc>
                  <a:txBody>
                    <a:bodyPr/>
                    <a:lstStyle/>
                    <a:p>
                      <a:pPr marL="0" marR="0" lvl="0" indent="0" algn="ctr" rtl="0">
                        <a:spcBef>
                          <a:spcPts val="0"/>
                        </a:spcBef>
                        <a:spcAft>
                          <a:spcPts val="0"/>
                        </a:spcAft>
                        <a:buNone/>
                      </a:pPr>
                      <a:r>
                        <a:rPr lang="en-IN" sz="1400" b="1" u="none" strike="noStrike" cap="none" dirty="0">
                          <a:solidFill>
                            <a:schemeClr val="bg2"/>
                          </a:solidFill>
                        </a:rPr>
                        <a:t>Guru Name</a:t>
                      </a:r>
                      <a:endParaRPr sz="1400" b="1"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1" u="none" strike="noStrike" cap="none" dirty="0">
                          <a:solidFill>
                            <a:schemeClr val="bg2"/>
                          </a:solidFill>
                        </a:rPr>
                        <a:t>Sum of Call time Duration  (Minute )</a:t>
                      </a:r>
                      <a:endParaRPr sz="1400" b="1"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1" u="none" strike="noStrike" cap="none" dirty="0">
                          <a:solidFill>
                            <a:schemeClr val="bg2"/>
                          </a:solidFill>
                        </a:rPr>
                        <a:t>Sum of Chat Duration ( Minute )</a:t>
                      </a:r>
                      <a:endParaRPr sz="1400" b="1"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1" u="none" strike="noStrike" cap="none" dirty="0">
                          <a:solidFill>
                            <a:schemeClr val="bg2"/>
                          </a:solidFill>
                        </a:rPr>
                        <a:t>Sum of Astrologers Earnings</a:t>
                      </a:r>
                      <a:endParaRPr sz="1400" b="1"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1" u="none" strike="noStrike" cap="none">
                          <a:solidFill>
                            <a:schemeClr val="bg2"/>
                          </a:solidFill>
                        </a:rPr>
                        <a:t>Average of rating</a:t>
                      </a:r>
                      <a:endParaRPr sz="1400" b="1" i="0" u="none" strike="noStrike" cap="none">
                        <a:solidFill>
                          <a:schemeClr val="bg2"/>
                        </a:solidFill>
                        <a:latin typeface="Rockwell"/>
                        <a:ea typeface="Rockwell"/>
                        <a:cs typeface="Rockwell"/>
                        <a:sym typeface="Rockwell"/>
                      </a:endParaRPr>
                    </a:p>
                  </a:txBody>
                  <a:tcPr marL="9525" marR="9525" marT="9525" marB="0" anchor="b"/>
                </a:tc>
                <a:extLst>
                  <a:ext uri="{0D108BD9-81ED-4DB2-BD59-A6C34878D82A}">
                    <a16:rowId xmlns:a16="http://schemas.microsoft.com/office/drawing/2014/main" val="10000"/>
                  </a:ext>
                </a:extLst>
              </a:tr>
              <a:tr h="257899">
                <a:tc>
                  <a:txBody>
                    <a:bodyPr/>
                    <a:lstStyle/>
                    <a:p>
                      <a:pPr marL="0" marR="0" lvl="0" indent="0" algn="ctr" rtl="0">
                        <a:spcBef>
                          <a:spcPts val="0"/>
                        </a:spcBef>
                        <a:spcAft>
                          <a:spcPts val="0"/>
                        </a:spcAft>
                        <a:buNone/>
                      </a:pPr>
                      <a:r>
                        <a:rPr lang="en-IN" sz="1400" b="0" u="none" strike="noStrike" cap="none" dirty="0">
                          <a:solidFill>
                            <a:schemeClr val="bg2"/>
                          </a:solidFill>
                        </a:rPr>
                        <a:t>Astro Divya</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2358.846</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4551</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3696.9853</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3.479166667</a:t>
                      </a:r>
                      <a:endParaRPr sz="1400" b="0" i="0" u="none" strike="noStrike" cap="none" dirty="0">
                        <a:solidFill>
                          <a:schemeClr val="bg2"/>
                        </a:solidFill>
                        <a:latin typeface="Rockwell"/>
                        <a:ea typeface="Rockwell"/>
                        <a:cs typeface="Rockwell"/>
                        <a:sym typeface="Rockwell"/>
                      </a:endParaRPr>
                    </a:p>
                  </a:txBody>
                  <a:tcPr marL="9525" marR="9525" marT="9525" marB="0" anchor="b"/>
                </a:tc>
                <a:extLst>
                  <a:ext uri="{0D108BD9-81ED-4DB2-BD59-A6C34878D82A}">
                    <a16:rowId xmlns:a16="http://schemas.microsoft.com/office/drawing/2014/main" val="10001"/>
                  </a:ext>
                </a:extLst>
              </a:tr>
              <a:tr h="257899">
                <a:tc>
                  <a:txBody>
                    <a:bodyPr/>
                    <a:lstStyle/>
                    <a:p>
                      <a:pPr marL="0" marR="0" lvl="0" indent="0" algn="ctr" rtl="0">
                        <a:spcBef>
                          <a:spcPts val="0"/>
                        </a:spcBef>
                        <a:spcAft>
                          <a:spcPts val="0"/>
                        </a:spcAft>
                        <a:buNone/>
                      </a:pPr>
                      <a:r>
                        <a:rPr lang="en-IN" sz="1400" b="0" u="none" strike="noStrike" cap="none">
                          <a:solidFill>
                            <a:schemeClr val="bg2"/>
                          </a:solidFill>
                        </a:rPr>
                        <a:t>Astro Ruchi</a:t>
                      </a:r>
                      <a:endParaRPr sz="1400" b="0" i="0" u="none" strike="noStrike" cap="none">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2252.6342</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2737</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10274.658</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4.442728443</a:t>
                      </a:r>
                      <a:endParaRPr sz="1400" b="0" i="0" u="none" strike="noStrike" cap="none" dirty="0">
                        <a:solidFill>
                          <a:schemeClr val="bg2"/>
                        </a:solidFill>
                        <a:latin typeface="Rockwell"/>
                        <a:ea typeface="Rockwell"/>
                        <a:cs typeface="Rockwell"/>
                        <a:sym typeface="Rockwell"/>
                      </a:endParaRPr>
                    </a:p>
                  </a:txBody>
                  <a:tcPr marL="9525" marR="9525" marT="9525" marB="0" anchor="b"/>
                </a:tc>
                <a:extLst>
                  <a:ext uri="{0D108BD9-81ED-4DB2-BD59-A6C34878D82A}">
                    <a16:rowId xmlns:a16="http://schemas.microsoft.com/office/drawing/2014/main" val="10002"/>
                  </a:ext>
                </a:extLst>
              </a:tr>
              <a:tr h="257899">
                <a:tc>
                  <a:txBody>
                    <a:bodyPr/>
                    <a:lstStyle/>
                    <a:p>
                      <a:pPr marL="0" marR="0" lvl="0" indent="0" algn="ctr" rtl="0">
                        <a:spcBef>
                          <a:spcPts val="0"/>
                        </a:spcBef>
                        <a:spcAft>
                          <a:spcPts val="0"/>
                        </a:spcAft>
                        <a:buNone/>
                      </a:pPr>
                      <a:r>
                        <a:rPr lang="en-IN" sz="1400" b="0" u="none" strike="noStrike" cap="none">
                          <a:solidFill>
                            <a:schemeClr val="bg2"/>
                          </a:solidFill>
                        </a:rPr>
                        <a:t>Astro Seema</a:t>
                      </a:r>
                      <a:endParaRPr sz="1400" b="0" i="0" u="none" strike="noStrike" cap="none">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1531.569</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2552</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2690.8173</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3.398347107</a:t>
                      </a:r>
                      <a:endParaRPr sz="1400" b="0" i="0" u="none" strike="noStrike" cap="none" dirty="0">
                        <a:solidFill>
                          <a:schemeClr val="bg2"/>
                        </a:solidFill>
                        <a:latin typeface="Rockwell"/>
                        <a:ea typeface="Rockwell"/>
                        <a:cs typeface="Rockwell"/>
                        <a:sym typeface="Rockwell"/>
                      </a:endParaRPr>
                    </a:p>
                  </a:txBody>
                  <a:tcPr marL="9525" marR="9525" marT="9525" marB="0" anchor="b"/>
                </a:tc>
                <a:extLst>
                  <a:ext uri="{0D108BD9-81ED-4DB2-BD59-A6C34878D82A}">
                    <a16:rowId xmlns:a16="http://schemas.microsoft.com/office/drawing/2014/main" val="10003"/>
                  </a:ext>
                </a:extLst>
              </a:tr>
              <a:tr h="257899">
                <a:tc>
                  <a:txBody>
                    <a:bodyPr/>
                    <a:lstStyle/>
                    <a:p>
                      <a:pPr marL="0" marR="0" lvl="0" indent="0" algn="ctr" rtl="0">
                        <a:spcBef>
                          <a:spcPts val="0"/>
                        </a:spcBef>
                        <a:spcAft>
                          <a:spcPts val="0"/>
                        </a:spcAft>
                        <a:buNone/>
                      </a:pPr>
                      <a:r>
                        <a:rPr lang="en-IN" sz="1400" b="0" u="none" strike="noStrike" cap="none">
                          <a:solidFill>
                            <a:schemeClr val="bg2"/>
                          </a:solidFill>
                        </a:rPr>
                        <a:t>Astro Shalini</a:t>
                      </a:r>
                      <a:endParaRPr sz="1400" b="0" i="0" u="none" strike="noStrike" cap="none">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2948.3075</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1685</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6807.6067</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3.417108251</a:t>
                      </a:r>
                      <a:endParaRPr sz="1400" b="0" i="0" u="none" strike="noStrike" cap="none" dirty="0">
                        <a:solidFill>
                          <a:schemeClr val="bg2"/>
                        </a:solidFill>
                        <a:latin typeface="Rockwell"/>
                        <a:ea typeface="Rockwell"/>
                        <a:cs typeface="Rockwell"/>
                        <a:sym typeface="Rockwell"/>
                      </a:endParaRPr>
                    </a:p>
                  </a:txBody>
                  <a:tcPr marL="9525" marR="9525" marT="9525" marB="0" anchor="b"/>
                </a:tc>
                <a:extLst>
                  <a:ext uri="{0D108BD9-81ED-4DB2-BD59-A6C34878D82A}">
                    <a16:rowId xmlns:a16="http://schemas.microsoft.com/office/drawing/2014/main" val="10004"/>
                  </a:ext>
                </a:extLst>
              </a:tr>
              <a:tr h="257899">
                <a:tc>
                  <a:txBody>
                    <a:bodyPr/>
                    <a:lstStyle/>
                    <a:p>
                      <a:pPr marL="0" marR="0" lvl="0" indent="0" algn="ctr" rtl="0">
                        <a:spcBef>
                          <a:spcPts val="0"/>
                        </a:spcBef>
                        <a:spcAft>
                          <a:spcPts val="0"/>
                        </a:spcAft>
                        <a:buNone/>
                      </a:pPr>
                      <a:r>
                        <a:rPr lang="en-IN" sz="1400" b="0" u="none" strike="noStrike" cap="none">
                          <a:solidFill>
                            <a:schemeClr val="bg2"/>
                          </a:solidFill>
                        </a:rPr>
                        <a:t>Astro Sonam S</a:t>
                      </a:r>
                      <a:endParaRPr sz="1400" b="0" i="0" u="none" strike="noStrike" cap="none">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1978.9112</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3180</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2907.4947</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3.719414894</a:t>
                      </a:r>
                      <a:endParaRPr sz="1400" b="0" i="0" u="none" strike="noStrike" cap="none" dirty="0">
                        <a:solidFill>
                          <a:schemeClr val="bg2"/>
                        </a:solidFill>
                        <a:latin typeface="Rockwell"/>
                        <a:ea typeface="Rockwell"/>
                        <a:cs typeface="Rockwell"/>
                        <a:sym typeface="Rockwell"/>
                      </a:endParaRPr>
                    </a:p>
                  </a:txBody>
                  <a:tcPr marL="9525" marR="9525" marT="9525" marB="0" anchor="b"/>
                </a:tc>
                <a:extLst>
                  <a:ext uri="{0D108BD9-81ED-4DB2-BD59-A6C34878D82A}">
                    <a16:rowId xmlns:a16="http://schemas.microsoft.com/office/drawing/2014/main" val="10005"/>
                  </a:ext>
                </a:extLst>
              </a:tr>
              <a:tr h="257899">
                <a:tc>
                  <a:txBody>
                    <a:bodyPr/>
                    <a:lstStyle/>
                    <a:p>
                      <a:pPr marL="0" marR="0" lvl="0" indent="0" algn="ctr" rtl="0">
                        <a:spcBef>
                          <a:spcPts val="0"/>
                        </a:spcBef>
                        <a:spcAft>
                          <a:spcPts val="0"/>
                        </a:spcAft>
                        <a:buNone/>
                      </a:pPr>
                      <a:r>
                        <a:rPr lang="en-IN" sz="1400" b="0" u="none" strike="noStrike" cap="none">
                          <a:solidFill>
                            <a:schemeClr val="bg2"/>
                          </a:solidFill>
                        </a:rPr>
                        <a:t>Dr Balkrisna</a:t>
                      </a:r>
                      <a:endParaRPr sz="1400" b="0" i="0" u="none" strike="noStrike" cap="none">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1323.6726</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1898</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15910.208</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2.593886463</a:t>
                      </a:r>
                      <a:endParaRPr sz="1400" b="0" i="0" u="none" strike="noStrike" cap="none" dirty="0">
                        <a:solidFill>
                          <a:schemeClr val="bg2"/>
                        </a:solidFill>
                        <a:latin typeface="Rockwell"/>
                        <a:ea typeface="Rockwell"/>
                        <a:cs typeface="Rockwell"/>
                        <a:sym typeface="Rockwell"/>
                      </a:endParaRPr>
                    </a:p>
                  </a:txBody>
                  <a:tcPr marL="9525" marR="9525" marT="9525" marB="0" anchor="b"/>
                </a:tc>
                <a:extLst>
                  <a:ext uri="{0D108BD9-81ED-4DB2-BD59-A6C34878D82A}">
                    <a16:rowId xmlns:a16="http://schemas.microsoft.com/office/drawing/2014/main" val="10006"/>
                  </a:ext>
                </a:extLst>
              </a:tr>
              <a:tr h="257899">
                <a:tc>
                  <a:txBody>
                    <a:bodyPr/>
                    <a:lstStyle/>
                    <a:p>
                      <a:pPr marL="0" marR="0" lvl="0" indent="0" algn="ctr" rtl="0">
                        <a:spcBef>
                          <a:spcPts val="0"/>
                        </a:spcBef>
                        <a:spcAft>
                          <a:spcPts val="0"/>
                        </a:spcAft>
                        <a:buNone/>
                      </a:pPr>
                      <a:r>
                        <a:rPr lang="en-IN" sz="1400" b="0" u="none" strike="noStrike" cap="none">
                          <a:solidFill>
                            <a:schemeClr val="bg2"/>
                          </a:solidFill>
                        </a:rPr>
                        <a:t>Tarot Ari</a:t>
                      </a:r>
                      <a:endParaRPr sz="1400" b="0" i="0" u="none" strike="noStrike" cap="none">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1085.7309</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1203</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2222.5587</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3.854166667</a:t>
                      </a:r>
                      <a:endParaRPr sz="1400" b="0" i="0" u="none" strike="noStrike" cap="none" dirty="0">
                        <a:solidFill>
                          <a:schemeClr val="bg2"/>
                        </a:solidFill>
                        <a:latin typeface="Rockwell"/>
                        <a:ea typeface="Rockwell"/>
                        <a:cs typeface="Rockwell"/>
                        <a:sym typeface="Rockwell"/>
                      </a:endParaRPr>
                    </a:p>
                  </a:txBody>
                  <a:tcPr marL="9525" marR="9525" marT="9525" marB="0" anchor="b"/>
                </a:tc>
                <a:extLst>
                  <a:ext uri="{0D108BD9-81ED-4DB2-BD59-A6C34878D82A}">
                    <a16:rowId xmlns:a16="http://schemas.microsoft.com/office/drawing/2014/main" val="10007"/>
                  </a:ext>
                </a:extLst>
              </a:tr>
              <a:tr h="257899">
                <a:tc>
                  <a:txBody>
                    <a:bodyPr/>
                    <a:lstStyle/>
                    <a:p>
                      <a:pPr marL="0" marR="0" lvl="0" indent="0" algn="ctr" rtl="0">
                        <a:spcBef>
                          <a:spcPts val="0"/>
                        </a:spcBef>
                        <a:spcAft>
                          <a:spcPts val="0"/>
                        </a:spcAft>
                        <a:buNone/>
                      </a:pPr>
                      <a:r>
                        <a:rPr lang="en-IN" sz="1400" b="0" u="none" strike="noStrike" cap="none">
                          <a:solidFill>
                            <a:schemeClr val="bg2"/>
                          </a:solidFill>
                        </a:rPr>
                        <a:t>Tarot Bee Riya</a:t>
                      </a:r>
                      <a:endParaRPr sz="1400" b="0" i="0" u="none" strike="noStrike" cap="none">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359.5957</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2801</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2178.7125</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2.36204576</a:t>
                      </a:r>
                      <a:endParaRPr sz="1400" b="0" i="0" u="none" strike="noStrike" cap="none" dirty="0">
                        <a:solidFill>
                          <a:schemeClr val="bg2"/>
                        </a:solidFill>
                        <a:latin typeface="Rockwell"/>
                        <a:ea typeface="Rockwell"/>
                        <a:cs typeface="Rockwell"/>
                        <a:sym typeface="Rockwell"/>
                      </a:endParaRPr>
                    </a:p>
                  </a:txBody>
                  <a:tcPr marL="9525" marR="9525" marT="9525" marB="0" anchor="b"/>
                </a:tc>
                <a:extLst>
                  <a:ext uri="{0D108BD9-81ED-4DB2-BD59-A6C34878D82A}">
                    <a16:rowId xmlns:a16="http://schemas.microsoft.com/office/drawing/2014/main" val="10008"/>
                  </a:ext>
                </a:extLst>
              </a:tr>
              <a:tr h="257899">
                <a:tc>
                  <a:txBody>
                    <a:bodyPr/>
                    <a:lstStyle/>
                    <a:p>
                      <a:pPr marL="0" marR="0" lvl="0" indent="0" algn="ctr" rtl="0">
                        <a:spcBef>
                          <a:spcPts val="0"/>
                        </a:spcBef>
                        <a:spcAft>
                          <a:spcPts val="0"/>
                        </a:spcAft>
                        <a:buNone/>
                      </a:pPr>
                      <a:r>
                        <a:rPr lang="en-IN" sz="1400" b="0" u="none" strike="noStrike" cap="none">
                          <a:solidFill>
                            <a:schemeClr val="bg2"/>
                          </a:solidFill>
                        </a:rPr>
                        <a:t>Tarot Rupika</a:t>
                      </a:r>
                      <a:endParaRPr sz="1400" b="0" i="0" u="none" strike="noStrike" cap="none">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936.616</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2031</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2198.75</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2.846560847</a:t>
                      </a:r>
                      <a:endParaRPr sz="1400" b="0" i="0" u="none" strike="noStrike" cap="none" dirty="0">
                        <a:solidFill>
                          <a:schemeClr val="bg2"/>
                        </a:solidFill>
                        <a:latin typeface="Rockwell"/>
                        <a:ea typeface="Rockwell"/>
                        <a:cs typeface="Rockwell"/>
                        <a:sym typeface="Rockwell"/>
                      </a:endParaRPr>
                    </a:p>
                  </a:txBody>
                  <a:tcPr marL="9525" marR="9525" marT="9525" marB="0" anchor="b"/>
                </a:tc>
                <a:extLst>
                  <a:ext uri="{0D108BD9-81ED-4DB2-BD59-A6C34878D82A}">
                    <a16:rowId xmlns:a16="http://schemas.microsoft.com/office/drawing/2014/main" val="10009"/>
                  </a:ext>
                </a:extLst>
              </a:tr>
              <a:tr h="257899">
                <a:tc>
                  <a:txBody>
                    <a:bodyPr/>
                    <a:lstStyle/>
                    <a:p>
                      <a:pPr marL="0" marR="0" lvl="0" indent="0" algn="ctr" rtl="0">
                        <a:spcBef>
                          <a:spcPts val="0"/>
                        </a:spcBef>
                        <a:spcAft>
                          <a:spcPts val="0"/>
                        </a:spcAft>
                        <a:buNone/>
                      </a:pPr>
                      <a:r>
                        <a:rPr lang="en-IN" sz="1400" b="0" u="none" strike="noStrike" cap="none" dirty="0">
                          <a:solidFill>
                            <a:schemeClr val="bg2"/>
                          </a:solidFill>
                        </a:rPr>
                        <a:t>Usha </a:t>
                      </a:r>
                      <a:r>
                        <a:rPr lang="en-IN" sz="1400" b="0" u="none" strike="noStrike" cap="none" dirty="0" err="1">
                          <a:solidFill>
                            <a:schemeClr val="bg2"/>
                          </a:solidFill>
                        </a:rPr>
                        <a:t>Siingh</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186.8486</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520</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2870.2667</a:t>
                      </a:r>
                      <a:endParaRPr sz="1400" b="0" i="0" u="none" strike="noStrike" cap="none" dirty="0">
                        <a:solidFill>
                          <a:schemeClr val="bg2"/>
                        </a:solidFill>
                        <a:latin typeface="Rockwell"/>
                        <a:ea typeface="Rockwell"/>
                        <a:cs typeface="Rockwell"/>
                        <a:sym typeface="Rockwell"/>
                      </a:endParaRPr>
                    </a:p>
                  </a:txBody>
                  <a:tcPr marL="9525" marR="9525" marT="9525" marB="0" anchor="b"/>
                </a:tc>
                <a:tc>
                  <a:txBody>
                    <a:bodyPr/>
                    <a:lstStyle/>
                    <a:p>
                      <a:pPr marL="0" marR="0" lvl="0" indent="0" algn="ctr" rtl="0">
                        <a:spcBef>
                          <a:spcPts val="0"/>
                        </a:spcBef>
                        <a:spcAft>
                          <a:spcPts val="0"/>
                        </a:spcAft>
                        <a:buNone/>
                      </a:pPr>
                      <a:r>
                        <a:rPr lang="en-IN" sz="1400" b="0" u="none" strike="noStrike" cap="none" dirty="0">
                          <a:solidFill>
                            <a:schemeClr val="bg2"/>
                          </a:solidFill>
                        </a:rPr>
                        <a:t>2.15</a:t>
                      </a:r>
                      <a:endParaRPr sz="1400" b="0" i="0" u="none" strike="noStrike" cap="none" dirty="0">
                        <a:solidFill>
                          <a:schemeClr val="bg2"/>
                        </a:solidFill>
                        <a:latin typeface="Rockwell"/>
                        <a:ea typeface="Rockwell"/>
                        <a:cs typeface="Rockwell"/>
                        <a:sym typeface="Rockwell"/>
                      </a:endParaRPr>
                    </a:p>
                  </a:txBody>
                  <a:tcPr marL="9525" marR="9525" marT="9525" marB="0" anchor="b"/>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2"/>
        <p:cNvGrpSpPr/>
        <p:nvPr/>
      </p:nvGrpSpPr>
      <p:grpSpPr>
        <a:xfrm>
          <a:off x="0" y="0"/>
          <a:ext cx="0" cy="0"/>
          <a:chOff x="0" y="0"/>
          <a:chExt cx="0" cy="0"/>
        </a:xfrm>
      </p:grpSpPr>
      <p:sp>
        <p:nvSpPr>
          <p:cNvPr id="193" name="Google Shape;193;p5"/>
          <p:cNvSpPr txBox="1">
            <a:spLocks noGrp="1"/>
          </p:cNvSpPr>
          <p:nvPr>
            <p:ph type="title"/>
          </p:nvPr>
        </p:nvSpPr>
        <p:spPr>
          <a:xfrm>
            <a:off x="213164" y="497446"/>
            <a:ext cx="11296934" cy="678976"/>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lt2"/>
              </a:buClr>
              <a:buSzPts val="3600"/>
              <a:buFont typeface="Arial"/>
              <a:buNone/>
            </a:pPr>
            <a:r>
              <a:rPr lang="en-IN" sz="3600" b="1" dirty="0">
                <a:solidFill>
                  <a:schemeClr val="bg2"/>
                </a:solidFill>
                <a:latin typeface="Arial"/>
                <a:ea typeface="Arial"/>
                <a:cs typeface="Arial"/>
                <a:sym typeface="Arial"/>
              </a:rPr>
              <a:t>Data cleaning and analysis or methodology</a:t>
            </a:r>
            <a:endParaRPr sz="3600" b="1" dirty="0">
              <a:solidFill>
                <a:schemeClr val="bg2"/>
              </a:solidFill>
              <a:latin typeface="Arial"/>
              <a:ea typeface="Arial"/>
              <a:cs typeface="Arial"/>
              <a:sym typeface="Arial"/>
            </a:endParaRPr>
          </a:p>
        </p:txBody>
      </p:sp>
      <p:sp>
        <p:nvSpPr>
          <p:cNvPr id="194" name="Google Shape;194;p5"/>
          <p:cNvSpPr/>
          <p:nvPr/>
        </p:nvSpPr>
        <p:spPr>
          <a:xfrm>
            <a:off x="650044" y="1850083"/>
            <a:ext cx="4081567"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bg2"/>
                </a:solidFill>
                <a:latin typeface="Arial"/>
                <a:ea typeface="Arial"/>
                <a:cs typeface="Arial"/>
                <a:sym typeface="Arial"/>
              </a:rPr>
              <a:t>Data Cleaning Process</a:t>
            </a:r>
            <a:endParaRPr dirty="0">
              <a:solidFill>
                <a:schemeClr val="bg2"/>
              </a:solidFill>
            </a:endParaRPr>
          </a:p>
        </p:txBody>
      </p:sp>
      <p:sp>
        <p:nvSpPr>
          <p:cNvPr id="195" name="Google Shape;195;p5"/>
          <p:cNvSpPr/>
          <p:nvPr/>
        </p:nvSpPr>
        <p:spPr>
          <a:xfrm>
            <a:off x="650044" y="2602307"/>
            <a:ext cx="4268336" cy="2923837"/>
          </a:xfrm>
          <a:prstGeom prst="rect">
            <a:avLst/>
          </a:prstGeom>
          <a:noFill/>
          <a:ln>
            <a:noFill/>
          </a:ln>
        </p:spPr>
        <p:txBody>
          <a:bodyPr spcFirstLastPara="1" wrap="square" lIns="91425" tIns="45700" rIns="91425" bIns="45700" anchor="ctr" anchorCtr="0">
            <a:spAutoFit/>
          </a:bodyPr>
          <a:lstStyle/>
          <a:p>
            <a:pPr marL="0" marR="0" lvl="0" indent="-88900" algn="l" rtl="0">
              <a:lnSpc>
                <a:spcPct val="100000"/>
              </a:lnSpc>
              <a:spcBef>
                <a:spcPts val="0"/>
              </a:spcBef>
              <a:spcAft>
                <a:spcPts val="0"/>
              </a:spcAft>
              <a:buClr>
                <a:schemeClr val="lt1"/>
              </a:buClr>
              <a:buSzPts val="1400"/>
              <a:buFont typeface="Arial"/>
              <a:buChar char="•"/>
            </a:pPr>
            <a:r>
              <a:rPr lang="en-IN" sz="1400" b="1" i="0" u="none" strike="noStrike" cap="none" dirty="0">
                <a:solidFill>
                  <a:schemeClr val="bg2"/>
                </a:solidFill>
                <a:latin typeface="Arial"/>
                <a:ea typeface="Arial"/>
                <a:cs typeface="Arial"/>
                <a:sym typeface="Arial"/>
              </a:rPr>
              <a:t>Data Inspection</a:t>
            </a:r>
            <a:r>
              <a:rPr lang="en-IN" sz="1400" b="0" i="0" u="none" strike="noStrike" cap="none" dirty="0">
                <a:solidFill>
                  <a:schemeClr val="bg2"/>
                </a:solidFill>
                <a:latin typeface="Arial"/>
                <a:ea typeface="Arial"/>
                <a:cs typeface="Arial"/>
                <a:sym typeface="Arial"/>
              </a:rPr>
              <a:t>: </a:t>
            </a:r>
            <a:r>
              <a:rPr lang="en-IN" sz="1600" b="0" i="0" u="none" strike="noStrike" cap="none" dirty="0">
                <a:solidFill>
                  <a:schemeClr val="bg2"/>
                </a:solidFill>
                <a:latin typeface="Arial"/>
                <a:ea typeface="Arial"/>
                <a:cs typeface="Arial"/>
                <a:sym typeface="Arial"/>
              </a:rPr>
              <a:t>Review data for completeness and accuracy. </a:t>
            </a:r>
            <a:endParaRPr sz="1600" dirty="0">
              <a:solidFill>
                <a:schemeClr val="bg2"/>
              </a:solidFill>
            </a:endParaRPr>
          </a:p>
          <a:p>
            <a:pPr marL="0" marR="0" lvl="0" indent="0" algn="l" rtl="0">
              <a:lnSpc>
                <a:spcPct val="100000"/>
              </a:lnSpc>
              <a:spcBef>
                <a:spcPts val="0"/>
              </a:spcBef>
              <a:spcAft>
                <a:spcPts val="0"/>
              </a:spcAft>
              <a:buClr>
                <a:schemeClr val="lt1"/>
              </a:buClr>
              <a:buSzPts val="1400"/>
              <a:buFont typeface="Lustria"/>
              <a:buNone/>
            </a:pPr>
            <a:endParaRPr sz="1400" b="0" i="0" u="none" strike="noStrike" cap="none" dirty="0">
              <a:solidFill>
                <a:schemeClr val="lt1"/>
              </a:solidFill>
              <a:latin typeface="Arial"/>
              <a:ea typeface="Arial"/>
              <a:cs typeface="Arial"/>
              <a:sym typeface="Arial"/>
            </a:endParaRPr>
          </a:p>
          <a:p>
            <a:pPr marL="0" marR="0" lvl="0" indent="-88900" algn="l" rtl="0">
              <a:lnSpc>
                <a:spcPct val="100000"/>
              </a:lnSpc>
              <a:spcBef>
                <a:spcPts val="0"/>
              </a:spcBef>
              <a:spcAft>
                <a:spcPts val="0"/>
              </a:spcAft>
              <a:buClr>
                <a:schemeClr val="lt1"/>
              </a:buClr>
              <a:buSzPts val="1400"/>
              <a:buFont typeface="Arial"/>
              <a:buChar char="•"/>
            </a:pPr>
            <a:r>
              <a:rPr lang="en-IN" sz="1400" b="1" i="0" u="none" strike="noStrike" cap="none" dirty="0">
                <a:solidFill>
                  <a:schemeClr val="bg2"/>
                </a:solidFill>
                <a:latin typeface="Arial"/>
                <a:ea typeface="Arial"/>
                <a:cs typeface="Arial"/>
                <a:sym typeface="Arial"/>
              </a:rPr>
              <a:t>Handling Missing Values</a:t>
            </a:r>
            <a:r>
              <a:rPr lang="en-IN" sz="1400" b="0" i="0" u="none" strike="noStrike" cap="none" dirty="0">
                <a:solidFill>
                  <a:schemeClr val="bg2"/>
                </a:solidFill>
                <a:latin typeface="Arial"/>
                <a:ea typeface="Arial"/>
                <a:cs typeface="Arial"/>
                <a:sym typeface="Arial"/>
              </a:rPr>
              <a:t>: </a:t>
            </a:r>
            <a:endParaRPr dirty="0">
              <a:solidFill>
                <a:schemeClr val="bg2"/>
              </a:solidFill>
            </a:endParaRPr>
          </a:p>
          <a:p>
            <a:pPr marL="0" marR="0" lvl="0" indent="-88900" algn="l" rtl="0">
              <a:lnSpc>
                <a:spcPct val="100000"/>
              </a:lnSpc>
              <a:spcBef>
                <a:spcPts val="0"/>
              </a:spcBef>
              <a:spcAft>
                <a:spcPts val="0"/>
              </a:spcAft>
              <a:buClr>
                <a:schemeClr val="lt1"/>
              </a:buClr>
              <a:buSzPts val="1400"/>
              <a:buFont typeface="Arial"/>
              <a:buChar char="•"/>
            </a:pPr>
            <a:r>
              <a:rPr lang="en-IN" sz="1600" b="0" i="0" u="none" strike="noStrike" cap="none" dirty="0">
                <a:solidFill>
                  <a:schemeClr val="bg2"/>
                </a:solidFill>
                <a:latin typeface="Arial"/>
                <a:ea typeface="Arial"/>
                <a:cs typeface="Arial"/>
                <a:sym typeface="Arial"/>
              </a:rPr>
              <a:t>Imputation (Not available (N/A), and ‘0’)</a:t>
            </a:r>
            <a:endParaRPr sz="1600" dirty="0">
              <a:solidFill>
                <a:schemeClr val="bg2"/>
              </a:solidFill>
            </a:endParaRPr>
          </a:p>
          <a:p>
            <a:pPr marL="0" marR="0" lvl="0" indent="0" algn="l" rtl="0">
              <a:lnSpc>
                <a:spcPct val="100000"/>
              </a:lnSpc>
              <a:spcBef>
                <a:spcPts val="0"/>
              </a:spcBef>
              <a:spcAft>
                <a:spcPts val="0"/>
              </a:spcAft>
              <a:buClr>
                <a:schemeClr val="lt1"/>
              </a:buClr>
              <a:buSzPts val="1400"/>
              <a:buFont typeface="Lustria"/>
              <a:buNone/>
            </a:pPr>
            <a:endParaRPr sz="1400" b="0" i="0" u="none" strike="noStrike" cap="none" dirty="0">
              <a:solidFill>
                <a:schemeClr val="bg2"/>
              </a:solidFill>
              <a:latin typeface="Arial"/>
              <a:ea typeface="Arial"/>
              <a:cs typeface="Arial"/>
              <a:sym typeface="Arial"/>
            </a:endParaRPr>
          </a:p>
          <a:p>
            <a:pPr marL="0" marR="0" lvl="0" indent="-88900" algn="l" rtl="0">
              <a:lnSpc>
                <a:spcPct val="100000"/>
              </a:lnSpc>
              <a:spcBef>
                <a:spcPts val="0"/>
              </a:spcBef>
              <a:spcAft>
                <a:spcPts val="0"/>
              </a:spcAft>
              <a:buClr>
                <a:schemeClr val="lt1"/>
              </a:buClr>
              <a:buSzPts val="1400"/>
              <a:buFont typeface="Arial"/>
              <a:buChar char="•"/>
            </a:pPr>
            <a:r>
              <a:rPr lang="en-IN" sz="1400" b="1" i="0" u="none" strike="noStrike" cap="none" dirty="0">
                <a:solidFill>
                  <a:schemeClr val="bg2"/>
                </a:solidFill>
                <a:latin typeface="Arial"/>
                <a:ea typeface="Arial"/>
                <a:cs typeface="Arial"/>
                <a:sym typeface="Arial"/>
              </a:rPr>
              <a:t>Removing Duplicates</a:t>
            </a:r>
            <a:r>
              <a:rPr lang="en-IN" sz="1600" b="0" i="0" u="none" strike="noStrike" cap="none" dirty="0">
                <a:solidFill>
                  <a:schemeClr val="bg2"/>
                </a:solidFill>
                <a:latin typeface="Arial"/>
                <a:ea typeface="Arial"/>
                <a:cs typeface="Arial"/>
                <a:sym typeface="Arial"/>
              </a:rPr>
              <a:t>: Identify and eliminate duplicate entries. </a:t>
            </a:r>
            <a:endParaRPr sz="1600" dirty="0">
              <a:solidFill>
                <a:schemeClr val="bg2"/>
              </a:solidFill>
            </a:endParaRPr>
          </a:p>
          <a:p>
            <a:pPr marL="0" marR="0" lvl="0" indent="0" algn="l" rtl="0">
              <a:lnSpc>
                <a:spcPct val="100000"/>
              </a:lnSpc>
              <a:spcBef>
                <a:spcPts val="0"/>
              </a:spcBef>
              <a:spcAft>
                <a:spcPts val="0"/>
              </a:spcAft>
              <a:buNone/>
            </a:pPr>
            <a:endParaRPr sz="1400" b="0" i="0" u="none" strike="noStrike" cap="none" dirty="0">
              <a:solidFill>
                <a:schemeClr val="bg2"/>
              </a:solidFill>
              <a:latin typeface="Arial"/>
              <a:ea typeface="Arial"/>
              <a:cs typeface="Arial"/>
              <a:sym typeface="Arial"/>
            </a:endParaRPr>
          </a:p>
          <a:p>
            <a:pPr marL="0" marR="0" lvl="0" indent="-88900" algn="l" rtl="0">
              <a:lnSpc>
                <a:spcPct val="100000"/>
              </a:lnSpc>
              <a:spcBef>
                <a:spcPts val="0"/>
              </a:spcBef>
              <a:spcAft>
                <a:spcPts val="0"/>
              </a:spcAft>
              <a:buClr>
                <a:schemeClr val="lt1"/>
              </a:buClr>
              <a:buSzPts val="1400"/>
              <a:buFont typeface="Arial"/>
              <a:buChar char="•"/>
            </a:pPr>
            <a:r>
              <a:rPr lang="en-IN" sz="1400" b="1" i="0" u="none" strike="noStrike" cap="none" dirty="0">
                <a:solidFill>
                  <a:schemeClr val="bg2"/>
                </a:solidFill>
                <a:latin typeface="Arial"/>
                <a:ea typeface="Arial"/>
                <a:cs typeface="Arial"/>
                <a:sym typeface="Arial"/>
              </a:rPr>
              <a:t>Standardization</a:t>
            </a:r>
            <a:r>
              <a:rPr lang="en-IN" sz="1400" b="0" i="0" u="none" strike="noStrike" cap="none" dirty="0">
                <a:solidFill>
                  <a:schemeClr val="bg2"/>
                </a:solidFill>
                <a:latin typeface="Arial"/>
                <a:ea typeface="Arial"/>
                <a:cs typeface="Arial"/>
                <a:sym typeface="Arial"/>
              </a:rPr>
              <a:t>: </a:t>
            </a:r>
            <a:r>
              <a:rPr lang="en-IN" sz="1600" b="0" i="0" u="none" strike="noStrike" cap="none" dirty="0">
                <a:solidFill>
                  <a:schemeClr val="bg2"/>
                </a:solidFill>
                <a:latin typeface="Arial"/>
                <a:ea typeface="Arial"/>
                <a:cs typeface="Arial"/>
                <a:sym typeface="Arial"/>
              </a:rPr>
              <a:t>Ensure consistent formatting (e.g., date formats, categorical variables</a:t>
            </a:r>
            <a:r>
              <a:rPr lang="en-IN" sz="1400" b="0" i="0" u="none" strike="noStrike" cap="none" dirty="0">
                <a:solidFill>
                  <a:schemeClr val="bg2"/>
                </a:solidFill>
                <a:latin typeface="Arial"/>
                <a:ea typeface="Arial"/>
                <a:cs typeface="Arial"/>
                <a:sym typeface="Arial"/>
              </a:rPr>
              <a:t>). </a:t>
            </a:r>
            <a:endParaRPr dirty="0">
              <a:solidFill>
                <a:schemeClr val="bg2"/>
              </a:solidFill>
            </a:endParaRPr>
          </a:p>
        </p:txBody>
      </p:sp>
      <p:cxnSp>
        <p:nvCxnSpPr>
          <p:cNvPr id="196" name="Google Shape;196;p5"/>
          <p:cNvCxnSpPr/>
          <p:nvPr/>
        </p:nvCxnSpPr>
        <p:spPr>
          <a:xfrm>
            <a:off x="4995081" y="1146412"/>
            <a:ext cx="13647" cy="4148919"/>
          </a:xfrm>
          <a:prstGeom prst="straightConnector1">
            <a:avLst/>
          </a:prstGeom>
          <a:noFill/>
          <a:ln w="9525" cap="rnd" cmpd="sng">
            <a:solidFill>
              <a:srgbClr val="B34119"/>
            </a:solidFill>
            <a:prstDash val="solid"/>
            <a:round/>
            <a:headEnd type="none" w="sm" len="sm"/>
            <a:tailEnd type="none" w="sm" len="sm"/>
          </a:ln>
        </p:spPr>
      </p:cxnSp>
      <p:sp>
        <p:nvSpPr>
          <p:cNvPr id="197" name="Google Shape;197;p5"/>
          <p:cNvSpPr/>
          <p:nvPr/>
        </p:nvSpPr>
        <p:spPr>
          <a:xfrm>
            <a:off x="6171854" y="1850083"/>
            <a:ext cx="4997172" cy="5231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1" dirty="0">
                <a:solidFill>
                  <a:schemeClr val="bg2"/>
                </a:solidFill>
                <a:latin typeface="Arial"/>
                <a:ea typeface="Arial"/>
                <a:cs typeface="Arial"/>
                <a:sym typeface="Arial"/>
              </a:rPr>
              <a:t>Data</a:t>
            </a:r>
            <a:r>
              <a:rPr lang="en-IN" sz="1800" b="1" dirty="0">
                <a:solidFill>
                  <a:schemeClr val="bg2"/>
                </a:solidFill>
                <a:latin typeface="Lustria"/>
                <a:ea typeface="Lustria"/>
                <a:cs typeface="Lustria"/>
                <a:sym typeface="Lustria"/>
              </a:rPr>
              <a:t> </a:t>
            </a:r>
            <a:r>
              <a:rPr lang="en-IN" sz="2800" b="1" dirty="0">
                <a:solidFill>
                  <a:schemeClr val="bg2"/>
                </a:solidFill>
                <a:latin typeface="Arial"/>
                <a:ea typeface="Arial"/>
                <a:cs typeface="Arial"/>
                <a:sym typeface="Arial"/>
              </a:rPr>
              <a:t>Analysis</a:t>
            </a:r>
            <a:r>
              <a:rPr lang="en-IN" sz="1800" b="1" dirty="0">
                <a:solidFill>
                  <a:schemeClr val="bg2"/>
                </a:solidFill>
                <a:latin typeface="Lustria"/>
                <a:ea typeface="Lustria"/>
                <a:cs typeface="Lustria"/>
                <a:sym typeface="Lustria"/>
              </a:rPr>
              <a:t> </a:t>
            </a:r>
            <a:r>
              <a:rPr lang="en-IN" sz="2800" b="1" dirty="0">
                <a:solidFill>
                  <a:schemeClr val="bg2"/>
                </a:solidFill>
                <a:latin typeface="Arial"/>
                <a:ea typeface="Arial"/>
                <a:cs typeface="Arial"/>
                <a:sym typeface="Arial"/>
              </a:rPr>
              <a:t>Techniques</a:t>
            </a:r>
            <a:endParaRPr dirty="0">
              <a:solidFill>
                <a:schemeClr val="bg2"/>
              </a:solidFill>
            </a:endParaRPr>
          </a:p>
        </p:txBody>
      </p:sp>
      <p:sp>
        <p:nvSpPr>
          <p:cNvPr id="198" name="Google Shape;198;p5"/>
          <p:cNvSpPr/>
          <p:nvPr/>
        </p:nvSpPr>
        <p:spPr>
          <a:xfrm>
            <a:off x="5524130" y="2833118"/>
            <a:ext cx="6305296" cy="2031285"/>
          </a:xfrm>
          <a:prstGeom prst="rect">
            <a:avLst/>
          </a:prstGeom>
          <a:noFill/>
          <a:ln>
            <a:noFill/>
          </a:ln>
        </p:spPr>
        <p:txBody>
          <a:bodyPr spcFirstLastPara="1" wrap="square" lIns="91425" tIns="45700" rIns="91425" bIns="45700" anchor="t" anchorCtr="0">
            <a:spAutoFit/>
          </a:bodyPr>
          <a:lstStyle/>
          <a:p>
            <a:pPr marL="0" marR="0" lvl="0" indent="-88900" algn="l" rtl="0">
              <a:spcBef>
                <a:spcPts val="0"/>
              </a:spcBef>
              <a:spcAft>
                <a:spcPts val="0"/>
              </a:spcAft>
              <a:buClr>
                <a:schemeClr val="lt1"/>
              </a:buClr>
              <a:buSzPts val="1400"/>
              <a:buFont typeface="Arial"/>
              <a:buChar char="•"/>
            </a:pPr>
            <a:r>
              <a:rPr lang="en-IN" sz="1400" b="1" dirty="0">
                <a:solidFill>
                  <a:schemeClr val="bg2"/>
                </a:solidFill>
                <a:latin typeface="Arial"/>
                <a:ea typeface="Arial"/>
                <a:cs typeface="Arial"/>
                <a:sym typeface="Arial"/>
              </a:rPr>
              <a:t>Descriptive Analysis</a:t>
            </a:r>
            <a:r>
              <a:rPr lang="en-IN" sz="1600" dirty="0">
                <a:solidFill>
                  <a:schemeClr val="bg2"/>
                </a:solidFill>
                <a:latin typeface="Arial"/>
                <a:ea typeface="Arial"/>
                <a:cs typeface="Arial"/>
                <a:sym typeface="Arial"/>
              </a:rPr>
              <a:t>: Summarize historical data to understand trends and patterns.</a:t>
            </a:r>
            <a:br>
              <a:rPr lang="en-IN" sz="1600" dirty="0">
                <a:solidFill>
                  <a:schemeClr val="bg2"/>
                </a:solidFill>
                <a:latin typeface="Arial"/>
                <a:ea typeface="Arial"/>
                <a:cs typeface="Arial"/>
                <a:sym typeface="Arial"/>
              </a:rPr>
            </a:br>
            <a:endParaRPr sz="1600" dirty="0">
              <a:solidFill>
                <a:schemeClr val="bg2"/>
              </a:solidFill>
              <a:latin typeface="Arial"/>
              <a:ea typeface="Arial"/>
              <a:cs typeface="Arial"/>
              <a:sym typeface="Arial"/>
            </a:endParaRPr>
          </a:p>
          <a:p>
            <a:pPr marL="0" marR="0" lvl="0" indent="-88900" algn="l" rtl="0">
              <a:spcBef>
                <a:spcPts val="0"/>
              </a:spcBef>
              <a:spcAft>
                <a:spcPts val="0"/>
              </a:spcAft>
              <a:buClr>
                <a:schemeClr val="lt1"/>
              </a:buClr>
              <a:buSzPts val="1400"/>
              <a:buFont typeface="Arial"/>
              <a:buChar char="•"/>
            </a:pPr>
            <a:r>
              <a:rPr lang="en-IN" sz="1400" b="1" dirty="0">
                <a:solidFill>
                  <a:schemeClr val="bg2"/>
                </a:solidFill>
                <a:latin typeface="Arial"/>
                <a:ea typeface="Arial"/>
                <a:cs typeface="Arial"/>
                <a:sym typeface="Arial"/>
              </a:rPr>
              <a:t>Predictive Analysis</a:t>
            </a:r>
            <a:r>
              <a:rPr lang="en-IN" sz="1400" dirty="0">
                <a:solidFill>
                  <a:schemeClr val="bg2"/>
                </a:solidFill>
                <a:latin typeface="Arial"/>
                <a:ea typeface="Arial"/>
                <a:cs typeface="Arial"/>
                <a:sym typeface="Arial"/>
              </a:rPr>
              <a:t>: </a:t>
            </a:r>
            <a:r>
              <a:rPr lang="en-IN" sz="1600" dirty="0">
                <a:solidFill>
                  <a:schemeClr val="bg2"/>
                </a:solidFill>
                <a:latin typeface="Arial"/>
                <a:ea typeface="Arial"/>
                <a:cs typeface="Arial"/>
                <a:sym typeface="Arial"/>
              </a:rPr>
              <a:t>Use statistical models to forecast future call volumes and customer behaviour</a:t>
            </a:r>
            <a:br>
              <a:rPr lang="en-IN" sz="1400" dirty="0">
                <a:solidFill>
                  <a:schemeClr val="bg2"/>
                </a:solidFill>
                <a:latin typeface="Arial"/>
                <a:ea typeface="Arial"/>
                <a:cs typeface="Arial"/>
                <a:sym typeface="Arial"/>
              </a:rPr>
            </a:br>
            <a:endParaRPr sz="1400" dirty="0">
              <a:solidFill>
                <a:schemeClr val="bg2"/>
              </a:solidFill>
              <a:latin typeface="Arial"/>
              <a:ea typeface="Arial"/>
              <a:cs typeface="Arial"/>
              <a:sym typeface="Arial"/>
            </a:endParaRPr>
          </a:p>
          <a:p>
            <a:pPr marL="0" marR="0" lvl="0" indent="-88900" algn="l" rtl="0">
              <a:spcBef>
                <a:spcPts val="0"/>
              </a:spcBef>
              <a:spcAft>
                <a:spcPts val="0"/>
              </a:spcAft>
              <a:buClr>
                <a:schemeClr val="lt1"/>
              </a:buClr>
              <a:buSzPts val="1400"/>
              <a:buFont typeface="Arial"/>
              <a:buChar char="•"/>
            </a:pPr>
            <a:r>
              <a:rPr lang="en-IN" sz="1400" b="1" dirty="0">
                <a:solidFill>
                  <a:schemeClr val="bg2"/>
                </a:solidFill>
                <a:latin typeface="Arial"/>
                <a:ea typeface="Arial"/>
                <a:cs typeface="Arial"/>
                <a:sym typeface="Arial"/>
              </a:rPr>
              <a:t>Sentiment Analysis</a:t>
            </a:r>
            <a:r>
              <a:rPr lang="en-IN" sz="1400" dirty="0">
                <a:solidFill>
                  <a:schemeClr val="bg2"/>
                </a:solidFill>
                <a:latin typeface="Arial"/>
                <a:ea typeface="Arial"/>
                <a:cs typeface="Arial"/>
                <a:sym typeface="Arial"/>
              </a:rPr>
              <a:t>: </a:t>
            </a:r>
            <a:r>
              <a:rPr lang="en-IN" sz="1600" dirty="0">
                <a:solidFill>
                  <a:schemeClr val="bg2"/>
                </a:solidFill>
                <a:latin typeface="Arial"/>
                <a:ea typeface="Arial"/>
                <a:cs typeface="Arial"/>
                <a:sym typeface="Arial"/>
              </a:rPr>
              <a:t>Analyse customer feedback to gauge satisfaction levels.</a:t>
            </a:r>
            <a:endParaRPr sz="1600" dirty="0">
              <a:solidFill>
                <a:schemeClr val="bg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02"/>
        <p:cNvGrpSpPr/>
        <p:nvPr/>
      </p:nvGrpSpPr>
      <p:grpSpPr>
        <a:xfrm>
          <a:off x="0" y="0"/>
          <a:ext cx="0" cy="0"/>
          <a:chOff x="0" y="0"/>
          <a:chExt cx="0" cy="0"/>
        </a:xfrm>
      </p:grpSpPr>
      <p:sp>
        <p:nvSpPr>
          <p:cNvPr id="203" name="Google Shape;203;p6"/>
          <p:cNvSpPr txBox="1">
            <a:spLocks noGrp="1"/>
          </p:cNvSpPr>
          <p:nvPr>
            <p:ph type="title"/>
          </p:nvPr>
        </p:nvSpPr>
        <p:spPr>
          <a:xfrm>
            <a:off x="1711429" y="713691"/>
            <a:ext cx="7874758" cy="528851"/>
          </a:xfrm>
          <a:prstGeom prst="rect">
            <a:avLst/>
          </a:prstGeom>
          <a:noFill/>
          <a:ln>
            <a:noFill/>
          </a:ln>
          <a:effectLst>
            <a:outerShdw blurRad="25400">
              <a:srgbClr val="000000">
                <a:alpha val="45882"/>
              </a:srgbClr>
            </a:outerShdw>
          </a:effectLst>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3600"/>
              <a:buFont typeface="Arial"/>
              <a:buNone/>
            </a:pPr>
            <a:r>
              <a:rPr lang="en-IN" sz="3600" dirty="0">
                <a:solidFill>
                  <a:schemeClr val="bg2"/>
                </a:solidFill>
                <a:latin typeface="Arial"/>
                <a:ea typeface="Arial"/>
                <a:cs typeface="Arial"/>
                <a:sym typeface="Arial"/>
              </a:rPr>
              <a:t>Identifying Performance Gaps</a:t>
            </a:r>
            <a:endParaRPr dirty="0">
              <a:solidFill>
                <a:schemeClr val="bg2"/>
              </a:solidFill>
            </a:endParaRPr>
          </a:p>
        </p:txBody>
      </p:sp>
      <p:sp>
        <p:nvSpPr>
          <p:cNvPr id="204" name="Google Shape;204;p6"/>
          <p:cNvSpPr/>
          <p:nvPr/>
        </p:nvSpPr>
        <p:spPr>
          <a:xfrm>
            <a:off x="937496" y="1914270"/>
            <a:ext cx="11341290"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dirty="0" err="1">
                <a:solidFill>
                  <a:schemeClr val="bg2"/>
                </a:solidFill>
                <a:latin typeface="Arial"/>
                <a:ea typeface="Arial"/>
                <a:cs typeface="Arial"/>
                <a:sym typeface="Arial"/>
              </a:rPr>
              <a:t>AstroSage</a:t>
            </a:r>
            <a:r>
              <a:rPr lang="en-IN" sz="1400" dirty="0">
                <a:solidFill>
                  <a:schemeClr val="bg2"/>
                </a:solidFill>
                <a:latin typeface="Arial"/>
                <a:ea typeface="Arial"/>
                <a:cs typeface="Arial"/>
                <a:sym typeface="Arial"/>
              </a:rPr>
              <a:t> has been facing challenges in maintaining optimal call centre performance.</a:t>
            </a:r>
            <a:endParaRPr dirty="0">
              <a:solidFill>
                <a:schemeClr val="bg2"/>
              </a:solidFill>
            </a:endParaRPr>
          </a:p>
          <a:p>
            <a:pPr marL="0" marR="0" lvl="0" indent="0" algn="l" rtl="0">
              <a:spcBef>
                <a:spcPts val="0"/>
              </a:spcBef>
              <a:spcAft>
                <a:spcPts val="0"/>
              </a:spcAft>
              <a:buNone/>
            </a:pPr>
            <a:r>
              <a:rPr lang="en-IN" sz="1400" dirty="0">
                <a:solidFill>
                  <a:schemeClr val="bg2"/>
                </a:solidFill>
                <a:latin typeface="Arial"/>
                <a:ea typeface="Arial"/>
                <a:cs typeface="Arial"/>
                <a:sym typeface="Arial"/>
              </a:rPr>
              <a:t>As per given Data :</a:t>
            </a:r>
            <a:endParaRPr dirty="0">
              <a:solidFill>
                <a:schemeClr val="bg2"/>
              </a:solidFill>
            </a:endParaRPr>
          </a:p>
        </p:txBody>
      </p:sp>
      <p:graphicFrame>
        <p:nvGraphicFramePr>
          <p:cNvPr id="205" name="Google Shape;205;p6"/>
          <p:cNvGraphicFramePr/>
          <p:nvPr>
            <p:extLst>
              <p:ext uri="{D42A27DB-BD31-4B8C-83A1-F6EECF244321}">
                <p14:modId xmlns:p14="http://schemas.microsoft.com/office/powerpoint/2010/main" val="2908791320"/>
              </p:ext>
            </p:extLst>
          </p:nvPr>
        </p:nvGraphicFramePr>
        <p:xfrm>
          <a:off x="1004447" y="2735345"/>
          <a:ext cx="8127975" cy="1676420"/>
        </p:xfrm>
        <a:graphic>
          <a:graphicData uri="http://schemas.openxmlformats.org/drawingml/2006/table">
            <a:tbl>
              <a:tblPr firstRow="1" bandRow="1">
                <a:noFill/>
                <a:tableStyleId>{44DC7231-9F2D-4722-9867-A4D4F8DACEC5}</a:tableStyleId>
              </a:tblPr>
              <a:tblGrid>
                <a:gridCol w="2709325">
                  <a:extLst>
                    <a:ext uri="{9D8B030D-6E8A-4147-A177-3AD203B41FA5}">
                      <a16:colId xmlns:a16="http://schemas.microsoft.com/office/drawing/2014/main" val="20000"/>
                    </a:ext>
                  </a:extLst>
                </a:gridCol>
                <a:gridCol w="2709325">
                  <a:extLst>
                    <a:ext uri="{9D8B030D-6E8A-4147-A177-3AD203B41FA5}">
                      <a16:colId xmlns:a16="http://schemas.microsoft.com/office/drawing/2014/main" val="20001"/>
                    </a:ext>
                  </a:extLst>
                </a:gridCol>
                <a:gridCol w="2709325">
                  <a:extLst>
                    <a:ext uri="{9D8B030D-6E8A-4147-A177-3AD203B41FA5}">
                      <a16:colId xmlns:a16="http://schemas.microsoft.com/office/drawing/2014/main" val="20002"/>
                    </a:ext>
                  </a:extLst>
                </a:gridCol>
              </a:tblGrid>
              <a:tr h="480775">
                <a:tc>
                  <a:txBody>
                    <a:bodyPr/>
                    <a:lstStyle/>
                    <a:p>
                      <a:pPr marL="0" marR="0" lvl="0" indent="0" algn="l" rtl="0">
                        <a:spcBef>
                          <a:spcPts val="0"/>
                        </a:spcBef>
                        <a:spcAft>
                          <a:spcPts val="0"/>
                        </a:spcAft>
                        <a:buNone/>
                      </a:pPr>
                      <a:r>
                        <a:rPr lang="en-IN" sz="1400" u="none" strike="noStrike" cap="none">
                          <a:solidFill>
                            <a:schemeClr val="bg2"/>
                          </a:solidFill>
                          <a:latin typeface="Arial"/>
                          <a:ea typeface="Arial"/>
                          <a:cs typeface="Arial"/>
                          <a:sym typeface="Arial"/>
                        </a:rPr>
                        <a:t>Declining customer satisfaction scores</a:t>
                      </a:r>
                      <a:endParaRPr sz="1400">
                        <a:solidFill>
                          <a:schemeClr val="bg2"/>
                        </a:solidFill>
                      </a:endParaRPr>
                    </a:p>
                  </a:txBody>
                  <a:tcPr marL="91450" marR="91450" marT="45725" marB="45725"/>
                </a:tc>
                <a:tc>
                  <a:txBody>
                    <a:bodyPr/>
                    <a:lstStyle/>
                    <a:p>
                      <a:pPr marL="0" marR="0" lvl="0" indent="0" algn="l" rtl="0">
                        <a:lnSpc>
                          <a:spcPct val="100000"/>
                        </a:lnSpc>
                        <a:spcBef>
                          <a:spcPts val="0"/>
                        </a:spcBef>
                        <a:spcAft>
                          <a:spcPts val="0"/>
                        </a:spcAft>
                        <a:buClr>
                          <a:schemeClr val="lt1"/>
                        </a:buClr>
                        <a:buSzPts val="1400"/>
                        <a:buFont typeface="Arial"/>
                        <a:buNone/>
                      </a:pPr>
                      <a:r>
                        <a:rPr lang="en-IN" sz="1400">
                          <a:solidFill>
                            <a:schemeClr val="bg2"/>
                          </a:solidFill>
                          <a:latin typeface="Arial"/>
                          <a:ea typeface="Arial"/>
                          <a:cs typeface="Arial"/>
                          <a:sym typeface="Arial"/>
                        </a:rPr>
                        <a:t>Inconsistent call volumes.</a:t>
                      </a:r>
                      <a:endParaRPr>
                        <a:solidFill>
                          <a:schemeClr val="bg2"/>
                        </a:solidFill>
                      </a:endParaRPr>
                    </a:p>
                  </a:txBody>
                  <a:tcPr marL="91450" marR="91450" marT="45725" marB="45725"/>
                </a:tc>
                <a:tc>
                  <a:txBody>
                    <a:bodyPr/>
                    <a:lstStyle/>
                    <a:p>
                      <a:pPr marL="0" marR="0" lvl="0" indent="0" algn="l" rtl="0">
                        <a:lnSpc>
                          <a:spcPct val="100000"/>
                        </a:lnSpc>
                        <a:spcBef>
                          <a:spcPts val="0"/>
                        </a:spcBef>
                        <a:spcAft>
                          <a:spcPts val="0"/>
                        </a:spcAft>
                        <a:buClr>
                          <a:schemeClr val="lt1"/>
                        </a:buClr>
                        <a:buSzPts val="1400"/>
                        <a:buFont typeface="Arial"/>
                        <a:buNone/>
                      </a:pPr>
                      <a:r>
                        <a:rPr lang="en-IN" sz="1400" dirty="0">
                          <a:solidFill>
                            <a:schemeClr val="bg2"/>
                          </a:solidFill>
                          <a:latin typeface="Arial"/>
                          <a:ea typeface="Arial"/>
                          <a:cs typeface="Arial"/>
                          <a:sym typeface="Arial"/>
                        </a:rPr>
                        <a:t>Variability in agent performance.</a:t>
                      </a:r>
                      <a:endParaRPr dirty="0">
                        <a:solidFill>
                          <a:schemeClr val="bg2"/>
                        </a:solidFill>
                      </a:endParaRPr>
                    </a:p>
                  </a:txBody>
                  <a:tcPr marL="91450" marR="91450" marT="45725" marB="45725"/>
                </a:tc>
                <a:extLst>
                  <a:ext uri="{0D108BD9-81ED-4DB2-BD59-A6C34878D82A}">
                    <a16:rowId xmlns:a16="http://schemas.microsoft.com/office/drawing/2014/main" val="10000"/>
                  </a:ext>
                </a:extLst>
              </a:tr>
              <a:tr h="1087675">
                <a:tc>
                  <a:txBody>
                    <a:bodyPr/>
                    <a:lstStyle/>
                    <a:p>
                      <a:pPr marL="0" marR="0" lvl="0" indent="0" algn="l" rtl="0">
                        <a:spcBef>
                          <a:spcPts val="0"/>
                        </a:spcBef>
                        <a:spcAft>
                          <a:spcPts val="0"/>
                        </a:spcAft>
                        <a:buNone/>
                      </a:pPr>
                      <a:r>
                        <a:rPr lang="en-IN" sz="1400">
                          <a:solidFill>
                            <a:schemeClr val="bg2"/>
                          </a:solidFill>
                        </a:rPr>
                        <a:t>Average Customer satisfaction is very low.</a:t>
                      </a:r>
                      <a:endParaRPr>
                        <a:solidFill>
                          <a:schemeClr val="bg2"/>
                        </a:solidFill>
                      </a:endParaRPr>
                    </a:p>
                    <a:p>
                      <a:pPr marL="0" marR="0" lvl="0" indent="0" algn="l" rtl="0">
                        <a:spcBef>
                          <a:spcPts val="0"/>
                        </a:spcBef>
                        <a:spcAft>
                          <a:spcPts val="0"/>
                        </a:spcAft>
                        <a:buNone/>
                      </a:pPr>
                      <a:endParaRPr sz="1400">
                        <a:solidFill>
                          <a:schemeClr val="bg2"/>
                        </a:solidFill>
                      </a:endParaRPr>
                    </a:p>
                    <a:p>
                      <a:pPr marL="0" marR="0" lvl="0" indent="0" algn="l" rtl="0">
                        <a:spcBef>
                          <a:spcPts val="0"/>
                        </a:spcBef>
                        <a:spcAft>
                          <a:spcPts val="0"/>
                        </a:spcAft>
                        <a:buNone/>
                      </a:pPr>
                      <a:r>
                        <a:rPr lang="en-IN" sz="1400">
                          <a:solidFill>
                            <a:schemeClr val="bg2"/>
                          </a:solidFill>
                        </a:rPr>
                        <a:t>Average Rating is 2.93 , which is very low .</a:t>
                      </a:r>
                      <a:endParaRPr sz="1400">
                        <a:solidFill>
                          <a:schemeClr val="bg2"/>
                        </a:solidFill>
                      </a:endParaRPr>
                    </a:p>
                  </a:txBody>
                  <a:tcPr marL="91450" marR="91450" marT="45725" marB="45725"/>
                </a:tc>
                <a:tc>
                  <a:txBody>
                    <a:bodyPr/>
                    <a:lstStyle/>
                    <a:p>
                      <a:pPr marL="0" marR="0" lvl="0" indent="0" algn="l" rtl="0">
                        <a:spcBef>
                          <a:spcPts val="0"/>
                        </a:spcBef>
                        <a:spcAft>
                          <a:spcPts val="0"/>
                        </a:spcAft>
                        <a:buNone/>
                      </a:pPr>
                      <a:r>
                        <a:rPr lang="en-IN" sz="1400">
                          <a:solidFill>
                            <a:schemeClr val="bg2"/>
                          </a:solidFill>
                        </a:rPr>
                        <a:t>Daily Call volume is inconsistent. </a:t>
                      </a:r>
                      <a:endParaRPr>
                        <a:solidFill>
                          <a:schemeClr val="bg2"/>
                        </a:solidFill>
                      </a:endParaRPr>
                    </a:p>
                    <a:p>
                      <a:pPr marL="0" marR="0" lvl="0" indent="0" algn="l" rtl="0">
                        <a:spcBef>
                          <a:spcPts val="0"/>
                        </a:spcBef>
                        <a:spcAft>
                          <a:spcPts val="0"/>
                        </a:spcAft>
                        <a:buNone/>
                      </a:pPr>
                      <a:endParaRPr sz="1400">
                        <a:solidFill>
                          <a:schemeClr val="bg2"/>
                        </a:solidFill>
                      </a:endParaRPr>
                    </a:p>
                    <a:p>
                      <a:pPr marL="0" marR="0" lvl="0" indent="0" algn="l" rtl="0">
                        <a:spcBef>
                          <a:spcPts val="0"/>
                        </a:spcBef>
                        <a:spcAft>
                          <a:spcPts val="0"/>
                        </a:spcAft>
                        <a:buNone/>
                      </a:pPr>
                      <a:r>
                        <a:rPr lang="en-IN" sz="1400">
                          <a:solidFill>
                            <a:schemeClr val="bg2"/>
                          </a:solidFill>
                        </a:rPr>
                        <a:t>Total change in Call volume is in negative , and average change is in negative. </a:t>
                      </a:r>
                      <a:endParaRPr sz="1400">
                        <a:solidFill>
                          <a:schemeClr val="bg2"/>
                        </a:solidFill>
                      </a:endParaRPr>
                    </a:p>
                  </a:txBody>
                  <a:tcPr marL="91450" marR="91450" marT="45725" marB="45725"/>
                </a:tc>
                <a:tc>
                  <a:txBody>
                    <a:bodyPr/>
                    <a:lstStyle/>
                    <a:p>
                      <a:pPr marL="0" marR="0" lvl="0" indent="0" algn="l" rtl="0">
                        <a:spcBef>
                          <a:spcPts val="0"/>
                        </a:spcBef>
                        <a:spcAft>
                          <a:spcPts val="0"/>
                        </a:spcAft>
                        <a:buNone/>
                      </a:pPr>
                      <a:r>
                        <a:rPr lang="en-IN" sz="1400" dirty="0">
                          <a:solidFill>
                            <a:schemeClr val="bg2"/>
                          </a:solidFill>
                        </a:rPr>
                        <a:t>Overall Agent performance is poor.</a:t>
                      </a:r>
                      <a:endParaRPr dirty="0">
                        <a:solidFill>
                          <a:schemeClr val="bg2"/>
                        </a:solidFill>
                      </a:endParaRPr>
                    </a:p>
                    <a:p>
                      <a:pPr marL="0" marR="0" lvl="0" indent="0" algn="l" rtl="0">
                        <a:spcBef>
                          <a:spcPts val="0"/>
                        </a:spcBef>
                        <a:spcAft>
                          <a:spcPts val="0"/>
                        </a:spcAft>
                        <a:buNone/>
                      </a:pPr>
                      <a:endParaRPr sz="1400" dirty="0">
                        <a:solidFill>
                          <a:schemeClr val="bg2"/>
                        </a:solidFill>
                      </a:endParaRPr>
                    </a:p>
                    <a:p>
                      <a:pPr marL="0" marR="0" lvl="0" indent="0" algn="l" rtl="0">
                        <a:spcBef>
                          <a:spcPts val="0"/>
                        </a:spcBef>
                        <a:spcAft>
                          <a:spcPts val="0"/>
                        </a:spcAft>
                        <a:buNone/>
                      </a:pPr>
                      <a:r>
                        <a:rPr lang="en-IN" sz="1400" dirty="0">
                          <a:solidFill>
                            <a:schemeClr val="bg2"/>
                          </a:solidFill>
                        </a:rPr>
                        <a:t>Average performance of guru is not fair .</a:t>
                      </a:r>
                      <a:endParaRPr sz="1400" dirty="0">
                        <a:solidFill>
                          <a:schemeClr val="bg2"/>
                        </a:solidFill>
                      </a:endParaRPr>
                    </a:p>
                  </a:txBody>
                  <a:tcPr marL="91450" marR="91450" marT="45725" marB="45725"/>
                </a:tc>
                <a:extLst>
                  <a:ext uri="{0D108BD9-81ED-4DB2-BD59-A6C34878D82A}">
                    <a16:rowId xmlns:a16="http://schemas.microsoft.com/office/drawing/2014/main" val="10001"/>
                  </a:ext>
                </a:extLst>
              </a:tr>
            </a:tbl>
          </a:graphicData>
        </a:graphic>
      </p:graphicFrame>
      <p:sp>
        <p:nvSpPr>
          <p:cNvPr id="206" name="Google Shape;206;p6"/>
          <p:cNvSpPr/>
          <p:nvPr/>
        </p:nvSpPr>
        <p:spPr>
          <a:xfrm>
            <a:off x="937496" y="5185276"/>
            <a:ext cx="10163033"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b="1" dirty="0" err="1">
                <a:solidFill>
                  <a:schemeClr val="bg2"/>
                </a:solidFill>
                <a:latin typeface="Arial"/>
                <a:ea typeface="Arial"/>
                <a:cs typeface="Arial"/>
                <a:sym typeface="Arial"/>
              </a:rPr>
              <a:t>AstroSage's</a:t>
            </a:r>
            <a:r>
              <a:rPr lang="en-IN" sz="1400" b="1" dirty="0">
                <a:solidFill>
                  <a:schemeClr val="bg2"/>
                </a:solidFill>
                <a:latin typeface="Arial"/>
                <a:ea typeface="Arial"/>
                <a:cs typeface="Arial"/>
                <a:sym typeface="Arial"/>
              </a:rPr>
              <a:t> performance compare to its competitor, </a:t>
            </a:r>
            <a:r>
              <a:rPr lang="en-IN" sz="1400" b="1" dirty="0" err="1">
                <a:solidFill>
                  <a:schemeClr val="bg2"/>
                </a:solidFill>
                <a:latin typeface="Arial"/>
                <a:ea typeface="Arial"/>
                <a:cs typeface="Arial"/>
                <a:sym typeface="Arial"/>
              </a:rPr>
              <a:t>AstroGuru</a:t>
            </a:r>
            <a:endParaRPr sz="1400" b="1" dirty="0">
              <a:solidFill>
                <a:schemeClr val="bg2"/>
              </a:solidFill>
              <a:latin typeface="Arial"/>
              <a:ea typeface="Arial"/>
              <a:cs typeface="Arial"/>
              <a:sym typeface="Arial"/>
            </a:endParaRPr>
          </a:p>
        </p:txBody>
      </p:sp>
      <p:sp>
        <p:nvSpPr>
          <p:cNvPr id="207" name="Google Shape;207;p6"/>
          <p:cNvSpPr/>
          <p:nvPr/>
        </p:nvSpPr>
        <p:spPr>
          <a:xfrm>
            <a:off x="937496" y="5555244"/>
            <a:ext cx="968536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400" dirty="0">
                <a:solidFill>
                  <a:schemeClr val="bg2"/>
                </a:solidFill>
                <a:latin typeface="Arial"/>
                <a:ea typeface="Arial"/>
                <a:cs typeface="Arial"/>
                <a:sym typeface="Arial"/>
              </a:rPr>
              <a:t>To compare </a:t>
            </a:r>
            <a:r>
              <a:rPr lang="en-IN" sz="1400" dirty="0" err="1">
                <a:solidFill>
                  <a:schemeClr val="bg2"/>
                </a:solidFill>
                <a:latin typeface="Arial"/>
                <a:ea typeface="Arial"/>
                <a:cs typeface="Arial"/>
                <a:sym typeface="Arial"/>
              </a:rPr>
              <a:t>AstroSage's</a:t>
            </a:r>
            <a:r>
              <a:rPr lang="en-IN" sz="1400" dirty="0">
                <a:solidFill>
                  <a:schemeClr val="bg2"/>
                </a:solidFill>
                <a:latin typeface="Arial"/>
                <a:ea typeface="Arial"/>
                <a:cs typeface="Arial"/>
                <a:sym typeface="Arial"/>
              </a:rPr>
              <a:t> performance to its competitor, </a:t>
            </a:r>
            <a:r>
              <a:rPr lang="en-IN" sz="1400" dirty="0" err="1">
                <a:solidFill>
                  <a:schemeClr val="bg2"/>
                </a:solidFill>
                <a:latin typeface="Arial"/>
                <a:ea typeface="Arial"/>
                <a:cs typeface="Arial"/>
                <a:sym typeface="Arial"/>
              </a:rPr>
              <a:t>AstroGuru</a:t>
            </a:r>
            <a:r>
              <a:rPr lang="en-IN" sz="1400" dirty="0">
                <a:solidFill>
                  <a:schemeClr val="bg2"/>
                </a:solidFill>
                <a:latin typeface="Arial"/>
                <a:ea typeface="Arial"/>
                <a:cs typeface="Arial"/>
                <a:sym typeface="Arial"/>
              </a:rPr>
              <a:t>, we can analyse several key performance metrics typically used in call centre operations.</a:t>
            </a:r>
            <a:endParaRPr dirty="0">
              <a:solidFill>
                <a:schemeClr val="bg2"/>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11"/>
        <p:cNvGrpSpPr/>
        <p:nvPr/>
      </p:nvGrpSpPr>
      <p:grpSpPr>
        <a:xfrm>
          <a:off x="0" y="0"/>
          <a:ext cx="0" cy="0"/>
          <a:chOff x="0" y="0"/>
          <a:chExt cx="0" cy="0"/>
        </a:xfrm>
      </p:grpSpPr>
      <p:sp>
        <p:nvSpPr>
          <p:cNvPr id="4" name="Title 3">
            <a:extLst>
              <a:ext uri="{FF2B5EF4-FFF2-40B4-BE49-F238E27FC236}">
                <a16:creationId xmlns:a16="http://schemas.microsoft.com/office/drawing/2014/main" id="{17544705-6F7C-CFDE-F15B-63FF374D2314}"/>
              </a:ext>
            </a:extLst>
          </p:cNvPr>
          <p:cNvSpPr>
            <a:spLocks noGrp="1"/>
          </p:cNvSpPr>
          <p:nvPr>
            <p:ph type="title"/>
          </p:nvPr>
        </p:nvSpPr>
        <p:spPr/>
        <p:txBody>
          <a:bodyPr/>
          <a:lstStyle/>
          <a:p>
            <a:r>
              <a:rPr lang="en-IN" dirty="0">
                <a:solidFill>
                  <a:schemeClr val="bg2"/>
                </a:solidFill>
                <a:latin typeface="Arial"/>
                <a:ea typeface="Arial"/>
                <a:cs typeface="Arial"/>
                <a:sym typeface="Arial"/>
              </a:rPr>
              <a:t>Traffic website</a:t>
            </a:r>
            <a:endParaRPr lang="en-US" dirty="0"/>
          </a:p>
        </p:txBody>
      </p:sp>
      <p:grpSp>
        <p:nvGrpSpPr>
          <p:cNvPr id="8" name="Google Shape;215;p7">
            <a:extLst>
              <a:ext uri="{FF2B5EF4-FFF2-40B4-BE49-F238E27FC236}">
                <a16:creationId xmlns:a16="http://schemas.microsoft.com/office/drawing/2014/main" id="{E8CB831C-6B88-0288-35BD-360EA0083A31}"/>
              </a:ext>
            </a:extLst>
          </p:cNvPr>
          <p:cNvGrpSpPr/>
          <p:nvPr/>
        </p:nvGrpSpPr>
        <p:grpSpPr>
          <a:xfrm>
            <a:off x="1390622" y="4297494"/>
            <a:ext cx="3756714" cy="1335394"/>
            <a:chOff x="734" y="136975"/>
            <a:chExt cx="3756714" cy="1335394"/>
          </a:xfrm>
        </p:grpSpPr>
        <p:sp>
          <p:nvSpPr>
            <p:cNvPr id="9" name="Google Shape;216;p7">
              <a:extLst>
                <a:ext uri="{FF2B5EF4-FFF2-40B4-BE49-F238E27FC236}">
                  <a16:creationId xmlns:a16="http://schemas.microsoft.com/office/drawing/2014/main" id="{12DF1291-D4CC-2650-D954-808D33AB92FD}"/>
                </a:ext>
              </a:extLst>
            </p:cNvPr>
            <p:cNvSpPr/>
            <p:nvPr/>
          </p:nvSpPr>
          <p:spPr>
            <a:xfrm>
              <a:off x="734" y="136975"/>
              <a:ext cx="1565297" cy="1335394"/>
            </a:xfrm>
            <a:prstGeom prst="roundRect">
              <a:avLst>
                <a:gd name="adj" fmla="val 10000"/>
              </a:avLst>
            </a:prstGeom>
            <a:solidFill>
              <a:srgbClr val="BC4418"/>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17;p7">
              <a:extLst>
                <a:ext uri="{FF2B5EF4-FFF2-40B4-BE49-F238E27FC236}">
                  <a16:creationId xmlns:a16="http://schemas.microsoft.com/office/drawing/2014/main" id="{18309C10-2B1D-1288-B765-81223389882B}"/>
                </a:ext>
              </a:extLst>
            </p:cNvPr>
            <p:cNvSpPr txBox="1"/>
            <p:nvPr/>
          </p:nvSpPr>
          <p:spPr>
            <a:xfrm>
              <a:off x="39846" y="176087"/>
              <a:ext cx="1487073" cy="1257170"/>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Arial Black"/>
                <a:buNone/>
              </a:pPr>
              <a:r>
                <a:rPr lang="en-IN" sz="1400">
                  <a:solidFill>
                    <a:schemeClr val="lt1"/>
                  </a:solidFill>
                  <a:latin typeface="Arial Black"/>
                  <a:ea typeface="Arial Black"/>
                  <a:cs typeface="Arial Black"/>
                  <a:sym typeface="Arial Black"/>
                </a:rPr>
                <a:t>User Traffic </a:t>
              </a:r>
              <a:br>
                <a:rPr lang="en-IN" sz="1400">
                  <a:solidFill>
                    <a:schemeClr val="lt1"/>
                  </a:solidFill>
                  <a:latin typeface="Arial Black"/>
                  <a:ea typeface="Arial Black"/>
                  <a:cs typeface="Arial Black"/>
                  <a:sym typeface="Arial Black"/>
                </a:rPr>
              </a:br>
              <a:r>
                <a:rPr lang="en-IN" sz="1400">
                  <a:solidFill>
                    <a:schemeClr val="lt1"/>
                  </a:solidFill>
                  <a:latin typeface="Arial Black"/>
                  <a:ea typeface="Arial Black"/>
                  <a:cs typeface="Arial Black"/>
                  <a:sym typeface="Arial Black"/>
                </a:rPr>
                <a:t>( Platform ) </a:t>
              </a:r>
              <a:endParaRPr/>
            </a:p>
          </p:txBody>
        </p:sp>
        <p:sp>
          <p:nvSpPr>
            <p:cNvPr id="11" name="Google Shape;218;p7">
              <a:extLst>
                <a:ext uri="{FF2B5EF4-FFF2-40B4-BE49-F238E27FC236}">
                  <a16:creationId xmlns:a16="http://schemas.microsoft.com/office/drawing/2014/main" id="{7911513B-C212-CE68-2700-0791823F3AC3}"/>
                </a:ext>
              </a:extLst>
            </p:cNvPr>
            <p:cNvSpPr/>
            <p:nvPr/>
          </p:nvSpPr>
          <p:spPr>
            <a:xfrm>
              <a:off x="1722561" y="610575"/>
              <a:ext cx="331843" cy="388193"/>
            </a:xfrm>
            <a:prstGeom prst="rightArrow">
              <a:avLst>
                <a:gd name="adj1" fmla="val 60000"/>
                <a:gd name="adj2" fmla="val 50000"/>
              </a:avLst>
            </a:prstGeom>
            <a:solidFill>
              <a:srgbClr val="D9AEA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19;p7">
              <a:extLst>
                <a:ext uri="{FF2B5EF4-FFF2-40B4-BE49-F238E27FC236}">
                  <a16:creationId xmlns:a16="http://schemas.microsoft.com/office/drawing/2014/main" id="{22BF9E14-D171-5945-822D-5AC6164780C3}"/>
                </a:ext>
              </a:extLst>
            </p:cNvPr>
            <p:cNvSpPr txBox="1"/>
            <p:nvPr/>
          </p:nvSpPr>
          <p:spPr>
            <a:xfrm>
              <a:off x="1722561" y="688214"/>
              <a:ext cx="232290" cy="232915"/>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700"/>
                <a:buFont typeface="Lustria"/>
                <a:buNone/>
              </a:pPr>
              <a:endParaRPr sz="1700">
                <a:solidFill>
                  <a:schemeClr val="lt1"/>
                </a:solidFill>
                <a:latin typeface="Lustria"/>
                <a:ea typeface="Lustria"/>
                <a:cs typeface="Lustria"/>
                <a:sym typeface="Lustria"/>
              </a:endParaRPr>
            </a:p>
          </p:txBody>
        </p:sp>
        <p:sp>
          <p:nvSpPr>
            <p:cNvPr id="13" name="Google Shape;220;p7">
              <a:extLst>
                <a:ext uri="{FF2B5EF4-FFF2-40B4-BE49-F238E27FC236}">
                  <a16:creationId xmlns:a16="http://schemas.microsoft.com/office/drawing/2014/main" id="{4DCD6F03-A7C5-8641-FD5B-F19E909B6F36}"/>
                </a:ext>
              </a:extLst>
            </p:cNvPr>
            <p:cNvSpPr/>
            <p:nvPr/>
          </p:nvSpPr>
          <p:spPr>
            <a:xfrm>
              <a:off x="2192151" y="136975"/>
              <a:ext cx="1565297" cy="1335394"/>
            </a:xfrm>
            <a:prstGeom prst="roundRect">
              <a:avLst>
                <a:gd name="adj" fmla="val 10000"/>
              </a:avLst>
            </a:prstGeom>
            <a:solidFill>
              <a:srgbClr val="BC4418"/>
            </a:solidFill>
            <a:ln w="158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1;p7">
              <a:extLst>
                <a:ext uri="{FF2B5EF4-FFF2-40B4-BE49-F238E27FC236}">
                  <a16:creationId xmlns:a16="http://schemas.microsoft.com/office/drawing/2014/main" id="{29F980B5-ECC0-9C9B-9E40-3CA5CDE7878A}"/>
                </a:ext>
              </a:extLst>
            </p:cNvPr>
            <p:cNvSpPr txBox="1"/>
            <p:nvPr/>
          </p:nvSpPr>
          <p:spPr>
            <a:xfrm>
              <a:off x="2231263" y="176087"/>
              <a:ext cx="1487073" cy="1257170"/>
            </a:xfrm>
            <a:prstGeom prst="rect">
              <a:avLst/>
            </a:prstGeom>
            <a:noFill/>
            <a:ln>
              <a:noFill/>
            </a:ln>
          </p:spPr>
          <p:txBody>
            <a:bodyPr spcFirstLastPara="1" wrap="square" lIns="53325" tIns="53325" rIns="53325" bIns="53325" anchor="ctr" anchorCtr="0">
              <a:noAutofit/>
            </a:bodyPr>
            <a:lstStyle/>
            <a:p>
              <a:pPr marL="0" marR="0" lvl="0" indent="0" algn="ctr" rtl="0">
                <a:lnSpc>
                  <a:spcPct val="90000"/>
                </a:lnSpc>
                <a:spcBef>
                  <a:spcPts val="0"/>
                </a:spcBef>
                <a:spcAft>
                  <a:spcPts val="0"/>
                </a:spcAft>
                <a:buClr>
                  <a:schemeClr val="lt1"/>
                </a:buClr>
                <a:buSzPts val="1400"/>
                <a:buFont typeface="Arial Black"/>
                <a:buNone/>
              </a:pPr>
              <a:r>
                <a:rPr lang="en-IN" sz="1400">
                  <a:solidFill>
                    <a:schemeClr val="lt1"/>
                  </a:solidFill>
                  <a:latin typeface="Arial Black"/>
                  <a:ea typeface="Arial Black"/>
                  <a:cs typeface="Arial Black"/>
                  <a:sym typeface="Arial Black"/>
                </a:rPr>
                <a:t>Gurucool</a:t>
              </a:r>
              <a:br>
                <a:rPr lang="en-IN" sz="1400">
                  <a:solidFill>
                    <a:schemeClr val="lt1"/>
                  </a:solidFill>
                  <a:latin typeface="Arial Black"/>
                  <a:ea typeface="Arial Black"/>
                  <a:cs typeface="Arial Black"/>
                  <a:sym typeface="Arial Black"/>
                </a:rPr>
              </a:br>
              <a:br>
                <a:rPr lang="en-IN" sz="1400">
                  <a:solidFill>
                    <a:schemeClr val="lt1"/>
                  </a:solidFill>
                  <a:latin typeface="Arial Black"/>
                  <a:ea typeface="Arial Black"/>
                  <a:cs typeface="Arial Black"/>
                  <a:sym typeface="Arial Black"/>
                </a:rPr>
              </a:br>
              <a:r>
                <a:rPr lang="en-IN" sz="1400">
                  <a:solidFill>
                    <a:schemeClr val="lt1"/>
                  </a:solidFill>
                  <a:latin typeface="Arial Black"/>
                  <a:ea typeface="Arial Black"/>
                  <a:cs typeface="Arial Black"/>
                  <a:sym typeface="Arial Black"/>
                </a:rPr>
                <a:t>App</a:t>
              </a:r>
              <a:br>
                <a:rPr lang="en-IN" sz="1400">
                  <a:solidFill>
                    <a:schemeClr val="lt1"/>
                  </a:solidFill>
                  <a:latin typeface="Arial Black"/>
                  <a:ea typeface="Arial Black"/>
                  <a:cs typeface="Arial Black"/>
                  <a:sym typeface="Arial Black"/>
                </a:rPr>
              </a:br>
              <a:br>
                <a:rPr lang="en-IN" sz="1400">
                  <a:solidFill>
                    <a:schemeClr val="lt1"/>
                  </a:solidFill>
                  <a:latin typeface="Arial Black"/>
                  <a:ea typeface="Arial Black"/>
                  <a:cs typeface="Arial Black"/>
                  <a:sym typeface="Arial Black"/>
                </a:rPr>
              </a:br>
              <a:r>
                <a:rPr lang="en-IN" sz="1400">
                  <a:solidFill>
                    <a:schemeClr val="lt1"/>
                  </a:solidFill>
                  <a:latin typeface="Arial Black"/>
                  <a:ea typeface="Arial Black"/>
                  <a:cs typeface="Arial Black"/>
                  <a:sym typeface="Arial Black"/>
                </a:rPr>
                <a:t>Dashboard</a:t>
              </a:r>
              <a:endParaRPr/>
            </a:p>
          </p:txBody>
        </p:sp>
      </p:grpSp>
      <p:pic>
        <p:nvPicPr>
          <p:cNvPr id="15" name="Google Shape;213;p7">
            <a:extLst>
              <a:ext uri="{FF2B5EF4-FFF2-40B4-BE49-F238E27FC236}">
                <a16:creationId xmlns:a16="http://schemas.microsoft.com/office/drawing/2014/main" id="{AC71675B-0FE7-7B30-0C0A-34D3A7466C98}"/>
              </a:ext>
            </a:extLst>
          </p:cNvPr>
          <p:cNvPicPr preferRelativeResize="0"/>
          <p:nvPr/>
        </p:nvPicPr>
        <p:blipFill rotWithShape="1">
          <a:blip r:embed="rId3">
            <a:alphaModFix/>
          </a:blip>
          <a:srcRect/>
          <a:stretch/>
        </p:blipFill>
        <p:spPr>
          <a:xfrm>
            <a:off x="7259973" y="1774991"/>
            <a:ext cx="3846459" cy="4402289"/>
          </a:xfrm>
          <a:prstGeom prst="rect">
            <a:avLst/>
          </a:prstGeom>
          <a:solidFill>
            <a:schemeClr val="tx1"/>
          </a:solidFill>
          <a:ln>
            <a:noFill/>
          </a:ln>
        </p:spPr>
      </p:pic>
      <p:sp>
        <p:nvSpPr>
          <p:cNvPr id="16" name="TextBox 15">
            <a:extLst>
              <a:ext uri="{FF2B5EF4-FFF2-40B4-BE49-F238E27FC236}">
                <a16:creationId xmlns:a16="http://schemas.microsoft.com/office/drawing/2014/main" id="{E2934E54-3E16-1FFA-5FF8-1A15B5495902}"/>
              </a:ext>
            </a:extLst>
          </p:cNvPr>
          <p:cNvSpPr txBox="1"/>
          <p:nvPr/>
        </p:nvSpPr>
        <p:spPr>
          <a:xfrm>
            <a:off x="1192912" y="2009267"/>
            <a:ext cx="4765040" cy="1508105"/>
          </a:xfrm>
          <a:prstGeom prst="rect">
            <a:avLst/>
          </a:prstGeom>
          <a:noFill/>
        </p:spPr>
        <p:txBody>
          <a:bodyPr wrap="square">
            <a:spAutoFit/>
          </a:bodyPr>
          <a:lstStyle/>
          <a:p>
            <a:r>
              <a:rPr lang="en-IN" sz="2000" b="1" dirty="0">
                <a:latin typeface="Garamond" panose="02020404030301010803" pitchFamily="18" charset="0"/>
              </a:rPr>
              <a:t>According to given data</a:t>
            </a:r>
          </a:p>
          <a:p>
            <a:r>
              <a:rPr lang="en-IN" sz="1800" dirty="0">
                <a:latin typeface="Garamond" panose="02020404030301010803" pitchFamily="18" charset="0"/>
              </a:rPr>
              <a:t>Most traffic comes from </a:t>
            </a:r>
            <a:r>
              <a:rPr lang="en-IN" sz="1800" b="1" dirty="0" err="1">
                <a:latin typeface="Garamond" panose="02020404030301010803" pitchFamily="18" charset="0"/>
              </a:rPr>
              <a:t>Gurucool</a:t>
            </a:r>
            <a:r>
              <a:rPr lang="en-IN" sz="1800" dirty="0">
                <a:latin typeface="Garamond" panose="02020404030301010803" pitchFamily="18" charset="0"/>
              </a:rPr>
              <a:t> (72%),</a:t>
            </a:r>
          </a:p>
          <a:p>
            <a:r>
              <a:rPr lang="en-IN" sz="1800" dirty="0">
                <a:latin typeface="Garamond" panose="02020404030301010803" pitchFamily="18" charset="0"/>
              </a:rPr>
              <a:t>While the app contributes </a:t>
            </a:r>
            <a:r>
              <a:rPr lang="en-IN" sz="1800" b="1" dirty="0">
                <a:latin typeface="Garamond" panose="02020404030301010803" pitchFamily="18" charset="0"/>
              </a:rPr>
              <a:t>28</a:t>
            </a:r>
            <a:r>
              <a:rPr lang="en-IN" sz="1800" dirty="0">
                <a:latin typeface="Garamond" panose="02020404030301010803" pitchFamily="18" charset="0"/>
              </a:rPr>
              <a:t>% and the dashboard shows </a:t>
            </a:r>
            <a:r>
              <a:rPr lang="en-IN" sz="1800" b="1" dirty="0">
                <a:latin typeface="Garamond" panose="02020404030301010803" pitchFamily="18" charset="0"/>
              </a:rPr>
              <a:t>0</a:t>
            </a:r>
            <a:r>
              <a:rPr lang="en-IN" sz="1800" dirty="0">
                <a:latin typeface="Garamond" panose="02020404030301010803" pitchFamily="18" charset="0"/>
              </a:rPr>
              <a:t>%, indicating </a:t>
            </a:r>
            <a:r>
              <a:rPr lang="en-IN" sz="1800" dirty="0" err="1">
                <a:latin typeface="Garamond" panose="02020404030301010803" pitchFamily="18" charset="0"/>
              </a:rPr>
              <a:t>Gurucool</a:t>
            </a:r>
            <a:r>
              <a:rPr lang="en-IN" sz="1800" dirty="0">
                <a:latin typeface="Garamond" panose="02020404030301010803" pitchFamily="18" charset="0"/>
              </a:rPr>
              <a:t> is </a:t>
            </a:r>
          </a:p>
          <a:p>
            <a:r>
              <a:rPr lang="en-IN" sz="1800" dirty="0">
                <a:latin typeface="Garamond" panose="02020404030301010803" pitchFamily="18" charset="0"/>
              </a:rPr>
              <a:t>Primary platform for user engagement</a:t>
            </a:r>
          </a:p>
        </p:txBody>
      </p:sp>
      <p:sp>
        <p:nvSpPr>
          <p:cNvPr id="17" name="Flowchart: Connector 16">
            <a:extLst>
              <a:ext uri="{FF2B5EF4-FFF2-40B4-BE49-F238E27FC236}">
                <a16:creationId xmlns:a16="http://schemas.microsoft.com/office/drawing/2014/main" id="{2B5A5BDA-0783-6A5B-AB36-2C8D90619938}"/>
              </a:ext>
            </a:extLst>
          </p:cNvPr>
          <p:cNvSpPr/>
          <p:nvPr/>
        </p:nvSpPr>
        <p:spPr>
          <a:xfrm flipV="1">
            <a:off x="1192912" y="2481942"/>
            <a:ext cx="45719" cy="45719"/>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C9CD4-E9D1-FA97-FAE5-D0B789726459}"/>
              </a:ext>
            </a:extLst>
          </p:cNvPr>
          <p:cNvSpPr>
            <a:spLocks noGrp="1"/>
          </p:cNvSpPr>
          <p:nvPr>
            <p:ph type="title"/>
          </p:nvPr>
        </p:nvSpPr>
        <p:spPr>
          <a:xfrm>
            <a:off x="913795" y="223520"/>
            <a:ext cx="10353762" cy="1356530"/>
          </a:xfrm>
        </p:spPr>
        <p:txBody>
          <a:bodyPr>
            <a:normAutofit fontScale="90000"/>
          </a:bodyPr>
          <a:lstStyle/>
          <a:p>
            <a:r>
              <a:rPr lang="en-US" sz="4400" b="1" dirty="0">
                <a:solidFill>
                  <a:schemeClr val="tx1"/>
                </a:solidFill>
                <a:latin typeface="Garamond" panose="02020404030301010803" pitchFamily="18" charset="0"/>
              </a:rPr>
              <a:t>Revenue vs Volume Comparison</a:t>
            </a:r>
            <a:br>
              <a:rPr lang="en-IN" b="1" dirty="0">
                <a:solidFill>
                  <a:schemeClr val="tx1"/>
                </a:solidFill>
                <a:latin typeface="Garamond" panose="02020404030301010803" pitchFamily="18" charset="0"/>
              </a:rPr>
            </a:br>
            <a:endParaRPr lang="en-US" dirty="0">
              <a:solidFill>
                <a:schemeClr val="tx1"/>
              </a:solidFill>
            </a:endParaRPr>
          </a:p>
        </p:txBody>
      </p:sp>
      <p:graphicFrame>
        <p:nvGraphicFramePr>
          <p:cNvPr id="3" name="Chart 2">
            <a:extLst>
              <a:ext uri="{FF2B5EF4-FFF2-40B4-BE49-F238E27FC236}">
                <a16:creationId xmlns:a16="http://schemas.microsoft.com/office/drawing/2014/main" id="{974551AF-ACED-6D43-81CB-C96040F7EF1D}"/>
              </a:ext>
            </a:extLst>
          </p:cNvPr>
          <p:cNvGraphicFramePr>
            <a:graphicFrameLocks/>
          </p:cNvGraphicFramePr>
          <p:nvPr>
            <p:extLst>
              <p:ext uri="{D42A27DB-BD31-4B8C-83A1-F6EECF244321}">
                <p14:modId xmlns:p14="http://schemas.microsoft.com/office/powerpoint/2010/main" val="4133643172"/>
              </p:ext>
            </p:extLst>
          </p:nvPr>
        </p:nvGraphicFramePr>
        <p:xfrm>
          <a:off x="7101840" y="1204931"/>
          <a:ext cx="4530097" cy="245058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B078DAAF-9FF4-0DE8-753A-12B09201B1BA}"/>
              </a:ext>
            </a:extLst>
          </p:cNvPr>
          <p:cNvGraphicFramePr>
            <a:graphicFrameLocks/>
          </p:cNvGraphicFramePr>
          <p:nvPr>
            <p:extLst>
              <p:ext uri="{D42A27DB-BD31-4B8C-83A1-F6EECF244321}">
                <p14:modId xmlns:p14="http://schemas.microsoft.com/office/powerpoint/2010/main" val="2838915319"/>
              </p:ext>
            </p:extLst>
          </p:nvPr>
        </p:nvGraphicFramePr>
        <p:xfrm>
          <a:off x="7325361" y="3926084"/>
          <a:ext cx="4704080" cy="2545836"/>
        </p:xfrm>
        <a:graphic>
          <a:graphicData uri="http://schemas.openxmlformats.org/drawingml/2006/chart">
            <c:chart xmlns:c="http://schemas.openxmlformats.org/drawingml/2006/chart" xmlns:r="http://schemas.openxmlformats.org/officeDocument/2006/relationships" r:id="rId3"/>
          </a:graphicData>
        </a:graphic>
      </p:graphicFrame>
      <p:grpSp>
        <p:nvGrpSpPr>
          <p:cNvPr id="5" name="Group 4">
            <a:extLst>
              <a:ext uri="{FF2B5EF4-FFF2-40B4-BE49-F238E27FC236}">
                <a16:creationId xmlns:a16="http://schemas.microsoft.com/office/drawing/2014/main" id="{F9EACEC9-7EB7-4037-EC60-896E2B521A31}"/>
              </a:ext>
            </a:extLst>
          </p:cNvPr>
          <p:cNvGrpSpPr/>
          <p:nvPr/>
        </p:nvGrpSpPr>
        <p:grpSpPr>
          <a:xfrm>
            <a:off x="1125775" y="1507144"/>
            <a:ext cx="2543970" cy="1773250"/>
            <a:chOff x="2438752" y="1014511"/>
            <a:chExt cx="2543970" cy="1773250"/>
          </a:xfrm>
        </p:grpSpPr>
        <p:sp>
          <p:nvSpPr>
            <p:cNvPr id="6" name="Rectangle: Rounded Corners 5">
              <a:extLst>
                <a:ext uri="{FF2B5EF4-FFF2-40B4-BE49-F238E27FC236}">
                  <a16:creationId xmlns:a16="http://schemas.microsoft.com/office/drawing/2014/main" id="{A7235C8A-83A9-CDD8-FAD7-08659656DDE1}"/>
                </a:ext>
              </a:extLst>
            </p:cNvPr>
            <p:cNvSpPr/>
            <p:nvPr/>
          </p:nvSpPr>
          <p:spPr>
            <a:xfrm>
              <a:off x="2438752" y="1014511"/>
              <a:ext cx="2543970" cy="177325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Rounded Corners 4">
              <a:extLst>
                <a:ext uri="{FF2B5EF4-FFF2-40B4-BE49-F238E27FC236}">
                  <a16:creationId xmlns:a16="http://schemas.microsoft.com/office/drawing/2014/main" id="{F6F29201-9ADE-CC45-0F2C-3FB0D82EA002}"/>
                </a:ext>
              </a:extLst>
            </p:cNvPr>
            <p:cNvSpPr txBox="1"/>
            <p:nvPr/>
          </p:nvSpPr>
          <p:spPr>
            <a:xfrm>
              <a:off x="2490689" y="1066448"/>
              <a:ext cx="2440096" cy="166937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Garamond" panose="02020404030301010803" pitchFamily="18" charset="0"/>
                </a:rPr>
                <a:t>Although the chat volume contributes to 79% of volume share but it contributes only 21% to revenue share </a:t>
              </a:r>
            </a:p>
          </p:txBody>
        </p:sp>
      </p:grpSp>
      <p:grpSp>
        <p:nvGrpSpPr>
          <p:cNvPr id="8" name="Group 7">
            <a:extLst>
              <a:ext uri="{FF2B5EF4-FFF2-40B4-BE49-F238E27FC236}">
                <a16:creationId xmlns:a16="http://schemas.microsoft.com/office/drawing/2014/main" id="{F55FF107-1C3D-36C1-FE67-73A7FB493757}"/>
              </a:ext>
            </a:extLst>
          </p:cNvPr>
          <p:cNvGrpSpPr/>
          <p:nvPr/>
        </p:nvGrpSpPr>
        <p:grpSpPr>
          <a:xfrm>
            <a:off x="1177712" y="3926084"/>
            <a:ext cx="2543970" cy="2047996"/>
            <a:chOff x="2601877" y="3562134"/>
            <a:chExt cx="2252319" cy="1814870"/>
          </a:xfrm>
        </p:grpSpPr>
        <p:sp>
          <p:nvSpPr>
            <p:cNvPr id="9" name="Rectangle: Rounded Corners 8">
              <a:extLst>
                <a:ext uri="{FF2B5EF4-FFF2-40B4-BE49-F238E27FC236}">
                  <a16:creationId xmlns:a16="http://schemas.microsoft.com/office/drawing/2014/main" id="{AF4DDEFD-E51B-74F8-118B-04EEEC6C9719}"/>
                </a:ext>
              </a:extLst>
            </p:cNvPr>
            <p:cNvSpPr/>
            <p:nvPr/>
          </p:nvSpPr>
          <p:spPr>
            <a:xfrm>
              <a:off x="2601877" y="3562134"/>
              <a:ext cx="2252319" cy="18148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Rounded Corners 4">
              <a:extLst>
                <a:ext uri="{FF2B5EF4-FFF2-40B4-BE49-F238E27FC236}">
                  <a16:creationId xmlns:a16="http://schemas.microsoft.com/office/drawing/2014/main" id="{1E25801E-8F39-059B-513E-FC339ABBB23C}"/>
                </a:ext>
              </a:extLst>
            </p:cNvPr>
            <p:cNvSpPr txBox="1"/>
            <p:nvPr/>
          </p:nvSpPr>
          <p:spPr>
            <a:xfrm>
              <a:off x="2655033" y="3615290"/>
              <a:ext cx="2146007" cy="1708558"/>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latin typeface="Garamond" panose="02020404030301010803" pitchFamily="18" charset="0"/>
                </a:rPr>
                <a:t>Call volumes is 30% only but contributes 70% to revenue share</a:t>
              </a:r>
            </a:p>
          </p:txBody>
        </p:sp>
      </p:grpSp>
    </p:spTree>
    <p:extLst>
      <p:ext uri="{BB962C8B-B14F-4D97-AF65-F5344CB8AC3E}">
        <p14:creationId xmlns:p14="http://schemas.microsoft.com/office/powerpoint/2010/main" val="3666401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61"/>
        <p:cNvGrpSpPr/>
        <p:nvPr/>
      </p:nvGrpSpPr>
      <p:grpSpPr>
        <a:xfrm>
          <a:off x="0" y="0"/>
          <a:ext cx="0" cy="0"/>
          <a:chOff x="0" y="0"/>
          <a:chExt cx="0" cy="0"/>
        </a:xfrm>
      </p:grpSpPr>
      <p:sp>
        <p:nvSpPr>
          <p:cNvPr id="262" name="Google Shape;262;p10"/>
          <p:cNvSpPr txBox="1">
            <a:spLocks noGrp="1"/>
          </p:cNvSpPr>
          <p:nvPr>
            <p:ph type="title"/>
          </p:nvPr>
        </p:nvSpPr>
        <p:spPr>
          <a:xfrm>
            <a:off x="2366826" y="267412"/>
            <a:ext cx="8108134" cy="822658"/>
          </a:xfrm>
          <a:prstGeom prst="rect">
            <a:avLst/>
          </a:prstGeom>
          <a:noFill/>
          <a:ln>
            <a:noFill/>
          </a:ln>
          <a:effectLst>
            <a:outerShdw blurRad="25400">
              <a:srgbClr val="000000">
                <a:alpha val="45882"/>
              </a:srgbClr>
            </a:outerShdw>
          </a:effectLst>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151515"/>
              </a:buClr>
              <a:buSzPts val="2400"/>
              <a:buFont typeface="Lustria"/>
              <a:buNone/>
            </a:pPr>
            <a:r>
              <a:rPr lang="en-IN" sz="2400" b="1" dirty="0">
                <a:solidFill>
                  <a:srgbClr val="151515"/>
                </a:solidFill>
              </a:rPr>
              <a:t>Total sales and revenue generated by each category</a:t>
            </a:r>
            <a:endParaRPr b="1" dirty="0"/>
          </a:p>
        </p:txBody>
      </p:sp>
      <p:sp>
        <p:nvSpPr>
          <p:cNvPr id="264" name="Google Shape;264;p10"/>
          <p:cNvSpPr txBox="1"/>
          <p:nvPr/>
        </p:nvSpPr>
        <p:spPr>
          <a:xfrm>
            <a:off x="374567" y="2505515"/>
            <a:ext cx="4867993" cy="1186919"/>
          </a:xfrm>
          <a:prstGeom prst="rect">
            <a:avLst/>
          </a:prstGeom>
          <a:noFill/>
          <a:ln>
            <a:noFill/>
          </a:ln>
        </p:spPr>
        <p:txBody>
          <a:bodyPr spcFirstLastPara="1" wrap="square" lIns="91425" tIns="45700" rIns="91425" bIns="45700" anchor="t" anchorCtr="0">
            <a:noAutofit/>
          </a:bodyPr>
          <a:lstStyle/>
          <a:p>
            <a:pPr marR="0" lvl="0" rtl="0">
              <a:spcBef>
                <a:spcPts val="0"/>
              </a:spcBef>
              <a:spcAft>
                <a:spcPts val="0"/>
              </a:spcAft>
              <a:buClr>
                <a:schemeClr val="dk1"/>
              </a:buClr>
              <a:buSzPts val="1120"/>
            </a:pPr>
            <a:r>
              <a:rPr lang="en-US" sz="1600" dirty="0"/>
              <a:t>This Chart analyzes the revenue and astrologer payouts across various consultation types. </a:t>
            </a:r>
          </a:p>
          <a:p>
            <a:pPr marR="0" lvl="0" rtl="0">
              <a:spcBef>
                <a:spcPts val="0"/>
              </a:spcBef>
              <a:spcAft>
                <a:spcPts val="0"/>
              </a:spcAft>
              <a:buClr>
                <a:schemeClr val="dk1"/>
              </a:buClr>
              <a:buSzPts val="1120"/>
            </a:pPr>
            <a:r>
              <a:rPr lang="en-US" sz="1600" dirty="0"/>
              <a:t>It highlights that call consultations generate the highest Profit on the platform. </a:t>
            </a:r>
            <a:endParaRPr sz="1600" dirty="0"/>
          </a:p>
        </p:txBody>
      </p:sp>
      <p:graphicFrame>
        <p:nvGraphicFramePr>
          <p:cNvPr id="4" name="TotalSalesOverCat">
            <a:extLst>
              <a:ext uri="{FF2B5EF4-FFF2-40B4-BE49-F238E27FC236}">
                <a16:creationId xmlns:a16="http://schemas.microsoft.com/office/drawing/2014/main" id="{00000000-0008-0000-0300-000017000000}"/>
              </a:ext>
            </a:extLst>
          </p:cNvPr>
          <p:cNvGraphicFramePr>
            <a:graphicFrameLocks/>
          </p:cNvGraphicFramePr>
          <p:nvPr>
            <p:extLst>
              <p:ext uri="{D42A27DB-BD31-4B8C-83A1-F6EECF244321}">
                <p14:modId xmlns:p14="http://schemas.microsoft.com/office/powerpoint/2010/main" val="2390343006"/>
              </p:ext>
            </p:extLst>
          </p:nvPr>
        </p:nvGraphicFramePr>
        <p:xfrm>
          <a:off x="5364382" y="1759131"/>
          <a:ext cx="6453051" cy="3608203"/>
        </p:xfrm>
        <a:graphic>
          <a:graphicData uri="http://schemas.openxmlformats.org/drawingml/2006/chart">
            <c:chart xmlns:c="http://schemas.openxmlformats.org/drawingml/2006/chart" xmlns:r="http://schemas.openxmlformats.org/officeDocument/2006/relationships" r:id="rId3"/>
          </a:graphicData>
        </a:graphic>
      </p:graphicFrame>
      <p:sp>
        <p:nvSpPr>
          <p:cNvPr id="2" name="Flowchart: Connector 1">
            <a:extLst>
              <a:ext uri="{FF2B5EF4-FFF2-40B4-BE49-F238E27FC236}">
                <a16:creationId xmlns:a16="http://schemas.microsoft.com/office/drawing/2014/main" id="{9D9E388D-F72B-DEE3-1A30-4B5E38F4819F}"/>
              </a:ext>
            </a:extLst>
          </p:cNvPr>
          <p:cNvSpPr/>
          <p:nvPr/>
        </p:nvSpPr>
        <p:spPr>
          <a:xfrm flipH="1">
            <a:off x="328848" y="2654650"/>
            <a:ext cx="45719" cy="72222"/>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Slate">
  <a:themeElements>
    <a:clrScheme name="Slate">
      <a:dk1>
        <a:srgbClr val="000000"/>
      </a:dk1>
      <a:lt1>
        <a:srgbClr val="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343</TotalTime>
  <Words>1561</Words>
  <Application>Microsoft Office PowerPoint</Application>
  <PresentationFormat>Widescreen</PresentationFormat>
  <Paragraphs>245</Paragraphs>
  <Slides>24</Slides>
  <Notes>13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24</vt:i4>
      </vt:variant>
    </vt:vector>
  </HeadingPairs>
  <TitlesOfParts>
    <vt:vector size="36" baseType="lpstr">
      <vt:lpstr>Algerian</vt:lpstr>
      <vt:lpstr>Arial</vt:lpstr>
      <vt:lpstr>Arial Black</vt:lpstr>
      <vt:lpstr>Balthazar</vt:lpstr>
      <vt:lpstr>Calibri</vt:lpstr>
      <vt:lpstr>Calibri Light</vt:lpstr>
      <vt:lpstr>Cascadia Code</vt:lpstr>
      <vt:lpstr>Garamond</vt:lpstr>
      <vt:lpstr>Lustria</vt:lpstr>
      <vt:lpstr>Noto Sans Symbols</vt:lpstr>
      <vt:lpstr>Rockwell</vt:lpstr>
      <vt:lpstr>Slate</vt:lpstr>
      <vt:lpstr>AstroSage Analysis</vt:lpstr>
      <vt:lpstr>PowerPoint Presentation</vt:lpstr>
      <vt:lpstr>Problem Statement</vt:lpstr>
      <vt:lpstr>Data Overview</vt:lpstr>
      <vt:lpstr>Data cleaning and analysis or methodology</vt:lpstr>
      <vt:lpstr>Identifying Performance Gaps</vt:lpstr>
      <vt:lpstr>Traffic website</vt:lpstr>
      <vt:lpstr>Revenue vs Volume Comparison </vt:lpstr>
      <vt:lpstr>Total sales and revenue generated by each category</vt:lpstr>
      <vt:lpstr>Hourly Distribution of calls</vt:lpstr>
      <vt:lpstr>PowerPoint Presentation</vt:lpstr>
      <vt:lpstr>Daily count of Consultant Type</vt:lpstr>
      <vt:lpstr>User call status</vt:lpstr>
      <vt:lpstr> User chat status</vt:lpstr>
      <vt:lpstr>Top 10 guru</vt:lpstr>
      <vt:lpstr>Rating vs count of rating</vt:lpstr>
      <vt:lpstr>PowerPoint Presentation</vt:lpstr>
      <vt:lpstr>Rating wise user distribution </vt:lpstr>
      <vt:lpstr>Top- 10 Gurus based on Rating</vt:lpstr>
      <vt:lpstr>Average Rating by Consultation Type</vt:lpstr>
      <vt:lpstr>Astrosage dashboard</vt:lpstr>
      <vt:lpstr>Recommendations: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At Square</dc:creator>
  <cp:lastModifiedBy>Prince Kumar</cp:lastModifiedBy>
  <cp:revision>15</cp:revision>
  <dcterms:modified xsi:type="dcterms:W3CDTF">2025-09-08T08:00:44Z</dcterms:modified>
</cp:coreProperties>
</file>