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3" r:id="rId1"/>
  </p:sldMasterIdLst>
  <p:notesMasterIdLst>
    <p:notesMasterId r:id="rId38"/>
  </p:notesMasterIdLst>
  <p:handoutMasterIdLst>
    <p:handoutMasterId r:id="rId39"/>
  </p:handoutMasterIdLst>
  <p:sldIdLst>
    <p:sldId id="322" r:id="rId2"/>
    <p:sldId id="328" r:id="rId3"/>
    <p:sldId id="289" r:id="rId4"/>
    <p:sldId id="332" r:id="rId5"/>
    <p:sldId id="333" r:id="rId6"/>
    <p:sldId id="334" r:id="rId7"/>
    <p:sldId id="339" r:id="rId8"/>
    <p:sldId id="341" r:id="rId9"/>
    <p:sldId id="342" r:id="rId10"/>
    <p:sldId id="340" r:id="rId11"/>
    <p:sldId id="343" r:id="rId12"/>
    <p:sldId id="290" r:id="rId13"/>
    <p:sldId id="327" r:id="rId14"/>
    <p:sldId id="291" r:id="rId15"/>
    <p:sldId id="292" r:id="rId16"/>
    <p:sldId id="335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45" r:id="rId27"/>
    <p:sldId id="344" r:id="rId28"/>
    <p:sldId id="302" r:id="rId29"/>
    <p:sldId id="303" r:id="rId30"/>
    <p:sldId id="304" r:id="rId31"/>
    <p:sldId id="305" r:id="rId32"/>
    <p:sldId id="306" r:id="rId33"/>
    <p:sldId id="307" r:id="rId34"/>
    <p:sldId id="338" r:id="rId35"/>
    <p:sldId id="308" r:id="rId36"/>
    <p:sldId id="309" r:id="rId37"/>
  </p:sldIdLst>
  <p:sldSz cx="9144000" cy="6858000" type="screen4x3"/>
  <p:notesSz cx="6784975" cy="98567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rdia New" pitchFamily="34" charset="-34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rdia New" pitchFamily="34" charset="-34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rdia New" pitchFamily="34" charset="-34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rdia New" pitchFamily="34" charset="-34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rdia New" pitchFamily="34" charset="-34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rdia New" pitchFamily="34" charset="-34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rdia New" pitchFamily="34" charset="-34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rdia New" pitchFamily="34" charset="-34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rdia New" pitchFamily="34" charset="-34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27" autoAdjust="0"/>
  </p:normalViewPr>
  <p:slideViewPr>
    <p:cSldViewPr>
      <p:cViewPr>
        <p:scale>
          <a:sx n="50" d="100"/>
          <a:sy n="50" d="100"/>
        </p:scale>
        <p:origin x="-2142" y="-906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84"/>
    </p:cViewPr>
  </p:sorterViewPr>
  <p:notesViewPr>
    <p:cSldViewPr>
      <p:cViewPr varScale="1">
        <p:scale>
          <a:sx n="39" d="100"/>
          <a:sy n="39" d="100"/>
        </p:scale>
        <p:origin x="-1506" y="-96"/>
      </p:cViewPr>
      <p:guideLst>
        <p:guide orient="horz" pos="3105"/>
        <p:guide pos="21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0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4663"/>
            <a:ext cx="2940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364663"/>
            <a:ext cx="2940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CE8A4253-5309-4458-9394-21A9B82DC6D4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0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8688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1538"/>
            <a:ext cx="4975225" cy="443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Click to edit Master text styles</a:t>
            </a:r>
          </a:p>
          <a:p>
            <a:pPr lvl="0"/>
            <a:r>
              <a:rPr lang="th-TH" noProof="0" smtClean="0"/>
              <a:t>Second level</a:t>
            </a:r>
          </a:p>
          <a:p>
            <a:pPr lvl="0"/>
            <a:r>
              <a:rPr lang="th-TH" noProof="0" smtClean="0"/>
              <a:t>Third level</a:t>
            </a:r>
          </a:p>
          <a:p>
            <a:pPr lvl="0"/>
            <a:r>
              <a:rPr lang="th-TH" noProof="0" smtClean="0"/>
              <a:t>Fourth level</a:t>
            </a:r>
          </a:p>
          <a:p>
            <a:pPr lvl="0"/>
            <a:r>
              <a:rPr lang="th-TH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4663"/>
            <a:ext cx="2940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4663"/>
            <a:ext cx="29400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1EEC621D-8E89-4BAC-8E6D-D314A259069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dia New" pitchFamily="34" charset="-34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dia New" pitchFamily="34" charset="-34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dia New" pitchFamily="34" charset="-34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dia New" pitchFamily="34" charset="-34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rdia New" pitchFamily="34" charset="-34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CF7F64-3D64-48EC-924E-4B795111E1F4}" type="slidenum">
              <a:rPr lang="en-US" smtClean="0"/>
              <a:pPr/>
              <a:t>2</a:t>
            </a:fld>
            <a:endParaRPr lang="th-TH" smtClean="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44754-D50C-4C58-8A25-FEEFB47B63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E026E-9482-49D1-9403-758EFAA39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27AA2-6A36-4E0A-9D87-2267929A7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ชื่อเรื่องและตาร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ตาราง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th-TH" noProof="0" smtClean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CDD01-A2AA-49C3-B3A8-88EED9503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03DA9-FE33-4A5D-8DDB-1357B67EE2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C71B1-AA76-429B-B83D-D72956ACE5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8BEB0-4AFA-4FF9-9878-CB1AC5307C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C8C74-3F91-4C0F-987F-5796DF752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23045-66F1-4E91-86EF-77151BED1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CAAA5-FA0A-4099-8295-7A008CAAD8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8BA77-5B9E-431F-B43E-7F9DC49CD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2EAC4-5453-4269-A0F0-46CC76AB1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ตัวยึดชื่อเรื่อง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คลิกเพื่อแก้ไขลักษณะชื่อเรื่องต้นแบบ</a:t>
            </a:r>
          </a:p>
        </p:txBody>
      </p:sp>
      <p:sp>
        <p:nvSpPr>
          <p:cNvPr id="1027" name="ตัวยึดข้อความ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606372-6FC3-4F5F-B207-D2EBC8C1A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928813"/>
            <a:ext cx="7816850" cy="1809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72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การจัดเวลาซีพียู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4000500"/>
            <a:ext cx="6415087" cy="2209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7200" b="1" dirty="0" smtClean="0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CPU Scheduling</a:t>
            </a:r>
            <a:endParaRPr lang="th-TH" sz="7200" b="1" dirty="0" smtClean="0">
              <a:solidFill>
                <a:srgbClr val="FF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642938" y="571500"/>
            <a:ext cx="7786687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th-TH" sz="8000" b="1">
                <a:solidFill>
                  <a:schemeClr val="tx2"/>
                </a:solidFill>
              </a:rPr>
              <a:t>บทที่ 3</a:t>
            </a:r>
            <a:endParaRPr lang="th-TH" sz="44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5400" b="1" smtClean="0">
                <a:solidFill>
                  <a:srgbClr val="FF66CC"/>
                </a:solidFill>
              </a:rPr>
              <a:t>ข้อพิจารณาในการจัดเวลา</a:t>
            </a:r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:"/>
            </a:pPr>
            <a:r>
              <a:rPr lang="th-TH" sz="4800" b="1" smtClean="0">
                <a:latin typeface="CordiaUPC" pitchFamily="34" charset="-34"/>
              </a:rPr>
              <a:t>เวลารอคอย (</a:t>
            </a:r>
            <a:r>
              <a:rPr lang="en-US" sz="4800" b="1" smtClean="0">
                <a:latin typeface="CordiaUPC" pitchFamily="34" charset="-34"/>
                <a:cs typeface="Cordia New" pitchFamily="34" charset="-34"/>
              </a:rPr>
              <a:t>Waiting Time</a:t>
            </a:r>
            <a:r>
              <a:rPr lang="th-TH" sz="4800" b="1" smtClean="0">
                <a:latin typeface="CordiaUPC" pitchFamily="34" charset="-34"/>
              </a:rPr>
              <a:t>)</a:t>
            </a:r>
            <a:r>
              <a:rPr lang="en-US" sz="4800" smtClean="0">
                <a:latin typeface="CordiaUPC" pitchFamily="34" charset="-34"/>
                <a:cs typeface="Cordia New" pitchFamily="34" charset="-34"/>
              </a:rPr>
              <a:t> </a:t>
            </a:r>
            <a:r>
              <a:rPr lang="th-TH" sz="4800" smtClean="0">
                <a:latin typeface="CordiaUPC" pitchFamily="34" charset="-34"/>
              </a:rPr>
              <a:t>: ช่วงเวลาที่งานใดงานหนึ่งต้องรอการทำงานของตัวจัดเวลา โดยไม่รวมเวลาของการใช้ซีพียู และเวลาของการติดต่ออินพุต/เอาต์พุต</a:t>
            </a:r>
            <a:r>
              <a:rPr lang="en-US" sz="4800" smtClean="0">
                <a:latin typeface="CordiaUPC" pitchFamily="34" charset="-34"/>
                <a:cs typeface="Cordia New" pitchFamily="34" charset="-34"/>
              </a:rPr>
              <a:t> </a:t>
            </a:r>
            <a:r>
              <a:rPr lang="th-TH" sz="4800" smtClean="0">
                <a:latin typeface="CordiaUPC" pitchFamily="34" charset="-34"/>
              </a:rPr>
              <a:t>ส่วนใหญ่ก็คือเวลาที่งานต้องคอยอยู่ในคิว </a:t>
            </a:r>
            <a:r>
              <a:rPr lang="en-US" sz="4800" smtClean="0">
                <a:latin typeface="CordiaUPC" pitchFamily="34" charset="-34"/>
                <a:cs typeface="Cordia New" pitchFamily="34" charset="-34"/>
              </a:rPr>
              <a:t>(Ready Queue)</a:t>
            </a:r>
          </a:p>
          <a:p>
            <a:pPr eaLnBrk="1" hangingPunct="1">
              <a:lnSpc>
                <a:spcPct val="90000"/>
              </a:lnSpc>
            </a:pPr>
            <a:endParaRPr lang="th-TH" sz="4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5400" b="1" smtClean="0">
                <a:solidFill>
                  <a:srgbClr val="FF66CC"/>
                </a:solidFill>
              </a:rPr>
              <a:t>ข้อพิจารณาในการจัดเวลา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:"/>
            </a:pPr>
            <a:r>
              <a:rPr lang="th-TH" sz="4400" b="1" smtClean="0">
                <a:latin typeface="CordiaUPC" pitchFamily="34" charset="-34"/>
              </a:rPr>
              <a:t>เวลาตอบสนอง (</a:t>
            </a:r>
            <a:r>
              <a:rPr lang="en-US" sz="4400" b="1" smtClean="0">
                <a:latin typeface="CordiaUPC" pitchFamily="34" charset="-34"/>
                <a:cs typeface="Cordia New" pitchFamily="34" charset="-34"/>
              </a:rPr>
              <a:t>Response Time</a:t>
            </a:r>
            <a:r>
              <a:rPr lang="th-TH" sz="4400" b="1" smtClean="0">
                <a:latin typeface="CordiaUPC" pitchFamily="34" charset="-34"/>
              </a:rPr>
              <a:t>)</a:t>
            </a:r>
            <a:r>
              <a:rPr lang="en-US" sz="4400" smtClean="0">
                <a:latin typeface="CordiaUPC" pitchFamily="34" charset="-34"/>
                <a:cs typeface="Cordia New" pitchFamily="34" charset="-34"/>
              </a:rPr>
              <a:t> </a:t>
            </a:r>
            <a:r>
              <a:rPr lang="th-TH" sz="4400" smtClean="0">
                <a:latin typeface="CordiaUPC" pitchFamily="34" charset="-34"/>
              </a:rPr>
              <a:t> คือเวลาที่วัดระหว่างเวลาที่มีการร้องขอการกระทำใด  ๆ  ต่อระบบแล้วมีการตอบรับกลับออกมา (ความเร็วของเวลาตอบสนองจึงมักจะขึ้นอยู่กับอุปกรณ์อินพุต/เอาต์พุต)</a:t>
            </a:r>
            <a:r>
              <a:rPr lang="en-US" sz="4800" smtClean="0">
                <a:latin typeface="CordiaUPC" pitchFamily="34" charset="-34"/>
                <a:cs typeface="Cordia New" pitchFamily="34" charset="-34"/>
              </a:rPr>
              <a:t> </a:t>
            </a:r>
            <a:endParaRPr lang="th-TH" sz="4800" smtClean="0">
              <a:latin typeface="CordiaUPC" pitchFamily="34" charset="-34"/>
            </a:endParaRPr>
          </a:p>
          <a:p>
            <a:pPr eaLnBrk="1" hangingPunct="1">
              <a:lnSpc>
                <a:spcPct val="90000"/>
              </a:lnSpc>
            </a:pPr>
            <a:endParaRPr lang="th-TH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11188" y="260350"/>
            <a:ext cx="8228012" cy="1416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400" b="1">
                <a:solidFill>
                  <a:srgbClr val="FF66CC"/>
                </a:solidFill>
              </a:rPr>
              <a:t>การจัดคิวระยะสั้น</a:t>
            </a:r>
            <a:br>
              <a:rPr lang="th-TH" sz="4400" b="1">
                <a:solidFill>
                  <a:srgbClr val="FF66CC"/>
                </a:solidFill>
              </a:rPr>
            </a:br>
            <a:r>
              <a:rPr lang="th-TH" sz="4400" b="1">
                <a:solidFill>
                  <a:srgbClr val="FF66CC"/>
                </a:solidFill>
              </a:rPr>
              <a:t> </a:t>
            </a:r>
            <a:r>
              <a:rPr lang="en-US" sz="4400" b="1">
                <a:solidFill>
                  <a:srgbClr val="FF66CC"/>
                </a:solidFill>
              </a:rPr>
              <a:t>(Short-term scheduling)</a:t>
            </a:r>
            <a:endParaRPr lang="en-GB" sz="4400" b="1">
              <a:solidFill>
                <a:srgbClr val="FF66CC"/>
              </a:solidFill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7388" y="1828800"/>
            <a:ext cx="8456612" cy="412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endParaRPr lang="en-GB" sz="3600" b="1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395288" y="1844675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pPr>
              <a:buFontTx/>
              <a:buChar char="•"/>
            </a:pPr>
            <a:r>
              <a:rPr lang="th-TH" sz="4000"/>
              <a:t> ขั้นตอนนี้เป็นการคัดเลือกโปรเซสซึ่งรออยู่ในสถานะพร้อมที่เหมาะสมที่สุดให้เข้าไปอยู่ในสถานะรัน </a:t>
            </a:r>
            <a:r>
              <a:rPr lang="en-US" sz="4000"/>
              <a:t>(</a:t>
            </a:r>
            <a:r>
              <a:rPr lang="th-TH" sz="4000"/>
              <a:t>ครอบครอง </a:t>
            </a:r>
            <a:r>
              <a:rPr lang="en-US" sz="4000"/>
              <a:t>CPU)</a:t>
            </a:r>
          </a:p>
          <a:p>
            <a:pPr>
              <a:buFontTx/>
              <a:buChar char="•"/>
            </a:pPr>
            <a:r>
              <a:rPr lang="th-TH" sz="4000"/>
              <a:t>การจัดคิวให้กับโปรเซสนั้นถือว่าเป็นหน้าที่ ของหน่วยจัดคิวในระยะสั้น </a:t>
            </a:r>
            <a:r>
              <a:rPr lang="en-US" sz="4000"/>
              <a:t>(Short-term Scheduler) </a:t>
            </a:r>
            <a:r>
              <a:rPr lang="th-TH" sz="4000"/>
              <a:t>ซึ่งเป็นส่วนหนึ่งใน </a:t>
            </a:r>
            <a:r>
              <a:rPr lang="en-US" sz="4000"/>
              <a:t>OS</a:t>
            </a:r>
          </a:p>
          <a:p>
            <a:pPr>
              <a:buFontTx/>
              <a:buChar char="•"/>
            </a:pPr>
            <a:r>
              <a:rPr lang="th-TH" sz="4000"/>
              <a:t> สำหรับการส่งโปรเซสที่ถูกเลือกแล้วให้เข้าไปอยู่ในสถานะรัน เป็นหน้าที่ของตัวส่ง </a:t>
            </a:r>
            <a:r>
              <a:rPr lang="en-US" sz="4000"/>
              <a:t>(Dispatcher) </a:t>
            </a:r>
            <a:r>
              <a:rPr lang="th-TH" sz="4000"/>
              <a:t>ซึ่งเป็นส่วนหนึ่งใน </a:t>
            </a:r>
            <a:r>
              <a:rPr lang="en-US" sz="4000"/>
              <a:t>OS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smtClean="0">
                <a:solidFill>
                  <a:srgbClr val="FF66CC"/>
                </a:solidFill>
              </a:rPr>
              <a:t>การจัดคิวระยะสั้น </a:t>
            </a:r>
            <a:br>
              <a:rPr lang="th-TH" b="1" smtClean="0">
                <a:solidFill>
                  <a:srgbClr val="FF66CC"/>
                </a:solidFill>
              </a:rPr>
            </a:br>
            <a:r>
              <a:rPr lang="en-US" b="1" smtClean="0">
                <a:solidFill>
                  <a:srgbClr val="FF66CC"/>
                </a:solidFill>
              </a:rPr>
              <a:t>(Short-term scheduling) … ต่อ</a:t>
            </a:r>
            <a:endParaRPr lang="en-GB" b="1" smtClean="0">
              <a:solidFill>
                <a:srgbClr val="FF66CC"/>
              </a:solidFill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73238"/>
            <a:ext cx="7704138" cy="446405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4000" dirty="0" smtClean="0"/>
              <a:t>การจัดคิวระยะสั้นมีดังนี้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h-TH" sz="3600" dirty="0" smtClean="0"/>
              <a:t>การจัดคิวแบบ</a:t>
            </a:r>
            <a:r>
              <a:rPr lang="en-US" sz="3600" dirty="0" smtClean="0"/>
              <a:t> FCFS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h-TH" sz="3600" dirty="0" smtClean="0"/>
              <a:t>การจัดคิวแบบ </a:t>
            </a:r>
            <a:r>
              <a:rPr lang="en-US" sz="3600" dirty="0" smtClean="0"/>
              <a:t>RR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h-TH" sz="3600" dirty="0" smtClean="0"/>
              <a:t>การจัดคิวแบบลำดับความสำคัญ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h-TH" sz="3600" dirty="0" smtClean="0"/>
              <a:t>การจัดคิวแบบ </a:t>
            </a:r>
            <a:r>
              <a:rPr lang="en-US" sz="3600" dirty="0" smtClean="0"/>
              <a:t>SJF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h-TH" sz="3600" dirty="0" smtClean="0"/>
              <a:t> การจัดคิวแบบ</a:t>
            </a:r>
            <a:r>
              <a:rPr lang="en-US" sz="3600" dirty="0" smtClean="0"/>
              <a:t> SRT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th-TH" sz="3600" dirty="0" smtClean="0"/>
              <a:t>การจัดคิวแบบหลายระดับ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68313" y="244475"/>
            <a:ext cx="8532812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800" b="1">
                <a:solidFill>
                  <a:srgbClr val="FF66CC"/>
                </a:solidFill>
              </a:rPr>
              <a:t>การจัดคิวแบบมาก่อนได้ก่อน</a:t>
            </a:r>
            <a:br>
              <a:rPr lang="th-TH" sz="4800" b="1">
                <a:solidFill>
                  <a:srgbClr val="FF66CC"/>
                </a:solidFill>
              </a:rPr>
            </a:br>
            <a:r>
              <a:rPr lang="th-TH" sz="4800" b="1">
                <a:solidFill>
                  <a:srgbClr val="FF66CC"/>
                </a:solidFill>
              </a:rPr>
              <a:t> </a:t>
            </a:r>
            <a:r>
              <a:rPr lang="en-US" sz="4800" b="1">
                <a:solidFill>
                  <a:srgbClr val="FF66CC"/>
                </a:solidFill>
              </a:rPr>
              <a:t>(First-come-first-served : FCFS) </a:t>
            </a:r>
            <a:r>
              <a:rPr lang="en-US" sz="3200" b="1">
                <a:solidFill>
                  <a:srgbClr val="FF66CC"/>
                </a:solidFill>
              </a:rPr>
              <a:t>… ต่อ</a:t>
            </a:r>
            <a:endParaRPr lang="en-GB" sz="3200" b="1">
              <a:solidFill>
                <a:srgbClr val="FF66CC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87388" y="1828800"/>
            <a:ext cx="8456612" cy="412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endParaRPr lang="en-GB" sz="3600" b="1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395288" y="1965325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pPr>
              <a:buFontTx/>
              <a:buChar char="•"/>
            </a:pPr>
            <a:r>
              <a:rPr lang="th-TH" sz="3200"/>
              <a:t> เป็นวิธีการที่ง่ายที่สุด</a:t>
            </a:r>
          </a:p>
          <a:p>
            <a:pPr>
              <a:buFontTx/>
              <a:buChar char="•"/>
            </a:pPr>
            <a:r>
              <a:rPr lang="th-TH" sz="3200"/>
              <a:t> โปรเซสใดเข้ามารอในคิวก่อนจะมีสิทธิครอบครอง </a:t>
            </a:r>
            <a:r>
              <a:rPr lang="en-US" sz="3200"/>
              <a:t>CPU </a:t>
            </a:r>
            <a:r>
              <a:rPr lang="th-TH" sz="3200"/>
              <a:t>ก่อน</a:t>
            </a:r>
          </a:p>
          <a:p>
            <a:pPr>
              <a:buFontTx/>
              <a:buChar char="•"/>
            </a:pPr>
            <a:r>
              <a:rPr lang="th-TH" sz="3200"/>
              <a:t> โปรเซสที่ได้ครอบครอง </a:t>
            </a:r>
            <a:r>
              <a:rPr lang="en-US" sz="3200"/>
              <a:t>CPU </a:t>
            </a:r>
            <a:r>
              <a:rPr lang="th-TH" sz="3200"/>
              <a:t>จะทำงานไปจนเสร็จ </a:t>
            </a:r>
            <a:r>
              <a:rPr lang="th-TH" sz="3200">
                <a:solidFill>
                  <a:srgbClr val="FF66CC"/>
                </a:solidFill>
              </a:rPr>
              <a:t>ไม่มีระยะเวลาควอนตัม</a:t>
            </a:r>
          </a:p>
          <a:p>
            <a:pPr>
              <a:buFontTx/>
              <a:buChar char="•"/>
            </a:pPr>
            <a:r>
              <a:rPr lang="th-TH" sz="3200"/>
              <a:t> ถ้าโปรเซสมีการเรียกใช้งานอุปกรณ์อินพุต/เอาท์พุต หรือรอเหตุการณ์บางอย่าง โปรเซสนั้นต้องปลดปล่อยซีพียู และออกจากสถานะรันไปอยู่ในสถานะบล็อค</a:t>
            </a:r>
          </a:p>
          <a:p>
            <a:pPr>
              <a:buFontTx/>
              <a:buChar char="•"/>
            </a:pPr>
            <a:r>
              <a:rPr lang="th-TH" sz="3200"/>
              <a:t> เมื่อการเรียกใช้อุปกรณ์อินพุต/เอาท์พุตเสร็จสิ้นลง หรือเกิดเหตุการณ์ที่กำลังรออยู่ โปรเซสนั้นจะกลับไปอยู่ต่อท้ายคิวของสถานะพร้อม</a:t>
            </a:r>
            <a:endParaRPr lang="en-US" sz="32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ChangeArrowheads="1"/>
          </p:cNvSpPr>
          <p:nvPr/>
        </p:nvSpPr>
        <p:spPr bwMode="auto">
          <a:xfrm>
            <a:off x="687388" y="1828800"/>
            <a:ext cx="8456612" cy="412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endParaRPr lang="en-GB" sz="3600" b="1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395288" y="1844675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>
                <a:solidFill>
                  <a:srgbClr val="FF66CC"/>
                </a:solidFill>
              </a:rPr>
              <a:t>ข้อดีคือ</a:t>
            </a:r>
            <a:r>
              <a:rPr lang="th-TH"/>
              <a:t>การ</a:t>
            </a:r>
            <a:r>
              <a:rPr lang="en-US"/>
              <a:t>จัดคิวทำได้ง่ายไม่ยุ่งยากซับซ้อน</a:t>
            </a:r>
          </a:p>
          <a:p>
            <a:r>
              <a:rPr lang="th-TH"/>
              <a:t>ตัวอย่างการจัดคิวเมื่อมี 3 โปรเซส ( </a:t>
            </a:r>
            <a:r>
              <a:rPr lang="en-US"/>
              <a:t>A,B,C) </a:t>
            </a:r>
            <a:r>
              <a:rPr lang="th-TH"/>
              <a:t>ต้องการใช้ </a:t>
            </a:r>
            <a:r>
              <a:rPr lang="en-US"/>
              <a:t>CPU</a:t>
            </a:r>
          </a:p>
        </p:txBody>
      </p:sp>
      <p:grpSp>
        <p:nvGrpSpPr>
          <p:cNvPr id="16388" name="Group 32"/>
          <p:cNvGrpSpPr>
            <a:grpSpLocks/>
          </p:cNvGrpSpPr>
          <p:nvPr/>
        </p:nvGrpSpPr>
        <p:grpSpPr bwMode="auto">
          <a:xfrm>
            <a:off x="762000" y="3200400"/>
            <a:ext cx="7543800" cy="3200400"/>
            <a:chOff x="384" y="1392"/>
            <a:chExt cx="4752" cy="2016"/>
          </a:xfrm>
        </p:grpSpPr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384" y="1392"/>
              <a:ext cx="72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โปรเซส</a:t>
              </a:r>
            </a:p>
          </p:txBody>
        </p:sp>
        <p:sp>
          <p:nvSpPr>
            <p:cNvPr id="16391" name="Rectangle 8"/>
            <p:cNvSpPr>
              <a:spLocks noChangeArrowheads="1"/>
            </p:cNvSpPr>
            <p:nvPr/>
          </p:nvSpPr>
          <p:spPr bwMode="auto">
            <a:xfrm>
              <a:off x="1104" y="1392"/>
              <a:ext cx="100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ลำดับการเข้าคิว</a:t>
              </a:r>
            </a:p>
          </p:txBody>
        </p:sp>
        <p:sp>
          <p:nvSpPr>
            <p:cNvPr id="16392" name="Rectangle 9"/>
            <p:cNvSpPr>
              <a:spLocks noChangeArrowheads="1"/>
            </p:cNvSpPr>
            <p:nvPr/>
          </p:nvSpPr>
          <p:spPr bwMode="auto">
            <a:xfrm>
              <a:off x="2112" y="1392"/>
              <a:ext cx="100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เวลาที่ต้องการใช้ </a:t>
              </a:r>
            </a:p>
            <a:p>
              <a:pPr algn="ctr"/>
              <a:r>
                <a:rPr lang="en-US"/>
                <a:t>CPU (วินาที)</a:t>
              </a:r>
              <a:endParaRPr lang="th-TH"/>
            </a:p>
          </p:txBody>
        </p:sp>
        <p:sp>
          <p:nvSpPr>
            <p:cNvPr id="16393" name="Rectangle 10"/>
            <p:cNvSpPr>
              <a:spLocks noChangeArrowheads="1"/>
            </p:cNvSpPr>
            <p:nvPr/>
          </p:nvSpPr>
          <p:spPr bwMode="auto">
            <a:xfrm>
              <a:off x="3120" y="1392"/>
              <a:ext cx="96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เวลาที่รอ</a:t>
              </a:r>
            </a:p>
            <a:p>
              <a:pPr algn="ctr"/>
              <a:r>
                <a:rPr lang="th-TH"/>
                <a:t>อยู่ในคิว </a:t>
              </a:r>
              <a:r>
                <a:rPr lang="en-US"/>
                <a:t>(</a:t>
              </a:r>
              <a:r>
                <a:rPr lang="th-TH"/>
                <a:t>วินาที</a:t>
              </a:r>
              <a:r>
                <a:rPr lang="en-US"/>
                <a:t>)</a:t>
              </a:r>
              <a:endParaRPr lang="th-TH"/>
            </a:p>
          </p:txBody>
        </p:sp>
        <p:sp>
          <p:nvSpPr>
            <p:cNvPr id="16394" name="Rectangle 11"/>
            <p:cNvSpPr>
              <a:spLocks noChangeArrowheads="1"/>
            </p:cNvSpPr>
            <p:nvPr/>
          </p:nvSpPr>
          <p:spPr bwMode="auto">
            <a:xfrm>
              <a:off x="4080" y="1392"/>
              <a:ext cx="1056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เวลาที่โปรเซส</a:t>
              </a:r>
            </a:p>
            <a:p>
              <a:pPr algn="ctr"/>
              <a:r>
                <a:rPr lang="th-TH"/>
                <a:t>ทำงานเสร็จ </a:t>
              </a:r>
              <a:r>
                <a:rPr lang="en-US"/>
                <a:t>(</a:t>
              </a:r>
              <a:r>
                <a:rPr lang="th-TH"/>
                <a:t>วินาที</a:t>
              </a:r>
              <a:r>
                <a:rPr lang="en-US"/>
                <a:t>)</a:t>
              </a:r>
              <a:endParaRPr lang="th-TH"/>
            </a:p>
          </p:txBody>
        </p:sp>
        <p:sp>
          <p:nvSpPr>
            <p:cNvPr id="16395" name="Rectangle 12"/>
            <p:cNvSpPr>
              <a:spLocks noChangeArrowheads="1"/>
            </p:cNvSpPr>
            <p:nvPr/>
          </p:nvSpPr>
          <p:spPr bwMode="auto">
            <a:xfrm>
              <a:off x="384" y="2112"/>
              <a:ext cx="72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th-TH"/>
            </a:p>
          </p:txBody>
        </p:sp>
        <p:sp>
          <p:nvSpPr>
            <p:cNvPr id="16396" name="Rectangle 13"/>
            <p:cNvSpPr>
              <a:spLocks noChangeArrowheads="1"/>
            </p:cNvSpPr>
            <p:nvPr/>
          </p:nvSpPr>
          <p:spPr bwMode="auto">
            <a:xfrm>
              <a:off x="1104" y="2112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</a:t>
              </a:r>
            </a:p>
          </p:txBody>
        </p:sp>
        <p:sp>
          <p:nvSpPr>
            <p:cNvPr id="16397" name="Rectangle 14"/>
            <p:cNvSpPr>
              <a:spLocks noChangeArrowheads="1"/>
            </p:cNvSpPr>
            <p:nvPr/>
          </p:nvSpPr>
          <p:spPr bwMode="auto">
            <a:xfrm>
              <a:off x="2112" y="2112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15</a:t>
              </a:r>
            </a:p>
          </p:txBody>
        </p:sp>
        <p:sp>
          <p:nvSpPr>
            <p:cNvPr id="16398" name="Rectangle 15"/>
            <p:cNvSpPr>
              <a:spLocks noChangeArrowheads="1"/>
            </p:cNvSpPr>
            <p:nvPr/>
          </p:nvSpPr>
          <p:spPr bwMode="auto">
            <a:xfrm>
              <a:off x="3120" y="2112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0</a:t>
              </a:r>
            </a:p>
          </p:txBody>
        </p:sp>
        <p:sp>
          <p:nvSpPr>
            <p:cNvPr id="16399" name="Rectangle 16"/>
            <p:cNvSpPr>
              <a:spLocks noChangeArrowheads="1"/>
            </p:cNvSpPr>
            <p:nvPr/>
          </p:nvSpPr>
          <p:spPr bwMode="auto">
            <a:xfrm>
              <a:off x="4080" y="2112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0+15=15</a:t>
              </a:r>
            </a:p>
          </p:txBody>
        </p:sp>
        <p:sp>
          <p:nvSpPr>
            <p:cNvPr id="16400" name="Rectangle 22"/>
            <p:cNvSpPr>
              <a:spLocks noChangeArrowheads="1"/>
            </p:cNvSpPr>
            <p:nvPr/>
          </p:nvSpPr>
          <p:spPr bwMode="auto">
            <a:xfrm>
              <a:off x="384" y="2544"/>
              <a:ext cx="72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B</a:t>
              </a:r>
            </a:p>
          </p:txBody>
        </p:sp>
        <p:sp>
          <p:nvSpPr>
            <p:cNvPr id="16401" name="Rectangle 23"/>
            <p:cNvSpPr>
              <a:spLocks noChangeArrowheads="1"/>
            </p:cNvSpPr>
            <p:nvPr/>
          </p:nvSpPr>
          <p:spPr bwMode="auto">
            <a:xfrm>
              <a:off x="1104" y="2544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2</a:t>
              </a:r>
            </a:p>
          </p:txBody>
        </p:sp>
        <p:sp>
          <p:nvSpPr>
            <p:cNvPr id="16402" name="Rectangle 24"/>
            <p:cNvSpPr>
              <a:spLocks noChangeArrowheads="1"/>
            </p:cNvSpPr>
            <p:nvPr/>
          </p:nvSpPr>
          <p:spPr bwMode="auto">
            <a:xfrm>
              <a:off x="2112" y="2544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</a:t>
              </a:r>
            </a:p>
          </p:txBody>
        </p:sp>
        <p:sp>
          <p:nvSpPr>
            <p:cNvPr id="16403" name="Rectangle 25"/>
            <p:cNvSpPr>
              <a:spLocks noChangeArrowheads="1"/>
            </p:cNvSpPr>
            <p:nvPr/>
          </p:nvSpPr>
          <p:spPr bwMode="auto">
            <a:xfrm>
              <a:off x="3120" y="2544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15</a:t>
              </a:r>
            </a:p>
          </p:txBody>
        </p:sp>
        <p:sp>
          <p:nvSpPr>
            <p:cNvPr id="16404" name="Rectangle 26"/>
            <p:cNvSpPr>
              <a:spLocks noChangeArrowheads="1"/>
            </p:cNvSpPr>
            <p:nvPr/>
          </p:nvSpPr>
          <p:spPr bwMode="auto">
            <a:xfrm>
              <a:off x="4080" y="2544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15+1=16</a:t>
              </a:r>
            </a:p>
          </p:txBody>
        </p:sp>
        <p:sp>
          <p:nvSpPr>
            <p:cNvPr id="16405" name="Rectangle 27"/>
            <p:cNvSpPr>
              <a:spLocks noChangeArrowheads="1"/>
            </p:cNvSpPr>
            <p:nvPr/>
          </p:nvSpPr>
          <p:spPr bwMode="auto">
            <a:xfrm>
              <a:off x="384" y="2976"/>
              <a:ext cx="72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C</a:t>
              </a:r>
            </a:p>
          </p:txBody>
        </p:sp>
        <p:sp>
          <p:nvSpPr>
            <p:cNvPr id="16406" name="Rectangle 28"/>
            <p:cNvSpPr>
              <a:spLocks noChangeArrowheads="1"/>
            </p:cNvSpPr>
            <p:nvPr/>
          </p:nvSpPr>
          <p:spPr bwMode="auto">
            <a:xfrm>
              <a:off x="1104" y="2976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3</a:t>
              </a:r>
            </a:p>
          </p:txBody>
        </p:sp>
        <p:sp>
          <p:nvSpPr>
            <p:cNvPr id="16407" name="Rectangle 29"/>
            <p:cNvSpPr>
              <a:spLocks noChangeArrowheads="1"/>
            </p:cNvSpPr>
            <p:nvPr/>
          </p:nvSpPr>
          <p:spPr bwMode="auto">
            <a:xfrm>
              <a:off x="2112" y="2976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10</a:t>
              </a:r>
            </a:p>
          </p:txBody>
        </p:sp>
        <p:sp>
          <p:nvSpPr>
            <p:cNvPr id="16408" name="Rectangle 30"/>
            <p:cNvSpPr>
              <a:spLocks noChangeArrowheads="1"/>
            </p:cNvSpPr>
            <p:nvPr/>
          </p:nvSpPr>
          <p:spPr bwMode="auto">
            <a:xfrm>
              <a:off x="3120" y="2976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16</a:t>
              </a:r>
            </a:p>
          </p:txBody>
        </p:sp>
        <p:sp>
          <p:nvSpPr>
            <p:cNvPr id="16409" name="Rectangle 31"/>
            <p:cNvSpPr>
              <a:spLocks noChangeArrowheads="1"/>
            </p:cNvSpPr>
            <p:nvPr/>
          </p:nvSpPr>
          <p:spPr bwMode="auto">
            <a:xfrm>
              <a:off x="4080" y="2976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16+10=26</a:t>
              </a:r>
            </a:p>
          </p:txBody>
        </p:sp>
      </p:grpSp>
      <p:sp>
        <p:nvSpPr>
          <p:cNvPr id="16389" name="Rectangle 33"/>
          <p:cNvSpPr>
            <a:spLocks noChangeArrowheads="1"/>
          </p:cNvSpPr>
          <p:nvPr/>
        </p:nvSpPr>
        <p:spPr bwMode="auto">
          <a:xfrm>
            <a:off x="611188" y="404813"/>
            <a:ext cx="8001000" cy="1347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การจัดคิวแบบมาก่อนได้ก่อน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th-TH" sz="4000" b="1">
                <a:solidFill>
                  <a:srgbClr val="FF66CC"/>
                </a:solidFill>
              </a:rPr>
              <a:t> </a:t>
            </a:r>
            <a:r>
              <a:rPr lang="en-US" sz="4000" b="1">
                <a:solidFill>
                  <a:srgbClr val="FF66CC"/>
                </a:solidFill>
              </a:rPr>
              <a:t>(First-come-first-served : FCFS) </a:t>
            </a:r>
            <a:r>
              <a:rPr lang="en-US" b="1">
                <a:solidFill>
                  <a:srgbClr val="FF66CC"/>
                </a:solidFill>
              </a:rPr>
              <a:t>… ต่อ</a:t>
            </a:r>
            <a:endParaRPr lang="en-GB" b="1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4213" y="1916113"/>
            <a:ext cx="7989887" cy="935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3200"/>
              <a:t>ถึงแม้ว่าลำดับการเข้ามาในคิวอาจจะเป็น </a:t>
            </a:r>
            <a:r>
              <a:rPr lang="en-US" sz="3200"/>
              <a:t>A,B,C </a:t>
            </a:r>
            <a:r>
              <a:rPr lang="th-TH" sz="3200"/>
              <a:t>แต่การใช้หลักการของการจัดลำดับความสำคัญ </a:t>
            </a:r>
            <a:r>
              <a:rPr lang="en-US" sz="3200"/>
              <a:t> </a:t>
            </a:r>
            <a:r>
              <a:rPr lang="th-TH" sz="3200"/>
              <a:t>จะจัดคิวออกมาในลักษณะดังนี้  </a:t>
            </a:r>
            <a:endParaRPr lang="en-US" sz="2800"/>
          </a:p>
        </p:txBody>
      </p:sp>
      <p:sp>
        <p:nvSpPr>
          <p:cNvPr id="17411" name="Rectangle 9"/>
          <p:cNvSpPr>
            <a:spLocks noChangeArrowheads="1"/>
          </p:cNvSpPr>
          <p:nvPr/>
        </p:nvSpPr>
        <p:spPr bwMode="auto">
          <a:xfrm>
            <a:off x="288925" y="476250"/>
            <a:ext cx="8459788" cy="1276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การจัดคิวแบบมาก่อนได้ก่อน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th-TH" sz="4000" b="1">
                <a:solidFill>
                  <a:srgbClr val="FF66CC"/>
                </a:solidFill>
              </a:rPr>
              <a:t> </a:t>
            </a:r>
            <a:r>
              <a:rPr lang="en-US" sz="4000" b="1">
                <a:solidFill>
                  <a:srgbClr val="FF66CC"/>
                </a:solidFill>
              </a:rPr>
              <a:t>(First-come-first-served : FCFS) </a:t>
            </a:r>
            <a:r>
              <a:rPr lang="en-US" b="1">
                <a:solidFill>
                  <a:srgbClr val="FF66CC"/>
                </a:solidFill>
              </a:rPr>
              <a:t>… ต่อ</a:t>
            </a:r>
            <a:endParaRPr lang="en-GB" b="1">
              <a:solidFill>
                <a:srgbClr val="FF66CC"/>
              </a:solidFill>
            </a:endParaRPr>
          </a:p>
        </p:txBody>
      </p:sp>
      <p:sp>
        <p:nvSpPr>
          <p:cNvPr id="17412" name="Rectangle 10"/>
          <p:cNvSpPr>
            <a:spLocks noChangeArrowheads="1"/>
          </p:cNvSpPr>
          <p:nvPr/>
        </p:nvSpPr>
        <p:spPr bwMode="auto">
          <a:xfrm>
            <a:off x="900113" y="3500438"/>
            <a:ext cx="6985000" cy="576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h-TH"/>
          </a:p>
        </p:txBody>
      </p:sp>
      <p:sp>
        <p:nvSpPr>
          <p:cNvPr id="17413" name="Line 11"/>
          <p:cNvSpPr>
            <a:spLocks noChangeShapeType="1"/>
          </p:cNvSpPr>
          <p:nvPr/>
        </p:nvSpPr>
        <p:spPr bwMode="auto">
          <a:xfrm>
            <a:off x="4356100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7414" name="Line 12"/>
          <p:cNvSpPr>
            <a:spLocks noChangeShapeType="1"/>
          </p:cNvSpPr>
          <p:nvPr/>
        </p:nvSpPr>
        <p:spPr bwMode="auto">
          <a:xfrm>
            <a:off x="5219700" y="35004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7415" name="Rectangle 13"/>
          <p:cNvSpPr>
            <a:spLocks noChangeArrowheads="1"/>
          </p:cNvSpPr>
          <p:nvPr/>
        </p:nvSpPr>
        <p:spPr bwMode="auto">
          <a:xfrm>
            <a:off x="900113" y="4581525"/>
            <a:ext cx="61214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3200"/>
              <a:t>โปรเซส </a:t>
            </a:r>
            <a:r>
              <a:rPr lang="en-US" sz="3200">
                <a:cs typeface="Cordia New" pitchFamily="34" charset="-34"/>
              </a:rPr>
              <a:t>A </a:t>
            </a:r>
            <a:r>
              <a:rPr lang="th-TH" sz="3200"/>
              <a:t>ต้องรอเวลาในการประมวลผล </a:t>
            </a:r>
            <a:r>
              <a:rPr lang="en-US" sz="3200">
                <a:cs typeface="Cordia New" pitchFamily="34" charset="-34"/>
              </a:rPr>
              <a:t>= </a:t>
            </a:r>
            <a:r>
              <a:rPr lang="th-TH" sz="3200"/>
              <a:t> 0 วินาที</a:t>
            </a:r>
          </a:p>
          <a:p>
            <a:r>
              <a:rPr lang="th-TH" sz="3200"/>
              <a:t>โปรเซส </a:t>
            </a:r>
            <a:r>
              <a:rPr lang="en-US" sz="3200">
                <a:cs typeface="Cordia New" pitchFamily="34" charset="-34"/>
              </a:rPr>
              <a:t>B </a:t>
            </a:r>
            <a:r>
              <a:rPr lang="th-TH" sz="3200"/>
              <a:t>ต้องรอเวลาในการประมวลผล </a:t>
            </a:r>
            <a:r>
              <a:rPr lang="en-US" sz="3200">
                <a:cs typeface="Cordia New" pitchFamily="34" charset="-34"/>
              </a:rPr>
              <a:t>= </a:t>
            </a:r>
            <a:r>
              <a:rPr lang="th-TH" sz="3200"/>
              <a:t> 15 วินาที</a:t>
            </a:r>
          </a:p>
          <a:p>
            <a:r>
              <a:rPr lang="th-TH" sz="3200"/>
              <a:t>โปรเซส </a:t>
            </a:r>
            <a:r>
              <a:rPr lang="en-US" sz="3200">
                <a:cs typeface="Cordia New" pitchFamily="34" charset="-34"/>
              </a:rPr>
              <a:t>C </a:t>
            </a:r>
            <a:r>
              <a:rPr lang="th-TH" sz="3200"/>
              <a:t>ต้องรอเวลาในการประมวลผล </a:t>
            </a:r>
            <a:r>
              <a:rPr lang="en-US" sz="3200">
                <a:cs typeface="Cordia New" pitchFamily="34" charset="-34"/>
              </a:rPr>
              <a:t>= </a:t>
            </a:r>
            <a:r>
              <a:rPr lang="th-TH" sz="3200"/>
              <a:t> 16 วินาที</a:t>
            </a:r>
          </a:p>
          <a:p>
            <a:r>
              <a:rPr lang="th-TH" sz="3200"/>
              <a:t>เวลาเฉลี่ยในการรอ </a:t>
            </a:r>
            <a:r>
              <a:rPr lang="en-US" sz="3200">
                <a:cs typeface="Cordia New" pitchFamily="34" charset="-34"/>
              </a:rPr>
              <a:t>= (0+15+16)/3 =10.33 </a:t>
            </a:r>
            <a:r>
              <a:rPr lang="th-TH" sz="3200"/>
              <a:t> วินาที</a:t>
            </a:r>
          </a:p>
        </p:txBody>
      </p:sp>
      <p:sp>
        <p:nvSpPr>
          <p:cNvPr id="17416" name="Text Box 14"/>
          <p:cNvSpPr txBox="1">
            <a:spLocks noChangeArrowheads="1"/>
          </p:cNvSpPr>
          <p:nvPr/>
        </p:nvSpPr>
        <p:spPr bwMode="auto">
          <a:xfrm>
            <a:off x="4140200" y="4292600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15</a:t>
            </a:r>
          </a:p>
        </p:txBody>
      </p:sp>
      <p:sp>
        <p:nvSpPr>
          <p:cNvPr id="17417" name="Text Box 15"/>
          <p:cNvSpPr txBox="1">
            <a:spLocks noChangeArrowheads="1"/>
          </p:cNvSpPr>
          <p:nvPr/>
        </p:nvSpPr>
        <p:spPr bwMode="auto">
          <a:xfrm>
            <a:off x="5003800" y="4292600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16</a:t>
            </a:r>
          </a:p>
        </p:txBody>
      </p:sp>
      <p:sp>
        <p:nvSpPr>
          <p:cNvPr id="17418" name="Text Box 16"/>
          <p:cNvSpPr txBox="1">
            <a:spLocks noChangeArrowheads="1"/>
          </p:cNvSpPr>
          <p:nvPr/>
        </p:nvSpPr>
        <p:spPr bwMode="auto">
          <a:xfrm>
            <a:off x="7524750" y="4149725"/>
            <a:ext cx="503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/>
              <a:t>26</a:t>
            </a:r>
          </a:p>
        </p:txBody>
      </p:sp>
      <p:sp>
        <p:nvSpPr>
          <p:cNvPr id="17419" name="Text Box 18"/>
          <p:cNvSpPr txBox="1">
            <a:spLocks noChangeArrowheads="1"/>
          </p:cNvSpPr>
          <p:nvPr/>
        </p:nvSpPr>
        <p:spPr bwMode="auto">
          <a:xfrm>
            <a:off x="2195513" y="3573463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Cordia New" pitchFamily="34" charset="-34"/>
              </a:rPr>
              <a:t>A</a:t>
            </a:r>
            <a:endParaRPr lang="th-TH"/>
          </a:p>
        </p:txBody>
      </p:sp>
      <p:sp>
        <p:nvSpPr>
          <p:cNvPr id="17420" name="Text Box 19"/>
          <p:cNvSpPr txBox="1">
            <a:spLocks noChangeArrowheads="1"/>
          </p:cNvSpPr>
          <p:nvPr/>
        </p:nvSpPr>
        <p:spPr bwMode="auto">
          <a:xfrm>
            <a:off x="4572000" y="357346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Cordia New" pitchFamily="34" charset="-34"/>
              </a:rPr>
              <a:t>B</a:t>
            </a:r>
            <a:endParaRPr lang="th-TH"/>
          </a:p>
        </p:txBody>
      </p:sp>
      <p:sp>
        <p:nvSpPr>
          <p:cNvPr id="17421" name="Text Box 20"/>
          <p:cNvSpPr txBox="1">
            <a:spLocks noChangeArrowheads="1"/>
          </p:cNvSpPr>
          <p:nvPr/>
        </p:nvSpPr>
        <p:spPr bwMode="auto">
          <a:xfrm>
            <a:off x="5867400" y="357346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cs typeface="Cordia New" pitchFamily="34" charset="-34"/>
              </a:rPr>
              <a:t>C</a:t>
            </a:r>
            <a:endParaRPr lang="th-TH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ChangeArrowheads="1"/>
          </p:cNvSpPr>
          <p:nvPr/>
        </p:nvSpPr>
        <p:spPr bwMode="auto">
          <a:xfrm>
            <a:off x="395288" y="1916113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3600"/>
              <a:t>	จากตัวอย่างจะพบว่าการจัดคิวแบบ </a:t>
            </a:r>
            <a:r>
              <a:rPr lang="en-US" sz="3600"/>
              <a:t>FCFS </a:t>
            </a:r>
            <a:r>
              <a:rPr lang="th-TH" sz="3600"/>
              <a:t>เป็นผลเสียอย่างมากกับโปรเซส </a:t>
            </a:r>
            <a:r>
              <a:rPr lang="en-US" sz="3600"/>
              <a:t>B </a:t>
            </a:r>
            <a:r>
              <a:rPr lang="th-TH" sz="3600"/>
              <a:t>คือ โปรเซส </a:t>
            </a:r>
            <a:r>
              <a:rPr lang="en-US" sz="3600"/>
              <a:t>B </a:t>
            </a:r>
            <a:r>
              <a:rPr lang="th-TH" sz="3600"/>
              <a:t>ต้องการเวลาในการทำงานเพียง 1 วินาที แต่ต้องรอให้โปรเซส </a:t>
            </a:r>
            <a:r>
              <a:rPr lang="en-US" sz="3600"/>
              <a:t>A </a:t>
            </a:r>
            <a:r>
              <a:rPr lang="th-TH" sz="3600"/>
              <a:t>ซึ่งเข้ามาก่อนทำงานเสร็จ</a:t>
            </a:r>
          </a:p>
          <a:p>
            <a:r>
              <a:rPr lang="th-TH" sz="3600"/>
              <a:t>	เวลาเฉลี่ยในการรอ </a:t>
            </a:r>
            <a:r>
              <a:rPr lang="en-US" sz="3600"/>
              <a:t>=</a:t>
            </a:r>
            <a:r>
              <a:rPr lang="th-TH" sz="3600"/>
              <a:t> </a:t>
            </a:r>
            <a:r>
              <a:rPr lang="en-US" sz="3600"/>
              <a:t>(15+16)/3 = 10.33 </a:t>
            </a:r>
            <a:r>
              <a:rPr lang="th-TH" sz="3600"/>
              <a:t>วินาที</a:t>
            </a:r>
          </a:p>
          <a:p>
            <a:r>
              <a:rPr lang="th-TH" sz="3600"/>
              <a:t>ทำให้การทำงานของโปรเซส </a:t>
            </a:r>
            <a:r>
              <a:rPr lang="en-US" sz="3600"/>
              <a:t>B </a:t>
            </a:r>
            <a:r>
              <a:rPr lang="th-TH" sz="3600"/>
              <a:t>นั้นใช้เวลา 16 วินาทีจึงจะเสร็จสิ้น</a:t>
            </a:r>
          </a:p>
          <a:p>
            <a:r>
              <a:rPr lang="th-TH" sz="3600"/>
              <a:t>เทียบเวลาในการทำงานคือ 1/16*100 </a:t>
            </a:r>
            <a:r>
              <a:rPr lang="en-US" sz="3600"/>
              <a:t>= 6 % </a:t>
            </a:r>
            <a:endParaRPr lang="th-TH" sz="3600"/>
          </a:p>
          <a:p>
            <a:r>
              <a:rPr lang="th-TH" sz="3600"/>
              <a:t>สำหรับเวลาในการรอคือ 100-6 </a:t>
            </a:r>
            <a:r>
              <a:rPr lang="en-US" sz="3600"/>
              <a:t>= 94 % </a:t>
            </a:r>
            <a:r>
              <a:rPr lang="th-TH" sz="3600"/>
              <a:t>ซึ่งจะเห็นว่าโปรเซส </a:t>
            </a:r>
            <a:r>
              <a:rPr lang="en-US" sz="3600"/>
              <a:t>B </a:t>
            </a:r>
            <a:r>
              <a:rPr lang="th-TH" sz="3600"/>
              <a:t>ต้องเสียเวลารอนานมาก</a:t>
            </a:r>
            <a:endParaRPr lang="en-US" sz="3600"/>
          </a:p>
        </p:txBody>
      </p:sp>
      <p:sp>
        <p:nvSpPr>
          <p:cNvPr id="18435" name="Rectangle 27"/>
          <p:cNvSpPr>
            <a:spLocks noChangeArrowheads="1"/>
          </p:cNvSpPr>
          <p:nvPr/>
        </p:nvSpPr>
        <p:spPr bwMode="auto">
          <a:xfrm>
            <a:off x="323850" y="404813"/>
            <a:ext cx="8496300" cy="1195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การจัดคิวแบบมาก่อนได้ก่อน 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en-US" sz="4000" b="1">
                <a:solidFill>
                  <a:srgbClr val="FF66CC"/>
                </a:solidFill>
              </a:rPr>
              <a:t>(First-come-first-served : FCFS) </a:t>
            </a:r>
            <a:r>
              <a:rPr lang="en-US" b="1">
                <a:solidFill>
                  <a:srgbClr val="FF66CC"/>
                </a:solidFill>
              </a:rPr>
              <a:t>… ต่อ</a:t>
            </a:r>
            <a:endParaRPr lang="en-GB" b="1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81000" y="1773238"/>
            <a:ext cx="8458200" cy="462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4000"/>
              <a:t>	จากปัญหาของการจัดคิวแบบมาก่อนได้ก่อน จึงทำให้เกิดแนวคิดที่จะคัดเลือกโปรเซสที่ต้องการเวลาในการทำงานน้อยที่สุดเข้ามาใช้ </a:t>
            </a:r>
            <a:r>
              <a:rPr lang="en-US" sz="4000"/>
              <a:t>CPU </a:t>
            </a:r>
            <a:r>
              <a:rPr lang="th-TH" sz="4000"/>
              <a:t>ก่อนเพื่อทำให้ </a:t>
            </a:r>
            <a:r>
              <a:rPr lang="th-TH" sz="4000" b="1"/>
              <a:t>โปรเซสที่ต้องการเวลาในการทำงานน้อยจบออกไปได้เร็วขึ้น และจำนวนโปรเซสที่รออยู่ในคิวก็จะมีจำนวนลดลง</a:t>
            </a:r>
          </a:p>
          <a:p>
            <a:r>
              <a:rPr lang="th-TH" sz="4000"/>
              <a:t>	แต่ถ้ามีโปรเซสหลายตัวที่มีความต้องการเวลาในการทำงานเท่ากัน ก็จะใช้หลักการแบบมาก่อนได้ก่อนมาใช้ในการคัดเลือก</a:t>
            </a:r>
            <a:endParaRPr lang="en-US" sz="4000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468313" y="260350"/>
            <a:ext cx="8280400" cy="1416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การจัดคิวแบบงานสั้นทำก่อน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th-TH" sz="4000" b="1">
                <a:solidFill>
                  <a:srgbClr val="FF66CC"/>
                </a:solidFill>
              </a:rPr>
              <a:t> </a:t>
            </a:r>
            <a:r>
              <a:rPr lang="en-US" sz="4000" b="1">
                <a:solidFill>
                  <a:srgbClr val="FF66CC"/>
                </a:solidFill>
              </a:rPr>
              <a:t>(Short-Job-first : SJF)</a:t>
            </a:r>
            <a:endParaRPr lang="en-GB" sz="4000" b="1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381000" y="1700213"/>
            <a:ext cx="8458200" cy="4776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pPr>
              <a:defRPr/>
            </a:pPr>
            <a:r>
              <a:rPr lang="th-TH" sz="4000" dirty="0">
                <a:cs typeface="+mj-cs"/>
              </a:rPr>
              <a:t>ตัวอย่างการจัดคิวเมื่อมี </a:t>
            </a:r>
            <a:r>
              <a:rPr lang="en-US" sz="4000" dirty="0">
                <a:cs typeface="+mj-cs"/>
              </a:rPr>
              <a:t>4</a:t>
            </a:r>
            <a:r>
              <a:rPr lang="th-TH" sz="4000" dirty="0">
                <a:cs typeface="+mj-cs"/>
              </a:rPr>
              <a:t> โปรเซส </a:t>
            </a:r>
            <a:r>
              <a:rPr lang="en-US" sz="4000" dirty="0">
                <a:cs typeface="+mj-cs"/>
              </a:rPr>
              <a:t>(A,B,C,D) </a:t>
            </a:r>
            <a:r>
              <a:rPr lang="th-TH" sz="4800" dirty="0">
                <a:cs typeface="+mj-cs"/>
              </a:rPr>
              <a:t>ต้องการ</a:t>
            </a:r>
            <a:r>
              <a:rPr lang="th-TH" sz="3600" dirty="0">
                <a:cs typeface="+mj-cs"/>
              </a:rPr>
              <a:t>ใช้ </a:t>
            </a:r>
            <a:r>
              <a:rPr lang="en-US" sz="4000" dirty="0">
                <a:cs typeface="+mj-cs"/>
              </a:rPr>
              <a:t>CPU </a:t>
            </a:r>
            <a:r>
              <a:rPr lang="th-TH" sz="4000" dirty="0">
                <a:cs typeface="+mj-cs"/>
              </a:rPr>
              <a:t>โดยมีลำดับการเข้ามาในคิวเป็น </a:t>
            </a:r>
            <a:r>
              <a:rPr lang="en-US" sz="4000" dirty="0">
                <a:cs typeface="+mj-cs"/>
              </a:rPr>
              <a:t>A,B,C,D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688975" y="428625"/>
            <a:ext cx="7454900" cy="1247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400" b="1">
                <a:solidFill>
                  <a:srgbClr val="FF66CC"/>
                </a:solidFill>
              </a:rPr>
              <a:t>การจัดคิวแบบงานสั้นทำก่อน </a:t>
            </a:r>
            <a:br>
              <a:rPr lang="th-TH" sz="4400" b="1">
                <a:solidFill>
                  <a:srgbClr val="FF66CC"/>
                </a:solidFill>
              </a:rPr>
            </a:br>
            <a:r>
              <a:rPr lang="en-US" sz="4400" b="1">
                <a:solidFill>
                  <a:srgbClr val="FF66CC"/>
                </a:solidFill>
              </a:rPr>
              <a:t>(Short-Job-first : SJF) … ต่อ</a:t>
            </a:r>
            <a:endParaRPr lang="en-GB" sz="4400" b="1">
              <a:solidFill>
                <a:srgbClr val="FF66CC"/>
              </a:solidFill>
            </a:endParaRPr>
          </a:p>
        </p:txBody>
      </p:sp>
      <p:grpSp>
        <p:nvGrpSpPr>
          <p:cNvPr id="20484" name="Group 30"/>
          <p:cNvGrpSpPr>
            <a:grpSpLocks/>
          </p:cNvGrpSpPr>
          <p:nvPr/>
        </p:nvGrpSpPr>
        <p:grpSpPr bwMode="auto">
          <a:xfrm>
            <a:off x="1143000" y="3733800"/>
            <a:ext cx="6781800" cy="2590800"/>
            <a:chOff x="720" y="1392"/>
            <a:chExt cx="4272" cy="1632"/>
          </a:xfrm>
        </p:grpSpPr>
        <p:sp>
          <p:nvSpPr>
            <p:cNvPr id="20485" name="Rectangle 26"/>
            <p:cNvSpPr>
              <a:spLocks noChangeArrowheads="1"/>
            </p:cNvSpPr>
            <p:nvPr/>
          </p:nvSpPr>
          <p:spPr bwMode="auto">
            <a:xfrm>
              <a:off x="720" y="1392"/>
              <a:ext cx="134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โปรเซส</a:t>
              </a:r>
            </a:p>
          </p:txBody>
        </p:sp>
        <p:sp>
          <p:nvSpPr>
            <p:cNvPr id="20486" name="Rectangle 27"/>
            <p:cNvSpPr>
              <a:spLocks noChangeArrowheads="1"/>
            </p:cNvSpPr>
            <p:nvPr/>
          </p:nvSpPr>
          <p:spPr bwMode="auto">
            <a:xfrm>
              <a:off x="2064" y="1392"/>
              <a:ext cx="292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ระยะเวลาความต้องการ </a:t>
              </a:r>
              <a:r>
                <a:rPr lang="en-US" sz="2800"/>
                <a:t>CPU (</a:t>
              </a:r>
              <a:r>
                <a:rPr lang="th-TH" sz="2800"/>
                <a:t>วินาที</a:t>
              </a:r>
              <a:r>
                <a:rPr lang="en-US" sz="2800"/>
                <a:t>)</a:t>
              </a:r>
              <a:endParaRPr lang="th-TH" sz="2800"/>
            </a:p>
          </p:txBody>
        </p:sp>
        <p:sp>
          <p:nvSpPr>
            <p:cNvPr id="20487" name="Rectangle 28"/>
            <p:cNvSpPr>
              <a:spLocks noChangeArrowheads="1"/>
            </p:cNvSpPr>
            <p:nvPr/>
          </p:nvSpPr>
          <p:spPr bwMode="auto">
            <a:xfrm>
              <a:off x="720" y="1824"/>
              <a:ext cx="1344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A</a:t>
              </a:r>
            </a:p>
            <a:p>
              <a:pPr algn="ctr"/>
              <a:r>
                <a:rPr lang="th-TH" sz="2800"/>
                <a:t>B</a:t>
              </a:r>
            </a:p>
            <a:p>
              <a:pPr algn="ctr"/>
              <a:r>
                <a:rPr lang="th-TH" sz="2800"/>
                <a:t>C</a:t>
              </a:r>
            </a:p>
            <a:p>
              <a:pPr algn="ctr"/>
              <a:r>
                <a:rPr lang="th-TH" sz="2800"/>
                <a:t>D</a:t>
              </a:r>
            </a:p>
          </p:txBody>
        </p:sp>
        <p:sp>
          <p:nvSpPr>
            <p:cNvPr id="20488" name="Rectangle 29"/>
            <p:cNvSpPr>
              <a:spLocks noChangeArrowheads="1"/>
            </p:cNvSpPr>
            <p:nvPr/>
          </p:nvSpPr>
          <p:spPr bwMode="auto">
            <a:xfrm>
              <a:off x="2064" y="1824"/>
              <a:ext cx="2928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6</a:t>
              </a:r>
            </a:p>
            <a:p>
              <a:pPr algn="ctr"/>
              <a:r>
                <a:rPr lang="th-TH" sz="2800"/>
                <a:t>8</a:t>
              </a:r>
            </a:p>
            <a:p>
              <a:pPr algn="ctr"/>
              <a:r>
                <a:rPr lang="th-TH" sz="2800"/>
                <a:t>7</a:t>
              </a:r>
            </a:p>
            <a:p>
              <a:pPr algn="ctr"/>
              <a:r>
                <a:rPr lang="th-TH" sz="2800"/>
                <a:t>3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5750"/>
            <a:ext cx="7793038" cy="1462088"/>
          </a:xfrm>
        </p:spPr>
        <p:txBody>
          <a:bodyPr/>
          <a:lstStyle/>
          <a:p>
            <a:pPr eaLnBrk="1" hangingPunct="1"/>
            <a:r>
              <a:rPr lang="th-TH" b="1" smtClean="0">
                <a:solidFill>
                  <a:srgbClr val="FF66CC"/>
                </a:solidFill>
              </a:rPr>
              <a:t>เนื้อหา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785813" y="1857375"/>
            <a:ext cx="7772400" cy="4114800"/>
          </a:xfrm>
        </p:spPr>
        <p:txBody>
          <a:bodyPr/>
          <a:lstStyle/>
          <a:p>
            <a:pPr eaLnBrk="1" hangingPunct="1"/>
            <a:r>
              <a:rPr lang="th-TH" sz="4000" smtClean="0"/>
              <a:t>การจัดเวลาซีพียู</a:t>
            </a:r>
          </a:p>
          <a:p>
            <a:pPr eaLnBrk="1" hangingPunct="1"/>
            <a:r>
              <a:rPr lang="th-TH" sz="4000" smtClean="0"/>
              <a:t>การจัดคิวในระยะสั้น</a:t>
            </a:r>
          </a:p>
          <a:p>
            <a:pPr eaLnBrk="1" hangingPunct="1"/>
            <a:r>
              <a:rPr lang="th-TH" sz="4000" smtClean="0"/>
              <a:t>การจัดคิวในระยะยาว</a:t>
            </a:r>
          </a:p>
          <a:p>
            <a:pPr eaLnBrk="1" hangingPunct="1"/>
            <a:r>
              <a:rPr lang="th-TH" sz="4000" smtClean="0"/>
              <a:t>ระบบหลายโปรเซสเซอร์</a:t>
            </a:r>
          </a:p>
          <a:p>
            <a:pPr eaLnBrk="1" hangingPunct="1"/>
            <a:r>
              <a:rPr lang="th-TH" sz="4000" smtClean="0"/>
              <a:t>การทำงานของระบบหลายโปรเซสเซอร์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395288" y="1844675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3600"/>
              <a:t>ถึงแม้ว่าลำดับการเข้ามาในคิวอาจจะเป็น </a:t>
            </a:r>
            <a:r>
              <a:rPr lang="en-US" sz="3600"/>
              <a:t>A,B,C,D </a:t>
            </a:r>
            <a:r>
              <a:rPr lang="th-TH" sz="3600"/>
              <a:t>แต่การใช้หลักการของ </a:t>
            </a:r>
            <a:r>
              <a:rPr lang="en-US" sz="3600"/>
              <a:t>SJF </a:t>
            </a:r>
            <a:r>
              <a:rPr lang="th-TH" sz="3600"/>
              <a:t>จะจัดคิวออกมาในลักษณะดังนี้</a:t>
            </a:r>
          </a:p>
          <a:p>
            <a:endParaRPr lang="th-TH" sz="3600"/>
          </a:p>
          <a:p>
            <a:r>
              <a:rPr lang="th-TH" sz="1600"/>
              <a:t>          </a:t>
            </a:r>
          </a:p>
          <a:p>
            <a:endParaRPr lang="th-TH" sz="3600"/>
          </a:p>
          <a:p>
            <a:r>
              <a:rPr lang="th-TH" sz="3600"/>
              <a:t>   0       3          9               16               24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215900" y="501650"/>
            <a:ext cx="8748713" cy="12715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800" b="1">
                <a:solidFill>
                  <a:srgbClr val="FF66CC"/>
                </a:solidFill>
              </a:rPr>
              <a:t>การจัดคิวแบบงานสั้นทำก่อน </a:t>
            </a:r>
            <a:br>
              <a:rPr lang="th-TH" sz="4800" b="1">
                <a:solidFill>
                  <a:srgbClr val="FF66CC"/>
                </a:solidFill>
              </a:rPr>
            </a:br>
            <a:r>
              <a:rPr lang="en-US" sz="4800" b="1">
                <a:solidFill>
                  <a:srgbClr val="FF66CC"/>
                </a:solidFill>
              </a:rPr>
              <a:t>(Short-Job-first : SJF) </a:t>
            </a:r>
            <a:r>
              <a:rPr lang="en-US" sz="3200" b="1">
                <a:solidFill>
                  <a:srgbClr val="FF66CC"/>
                </a:solidFill>
              </a:rPr>
              <a:t>… ต่อ</a:t>
            </a:r>
            <a:endParaRPr lang="en-GB" sz="3200" b="1">
              <a:solidFill>
                <a:srgbClr val="FF66CC"/>
              </a:solidFill>
            </a:endParaRPr>
          </a:p>
        </p:txBody>
      </p:sp>
      <p:grpSp>
        <p:nvGrpSpPr>
          <p:cNvPr id="21508" name="Group 13"/>
          <p:cNvGrpSpPr>
            <a:grpSpLocks/>
          </p:cNvGrpSpPr>
          <p:nvPr/>
        </p:nvGrpSpPr>
        <p:grpSpPr bwMode="auto">
          <a:xfrm>
            <a:off x="838200" y="3657600"/>
            <a:ext cx="7162800" cy="685800"/>
            <a:chOff x="720" y="1680"/>
            <a:chExt cx="4512" cy="432"/>
          </a:xfrm>
        </p:grpSpPr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720" y="1680"/>
              <a:ext cx="72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D</a:t>
              </a:r>
              <a:endParaRPr lang="th-TH" sz="2800"/>
            </a:p>
          </p:txBody>
        </p:sp>
        <p:sp>
          <p:nvSpPr>
            <p:cNvPr id="21511" name="Rectangle 10"/>
            <p:cNvSpPr>
              <a:spLocks noChangeArrowheads="1"/>
            </p:cNvSpPr>
            <p:nvPr/>
          </p:nvSpPr>
          <p:spPr bwMode="auto">
            <a:xfrm>
              <a:off x="1440" y="1680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A</a:t>
              </a:r>
              <a:endParaRPr lang="th-TH" sz="2800"/>
            </a:p>
          </p:txBody>
        </p:sp>
        <p:sp>
          <p:nvSpPr>
            <p:cNvPr id="21512" name="Rectangle 11"/>
            <p:cNvSpPr>
              <a:spLocks noChangeArrowheads="1"/>
            </p:cNvSpPr>
            <p:nvPr/>
          </p:nvSpPr>
          <p:spPr bwMode="auto">
            <a:xfrm>
              <a:off x="2400" y="1680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C</a:t>
              </a:r>
              <a:endParaRPr lang="th-TH" sz="2800"/>
            </a:p>
          </p:txBody>
        </p:sp>
        <p:sp>
          <p:nvSpPr>
            <p:cNvPr id="21513" name="Rectangle 12"/>
            <p:cNvSpPr>
              <a:spLocks noChangeArrowheads="1"/>
            </p:cNvSpPr>
            <p:nvPr/>
          </p:nvSpPr>
          <p:spPr bwMode="auto">
            <a:xfrm>
              <a:off x="3600" y="1680"/>
              <a:ext cx="16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B</a:t>
              </a:r>
              <a:endParaRPr lang="th-TH" sz="2800"/>
            </a:p>
          </p:txBody>
        </p:sp>
      </p:grpSp>
      <p:sp>
        <p:nvSpPr>
          <p:cNvPr id="21509" name="Text Box 14"/>
          <p:cNvSpPr txBox="1">
            <a:spLocks noChangeArrowheads="1"/>
          </p:cNvSpPr>
          <p:nvPr/>
        </p:nvSpPr>
        <p:spPr bwMode="auto">
          <a:xfrm>
            <a:off x="900113" y="4652963"/>
            <a:ext cx="7200900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3200"/>
              <a:t>เวลาเฉลียในการรอ   0+3+9+16 </a:t>
            </a:r>
            <a:r>
              <a:rPr lang="en-US" sz="3200">
                <a:cs typeface="Cordia New" pitchFamily="34" charset="-34"/>
              </a:rPr>
              <a:t>=28/4=7</a:t>
            </a:r>
          </a:p>
          <a:p>
            <a:pPr>
              <a:spcBef>
                <a:spcPct val="50000"/>
              </a:spcBef>
            </a:pPr>
            <a:r>
              <a:rPr lang="th-TH" sz="3200"/>
              <a:t>เวลาเฉลี่ยในการทำงานเสร็จ 3+9+16+24</a:t>
            </a:r>
            <a:r>
              <a:rPr lang="en-US" sz="3200">
                <a:cs typeface="Cordia New" pitchFamily="34" charset="-34"/>
              </a:rPr>
              <a:t>=52/4=13</a:t>
            </a:r>
            <a:endParaRPr lang="th-TH" sz="3200"/>
          </a:p>
          <a:p>
            <a:pPr>
              <a:spcBef>
                <a:spcPct val="50000"/>
              </a:spcBef>
            </a:pPr>
            <a:endParaRPr lang="en-US" sz="3200">
              <a:cs typeface="Cordia New" pitchFamily="34" charset="-34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250825" y="2060575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3600"/>
              <a:t>	จากการทดลองพบว่า </a:t>
            </a:r>
            <a:r>
              <a:rPr lang="en-US" sz="3600"/>
              <a:t>SJF </a:t>
            </a:r>
            <a:r>
              <a:rPr lang="th-TH" sz="3600"/>
              <a:t>จะให้ค่าเฉลี่ยของการคอยได้ต่ำที่สุด เพราะมีการเลื่อนโปรเซสที่มีเวลาใช้ </a:t>
            </a:r>
            <a:r>
              <a:rPr lang="en-US" sz="3600"/>
              <a:t>CPU </a:t>
            </a:r>
            <a:r>
              <a:rPr lang="th-TH" sz="3600"/>
              <a:t>น้อยสุดมาไว้หน้าคิว</a:t>
            </a:r>
          </a:p>
          <a:p>
            <a:r>
              <a:rPr lang="th-TH" sz="3600"/>
              <a:t>	</a:t>
            </a:r>
            <a:r>
              <a:rPr lang="th-TH" sz="3600">
                <a:solidFill>
                  <a:schemeClr val="folHlink"/>
                </a:solidFill>
              </a:rPr>
              <a:t>ปัญหาสำหรับการจัดคิวแบบ </a:t>
            </a:r>
            <a:r>
              <a:rPr lang="en-US" sz="3600">
                <a:solidFill>
                  <a:schemeClr val="folHlink"/>
                </a:solidFill>
              </a:rPr>
              <a:t>SJF </a:t>
            </a:r>
            <a:r>
              <a:rPr lang="th-TH" sz="3600">
                <a:solidFill>
                  <a:schemeClr val="folHlink"/>
                </a:solidFill>
              </a:rPr>
              <a:t>คือ</a:t>
            </a:r>
            <a:r>
              <a:rPr lang="th-TH" sz="3600"/>
              <a:t> </a:t>
            </a:r>
            <a:r>
              <a:rPr lang="en-US" sz="3600"/>
              <a:t>ตัวจัดคิวระยะสั้นไม่ทราบว่าแต่ละโปรเซส</a:t>
            </a:r>
            <a:r>
              <a:rPr lang="th-TH" sz="3600"/>
              <a:t>ต้องการใช้เวลาเท่าใด</a:t>
            </a:r>
          </a:p>
          <a:p>
            <a:r>
              <a:rPr lang="th-TH" sz="3600">
                <a:solidFill>
                  <a:schemeClr val="folHlink"/>
                </a:solidFill>
              </a:rPr>
              <a:t>	วิธีแก้คือ</a:t>
            </a:r>
          </a:p>
          <a:p>
            <a:pPr lvl="1"/>
            <a:r>
              <a:rPr lang="en-US" sz="3600"/>
              <a:t>	ให้แต่ละโปรเซสกำหนดเวลาที่ต้องการในการใช้ CPU </a:t>
            </a:r>
            <a:r>
              <a:rPr lang="th-TH" sz="3600"/>
              <a:t>มาด้วยให้ </a:t>
            </a:r>
            <a:r>
              <a:rPr lang="en-US" sz="3600"/>
              <a:t>OS </a:t>
            </a:r>
            <a:r>
              <a:rPr lang="th-TH" sz="3600"/>
              <a:t>สร้างโปรเซสเพื่อคำนวณเวลาโดยประมาณของแต่ละโปรเซสที่ต้องการใช้ </a:t>
            </a:r>
            <a:r>
              <a:rPr lang="en-US" sz="3600"/>
              <a:t>CPU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23850" y="260350"/>
            <a:ext cx="8228013" cy="167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การจัดคิวแบบงานสั้นทำก่อน 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en-US" sz="4000" b="1">
                <a:solidFill>
                  <a:srgbClr val="FF66CC"/>
                </a:solidFill>
              </a:rPr>
              <a:t>(Short-Job-first : SJF) </a:t>
            </a:r>
            <a:r>
              <a:rPr lang="en-US" sz="7200" b="1">
                <a:solidFill>
                  <a:srgbClr val="FF66CC"/>
                </a:solidFill>
              </a:rPr>
              <a:t>… </a:t>
            </a:r>
            <a:r>
              <a:rPr lang="en-US" sz="4400" b="1">
                <a:solidFill>
                  <a:srgbClr val="FF66CC"/>
                </a:solidFill>
              </a:rPr>
              <a:t>ต่อ</a:t>
            </a:r>
            <a:endParaRPr lang="en-GB" sz="4400" b="1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395288" y="1700213"/>
            <a:ext cx="8748712" cy="4729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4000"/>
              <a:t>	วิธีนี้จะมีการจัดลำดับความสำคัญให้กับแต่ละโปรเซสที่ต้องการใช้ </a:t>
            </a:r>
            <a:r>
              <a:rPr lang="en-US" sz="4000"/>
              <a:t>CPU </a:t>
            </a:r>
            <a:endParaRPr lang="th-TH" sz="4000"/>
          </a:p>
          <a:p>
            <a:r>
              <a:rPr lang="th-TH" sz="4000"/>
              <a:t>	โปรเซสที่อยู่ ณ. ต้นคิวก็จะเป็นโปรเซสที่มีความ สำคัญมากที่สุด และลดลงเรื่อย ๆ </a:t>
            </a:r>
          </a:p>
          <a:p>
            <a:r>
              <a:rPr lang="th-TH" sz="4000"/>
              <a:t>	โปรเซสที่อยู่ท้ายคิวคือโปรเซสที่มีความสำคัญต่ำสุด</a:t>
            </a:r>
          </a:p>
          <a:p>
            <a:r>
              <a:rPr lang="th-TH" sz="4000"/>
              <a:t>	ถ้ามีโปรเซสใหม่เข้ามาในคิว ก็จะมีการแซงคิวได้ถ้าโปรเซสที่เข้ามาใหม่มีลำดับความสำคัญสูงกว่าโปรเซสที่กำลังบรรจุอยู่ในคิว</a:t>
            </a:r>
            <a:endParaRPr lang="en-US" sz="400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143000" y="838200"/>
            <a:ext cx="8001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การจัดคิวแบบตามลำดับความสำคัญ 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en-US" sz="4000" b="1">
                <a:solidFill>
                  <a:srgbClr val="FF66CC"/>
                </a:solidFill>
              </a:rPr>
              <a:t>(Priority Queue)</a:t>
            </a:r>
            <a:endParaRPr lang="en-GB" sz="4000" b="1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285750" y="1714500"/>
            <a:ext cx="8572500" cy="4486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3600"/>
              <a:t>ตัวอย่างการจัดคิวเมื่อมี </a:t>
            </a:r>
            <a:r>
              <a:rPr lang="en-US" sz="3600"/>
              <a:t>4</a:t>
            </a:r>
            <a:r>
              <a:rPr lang="th-TH" sz="3600"/>
              <a:t> โปรเซส </a:t>
            </a:r>
            <a:r>
              <a:rPr lang="en-US" sz="3600"/>
              <a:t>(A,B,C,D) </a:t>
            </a:r>
            <a:r>
              <a:rPr lang="th-TH" sz="3600"/>
              <a:t>ต้องการใช้ </a:t>
            </a:r>
            <a:r>
              <a:rPr lang="en-US" sz="3600"/>
              <a:t>CPU </a:t>
            </a:r>
            <a:r>
              <a:rPr lang="th-TH" sz="3600"/>
              <a:t>โดยมีลำดับการเข้ามาในคิวเป็น </a:t>
            </a:r>
            <a:r>
              <a:rPr lang="en-US" sz="3600"/>
              <a:t>A,B,C,D</a:t>
            </a: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88975" y="990600"/>
            <a:ext cx="8455025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400" b="1">
                <a:solidFill>
                  <a:srgbClr val="FF66CC"/>
                </a:solidFill>
              </a:rPr>
              <a:t>การจัดคิวแบบตามลำดับความสำคัญ</a:t>
            </a:r>
            <a:br>
              <a:rPr lang="th-TH" sz="4400" b="1">
                <a:solidFill>
                  <a:srgbClr val="FF66CC"/>
                </a:solidFill>
              </a:rPr>
            </a:br>
            <a:r>
              <a:rPr lang="th-TH" sz="4400" b="1">
                <a:solidFill>
                  <a:srgbClr val="FF66CC"/>
                </a:solidFill>
              </a:rPr>
              <a:t> </a:t>
            </a:r>
            <a:r>
              <a:rPr lang="en-US" sz="4400" b="1">
                <a:solidFill>
                  <a:srgbClr val="FF66CC"/>
                </a:solidFill>
              </a:rPr>
              <a:t>(Priority Queue) </a:t>
            </a:r>
            <a:r>
              <a:rPr lang="en-US" sz="2800" b="1">
                <a:solidFill>
                  <a:srgbClr val="FF66CC"/>
                </a:solidFill>
              </a:rPr>
              <a:t>… ต่อ</a:t>
            </a:r>
            <a:endParaRPr lang="en-GB" sz="2800" b="1">
              <a:solidFill>
                <a:srgbClr val="FF66CC"/>
              </a:solidFill>
            </a:endParaRPr>
          </a:p>
        </p:txBody>
      </p:sp>
      <p:grpSp>
        <p:nvGrpSpPr>
          <p:cNvPr id="24580" name="Group 12"/>
          <p:cNvGrpSpPr>
            <a:grpSpLocks/>
          </p:cNvGrpSpPr>
          <p:nvPr/>
        </p:nvGrpSpPr>
        <p:grpSpPr bwMode="auto">
          <a:xfrm>
            <a:off x="838200" y="3429000"/>
            <a:ext cx="7391400" cy="2590800"/>
            <a:chOff x="576" y="1680"/>
            <a:chExt cx="4656" cy="1632"/>
          </a:xfrm>
        </p:grpSpPr>
        <p:sp>
          <p:nvSpPr>
            <p:cNvPr id="24581" name="Rectangle 6"/>
            <p:cNvSpPr>
              <a:spLocks noChangeArrowheads="1"/>
            </p:cNvSpPr>
            <p:nvPr/>
          </p:nvSpPr>
          <p:spPr bwMode="auto">
            <a:xfrm>
              <a:off x="576" y="1680"/>
              <a:ext cx="1207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โปรเซส</a:t>
              </a:r>
            </a:p>
          </p:txBody>
        </p:sp>
        <p:sp>
          <p:nvSpPr>
            <p:cNvPr id="24582" name="Rectangle 7"/>
            <p:cNvSpPr>
              <a:spLocks noChangeArrowheads="1"/>
            </p:cNvSpPr>
            <p:nvPr/>
          </p:nvSpPr>
          <p:spPr bwMode="auto">
            <a:xfrm>
              <a:off x="1788" y="1680"/>
              <a:ext cx="211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เวลาความต้องการ </a:t>
              </a:r>
              <a:r>
                <a:rPr lang="en-US" sz="2800"/>
                <a:t>CPU (</a:t>
              </a:r>
              <a:r>
                <a:rPr lang="th-TH" sz="2800"/>
                <a:t>วินาที</a:t>
              </a:r>
              <a:r>
                <a:rPr lang="en-US" sz="2800"/>
                <a:t>)</a:t>
              </a:r>
              <a:endParaRPr lang="th-TH" sz="2800"/>
            </a:p>
          </p:txBody>
        </p:sp>
        <p:sp>
          <p:nvSpPr>
            <p:cNvPr id="24583" name="Rectangle 8"/>
            <p:cNvSpPr>
              <a:spLocks noChangeArrowheads="1"/>
            </p:cNvSpPr>
            <p:nvPr/>
          </p:nvSpPr>
          <p:spPr bwMode="auto">
            <a:xfrm>
              <a:off x="576" y="2112"/>
              <a:ext cx="1207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A</a:t>
              </a:r>
            </a:p>
            <a:p>
              <a:pPr algn="ctr"/>
              <a:r>
                <a:rPr lang="th-TH" sz="2800"/>
                <a:t>B</a:t>
              </a:r>
            </a:p>
            <a:p>
              <a:pPr algn="ctr"/>
              <a:r>
                <a:rPr lang="th-TH" sz="2800"/>
                <a:t>C</a:t>
              </a:r>
            </a:p>
            <a:p>
              <a:pPr algn="ctr"/>
              <a:r>
                <a:rPr lang="th-TH" sz="2800"/>
                <a:t>D</a:t>
              </a:r>
            </a:p>
          </p:txBody>
        </p:sp>
        <p:sp>
          <p:nvSpPr>
            <p:cNvPr id="24584" name="Rectangle 9"/>
            <p:cNvSpPr>
              <a:spLocks noChangeArrowheads="1"/>
            </p:cNvSpPr>
            <p:nvPr/>
          </p:nvSpPr>
          <p:spPr bwMode="auto">
            <a:xfrm>
              <a:off x="1788" y="2112"/>
              <a:ext cx="2112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10</a:t>
              </a:r>
            </a:p>
            <a:p>
              <a:pPr algn="ctr"/>
              <a:r>
                <a:rPr lang="th-TH" sz="2800"/>
                <a:t>1</a:t>
              </a:r>
            </a:p>
            <a:p>
              <a:pPr algn="ctr"/>
              <a:r>
                <a:rPr lang="th-TH" sz="2800"/>
                <a:t>2</a:t>
              </a:r>
            </a:p>
            <a:p>
              <a:pPr algn="ctr"/>
              <a:r>
                <a:rPr lang="th-TH" sz="2800"/>
                <a:t>5</a:t>
              </a:r>
            </a:p>
          </p:txBody>
        </p:sp>
        <p:sp>
          <p:nvSpPr>
            <p:cNvPr id="24585" name="Rectangle 10"/>
            <p:cNvSpPr>
              <a:spLocks noChangeArrowheads="1"/>
            </p:cNvSpPr>
            <p:nvPr/>
          </p:nvSpPr>
          <p:spPr bwMode="auto">
            <a:xfrm>
              <a:off x="3900" y="1680"/>
              <a:ext cx="133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ลำดับความสำคัญ</a:t>
              </a:r>
            </a:p>
          </p:txBody>
        </p:sp>
        <p:sp>
          <p:nvSpPr>
            <p:cNvPr id="24586" name="Rectangle 11"/>
            <p:cNvSpPr>
              <a:spLocks noChangeArrowheads="1"/>
            </p:cNvSpPr>
            <p:nvPr/>
          </p:nvSpPr>
          <p:spPr bwMode="auto">
            <a:xfrm>
              <a:off x="3900" y="2112"/>
              <a:ext cx="1332" cy="1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3</a:t>
              </a:r>
            </a:p>
            <a:p>
              <a:pPr algn="ctr"/>
              <a:r>
                <a:rPr lang="th-TH" sz="2800"/>
                <a:t>2</a:t>
              </a:r>
            </a:p>
            <a:p>
              <a:pPr algn="ctr"/>
              <a:r>
                <a:rPr lang="th-TH" sz="2800"/>
                <a:t>4</a:t>
              </a:r>
            </a:p>
            <a:p>
              <a:pPr algn="ctr"/>
              <a:r>
                <a:rPr lang="th-TH" sz="2800"/>
                <a:t>1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395288" y="1916113"/>
            <a:ext cx="8534400" cy="4584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3200"/>
              <a:t>ถึงแม้ว่าลำดับการเข้ามาในคิวอาจจะเป็น </a:t>
            </a:r>
            <a:r>
              <a:rPr lang="en-US" sz="3200"/>
              <a:t>A,B,C,D </a:t>
            </a:r>
            <a:r>
              <a:rPr lang="th-TH" sz="3200"/>
              <a:t>แต่การใช้หลักการของการจัดลำดับความสำคัญ </a:t>
            </a:r>
            <a:r>
              <a:rPr lang="en-US" sz="3200"/>
              <a:t> </a:t>
            </a:r>
            <a:r>
              <a:rPr lang="th-TH" sz="3200"/>
              <a:t>จะจัดคิวออกมาในลักษณะดังนี้</a:t>
            </a:r>
          </a:p>
          <a:p>
            <a:endParaRPr lang="th-TH" sz="3200"/>
          </a:p>
          <a:p>
            <a:endParaRPr lang="th-TH" sz="3200"/>
          </a:p>
          <a:p>
            <a:r>
              <a:rPr lang="th-TH" sz="3200"/>
              <a:t>      0               5     6                       16          18</a:t>
            </a:r>
          </a:p>
          <a:p>
            <a:r>
              <a:rPr lang="th-TH" sz="2800"/>
              <a:t>โปรเซส </a:t>
            </a:r>
            <a:r>
              <a:rPr lang="en-US" sz="2800"/>
              <a:t>B </a:t>
            </a:r>
            <a:r>
              <a:rPr lang="th-TH" sz="2800"/>
              <a:t>ต้องรอเวลาในการประมวลผล </a:t>
            </a:r>
            <a:r>
              <a:rPr lang="en-US" sz="2800"/>
              <a:t>= </a:t>
            </a:r>
            <a:r>
              <a:rPr lang="th-TH" sz="2800"/>
              <a:t> 5 วินาที</a:t>
            </a:r>
          </a:p>
          <a:p>
            <a:r>
              <a:rPr lang="th-TH" sz="2800"/>
              <a:t>โปรเซส </a:t>
            </a:r>
            <a:r>
              <a:rPr lang="en-US" sz="2800"/>
              <a:t>A </a:t>
            </a:r>
            <a:r>
              <a:rPr lang="th-TH" sz="2800"/>
              <a:t>ต้องรอเวลาในการประมวลผล </a:t>
            </a:r>
            <a:r>
              <a:rPr lang="en-US" sz="2800"/>
              <a:t>= </a:t>
            </a:r>
            <a:r>
              <a:rPr lang="th-TH" sz="2800"/>
              <a:t> 6 วินาที</a:t>
            </a:r>
          </a:p>
          <a:p>
            <a:r>
              <a:rPr lang="th-TH" sz="2800"/>
              <a:t>โปรเซส </a:t>
            </a:r>
            <a:r>
              <a:rPr lang="en-US" sz="2800"/>
              <a:t>C </a:t>
            </a:r>
            <a:r>
              <a:rPr lang="th-TH" sz="2800"/>
              <a:t>ต้องรอเวลาในการประมวลผล </a:t>
            </a:r>
            <a:r>
              <a:rPr lang="en-US" sz="2800"/>
              <a:t>= </a:t>
            </a:r>
            <a:r>
              <a:rPr lang="th-TH" sz="2800"/>
              <a:t> 16 วินาที</a:t>
            </a:r>
          </a:p>
          <a:p>
            <a:r>
              <a:rPr lang="th-TH" sz="2800"/>
              <a:t>เวลาเฉลี่ยในการรอ </a:t>
            </a:r>
            <a:r>
              <a:rPr lang="en-US" sz="2800"/>
              <a:t>= (0+5+6+16)/4 = 6.75 </a:t>
            </a:r>
            <a:r>
              <a:rPr lang="th-TH" sz="2800"/>
              <a:t> วินาที</a:t>
            </a:r>
          </a:p>
          <a:p>
            <a:r>
              <a:rPr lang="th-TH" sz="2800"/>
              <a:t>เวลาเฉลี่ยในการทำงานเสร็จ </a:t>
            </a:r>
            <a:r>
              <a:rPr lang="en-US" sz="2800"/>
              <a:t>=(5+6+16+18)/4=11.25</a:t>
            </a:r>
            <a:endParaRPr lang="th-TH" sz="2800"/>
          </a:p>
          <a:p>
            <a:endParaRPr lang="th-TH" sz="2800"/>
          </a:p>
          <a:p>
            <a:endParaRPr lang="en-US" sz="280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219200" y="990600"/>
            <a:ext cx="76200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การจัดคิวแบบตามลำดับความสำคัญ 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en-US" sz="4000" b="1">
                <a:solidFill>
                  <a:srgbClr val="FF66CC"/>
                </a:solidFill>
              </a:rPr>
              <a:t>(Priority Queue) </a:t>
            </a:r>
            <a:r>
              <a:rPr lang="en-US" b="1">
                <a:solidFill>
                  <a:srgbClr val="FF66CC"/>
                </a:solidFill>
              </a:rPr>
              <a:t>… ต่อ</a:t>
            </a:r>
            <a:endParaRPr lang="en-GB" b="1">
              <a:solidFill>
                <a:srgbClr val="FF66CC"/>
              </a:solidFill>
            </a:endParaRPr>
          </a:p>
        </p:txBody>
      </p:sp>
      <p:grpSp>
        <p:nvGrpSpPr>
          <p:cNvPr id="25604" name="Group 17"/>
          <p:cNvGrpSpPr>
            <a:grpSpLocks/>
          </p:cNvGrpSpPr>
          <p:nvPr/>
        </p:nvGrpSpPr>
        <p:grpSpPr bwMode="auto">
          <a:xfrm>
            <a:off x="1066800" y="3028950"/>
            <a:ext cx="7162800" cy="685800"/>
            <a:chOff x="576" y="1680"/>
            <a:chExt cx="4512" cy="432"/>
          </a:xfrm>
        </p:grpSpPr>
        <p:sp>
          <p:nvSpPr>
            <p:cNvPr id="25605" name="Rectangle 13"/>
            <p:cNvSpPr>
              <a:spLocks noChangeArrowheads="1"/>
            </p:cNvSpPr>
            <p:nvPr/>
          </p:nvSpPr>
          <p:spPr bwMode="auto">
            <a:xfrm>
              <a:off x="576" y="1680"/>
              <a:ext cx="120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D</a:t>
              </a:r>
              <a:endParaRPr lang="th-TH" sz="2800"/>
            </a:p>
          </p:txBody>
        </p:sp>
        <p:sp>
          <p:nvSpPr>
            <p:cNvPr id="25606" name="Rectangle 14"/>
            <p:cNvSpPr>
              <a:spLocks noChangeArrowheads="1"/>
            </p:cNvSpPr>
            <p:nvPr/>
          </p:nvSpPr>
          <p:spPr bwMode="auto">
            <a:xfrm>
              <a:off x="1776" y="1680"/>
              <a:ext cx="48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B</a:t>
              </a:r>
              <a:endParaRPr lang="th-TH" sz="2800"/>
            </a:p>
          </p:txBody>
        </p:sp>
        <p:sp>
          <p:nvSpPr>
            <p:cNvPr id="25607" name="Rectangle 15"/>
            <p:cNvSpPr>
              <a:spLocks noChangeArrowheads="1"/>
            </p:cNvSpPr>
            <p:nvPr/>
          </p:nvSpPr>
          <p:spPr bwMode="auto">
            <a:xfrm>
              <a:off x="2256" y="1680"/>
              <a:ext cx="22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A</a:t>
              </a:r>
              <a:endParaRPr lang="th-TH" sz="2800"/>
            </a:p>
          </p:txBody>
        </p:sp>
        <p:sp>
          <p:nvSpPr>
            <p:cNvPr id="25608" name="Rectangle 16"/>
            <p:cNvSpPr>
              <a:spLocks noChangeArrowheads="1"/>
            </p:cNvSpPr>
            <p:nvPr/>
          </p:nvSpPr>
          <p:spPr bwMode="auto">
            <a:xfrm>
              <a:off x="4464" y="1680"/>
              <a:ext cx="624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C</a:t>
              </a:r>
              <a:endParaRPr lang="th-TH" sz="280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304800" y="2209800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4000" b="1">
                <a:solidFill>
                  <a:schemeClr val="folHlink"/>
                </a:solidFill>
              </a:rPr>
              <a:t>คำถาม</a:t>
            </a:r>
            <a:endParaRPr lang="th-TH" sz="2800"/>
          </a:p>
          <a:p>
            <a:pPr lvl="1"/>
            <a:r>
              <a:rPr lang="en-US" sz="3600"/>
              <a:t>ถ้าเป็นการจัดคิวแบบ FCFS </a:t>
            </a:r>
            <a:r>
              <a:rPr lang="th-TH" sz="3600"/>
              <a:t>เวลาเฉลี่ยในการรอและเวลาเฉลี่ยในการทำงานเสร็จเท่ากับเท่าใด</a:t>
            </a:r>
          </a:p>
          <a:p>
            <a:pPr lvl="1"/>
            <a:r>
              <a:rPr lang="en-US" sz="3600"/>
              <a:t>ถ้าเป็นการจัดคิวแบบ SJF</a:t>
            </a:r>
            <a:r>
              <a:rPr lang="th-TH" sz="3600"/>
              <a:t>เวลาเฉลี่ยในการรอและเวลาเฉลี่ยในการทำงานเสร็จเท่ากับเท่าใด</a:t>
            </a:r>
          </a:p>
          <a:p>
            <a:pPr lvl="1"/>
            <a:endParaRPr lang="th-TH" sz="3600"/>
          </a:p>
          <a:p>
            <a:endParaRPr lang="en-US" sz="360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066800" y="1066800"/>
            <a:ext cx="7848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การจัดคิวแบบตามลำดับความสำคัญ 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en-US" sz="4000" b="1">
                <a:solidFill>
                  <a:srgbClr val="FF66CC"/>
                </a:solidFill>
              </a:rPr>
              <a:t>(Priority Queue) … ต่อ</a:t>
            </a:r>
            <a:endParaRPr lang="en-GB" sz="4000" b="1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285750" y="1857375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2800" b="1">
                <a:solidFill>
                  <a:schemeClr val="folHlink"/>
                </a:solidFill>
              </a:rPr>
              <a:t>คำตอบ </a:t>
            </a:r>
            <a:r>
              <a:rPr lang="th-TH" sz="2800" b="1">
                <a:solidFill>
                  <a:srgbClr val="FF66CC"/>
                </a:solidFill>
              </a:rPr>
              <a:t>เวลา</a:t>
            </a:r>
            <a:r>
              <a:rPr lang="th-TH" sz="2800">
                <a:solidFill>
                  <a:srgbClr val="FF66CC"/>
                </a:solidFill>
              </a:rPr>
              <a:t>เฉลี่ยในการรอและเวลาเฉลี่ยในการทำงานเสร็จ</a:t>
            </a:r>
            <a:r>
              <a:rPr lang="th-TH" sz="2800" b="1">
                <a:solidFill>
                  <a:srgbClr val="FF66CC"/>
                </a:solidFill>
              </a:rPr>
              <a:t>ในการทำงานและแบบ</a:t>
            </a:r>
            <a:endParaRPr lang="en-GB" sz="2800" b="1">
              <a:solidFill>
                <a:srgbClr val="FF66CC"/>
              </a:solidFill>
            </a:endParaRPr>
          </a:p>
          <a:p>
            <a:r>
              <a:rPr lang="en-US" sz="2800" b="1">
                <a:solidFill>
                  <a:schemeClr val="folHlink"/>
                </a:solidFill>
              </a:rPr>
              <a:t>Priority </a:t>
            </a:r>
          </a:p>
          <a:p>
            <a:r>
              <a:rPr lang="th-TH" sz="2800"/>
              <a:t>	เวลาเฉลี่ยในการรอ </a:t>
            </a:r>
            <a:r>
              <a:rPr lang="en-US" sz="2800"/>
              <a:t>=6.75</a:t>
            </a:r>
            <a:endParaRPr lang="th-TH" sz="2800"/>
          </a:p>
          <a:p>
            <a:r>
              <a:rPr lang="th-TH" sz="2800"/>
              <a:t>	เวลาเฉลี่ยในการทำงานเสร็จ </a:t>
            </a:r>
            <a:r>
              <a:rPr lang="en-US" sz="2800"/>
              <a:t>=11.25</a:t>
            </a:r>
            <a:endParaRPr lang="en-US" sz="2800" b="1">
              <a:solidFill>
                <a:schemeClr val="folHlink"/>
              </a:solidFill>
            </a:endParaRPr>
          </a:p>
          <a:p>
            <a:r>
              <a:rPr lang="en-US" sz="2800" b="1">
                <a:solidFill>
                  <a:schemeClr val="folHlink"/>
                </a:solidFill>
              </a:rPr>
              <a:t>FCFS</a:t>
            </a:r>
          </a:p>
          <a:p>
            <a:r>
              <a:rPr lang="th-TH" sz="2800"/>
              <a:t>	เวลาเฉลี่ยในการรอ </a:t>
            </a:r>
            <a:r>
              <a:rPr lang="en-US" sz="2800"/>
              <a:t>=8.5</a:t>
            </a:r>
            <a:endParaRPr lang="th-TH" sz="2800"/>
          </a:p>
          <a:p>
            <a:r>
              <a:rPr lang="th-TH" sz="2800"/>
              <a:t>	เวลาเฉลี่ยในการทำงานเสร็จ </a:t>
            </a:r>
            <a:r>
              <a:rPr lang="en-US" sz="2800"/>
              <a:t>=13</a:t>
            </a:r>
            <a:endParaRPr lang="en-US" sz="2800" b="1">
              <a:solidFill>
                <a:schemeClr val="folHlink"/>
              </a:solidFill>
            </a:endParaRPr>
          </a:p>
          <a:p>
            <a:r>
              <a:rPr lang="en-US" sz="2800" b="1">
                <a:solidFill>
                  <a:schemeClr val="folHlink"/>
                </a:solidFill>
              </a:rPr>
              <a:t>SJF</a:t>
            </a:r>
            <a:endParaRPr lang="th-TH" sz="1800"/>
          </a:p>
          <a:p>
            <a:pPr lvl="1"/>
            <a:r>
              <a:rPr lang="th-TH"/>
              <a:t>	</a:t>
            </a:r>
            <a:r>
              <a:rPr lang="th-TH" sz="2800"/>
              <a:t>เวลาเฉลี่ยในการรอ </a:t>
            </a:r>
            <a:r>
              <a:rPr lang="en-US" sz="2800"/>
              <a:t>=3</a:t>
            </a:r>
            <a:endParaRPr lang="th-TH" sz="2800"/>
          </a:p>
          <a:p>
            <a:pPr lvl="1"/>
            <a:r>
              <a:rPr lang="th-TH" sz="2800"/>
              <a:t>	เวลาเฉลี่ยในการทำงานเสร็จ </a:t>
            </a:r>
            <a:r>
              <a:rPr lang="en-US" sz="2800"/>
              <a:t>=7.5</a:t>
            </a:r>
            <a:endParaRPr lang="th-TH" sz="2800"/>
          </a:p>
          <a:p>
            <a:endParaRPr lang="en-US"/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42938" y="357188"/>
            <a:ext cx="8272462" cy="1395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endParaRPr lang="en-GB" sz="4000" b="1">
              <a:solidFill>
                <a:srgbClr val="FF66CC"/>
              </a:solidFill>
            </a:endParaRPr>
          </a:p>
        </p:txBody>
      </p:sp>
      <p:sp>
        <p:nvSpPr>
          <p:cNvPr id="27652" name="สี่เหลี่ยมผืนผ้า 3"/>
          <p:cNvSpPr>
            <a:spLocks noChangeArrowheads="1"/>
          </p:cNvSpPr>
          <p:nvPr/>
        </p:nvSpPr>
        <p:spPr bwMode="auto">
          <a:xfrm>
            <a:off x="1214438" y="500063"/>
            <a:ext cx="7143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การจัดคิวแบบตามลำดับความสำคัญ 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en-US" sz="4000" b="1">
                <a:solidFill>
                  <a:srgbClr val="FF66CC"/>
                </a:solidFill>
              </a:rPr>
              <a:t>(Priority Queue) … ต่อ</a:t>
            </a:r>
            <a:endParaRPr lang="en-GB" sz="4000" b="1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304800" y="2209800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3600" b="1">
                <a:solidFill>
                  <a:schemeClr val="folHlink"/>
                </a:solidFill>
              </a:rPr>
              <a:t>ปัญหาที่สำคัญสำหรับการจัดคิวแบบน</a:t>
            </a:r>
            <a:r>
              <a:rPr lang="th-TH" sz="3600">
                <a:solidFill>
                  <a:schemeClr val="folHlink"/>
                </a:solidFill>
              </a:rPr>
              <a:t>ี้ </a:t>
            </a:r>
            <a:r>
              <a:rPr lang="th-TH" sz="3600"/>
              <a:t>ได้แก่ โปรเซสที่มีลำดับความสำคัญต่ำอาจจะไม่มีโอกาสได้ใช้ </a:t>
            </a:r>
            <a:r>
              <a:rPr lang="en-US" sz="3600"/>
              <a:t>CPU </a:t>
            </a:r>
            <a:r>
              <a:rPr lang="th-TH" sz="3600"/>
              <a:t>ถ้ามีโปรเซสที่มีลำดับความสำคัญสูงอยู่เป็นจำนวนมาก หรือมีโปรเซสที่มีลำดับความสำคัญสูงเข้ามาใหม่ตลอดเวลา</a:t>
            </a:r>
            <a:endParaRPr lang="en-US" sz="3200"/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1066800" y="1066800"/>
            <a:ext cx="7848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การจัดคิวแบบตามลำดับความสำคัญ 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en-US" sz="4000" b="1">
                <a:solidFill>
                  <a:srgbClr val="FF66CC"/>
                </a:solidFill>
              </a:rPr>
              <a:t>(Priority Queue) … ต่อ</a:t>
            </a:r>
            <a:endParaRPr lang="en-GB" sz="4000" b="1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ChangeArrowheads="1"/>
          </p:cNvSpPr>
          <p:nvPr/>
        </p:nvSpPr>
        <p:spPr bwMode="auto">
          <a:xfrm>
            <a:off x="381000" y="2209800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3200"/>
              <a:t>	วิธีการพิจารณากำหนดลำดับความสำคัญของโปรเซสต่าง ๆ อาจพิจารณาได้จากองค์ประกอบต่าง ๆ เช่น</a:t>
            </a:r>
          </a:p>
          <a:p>
            <a:pPr lvl="1"/>
            <a:r>
              <a:rPr lang="th-TH" sz="3200" b="1"/>
              <a:t>เจ้าของโปรเซส </a:t>
            </a:r>
            <a:r>
              <a:rPr lang="en-US" sz="3200" b="1"/>
              <a:t>: </a:t>
            </a:r>
            <a:r>
              <a:rPr lang="th-TH" sz="3200"/>
              <a:t>โปรเซสที่มาจากผู้ใช้ทั่ว ๆ ไป จะมีลำดับความสำคัญต่ำกว่า   โปรเซสที่มาจากผู้ควบคุมระบบ</a:t>
            </a:r>
          </a:p>
          <a:p>
            <a:pPr lvl="1"/>
            <a:r>
              <a:rPr lang="th-TH" sz="3200" b="1"/>
              <a:t>ประเภทของโปรเซส :</a:t>
            </a:r>
            <a:r>
              <a:rPr lang="th-TH" sz="3200"/>
              <a:t> โปรเซสของงานในระบบแบตซ์ </a:t>
            </a:r>
            <a:r>
              <a:rPr lang="en-US" sz="3200"/>
              <a:t>(Batch mode) </a:t>
            </a:r>
            <a:r>
              <a:rPr lang="th-TH" sz="3200"/>
              <a:t>มักมีลำดับความสำคัญต่ำกว่าโปรเซสของงานแบบตอบโต้ (Interactive mode)</a:t>
            </a:r>
          </a:p>
          <a:p>
            <a:pPr lvl="1"/>
            <a:r>
              <a:rPr lang="th-TH" sz="3200" b="1"/>
              <a:t>ผู้ใช้ที่ยินยอมจ่ายเงินเพิ่ม</a:t>
            </a:r>
          </a:p>
          <a:p>
            <a:pPr lvl="1"/>
            <a:r>
              <a:rPr lang="th-TH" sz="3200" b="1"/>
              <a:t>ระยะเวลาที่โปรเซสเข้ามาอยู่ในระบบ</a:t>
            </a:r>
          </a:p>
          <a:p>
            <a:pPr lvl="1"/>
            <a:endParaRPr lang="en-US" sz="320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914400" y="1066800"/>
            <a:ext cx="8229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การจัดคิวแบบตามลำดับความสำคัญ 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en-US" sz="4000" b="1">
                <a:solidFill>
                  <a:srgbClr val="FF66CC"/>
                </a:solidFill>
              </a:rPr>
              <a:t>(Priority Queue) … ต่อ</a:t>
            </a:r>
            <a:endParaRPr lang="en-GB" sz="4000" b="1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ChangeArrowheads="1"/>
          </p:cNvSpPr>
          <p:nvPr/>
        </p:nvSpPr>
        <p:spPr bwMode="auto">
          <a:xfrm>
            <a:off x="381000" y="2133600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3600"/>
              <a:t>	วิธีการนี้จะคล้ายกับแบบ </a:t>
            </a:r>
            <a:r>
              <a:rPr lang="en-US" sz="3600"/>
              <a:t>SJF </a:t>
            </a:r>
            <a:r>
              <a:rPr lang="th-TH" sz="3600"/>
              <a:t>แต่ </a:t>
            </a:r>
            <a:r>
              <a:rPr lang="en-US" sz="3600"/>
              <a:t>SRJ </a:t>
            </a:r>
            <a:r>
              <a:rPr lang="th-TH" sz="3600"/>
              <a:t>จะนำเอาโปรเซสที่เหลือเวลาในการใช้ </a:t>
            </a:r>
            <a:r>
              <a:rPr lang="en-US" sz="3600"/>
              <a:t>CPU </a:t>
            </a:r>
            <a:r>
              <a:rPr lang="th-TH" sz="3600"/>
              <a:t>น้อยที่สุดมาอยู่ที่ต้นคิวเพื่อเข้าไปใช้งาน </a:t>
            </a:r>
            <a:r>
              <a:rPr lang="en-US" sz="3600"/>
              <a:t>CPU </a:t>
            </a:r>
            <a:r>
              <a:rPr lang="th-TH" sz="3600"/>
              <a:t>ก่อน</a:t>
            </a:r>
          </a:p>
          <a:p>
            <a:r>
              <a:rPr lang="th-TH" sz="3600"/>
              <a:t>	วิธีการนี้จะทำให้ทั้งโปรเซสที่ต้องการเวลาในการใช้ </a:t>
            </a:r>
            <a:r>
              <a:rPr lang="en-US" sz="3600"/>
              <a:t>CPU </a:t>
            </a:r>
            <a:r>
              <a:rPr lang="th-TH" sz="3600"/>
              <a:t>น้อย และโปรเซสที่ต้องการเวลาในการใช้ </a:t>
            </a:r>
            <a:r>
              <a:rPr lang="en-US" sz="3600"/>
              <a:t>CPU </a:t>
            </a:r>
            <a:r>
              <a:rPr lang="th-TH" sz="3600"/>
              <a:t>มากแต่ใกล้จะจบสามารถออกจากระบบได้เร็วขึ้น</a:t>
            </a:r>
          </a:p>
          <a:p>
            <a:r>
              <a:rPr lang="th-TH" sz="3600"/>
              <a:t>	วิธีการนี้นอกจากจะต้องทราบเวลาที่ต้องการใช้ </a:t>
            </a:r>
            <a:r>
              <a:rPr lang="en-US" sz="3600"/>
              <a:t>CPU </a:t>
            </a:r>
            <a:r>
              <a:rPr lang="th-TH" sz="3600"/>
              <a:t>แล้วยังต้องมีการบันทึกเวลาที่โปรเซสทำงานไปแล้วด้วย</a:t>
            </a:r>
            <a:endParaRPr lang="en-US" sz="360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066800" y="1066800"/>
            <a:ext cx="80772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การจัดคิวแบบงานที่เหลือเวลาน้อยทำก่อน 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en-US" sz="4000" b="1">
                <a:solidFill>
                  <a:srgbClr val="FF66CC"/>
                </a:solidFill>
              </a:rPr>
              <a:t>(Shortest-remaining-first : SRJ)</a:t>
            </a:r>
            <a:endParaRPr lang="en-GB" sz="4000" b="1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85813" y="500063"/>
            <a:ext cx="7358062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400" b="1">
                <a:solidFill>
                  <a:srgbClr val="FF66CC"/>
                </a:solidFill>
              </a:rPr>
              <a:t>การจัดเวลาซีพียู  </a:t>
            </a:r>
            <a:r>
              <a:rPr lang="en-US" sz="4400" b="1">
                <a:solidFill>
                  <a:srgbClr val="FF66CC"/>
                </a:solidFill>
              </a:rPr>
              <a:t>(CPU Scheduling)</a:t>
            </a:r>
            <a:endParaRPr lang="en-GB" sz="4400" b="1">
              <a:solidFill>
                <a:srgbClr val="FF66CC"/>
              </a:solidFill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7388" y="1828800"/>
            <a:ext cx="8456612" cy="41290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endParaRPr lang="en-GB" sz="3600" b="1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57188" y="1785938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pPr>
              <a:buFontTx/>
              <a:buChar char="•"/>
            </a:pPr>
            <a:r>
              <a:rPr lang="th-TH" sz="4400"/>
              <a:t> การจัดเวลา </a:t>
            </a:r>
            <a:r>
              <a:rPr lang="en-US" sz="4400"/>
              <a:t>CPU </a:t>
            </a:r>
            <a:r>
              <a:rPr lang="th-TH" sz="4400"/>
              <a:t>เป็นหลักการทำงานหนึ่งของ </a:t>
            </a:r>
            <a:r>
              <a:rPr lang="en-US" sz="4400"/>
              <a:t>OS </a:t>
            </a:r>
            <a:r>
              <a:rPr lang="th-TH" sz="4400"/>
              <a:t>ที่ทำให้คอมพิวเตอร์มีความสามารถในการรันโปรแกรมได้หลาย ๆ โปรแกรมในเวลาเดียวกัน</a:t>
            </a:r>
          </a:p>
          <a:p>
            <a:pPr>
              <a:buFontTx/>
              <a:buChar char="•"/>
            </a:pPr>
            <a:r>
              <a:rPr lang="th-TH" sz="4400"/>
              <a:t>เหตุการณ์ที่ซีพียูเปลี่ยนจากการทำงานหนึ่งไปยังอีกงานหนึ่งเรียกว่า </a:t>
            </a:r>
            <a:r>
              <a:rPr lang="th-TH" sz="4400" b="1">
                <a:solidFill>
                  <a:srgbClr val="FF66CC"/>
                </a:solidFill>
              </a:rPr>
              <a:t>การเปลี่ยนสถานะ </a:t>
            </a:r>
            <a:r>
              <a:rPr lang="en-US" sz="4400" b="1">
                <a:solidFill>
                  <a:srgbClr val="FF66CC"/>
                </a:solidFill>
              </a:rPr>
              <a:t>(context switching)</a:t>
            </a:r>
            <a:endParaRPr lang="th-TH" sz="4400" b="1"/>
          </a:p>
          <a:p>
            <a:endParaRPr lang="th-TH" sz="4400" b="1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468313" y="1628775"/>
            <a:ext cx="8458200" cy="4703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3200"/>
              <a:t>	ใช้กับระบบงานคอมพิวเตอร์แบบแบ่งเวลา โดยมีลักษณะการจัดคิวเป็นแบบ </a:t>
            </a:r>
            <a:r>
              <a:rPr lang="en-US" sz="3200"/>
              <a:t>FCFS </a:t>
            </a:r>
            <a:r>
              <a:rPr lang="th-TH" sz="3200"/>
              <a:t>แต่ให้มีกรรมวิธีของการให้สิทธิในการครอบครอง </a:t>
            </a:r>
            <a:r>
              <a:rPr lang="en-US" sz="3200"/>
              <a:t>CPU </a:t>
            </a:r>
            <a:r>
              <a:rPr lang="th-TH" sz="3200"/>
              <a:t>ของแต่ละโปรเซส คือ </a:t>
            </a:r>
            <a:r>
              <a:rPr lang="en-US" sz="3200"/>
              <a:t>“</a:t>
            </a:r>
            <a:r>
              <a:rPr lang="th-TH" sz="3200"/>
              <a:t>แต่ละโปรเซสที่เข้ามาในระบบจะถูกจำกัดเวลาการเข้าไปใช้ </a:t>
            </a:r>
            <a:r>
              <a:rPr lang="en-US" sz="3200"/>
              <a:t>CPU </a:t>
            </a:r>
            <a:r>
              <a:rPr lang="th-TH" sz="3200"/>
              <a:t>เท่า ๆ กัน </a:t>
            </a:r>
            <a:r>
              <a:rPr lang="en-US" sz="3200"/>
              <a:t>”</a:t>
            </a:r>
            <a:r>
              <a:rPr lang="th-TH" sz="3200"/>
              <a:t> ซึ่งเรียกช่วงเวลานี้ว่า เวลาควันตัม </a:t>
            </a:r>
            <a:r>
              <a:rPr lang="en-US" sz="3200"/>
              <a:t>(Quantum Time)</a:t>
            </a:r>
          </a:p>
          <a:p>
            <a:r>
              <a:rPr lang="th-TH" sz="3200"/>
              <a:t>	ตัวจัดเวลาระยะสั้นจะมีการให้ </a:t>
            </a:r>
            <a:r>
              <a:rPr lang="en-US" sz="3200"/>
              <a:t>CPU </a:t>
            </a:r>
            <a:r>
              <a:rPr lang="th-TH" sz="3200"/>
              <a:t>กับโปรเซสที่อยู่ในคิวแบบวนรอบ โดยมีกฏเกณฑ์ว่า ถ้าโปรเซสใดไม่สามารถกระทำได้สำเร็จภายใน 1 ควันตัม โปรเซสจะต้องถูกนำกลับไปไว้ในคิวเช่นเดิม </a:t>
            </a:r>
          </a:p>
          <a:p>
            <a:r>
              <a:rPr lang="th-TH" sz="3200"/>
              <a:t>	สถานภาพต่าง ๆ ของโปรเซสที่ยังทำไม่เสร็จจะถูกบันทึกไว้ เมื่อถึงโอกาสได้ครอบรอง </a:t>
            </a:r>
            <a:r>
              <a:rPr lang="en-US" sz="3200"/>
              <a:t>CPU </a:t>
            </a:r>
            <a:r>
              <a:rPr lang="th-TH" sz="3200"/>
              <a:t>อีก ก็จะได้เริ่มต้นรันต่อจากครั้งที่แล้วโดยไม่ต้องเริ่มใหม่ทั้งหมด</a:t>
            </a:r>
            <a:endParaRPr lang="en-US" sz="3200"/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395288" y="404813"/>
            <a:ext cx="8443912" cy="1195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การจัดคิวแบบวนรอบ 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en-US" sz="4000" b="1">
                <a:solidFill>
                  <a:srgbClr val="FF66CC"/>
                </a:solidFill>
              </a:rPr>
              <a:t>(Round-Robin : RR)</a:t>
            </a:r>
            <a:endParaRPr lang="en-GB" sz="4000" b="1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395288" y="260350"/>
            <a:ext cx="8367712" cy="149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3600" b="1">
                <a:solidFill>
                  <a:srgbClr val="FF66CC"/>
                </a:solidFill>
              </a:rPr>
              <a:t>การจัดคิวแบบวนรอบ </a:t>
            </a:r>
            <a:br>
              <a:rPr lang="th-TH" sz="3600" b="1">
                <a:solidFill>
                  <a:srgbClr val="FF66CC"/>
                </a:solidFill>
              </a:rPr>
            </a:br>
            <a:r>
              <a:rPr lang="en-US" sz="3600" b="1">
                <a:solidFill>
                  <a:srgbClr val="FF66CC"/>
                </a:solidFill>
              </a:rPr>
              <a:t>(Round-Robin : RR) </a:t>
            </a:r>
            <a:r>
              <a:rPr lang="en-US" sz="6600" b="1">
                <a:solidFill>
                  <a:srgbClr val="FF66CC"/>
                </a:solidFill>
              </a:rPr>
              <a:t>… </a:t>
            </a:r>
            <a:r>
              <a:rPr lang="en-US" sz="4400" b="1">
                <a:solidFill>
                  <a:srgbClr val="FF66CC"/>
                </a:solidFill>
              </a:rPr>
              <a:t>ต่อ</a:t>
            </a:r>
            <a:endParaRPr lang="en-GB" sz="4400" b="1">
              <a:solidFill>
                <a:srgbClr val="FF66CC"/>
              </a:solidFill>
            </a:endParaRPr>
          </a:p>
        </p:txBody>
      </p:sp>
      <p:grpSp>
        <p:nvGrpSpPr>
          <p:cNvPr id="32771" name="Group 16"/>
          <p:cNvGrpSpPr>
            <a:grpSpLocks/>
          </p:cNvGrpSpPr>
          <p:nvPr/>
        </p:nvGrpSpPr>
        <p:grpSpPr bwMode="auto">
          <a:xfrm>
            <a:off x="762000" y="2362200"/>
            <a:ext cx="7391400" cy="3352800"/>
            <a:chOff x="480" y="1248"/>
            <a:chExt cx="4656" cy="2112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480" y="1248"/>
              <a:ext cx="624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เริ่ม</a:t>
              </a:r>
            </a:p>
          </p:txBody>
        </p:sp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1104" y="158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74" name="Oval 7"/>
            <p:cNvSpPr>
              <a:spLocks noChangeArrowheads="1"/>
            </p:cNvSpPr>
            <p:nvPr/>
          </p:nvSpPr>
          <p:spPr bwMode="auto">
            <a:xfrm>
              <a:off x="1392" y="1920"/>
              <a:ext cx="624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พร้อม</a:t>
              </a:r>
            </a:p>
          </p:txBody>
        </p:sp>
        <p:sp>
          <p:nvSpPr>
            <p:cNvPr id="32775" name="Oval 8"/>
            <p:cNvSpPr>
              <a:spLocks noChangeArrowheads="1"/>
            </p:cNvSpPr>
            <p:nvPr/>
          </p:nvSpPr>
          <p:spPr bwMode="auto">
            <a:xfrm>
              <a:off x="3216" y="1872"/>
              <a:ext cx="624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รัน</a:t>
              </a:r>
            </a:p>
          </p:txBody>
        </p:sp>
        <p:sp>
          <p:nvSpPr>
            <p:cNvPr id="32776" name="Line 9"/>
            <p:cNvSpPr>
              <a:spLocks noChangeShapeType="1"/>
            </p:cNvSpPr>
            <p:nvPr/>
          </p:nvSpPr>
          <p:spPr bwMode="auto">
            <a:xfrm>
              <a:off x="1968" y="196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77" name="Line 10"/>
            <p:cNvSpPr>
              <a:spLocks noChangeShapeType="1"/>
            </p:cNvSpPr>
            <p:nvPr/>
          </p:nvSpPr>
          <p:spPr bwMode="auto">
            <a:xfrm flipH="1">
              <a:off x="2016" y="2256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78" name="Oval 11"/>
            <p:cNvSpPr>
              <a:spLocks noChangeArrowheads="1"/>
            </p:cNvSpPr>
            <p:nvPr/>
          </p:nvSpPr>
          <p:spPr bwMode="auto">
            <a:xfrm>
              <a:off x="2400" y="2832"/>
              <a:ext cx="624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บล็อก</a:t>
              </a:r>
            </a:p>
          </p:txBody>
        </p:sp>
        <p:sp>
          <p:nvSpPr>
            <p:cNvPr id="32779" name="Line 12"/>
            <p:cNvSpPr>
              <a:spLocks noChangeShapeType="1"/>
            </p:cNvSpPr>
            <p:nvPr/>
          </p:nvSpPr>
          <p:spPr bwMode="auto">
            <a:xfrm flipH="1">
              <a:off x="3024" y="2400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80" name="Line 13"/>
            <p:cNvSpPr>
              <a:spLocks noChangeShapeType="1"/>
            </p:cNvSpPr>
            <p:nvPr/>
          </p:nvSpPr>
          <p:spPr bwMode="auto">
            <a:xfrm flipH="1" flipV="1">
              <a:off x="1776" y="2448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81" name="Oval 14"/>
            <p:cNvSpPr>
              <a:spLocks noChangeArrowheads="1"/>
            </p:cNvSpPr>
            <p:nvPr/>
          </p:nvSpPr>
          <p:spPr bwMode="auto">
            <a:xfrm>
              <a:off x="4512" y="1296"/>
              <a:ext cx="624" cy="5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 sz="2800"/>
                <a:t>สิ้นสุด</a:t>
              </a:r>
            </a:p>
          </p:txBody>
        </p:sp>
        <p:sp>
          <p:nvSpPr>
            <p:cNvPr id="32782" name="Line 15"/>
            <p:cNvSpPr>
              <a:spLocks noChangeShapeType="1"/>
            </p:cNvSpPr>
            <p:nvPr/>
          </p:nvSpPr>
          <p:spPr bwMode="auto">
            <a:xfrm flipV="1">
              <a:off x="3696" y="1536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381000" y="1981200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/>
              <a:t>ตัวอย่างการจัดคิวแบบ </a:t>
            </a:r>
            <a:r>
              <a:rPr lang="en-US"/>
              <a:t>FCFS </a:t>
            </a:r>
            <a:r>
              <a:rPr lang="th-TH"/>
              <a:t>เมื่อมี 3 โปรเซส ( </a:t>
            </a:r>
            <a:r>
              <a:rPr lang="en-US"/>
              <a:t>A,B,C) </a:t>
            </a:r>
            <a:r>
              <a:rPr lang="th-TH"/>
              <a:t>ต้องการใช้ </a:t>
            </a:r>
            <a:r>
              <a:rPr lang="en-US"/>
              <a:t>CPU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th-TH"/>
          </a:p>
          <a:p>
            <a:endParaRPr lang="th-TH"/>
          </a:p>
          <a:p>
            <a:endParaRPr lang="th-TH"/>
          </a:p>
          <a:p>
            <a:endParaRPr lang="th-TH"/>
          </a:p>
          <a:p>
            <a:r>
              <a:rPr lang="th-TH"/>
              <a:t>เวลาเฉลี่ยในการรอ </a:t>
            </a:r>
            <a:r>
              <a:rPr lang="en-US"/>
              <a:t>=</a:t>
            </a:r>
            <a:r>
              <a:rPr lang="th-TH"/>
              <a:t> </a:t>
            </a:r>
            <a:r>
              <a:rPr lang="en-US"/>
              <a:t>(15+16)/3 = 10.33 </a:t>
            </a:r>
            <a:r>
              <a:rPr lang="th-TH"/>
              <a:t>วินาที</a:t>
            </a:r>
            <a:endParaRPr lang="en-US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3600" b="1">
                <a:solidFill>
                  <a:srgbClr val="FF66CC"/>
                </a:solidFill>
              </a:rPr>
              <a:t>การจัดคิวแบบวนรอบ </a:t>
            </a:r>
            <a:br>
              <a:rPr lang="th-TH" sz="3600" b="1">
                <a:solidFill>
                  <a:srgbClr val="FF66CC"/>
                </a:solidFill>
              </a:rPr>
            </a:br>
            <a:r>
              <a:rPr lang="en-US" sz="3600" b="1">
                <a:solidFill>
                  <a:srgbClr val="FF66CC"/>
                </a:solidFill>
              </a:rPr>
              <a:t>(Round-Robin : RR) </a:t>
            </a:r>
            <a:r>
              <a:rPr lang="en-US" sz="6600" b="1">
                <a:solidFill>
                  <a:srgbClr val="FF66CC"/>
                </a:solidFill>
              </a:rPr>
              <a:t>… </a:t>
            </a:r>
            <a:r>
              <a:rPr lang="en-US" sz="4800" b="1">
                <a:solidFill>
                  <a:srgbClr val="FF66CC"/>
                </a:solidFill>
              </a:rPr>
              <a:t>ต่อ</a:t>
            </a:r>
            <a:endParaRPr lang="en-GB" sz="4800" b="1">
              <a:solidFill>
                <a:srgbClr val="FF66CC"/>
              </a:solidFill>
            </a:endParaRPr>
          </a:p>
        </p:txBody>
      </p:sp>
      <p:grpSp>
        <p:nvGrpSpPr>
          <p:cNvPr id="33796" name="Group 5"/>
          <p:cNvGrpSpPr>
            <a:grpSpLocks/>
          </p:cNvGrpSpPr>
          <p:nvPr/>
        </p:nvGrpSpPr>
        <p:grpSpPr bwMode="auto">
          <a:xfrm>
            <a:off x="609600" y="2590800"/>
            <a:ext cx="7696200" cy="3276600"/>
            <a:chOff x="384" y="1392"/>
            <a:chExt cx="4752" cy="2016"/>
          </a:xfrm>
        </p:grpSpPr>
        <p:sp>
          <p:nvSpPr>
            <p:cNvPr id="33797" name="Rectangle 6"/>
            <p:cNvSpPr>
              <a:spLocks noChangeArrowheads="1"/>
            </p:cNvSpPr>
            <p:nvPr/>
          </p:nvSpPr>
          <p:spPr bwMode="auto">
            <a:xfrm>
              <a:off x="384" y="1392"/>
              <a:ext cx="72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โปรเซส</a:t>
              </a:r>
            </a:p>
          </p:txBody>
        </p:sp>
        <p:sp>
          <p:nvSpPr>
            <p:cNvPr id="33798" name="Rectangle 7"/>
            <p:cNvSpPr>
              <a:spLocks noChangeArrowheads="1"/>
            </p:cNvSpPr>
            <p:nvPr/>
          </p:nvSpPr>
          <p:spPr bwMode="auto">
            <a:xfrm>
              <a:off x="1104" y="1392"/>
              <a:ext cx="100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ลำดับการเข้าคิว</a:t>
              </a:r>
            </a:p>
          </p:txBody>
        </p:sp>
        <p:sp>
          <p:nvSpPr>
            <p:cNvPr id="33799" name="Rectangle 8"/>
            <p:cNvSpPr>
              <a:spLocks noChangeArrowheads="1"/>
            </p:cNvSpPr>
            <p:nvPr/>
          </p:nvSpPr>
          <p:spPr bwMode="auto">
            <a:xfrm>
              <a:off x="2112" y="1392"/>
              <a:ext cx="100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เวลาที่ต้องการใช้ </a:t>
              </a:r>
            </a:p>
            <a:p>
              <a:pPr algn="ctr"/>
              <a:r>
                <a:rPr lang="en-US"/>
                <a:t>CPU (วินาที)</a:t>
              </a:r>
              <a:endParaRPr lang="th-TH"/>
            </a:p>
          </p:txBody>
        </p:sp>
        <p:sp>
          <p:nvSpPr>
            <p:cNvPr id="33800" name="Rectangle 9"/>
            <p:cNvSpPr>
              <a:spLocks noChangeArrowheads="1"/>
            </p:cNvSpPr>
            <p:nvPr/>
          </p:nvSpPr>
          <p:spPr bwMode="auto">
            <a:xfrm>
              <a:off x="3120" y="1392"/>
              <a:ext cx="96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เวลาที่รอ</a:t>
              </a:r>
            </a:p>
            <a:p>
              <a:pPr algn="ctr"/>
              <a:r>
                <a:rPr lang="th-TH"/>
                <a:t>อยู่ในคิว </a:t>
              </a:r>
              <a:r>
                <a:rPr lang="en-US"/>
                <a:t>(</a:t>
              </a:r>
              <a:r>
                <a:rPr lang="th-TH"/>
                <a:t>วินาที</a:t>
              </a:r>
              <a:r>
                <a:rPr lang="en-US"/>
                <a:t>)</a:t>
              </a:r>
              <a:endParaRPr lang="th-TH"/>
            </a:p>
          </p:txBody>
        </p:sp>
        <p:sp>
          <p:nvSpPr>
            <p:cNvPr id="33801" name="Rectangle 10"/>
            <p:cNvSpPr>
              <a:spLocks noChangeArrowheads="1"/>
            </p:cNvSpPr>
            <p:nvPr/>
          </p:nvSpPr>
          <p:spPr bwMode="auto">
            <a:xfrm>
              <a:off x="4080" y="1392"/>
              <a:ext cx="1056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เวลาที่โปรเซส</a:t>
              </a:r>
            </a:p>
            <a:p>
              <a:pPr algn="ctr"/>
              <a:r>
                <a:rPr lang="th-TH"/>
                <a:t>ทำงานเสร็จ </a:t>
              </a:r>
              <a:r>
                <a:rPr lang="en-US"/>
                <a:t>(</a:t>
              </a:r>
              <a:r>
                <a:rPr lang="th-TH"/>
                <a:t>วินาที</a:t>
              </a:r>
              <a:r>
                <a:rPr lang="en-US"/>
                <a:t>)</a:t>
              </a:r>
              <a:endParaRPr lang="th-TH"/>
            </a:p>
          </p:txBody>
        </p:sp>
        <p:sp>
          <p:nvSpPr>
            <p:cNvPr id="33802" name="Rectangle 11"/>
            <p:cNvSpPr>
              <a:spLocks noChangeArrowheads="1"/>
            </p:cNvSpPr>
            <p:nvPr/>
          </p:nvSpPr>
          <p:spPr bwMode="auto">
            <a:xfrm>
              <a:off x="384" y="2112"/>
              <a:ext cx="72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th-TH"/>
            </a:p>
          </p:txBody>
        </p:sp>
        <p:sp>
          <p:nvSpPr>
            <p:cNvPr id="33803" name="Rectangle 12"/>
            <p:cNvSpPr>
              <a:spLocks noChangeArrowheads="1"/>
            </p:cNvSpPr>
            <p:nvPr/>
          </p:nvSpPr>
          <p:spPr bwMode="auto">
            <a:xfrm>
              <a:off x="1104" y="2112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</a:t>
              </a:r>
            </a:p>
          </p:txBody>
        </p:sp>
        <p:sp>
          <p:nvSpPr>
            <p:cNvPr id="33804" name="Rectangle 13"/>
            <p:cNvSpPr>
              <a:spLocks noChangeArrowheads="1"/>
            </p:cNvSpPr>
            <p:nvPr/>
          </p:nvSpPr>
          <p:spPr bwMode="auto">
            <a:xfrm>
              <a:off x="2112" y="2112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15</a:t>
              </a:r>
            </a:p>
          </p:txBody>
        </p:sp>
        <p:sp>
          <p:nvSpPr>
            <p:cNvPr id="33805" name="Rectangle 14"/>
            <p:cNvSpPr>
              <a:spLocks noChangeArrowheads="1"/>
            </p:cNvSpPr>
            <p:nvPr/>
          </p:nvSpPr>
          <p:spPr bwMode="auto">
            <a:xfrm>
              <a:off x="3120" y="2112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0</a:t>
              </a:r>
            </a:p>
          </p:txBody>
        </p:sp>
        <p:sp>
          <p:nvSpPr>
            <p:cNvPr id="33806" name="Rectangle 15"/>
            <p:cNvSpPr>
              <a:spLocks noChangeArrowheads="1"/>
            </p:cNvSpPr>
            <p:nvPr/>
          </p:nvSpPr>
          <p:spPr bwMode="auto">
            <a:xfrm>
              <a:off x="4080" y="2112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0+15=15</a:t>
              </a:r>
            </a:p>
          </p:txBody>
        </p:sp>
        <p:sp>
          <p:nvSpPr>
            <p:cNvPr id="33807" name="Rectangle 16"/>
            <p:cNvSpPr>
              <a:spLocks noChangeArrowheads="1"/>
            </p:cNvSpPr>
            <p:nvPr/>
          </p:nvSpPr>
          <p:spPr bwMode="auto">
            <a:xfrm>
              <a:off x="384" y="2544"/>
              <a:ext cx="72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B</a:t>
              </a:r>
            </a:p>
          </p:txBody>
        </p:sp>
        <p:sp>
          <p:nvSpPr>
            <p:cNvPr id="33808" name="Rectangle 17"/>
            <p:cNvSpPr>
              <a:spLocks noChangeArrowheads="1"/>
            </p:cNvSpPr>
            <p:nvPr/>
          </p:nvSpPr>
          <p:spPr bwMode="auto">
            <a:xfrm>
              <a:off x="1104" y="2544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2</a:t>
              </a:r>
            </a:p>
          </p:txBody>
        </p:sp>
        <p:sp>
          <p:nvSpPr>
            <p:cNvPr id="33809" name="Rectangle 18"/>
            <p:cNvSpPr>
              <a:spLocks noChangeArrowheads="1"/>
            </p:cNvSpPr>
            <p:nvPr/>
          </p:nvSpPr>
          <p:spPr bwMode="auto">
            <a:xfrm>
              <a:off x="2112" y="2544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</a:t>
              </a:r>
            </a:p>
          </p:txBody>
        </p:sp>
        <p:sp>
          <p:nvSpPr>
            <p:cNvPr id="33810" name="Rectangle 19"/>
            <p:cNvSpPr>
              <a:spLocks noChangeArrowheads="1"/>
            </p:cNvSpPr>
            <p:nvPr/>
          </p:nvSpPr>
          <p:spPr bwMode="auto">
            <a:xfrm>
              <a:off x="3120" y="2544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15</a:t>
              </a:r>
            </a:p>
          </p:txBody>
        </p:sp>
        <p:sp>
          <p:nvSpPr>
            <p:cNvPr id="33811" name="Rectangle 20"/>
            <p:cNvSpPr>
              <a:spLocks noChangeArrowheads="1"/>
            </p:cNvSpPr>
            <p:nvPr/>
          </p:nvSpPr>
          <p:spPr bwMode="auto">
            <a:xfrm>
              <a:off x="4080" y="2544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1+15=16</a:t>
              </a:r>
            </a:p>
          </p:txBody>
        </p:sp>
        <p:sp>
          <p:nvSpPr>
            <p:cNvPr id="33812" name="Rectangle 21"/>
            <p:cNvSpPr>
              <a:spLocks noChangeArrowheads="1"/>
            </p:cNvSpPr>
            <p:nvPr/>
          </p:nvSpPr>
          <p:spPr bwMode="auto">
            <a:xfrm>
              <a:off x="384" y="2976"/>
              <a:ext cx="72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C</a:t>
              </a:r>
            </a:p>
          </p:txBody>
        </p:sp>
        <p:sp>
          <p:nvSpPr>
            <p:cNvPr id="33813" name="Rectangle 22"/>
            <p:cNvSpPr>
              <a:spLocks noChangeArrowheads="1"/>
            </p:cNvSpPr>
            <p:nvPr/>
          </p:nvSpPr>
          <p:spPr bwMode="auto">
            <a:xfrm>
              <a:off x="1104" y="2976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3</a:t>
              </a:r>
            </a:p>
          </p:txBody>
        </p:sp>
        <p:sp>
          <p:nvSpPr>
            <p:cNvPr id="33814" name="Rectangle 23"/>
            <p:cNvSpPr>
              <a:spLocks noChangeArrowheads="1"/>
            </p:cNvSpPr>
            <p:nvPr/>
          </p:nvSpPr>
          <p:spPr bwMode="auto">
            <a:xfrm>
              <a:off x="2112" y="2976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10</a:t>
              </a:r>
            </a:p>
          </p:txBody>
        </p:sp>
        <p:sp>
          <p:nvSpPr>
            <p:cNvPr id="33815" name="Rectangle 24"/>
            <p:cNvSpPr>
              <a:spLocks noChangeArrowheads="1"/>
            </p:cNvSpPr>
            <p:nvPr/>
          </p:nvSpPr>
          <p:spPr bwMode="auto">
            <a:xfrm>
              <a:off x="3120" y="2976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16</a:t>
              </a:r>
            </a:p>
          </p:txBody>
        </p:sp>
        <p:sp>
          <p:nvSpPr>
            <p:cNvPr id="33816" name="Rectangle 25"/>
            <p:cNvSpPr>
              <a:spLocks noChangeArrowheads="1"/>
            </p:cNvSpPr>
            <p:nvPr/>
          </p:nvSpPr>
          <p:spPr bwMode="auto">
            <a:xfrm>
              <a:off x="4080" y="2976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10+16=26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304800" y="1981200"/>
            <a:ext cx="84582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/>
              <a:t>ตัวอย่างการจัดคิวแบบ </a:t>
            </a:r>
            <a:r>
              <a:rPr lang="en-US"/>
              <a:t>RR </a:t>
            </a:r>
            <a:r>
              <a:rPr lang="th-TH"/>
              <a:t>เมื่อมี 3 โปรเซส </a:t>
            </a:r>
            <a:r>
              <a:rPr lang="en-US"/>
              <a:t>(A,B,C) </a:t>
            </a:r>
            <a:r>
              <a:rPr lang="th-TH"/>
              <a:t>ต้องการใช้ </a:t>
            </a:r>
            <a:r>
              <a:rPr lang="en-US"/>
              <a:t>CPU </a:t>
            </a:r>
            <a:r>
              <a:rPr lang="th-TH" b="1">
                <a:solidFill>
                  <a:srgbClr val="FF66CC"/>
                </a:solidFill>
              </a:rPr>
              <a:t>โดยมีเวลาควันตัมเป็น 1 วินาที</a:t>
            </a:r>
            <a:endParaRPr lang="en-US" b="1">
              <a:solidFill>
                <a:srgbClr val="FF66CC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th-TH"/>
          </a:p>
          <a:p>
            <a:endParaRPr lang="th-TH"/>
          </a:p>
          <a:p>
            <a:endParaRPr lang="th-TH"/>
          </a:p>
          <a:p>
            <a:endParaRPr lang="th-TH"/>
          </a:p>
          <a:p>
            <a:r>
              <a:rPr lang="th-TH"/>
              <a:t>เวลาเฉลี่ยในการรอ </a:t>
            </a:r>
            <a:r>
              <a:rPr lang="en-US"/>
              <a:t>=</a:t>
            </a:r>
            <a:r>
              <a:rPr lang="th-TH"/>
              <a:t> </a:t>
            </a:r>
            <a:r>
              <a:rPr lang="en-US"/>
              <a:t>(11+1+11)/3 = 7.67 </a:t>
            </a:r>
            <a:r>
              <a:rPr lang="th-TH"/>
              <a:t>วินาที</a:t>
            </a:r>
            <a:endParaRPr lang="en-US"/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44463" y="260350"/>
            <a:ext cx="8675687" cy="1492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3600" b="1">
                <a:solidFill>
                  <a:srgbClr val="FF66CC"/>
                </a:solidFill>
              </a:rPr>
              <a:t>การจัดคิวแบบวนรอบ </a:t>
            </a:r>
            <a:br>
              <a:rPr lang="th-TH" sz="3600" b="1">
                <a:solidFill>
                  <a:srgbClr val="FF66CC"/>
                </a:solidFill>
              </a:rPr>
            </a:br>
            <a:r>
              <a:rPr lang="en-US" sz="3600" b="1">
                <a:solidFill>
                  <a:srgbClr val="FF66CC"/>
                </a:solidFill>
              </a:rPr>
              <a:t>(Round-Robin : RR) </a:t>
            </a:r>
            <a:r>
              <a:rPr lang="en-US" sz="6600" b="1">
                <a:solidFill>
                  <a:srgbClr val="FF66CC"/>
                </a:solidFill>
              </a:rPr>
              <a:t>… </a:t>
            </a:r>
            <a:r>
              <a:rPr lang="en-US" sz="4400" b="1">
                <a:solidFill>
                  <a:srgbClr val="FF66CC"/>
                </a:solidFill>
              </a:rPr>
              <a:t>ต่อ</a:t>
            </a:r>
            <a:endParaRPr lang="en-GB" sz="4400" b="1">
              <a:solidFill>
                <a:srgbClr val="FF66CC"/>
              </a:solidFill>
            </a:endParaRPr>
          </a:p>
        </p:txBody>
      </p:sp>
      <p:grpSp>
        <p:nvGrpSpPr>
          <p:cNvPr id="34820" name="Group 5"/>
          <p:cNvGrpSpPr>
            <a:grpSpLocks/>
          </p:cNvGrpSpPr>
          <p:nvPr/>
        </p:nvGrpSpPr>
        <p:grpSpPr bwMode="auto">
          <a:xfrm>
            <a:off x="609600" y="2971800"/>
            <a:ext cx="7696200" cy="3048000"/>
            <a:chOff x="384" y="1392"/>
            <a:chExt cx="4752" cy="2016"/>
          </a:xfrm>
        </p:grpSpPr>
        <p:sp>
          <p:nvSpPr>
            <p:cNvPr id="34821" name="Rectangle 6"/>
            <p:cNvSpPr>
              <a:spLocks noChangeArrowheads="1"/>
            </p:cNvSpPr>
            <p:nvPr/>
          </p:nvSpPr>
          <p:spPr bwMode="auto">
            <a:xfrm>
              <a:off x="384" y="1392"/>
              <a:ext cx="72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โปรเซส</a:t>
              </a:r>
            </a:p>
          </p:txBody>
        </p:sp>
        <p:sp>
          <p:nvSpPr>
            <p:cNvPr id="34822" name="Rectangle 7"/>
            <p:cNvSpPr>
              <a:spLocks noChangeArrowheads="1"/>
            </p:cNvSpPr>
            <p:nvPr/>
          </p:nvSpPr>
          <p:spPr bwMode="auto">
            <a:xfrm>
              <a:off x="1104" y="1392"/>
              <a:ext cx="100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ลำดับการเข้าคิว</a:t>
              </a:r>
            </a:p>
          </p:txBody>
        </p:sp>
        <p:sp>
          <p:nvSpPr>
            <p:cNvPr id="34823" name="Rectangle 8"/>
            <p:cNvSpPr>
              <a:spLocks noChangeArrowheads="1"/>
            </p:cNvSpPr>
            <p:nvPr/>
          </p:nvSpPr>
          <p:spPr bwMode="auto">
            <a:xfrm>
              <a:off x="2112" y="1392"/>
              <a:ext cx="100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เวลาที่ต้องการใช้ </a:t>
              </a:r>
            </a:p>
            <a:p>
              <a:pPr algn="ctr"/>
              <a:r>
                <a:rPr lang="en-US"/>
                <a:t>CPU (วินาที)</a:t>
              </a:r>
              <a:endParaRPr lang="th-TH"/>
            </a:p>
          </p:txBody>
        </p:sp>
        <p:sp>
          <p:nvSpPr>
            <p:cNvPr id="34824" name="Rectangle 9"/>
            <p:cNvSpPr>
              <a:spLocks noChangeArrowheads="1"/>
            </p:cNvSpPr>
            <p:nvPr/>
          </p:nvSpPr>
          <p:spPr bwMode="auto">
            <a:xfrm>
              <a:off x="3120" y="1392"/>
              <a:ext cx="960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เวลาที่รอ</a:t>
              </a:r>
            </a:p>
            <a:p>
              <a:pPr algn="ctr"/>
              <a:r>
                <a:rPr lang="th-TH"/>
                <a:t>อยู่ในคิว </a:t>
              </a:r>
              <a:r>
                <a:rPr lang="en-US"/>
                <a:t>(</a:t>
              </a:r>
              <a:r>
                <a:rPr lang="th-TH"/>
                <a:t>วินาที</a:t>
              </a:r>
              <a:r>
                <a:rPr lang="en-US"/>
                <a:t>)</a:t>
              </a:r>
              <a:endParaRPr lang="th-TH"/>
            </a:p>
          </p:txBody>
        </p:sp>
        <p:sp>
          <p:nvSpPr>
            <p:cNvPr id="34825" name="Rectangle 10"/>
            <p:cNvSpPr>
              <a:spLocks noChangeArrowheads="1"/>
            </p:cNvSpPr>
            <p:nvPr/>
          </p:nvSpPr>
          <p:spPr bwMode="auto">
            <a:xfrm>
              <a:off x="4080" y="1392"/>
              <a:ext cx="1056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เวลาที่โปรเซส</a:t>
              </a:r>
            </a:p>
            <a:p>
              <a:pPr algn="ctr"/>
              <a:r>
                <a:rPr lang="th-TH"/>
                <a:t>ทำงานเสร็จ </a:t>
              </a:r>
              <a:r>
                <a:rPr lang="en-US"/>
                <a:t>(</a:t>
              </a:r>
              <a:r>
                <a:rPr lang="th-TH"/>
                <a:t>วินาที</a:t>
              </a:r>
              <a:r>
                <a:rPr lang="en-US"/>
                <a:t>)</a:t>
              </a:r>
              <a:endParaRPr lang="th-TH"/>
            </a:p>
          </p:txBody>
        </p:sp>
        <p:sp>
          <p:nvSpPr>
            <p:cNvPr id="34826" name="Rectangle 11"/>
            <p:cNvSpPr>
              <a:spLocks noChangeArrowheads="1"/>
            </p:cNvSpPr>
            <p:nvPr/>
          </p:nvSpPr>
          <p:spPr bwMode="auto">
            <a:xfrm>
              <a:off x="384" y="2112"/>
              <a:ext cx="72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th-TH"/>
            </a:p>
          </p:txBody>
        </p:sp>
        <p:sp>
          <p:nvSpPr>
            <p:cNvPr id="34827" name="Rectangle 12"/>
            <p:cNvSpPr>
              <a:spLocks noChangeArrowheads="1"/>
            </p:cNvSpPr>
            <p:nvPr/>
          </p:nvSpPr>
          <p:spPr bwMode="auto">
            <a:xfrm>
              <a:off x="1104" y="2112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</a:t>
              </a:r>
            </a:p>
          </p:txBody>
        </p:sp>
        <p:sp>
          <p:nvSpPr>
            <p:cNvPr id="34828" name="Rectangle 13"/>
            <p:cNvSpPr>
              <a:spLocks noChangeArrowheads="1"/>
            </p:cNvSpPr>
            <p:nvPr/>
          </p:nvSpPr>
          <p:spPr bwMode="auto">
            <a:xfrm>
              <a:off x="2112" y="2112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15</a:t>
              </a:r>
            </a:p>
          </p:txBody>
        </p:sp>
        <p:sp>
          <p:nvSpPr>
            <p:cNvPr id="34829" name="Rectangle 14"/>
            <p:cNvSpPr>
              <a:spLocks noChangeArrowheads="1"/>
            </p:cNvSpPr>
            <p:nvPr/>
          </p:nvSpPr>
          <p:spPr bwMode="auto">
            <a:xfrm>
              <a:off x="3120" y="2112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11</a:t>
              </a:r>
            </a:p>
          </p:txBody>
        </p:sp>
        <p:sp>
          <p:nvSpPr>
            <p:cNvPr id="34830" name="Rectangle 15"/>
            <p:cNvSpPr>
              <a:spLocks noChangeArrowheads="1"/>
            </p:cNvSpPr>
            <p:nvPr/>
          </p:nvSpPr>
          <p:spPr bwMode="auto">
            <a:xfrm>
              <a:off x="4080" y="2112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15+11=26</a:t>
              </a:r>
            </a:p>
          </p:txBody>
        </p:sp>
        <p:sp>
          <p:nvSpPr>
            <p:cNvPr id="34831" name="Rectangle 16"/>
            <p:cNvSpPr>
              <a:spLocks noChangeArrowheads="1"/>
            </p:cNvSpPr>
            <p:nvPr/>
          </p:nvSpPr>
          <p:spPr bwMode="auto">
            <a:xfrm>
              <a:off x="384" y="2544"/>
              <a:ext cx="72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B</a:t>
              </a:r>
            </a:p>
          </p:txBody>
        </p:sp>
        <p:sp>
          <p:nvSpPr>
            <p:cNvPr id="34832" name="Rectangle 17"/>
            <p:cNvSpPr>
              <a:spLocks noChangeArrowheads="1"/>
            </p:cNvSpPr>
            <p:nvPr/>
          </p:nvSpPr>
          <p:spPr bwMode="auto">
            <a:xfrm>
              <a:off x="1104" y="2544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2</a:t>
              </a:r>
            </a:p>
          </p:txBody>
        </p:sp>
        <p:sp>
          <p:nvSpPr>
            <p:cNvPr id="34833" name="Rectangle 18"/>
            <p:cNvSpPr>
              <a:spLocks noChangeArrowheads="1"/>
            </p:cNvSpPr>
            <p:nvPr/>
          </p:nvSpPr>
          <p:spPr bwMode="auto">
            <a:xfrm>
              <a:off x="2112" y="2544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</a:t>
              </a:r>
            </a:p>
          </p:txBody>
        </p:sp>
        <p:sp>
          <p:nvSpPr>
            <p:cNvPr id="34834" name="Rectangle 19"/>
            <p:cNvSpPr>
              <a:spLocks noChangeArrowheads="1"/>
            </p:cNvSpPr>
            <p:nvPr/>
          </p:nvSpPr>
          <p:spPr bwMode="auto">
            <a:xfrm>
              <a:off x="3120" y="2544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</a:t>
              </a:r>
            </a:p>
          </p:txBody>
        </p:sp>
        <p:sp>
          <p:nvSpPr>
            <p:cNvPr id="34835" name="Rectangle 20"/>
            <p:cNvSpPr>
              <a:spLocks noChangeArrowheads="1"/>
            </p:cNvSpPr>
            <p:nvPr/>
          </p:nvSpPr>
          <p:spPr bwMode="auto">
            <a:xfrm>
              <a:off x="4080" y="2544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1+1=2</a:t>
              </a:r>
            </a:p>
          </p:txBody>
        </p:sp>
        <p:sp>
          <p:nvSpPr>
            <p:cNvPr id="34836" name="Rectangle 21"/>
            <p:cNvSpPr>
              <a:spLocks noChangeArrowheads="1"/>
            </p:cNvSpPr>
            <p:nvPr/>
          </p:nvSpPr>
          <p:spPr bwMode="auto">
            <a:xfrm>
              <a:off x="384" y="2976"/>
              <a:ext cx="72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C</a:t>
              </a:r>
            </a:p>
          </p:txBody>
        </p:sp>
        <p:sp>
          <p:nvSpPr>
            <p:cNvPr id="34837" name="Rectangle 22"/>
            <p:cNvSpPr>
              <a:spLocks noChangeArrowheads="1"/>
            </p:cNvSpPr>
            <p:nvPr/>
          </p:nvSpPr>
          <p:spPr bwMode="auto">
            <a:xfrm>
              <a:off x="1104" y="2976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3</a:t>
              </a:r>
            </a:p>
          </p:txBody>
        </p:sp>
        <p:sp>
          <p:nvSpPr>
            <p:cNvPr id="34838" name="Rectangle 23"/>
            <p:cNvSpPr>
              <a:spLocks noChangeArrowheads="1"/>
            </p:cNvSpPr>
            <p:nvPr/>
          </p:nvSpPr>
          <p:spPr bwMode="auto">
            <a:xfrm>
              <a:off x="2112" y="2976"/>
              <a:ext cx="1008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10</a:t>
              </a:r>
            </a:p>
          </p:txBody>
        </p:sp>
        <p:sp>
          <p:nvSpPr>
            <p:cNvPr id="34839" name="Rectangle 24"/>
            <p:cNvSpPr>
              <a:spLocks noChangeArrowheads="1"/>
            </p:cNvSpPr>
            <p:nvPr/>
          </p:nvSpPr>
          <p:spPr bwMode="auto">
            <a:xfrm>
              <a:off x="3120" y="2976"/>
              <a:ext cx="960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11</a:t>
              </a:r>
            </a:p>
          </p:txBody>
        </p:sp>
        <p:sp>
          <p:nvSpPr>
            <p:cNvPr id="34840" name="Rectangle 25"/>
            <p:cNvSpPr>
              <a:spLocks noChangeArrowheads="1"/>
            </p:cNvSpPr>
            <p:nvPr/>
          </p:nvSpPr>
          <p:spPr bwMode="auto">
            <a:xfrm>
              <a:off x="4080" y="2976"/>
              <a:ext cx="1056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10+11=21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9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th-TH" b="1" smtClean="0">
                <a:cs typeface="Cordia New" pitchFamily="34" charset="-34"/>
              </a:rPr>
              <a:t>การจัดคิวแบบวนรอบ </a:t>
            </a:r>
            <a:br>
              <a:rPr lang="th-TH" b="1" smtClean="0">
                <a:cs typeface="Cordia New" pitchFamily="34" charset="-34"/>
              </a:rPr>
            </a:br>
            <a:r>
              <a:rPr lang="en-US" b="1" smtClean="0">
                <a:cs typeface="Cordia New" pitchFamily="34" charset="-34"/>
              </a:rPr>
              <a:t>(Round-Robin : RR) … ต่อ</a:t>
            </a:r>
            <a:endParaRPr lang="en-GB" b="1" smtClean="0">
              <a:cs typeface="Cordia New" pitchFamily="34" charset="-34"/>
            </a:endParaRPr>
          </a:p>
        </p:txBody>
      </p:sp>
      <p:graphicFrame>
        <p:nvGraphicFramePr>
          <p:cNvPr id="158926" name="Group 206"/>
          <p:cNvGraphicFramePr>
            <a:graphicFrameLocks noGrp="1"/>
          </p:cNvGraphicFramePr>
          <p:nvPr>
            <p:ph type="tbl" idx="1"/>
          </p:nvPr>
        </p:nvGraphicFramePr>
        <p:xfrm>
          <a:off x="131763" y="2997200"/>
          <a:ext cx="8832850" cy="619125"/>
        </p:xfrm>
        <a:graphic>
          <a:graphicData uri="http://schemas.openxmlformats.org/drawingml/2006/table">
            <a:tbl>
              <a:tblPr/>
              <a:tblGrid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  <a:gridCol w="339725"/>
              </a:tblGrid>
              <a:tr h="619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  <a:cs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Cordia New" pitchFamily="34" charset="-34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dia New" pitchFamily="34" charset="-34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686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CE8C36-B116-4A20-98BE-1E3CB7ACBE33}" type="slidenum">
              <a:rPr lang="en-US" smtClean="0"/>
              <a:pPr>
                <a:defRPr/>
              </a:pPr>
              <a:t>34</a:t>
            </a:fld>
            <a:endParaRPr lang="en-US" smtClean="0"/>
          </a:p>
        </p:txBody>
      </p:sp>
      <p:sp>
        <p:nvSpPr>
          <p:cNvPr id="35900" name="Text Box 133"/>
          <p:cNvSpPr txBox="1">
            <a:spLocks noChangeArrowheads="1"/>
          </p:cNvSpPr>
          <p:nvPr/>
        </p:nvSpPr>
        <p:spPr bwMode="auto">
          <a:xfrm>
            <a:off x="395288" y="3284538"/>
            <a:ext cx="849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th-TH"/>
          </a:p>
        </p:txBody>
      </p:sp>
      <p:sp>
        <p:nvSpPr>
          <p:cNvPr id="35901" name="Text Box 207"/>
          <p:cNvSpPr txBox="1">
            <a:spLocks noChangeArrowheads="1"/>
          </p:cNvSpPr>
          <p:nvPr/>
        </p:nvSpPr>
        <p:spPr bwMode="auto">
          <a:xfrm>
            <a:off x="142875" y="3789363"/>
            <a:ext cx="9001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1    2   3    4    5     6    7    8   9  10   11   12   13  14   15 16   17  18  19  20  21  22  23  24  25 26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533400" y="1981200"/>
            <a:ext cx="86106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3200"/>
              <a:t>	จากตัวอย่างจะเห็นว่าการทำงานแบบ </a:t>
            </a:r>
            <a:r>
              <a:rPr lang="en-US" sz="3200"/>
              <a:t>RR </a:t>
            </a:r>
            <a:r>
              <a:rPr lang="th-TH" sz="3200"/>
              <a:t>จะเป็นประโยชน์ต่อโปรเซส </a:t>
            </a:r>
            <a:r>
              <a:rPr lang="en-US" sz="3200"/>
              <a:t>B </a:t>
            </a:r>
            <a:r>
              <a:rPr lang="th-TH" sz="3200"/>
              <a:t>หรือโปรเซสที่ต้องการเวลาในการใช้ </a:t>
            </a:r>
            <a:r>
              <a:rPr lang="en-US" sz="3200"/>
              <a:t>CPU </a:t>
            </a:r>
            <a:r>
              <a:rPr lang="th-TH" sz="3200"/>
              <a:t>น้อยแต่เข้าคิวมาทีหลัง</a:t>
            </a:r>
          </a:p>
          <a:p>
            <a:r>
              <a:rPr lang="th-TH" sz="3200"/>
              <a:t>	ในทางตรงกันข้ามจะเกิดผลเสียต่อโปรเซส </a:t>
            </a:r>
            <a:r>
              <a:rPr lang="en-US" sz="3200"/>
              <a:t>A </a:t>
            </a:r>
            <a:r>
              <a:rPr lang="th-TH" sz="3200"/>
              <a:t>หรือโปรเซสที่ต้องการเวลาในการใช้ </a:t>
            </a:r>
            <a:r>
              <a:rPr lang="en-US" sz="3200"/>
              <a:t>CPU </a:t>
            </a:r>
            <a:r>
              <a:rPr lang="th-TH" sz="3200"/>
              <a:t>มากประสิทธิภาพของการวนรอบขึ้นอยู่กับการกำหนดขนาดของควันตัมเป็นอย่างยิ่ง</a:t>
            </a:r>
          </a:p>
          <a:p>
            <a:pPr lvl="1"/>
            <a:r>
              <a:rPr lang="th-TH" sz="3200"/>
              <a:t>ถ้าขนาดของควันตัมใหญ่หรือนานเกินไป ประสิทธิภาพของการวนรอบก็จะใกล้เคียงกับแบบมาก่อนได้ก่อน</a:t>
            </a:r>
          </a:p>
          <a:p>
            <a:pPr lvl="1"/>
            <a:r>
              <a:rPr lang="th-TH" sz="3200"/>
              <a:t>ถ้าขนาดของควันตัมเล็กเกินไป ระยะเวลาที่ใช้ในการทำงานของระบบ </a:t>
            </a:r>
            <a:r>
              <a:rPr lang="en-US" sz="3200"/>
              <a:t>(throughput) </a:t>
            </a:r>
            <a:r>
              <a:rPr lang="th-TH" sz="3200"/>
              <a:t>ก็จะช้าลง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684213" y="476250"/>
            <a:ext cx="8078787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การจัดคิวแบบวนรอบ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th-TH" sz="4000" b="1">
                <a:solidFill>
                  <a:srgbClr val="FF66CC"/>
                </a:solidFill>
              </a:rPr>
              <a:t> </a:t>
            </a:r>
            <a:r>
              <a:rPr lang="en-US" sz="4000" b="1">
                <a:solidFill>
                  <a:srgbClr val="FF66CC"/>
                </a:solidFill>
              </a:rPr>
              <a:t>(Round-Robin : RR) … ต่อ</a:t>
            </a:r>
            <a:endParaRPr lang="en-GB" sz="4000" b="1">
              <a:solidFill>
                <a:srgbClr val="FF66CC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611188" y="1773238"/>
            <a:ext cx="8075612" cy="4475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/>
          <a:lstStyle/>
          <a:p>
            <a:r>
              <a:rPr lang="th-TH" sz="3200" b="1"/>
              <a:t>คำถาม </a:t>
            </a:r>
            <a:r>
              <a:rPr lang="th-TH" sz="3200"/>
              <a:t>เมื่อมี 3 โปรเซส </a:t>
            </a:r>
            <a:r>
              <a:rPr lang="en-US" sz="3200"/>
              <a:t>(</a:t>
            </a:r>
            <a:r>
              <a:rPr lang="th-TH" sz="3200"/>
              <a:t> </a:t>
            </a:r>
            <a:r>
              <a:rPr lang="en-US" sz="3200"/>
              <a:t>A,B,C) </a:t>
            </a:r>
            <a:r>
              <a:rPr lang="th-TH" sz="3200"/>
              <a:t>ต้องการใช้ </a:t>
            </a:r>
            <a:r>
              <a:rPr lang="en-US" sz="3200"/>
              <a:t>CPU </a:t>
            </a:r>
            <a:r>
              <a:rPr lang="th-TH" sz="3200"/>
              <a:t>แบบ </a:t>
            </a:r>
            <a:r>
              <a:rPr lang="en-US" sz="3200"/>
              <a:t>RR</a:t>
            </a:r>
          </a:p>
          <a:p>
            <a:pPr lvl="1"/>
            <a:r>
              <a:rPr lang="th-TH" sz="3200">
                <a:solidFill>
                  <a:srgbClr val="FF66CC"/>
                </a:solidFill>
              </a:rPr>
              <a:t>ถ้าเวลาควันตัมเป็น 3 วินาที</a:t>
            </a:r>
            <a:r>
              <a:rPr lang="th-TH" sz="3200"/>
              <a:t> เวลาเฉลี่ยในการคอยเป็นเท่าใด</a:t>
            </a:r>
          </a:p>
          <a:p>
            <a:pPr lvl="1"/>
            <a:r>
              <a:rPr lang="th-TH" sz="3200">
                <a:solidFill>
                  <a:srgbClr val="FF66CC"/>
                </a:solidFill>
              </a:rPr>
              <a:t>เวลาควันตัมเป็น 6 วินาที</a:t>
            </a:r>
            <a:r>
              <a:rPr lang="th-TH" sz="3200"/>
              <a:t> เวลาเฉลี่ยในการคอยเป็นเท่าใด</a:t>
            </a:r>
          </a:p>
          <a:p>
            <a:pPr lvl="1"/>
            <a:endParaRPr lang="en-US" sz="3200"/>
          </a:p>
          <a:p>
            <a:endParaRPr lang="en-US" sz="3200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1066800" y="1066800"/>
            <a:ext cx="77724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000" b="1">
                <a:solidFill>
                  <a:srgbClr val="FF66CC"/>
                </a:solidFill>
              </a:rPr>
              <a:t>การจัดคิวแบบวนรอบ</a:t>
            </a:r>
            <a:br>
              <a:rPr lang="th-TH" sz="4000" b="1">
                <a:solidFill>
                  <a:srgbClr val="FF66CC"/>
                </a:solidFill>
              </a:rPr>
            </a:br>
            <a:r>
              <a:rPr lang="th-TH" sz="4000" b="1">
                <a:solidFill>
                  <a:srgbClr val="FF66CC"/>
                </a:solidFill>
              </a:rPr>
              <a:t> </a:t>
            </a:r>
            <a:r>
              <a:rPr lang="en-US" sz="4000" b="1">
                <a:solidFill>
                  <a:srgbClr val="FF66CC"/>
                </a:solidFill>
              </a:rPr>
              <a:t>(Round-Robin : RR)</a:t>
            </a:r>
            <a:endParaRPr lang="en-GB" sz="4000" b="1">
              <a:solidFill>
                <a:srgbClr val="FF66CC"/>
              </a:solidFill>
            </a:endParaRPr>
          </a:p>
        </p:txBody>
      </p:sp>
      <p:grpSp>
        <p:nvGrpSpPr>
          <p:cNvPr id="37892" name="Group 26"/>
          <p:cNvGrpSpPr>
            <a:grpSpLocks/>
          </p:cNvGrpSpPr>
          <p:nvPr/>
        </p:nvGrpSpPr>
        <p:grpSpPr bwMode="auto">
          <a:xfrm>
            <a:off x="1752600" y="3429000"/>
            <a:ext cx="5791200" cy="3200400"/>
            <a:chOff x="480" y="1968"/>
            <a:chExt cx="2791" cy="2064"/>
          </a:xfrm>
        </p:grpSpPr>
        <p:sp>
          <p:nvSpPr>
            <p:cNvPr id="37893" name="Rectangle 6"/>
            <p:cNvSpPr>
              <a:spLocks noChangeArrowheads="1"/>
            </p:cNvSpPr>
            <p:nvPr/>
          </p:nvSpPr>
          <p:spPr bwMode="auto">
            <a:xfrm>
              <a:off x="480" y="1968"/>
              <a:ext cx="735" cy="7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โปรเซส</a:t>
              </a:r>
            </a:p>
          </p:txBody>
        </p:sp>
        <p:sp>
          <p:nvSpPr>
            <p:cNvPr id="37894" name="Rectangle 7"/>
            <p:cNvSpPr>
              <a:spLocks noChangeArrowheads="1"/>
            </p:cNvSpPr>
            <p:nvPr/>
          </p:nvSpPr>
          <p:spPr bwMode="auto">
            <a:xfrm>
              <a:off x="1215" y="1968"/>
              <a:ext cx="1028" cy="7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ลำดับการเข้าคิว</a:t>
              </a:r>
            </a:p>
          </p:txBody>
        </p:sp>
        <p:sp>
          <p:nvSpPr>
            <p:cNvPr id="37895" name="Rectangle 8"/>
            <p:cNvSpPr>
              <a:spLocks noChangeArrowheads="1"/>
            </p:cNvSpPr>
            <p:nvPr/>
          </p:nvSpPr>
          <p:spPr bwMode="auto">
            <a:xfrm>
              <a:off x="2243" y="1968"/>
              <a:ext cx="1028" cy="7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เวลาที่ต้องการใช้ </a:t>
              </a:r>
            </a:p>
            <a:p>
              <a:pPr algn="ctr"/>
              <a:r>
                <a:rPr lang="en-US"/>
                <a:t>CPU (วินาที)</a:t>
              </a:r>
              <a:endParaRPr lang="th-TH"/>
            </a:p>
          </p:txBody>
        </p:sp>
        <p:sp>
          <p:nvSpPr>
            <p:cNvPr id="37896" name="Rectangle 11"/>
            <p:cNvSpPr>
              <a:spLocks noChangeArrowheads="1"/>
            </p:cNvSpPr>
            <p:nvPr/>
          </p:nvSpPr>
          <p:spPr bwMode="auto">
            <a:xfrm>
              <a:off x="480" y="2705"/>
              <a:ext cx="735" cy="4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th-TH"/>
            </a:p>
          </p:txBody>
        </p:sp>
        <p:sp>
          <p:nvSpPr>
            <p:cNvPr id="37897" name="Rectangle 12"/>
            <p:cNvSpPr>
              <a:spLocks noChangeArrowheads="1"/>
            </p:cNvSpPr>
            <p:nvPr/>
          </p:nvSpPr>
          <p:spPr bwMode="auto">
            <a:xfrm>
              <a:off x="1215" y="2705"/>
              <a:ext cx="1028" cy="4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</a:t>
              </a:r>
            </a:p>
          </p:txBody>
        </p:sp>
        <p:sp>
          <p:nvSpPr>
            <p:cNvPr id="37898" name="Rectangle 13"/>
            <p:cNvSpPr>
              <a:spLocks noChangeArrowheads="1"/>
            </p:cNvSpPr>
            <p:nvPr/>
          </p:nvSpPr>
          <p:spPr bwMode="auto">
            <a:xfrm>
              <a:off x="2243" y="2705"/>
              <a:ext cx="1028" cy="4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15</a:t>
              </a:r>
            </a:p>
          </p:txBody>
        </p:sp>
        <p:sp>
          <p:nvSpPr>
            <p:cNvPr id="37899" name="Rectangle 16"/>
            <p:cNvSpPr>
              <a:spLocks noChangeArrowheads="1"/>
            </p:cNvSpPr>
            <p:nvPr/>
          </p:nvSpPr>
          <p:spPr bwMode="auto">
            <a:xfrm>
              <a:off x="480" y="3147"/>
              <a:ext cx="735" cy="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B</a:t>
              </a:r>
            </a:p>
          </p:txBody>
        </p:sp>
        <p:sp>
          <p:nvSpPr>
            <p:cNvPr id="37900" name="Rectangle 17"/>
            <p:cNvSpPr>
              <a:spLocks noChangeArrowheads="1"/>
            </p:cNvSpPr>
            <p:nvPr/>
          </p:nvSpPr>
          <p:spPr bwMode="auto">
            <a:xfrm>
              <a:off x="1215" y="3147"/>
              <a:ext cx="1028" cy="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2</a:t>
              </a:r>
            </a:p>
          </p:txBody>
        </p:sp>
        <p:sp>
          <p:nvSpPr>
            <p:cNvPr id="37901" name="Rectangle 18"/>
            <p:cNvSpPr>
              <a:spLocks noChangeArrowheads="1"/>
            </p:cNvSpPr>
            <p:nvPr/>
          </p:nvSpPr>
          <p:spPr bwMode="auto">
            <a:xfrm>
              <a:off x="2243" y="3147"/>
              <a:ext cx="1028" cy="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</a:t>
              </a:r>
            </a:p>
          </p:txBody>
        </p:sp>
        <p:sp>
          <p:nvSpPr>
            <p:cNvPr id="37902" name="Rectangle 21"/>
            <p:cNvSpPr>
              <a:spLocks noChangeArrowheads="1"/>
            </p:cNvSpPr>
            <p:nvPr/>
          </p:nvSpPr>
          <p:spPr bwMode="auto">
            <a:xfrm>
              <a:off x="480" y="3590"/>
              <a:ext cx="735" cy="4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C</a:t>
              </a:r>
            </a:p>
          </p:txBody>
        </p:sp>
        <p:sp>
          <p:nvSpPr>
            <p:cNvPr id="37903" name="Rectangle 22"/>
            <p:cNvSpPr>
              <a:spLocks noChangeArrowheads="1"/>
            </p:cNvSpPr>
            <p:nvPr/>
          </p:nvSpPr>
          <p:spPr bwMode="auto">
            <a:xfrm>
              <a:off x="1215" y="3590"/>
              <a:ext cx="1028" cy="4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3</a:t>
              </a:r>
            </a:p>
          </p:txBody>
        </p:sp>
        <p:sp>
          <p:nvSpPr>
            <p:cNvPr id="37904" name="Rectangle 23"/>
            <p:cNvSpPr>
              <a:spLocks noChangeArrowheads="1"/>
            </p:cNvSpPr>
            <p:nvPr/>
          </p:nvSpPr>
          <p:spPr bwMode="auto">
            <a:xfrm>
              <a:off x="2243" y="3590"/>
              <a:ext cx="1028" cy="4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10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604250" cy="4495800"/>
          </a:xfrm>
        </p:spPr>
        <p:txBody>
          <a:bodyPr/>
          <a:lstStyle/>
          <a:p>
            <a:pPr eaLnBrk="1" hangingPunct="1">
              <a:buFont typeface="Cordia New" pitchFamily="34" charset="-34"/>
              <a:buNone/>
            </a:pPr>
            <a:r>
              <a:rPr lang="th-TH" sz="4000" b="1" smtClean="0"/>
              <a:t>เป้าหมาย</a:t>
            </a:r>
          </a:p>
          <a:p>
            <a:pPr eaLnBrk="1" hangingPunct="1">
              <a:buClr>
                <a:schemeClr val="tx1"/>
              </a:buClr>
              <a:buFont typeface="Cordia New" pitchFamily="34" charset="-34"/>
              <a:buChar char="v"/>
            </a:pPr>
            <a:r>
              <a:rPr lang="th-TH" sz="4000" smtClean="0"/>
              <a:t>ใช้งานซีพียูได้อย่างเต็มประสิทธิภาพ</a:t>
            </a:r>
          </a:p>
          <a:p>
            <a:pPr eaLnBrk="1" hangingPunct="1">
              <a:buClr>
                <a:schemeClr val="tx1"/>
              </a:buClr>
              <a:buFont typeface="Cordia New" pitchFamily="34" charset="-34"/>
              <a:buNone/>
            </a:pPr>
            <a:r>
              <a:rPr lang="th-TH" sz="4000" b="1" smtClean="0"/>
              <a:t>สิ่งที่ต้องคำนึง</a:t>
            </a:r>
          </a:p>
          <a:p>
            <a:pPr eaLnBrk="1" hangingPunct="1">
              <a:buClr>
                <a:schemeClr val="tx1"/>
              </a:buClr>
              <a:buFont typeface="Cordia New" pitchFamily="34" charset="-34"/>
              <a:buChar char="v"/>
            </a:pPr>
            <a:r>
              <a:rPr lang="th-TH" sz="4000" smtClean="0"/>
              <a:t>ในระบบโปรเซสเซอร์เดียวซีพียูจะทำงานได้ครั้งละ 1 งาน</a:t>
            </a:r>
          </a:p>
          <a:p>
            <a:pPr eaLnBrk="1" hangingPunct="1">
              <a:buClr>
                <a:schemeClr val="tx1"/>
              </a:buClr>
              <a:buFont typeface="Cordia New" pitchFamily="34" charset="-34"/>
              <a:buChar char="v"/>
            </a:pPr>
            <a:r>
              <a:rPr lang="th-TH" sz="4000" smtClean="0"/>
              <a:t>ถ้ามีหลาย ๆ งานจะต้องเกิดการรอ</a:t>
            </a:r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1042988" y="549275"/>
            <a:ext cx="7467600" cy="685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5165" tIns="46748" rIns="95165" bIns="46748" anchor="b"/>
          <a:lstStyle/>
          <a:p>
            <a:pPr algn="ctr"/>
            <a:r>
              <a:rPr lang="th-TH" sz="4400" b="1">
                <a:solidFill>
                  <a:srgbClr val="FF66CC"/>
                </a:solidFill>
              </a:rPr>
              <a:t>การจัดเวลาซีพียู  </a:t>
            </a:r>
            <a:r>
              <a:rPr lang="en-US" sz="4400" b="1">
                <a:solidFill>
                  <a:srgbClr val="FF66CC"/>
                </a:solidFill>
                <a:cs typeface="Cordia New" pitchFamily="34" charset="-34"/>
              </a:rPr>
              <a:t>(CPU Scheduling)… ต่อ</a:t>
            </a:r>
            <a:endParaRPr lang="en-GB" sz="4400" b="1">
              <a:solidFill>
                <a:srgbClr val="FF66CC"/>
              </a:solidFill>
              <a:cs typeface="Cordia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793037" cy="7683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b="1" smtClean="0">
                <a:solidFill>
                  <a:srgbClr val="FF66CC"/>
                </a:solidFill>
              </a:rPr>
              <a:t>การจัดเวลาซีพียู  </a:t>
            </a:r>
            <a:r>
              <a:rPr lang="en-US" b="1" smtClean="0">
                <a:solidFill>
                  <a:srgbClr val="FF66CC"/>
                </a:solidFill>
              </a:rPr>
              <a:t>(CPU Scheduling) … ต่อ</a:t>
            </a:r>
            <a:endParaRPr lang="th-TH" b="1" smtClean="0">
              <a:solidFill>
                <a:srgbClr val="FF66CC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859338" y="2017713"/>
            <a:ext cx="3960812" cy="4364037"/>
          </a:xfrm>
          <a:ln>
            <a:solidFill>
              <a:schemeClr val="tx1"/>
            </a:solidFill>
          </a:ln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Cordia New" pitchFamily="34" charset="-34"/>
              <a:buNone/>
              <a:defRPr/>
            </a:pPr>
            <a:r>
              <a:rPr lang="th-TH" b="1" smtClean="0"/>
              <a:t>ระบบหลายโปรแกรม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Cordia New" pitchFamily="34" charset="-34"/>
              <a:buChar char="v"/>
              <a:defRPr/>
            </a:pPr>
            <a:r>
              <a:rPr lang="th-TH" smtClean="0"/>
              <a:t>เสมือนกับหลายโปรแกรมดำเนินไปพร้อมกัน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Cordia New" pitchFamily="34" charset="-34"/>
              <a:buChar char="v"/>
              <a:defRPr/>
            </a:pPr>
            <a:r>
              <a:rPr lang="th-TH" smtClean="0"/>
              <a:t>จะไม่ยอมให้ซีพียูเกิดการรอ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buFont typeface="Cordia New" pitchFamily="34" charset="-34"/>
              <a:buChar char="v"/>
              <a:defRPr/>
            </a:pPr>
            <a:r>
              <a:rPr lang="th-TH" smtClean="0"/>
              <a:t>โปรเซสใดมีการรอการใช้ อุปกรณ์ </a:t>
            </a:r>
            <a:r>
              <a:rPr lang="en-US" smtClean="0">
                <a:cs typeface="Cordia New" pitchFamily="34" charset="-34"/>
              </a:rPr>
              <a:t>I/O</a:t>
            </a:r>
            <a:r>
              <a:rPr lang="th-TH" smtClean="0"/>
              <a:t> จะมีการนำออกไปจากซีพียู และนำโปรเซสใหม่เข้าไปใช้งานซีพียูแทน</a:t>
            </a:r>
            <a:endParaRPr lang="th-TH" sz="4400" smtClean="0"/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23850" y="1989138"/>
            <a:ext cx="4248150" cy="4392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Cordia New" pitchFamily="34" charset="-34"/>
              <a:buChar char="v"/>
              <a:defRPr/>
            </a:pPr>
            <a:r>
              <a:rPr lang="th-TH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ระบบโปรแกรมเดียว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Cordia New" pitchFamily="34" charset="-34"/>
              <a:buChar char="v"/>
              <a:defRPr/>
            </a:pPr>
            <a:r>
              <a:rPr lang="th-TH" sz="2800"/>
              <a:t>ไม่ซับซ้อน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Cordia New" pitchFamily="34" charset="-34"/>
              <a:buChar char="v"/>
              <a:defRPr/>
            </a:pPr>
            <a:r>
              <a:rPr lang="th-TH" sz="2800"/>
              <a:t>ทำงานทีละโปรแกรมจนเสร็จกระบวนการ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Cordia New" pitchFamily="34" charset="-34"/>
              <a:buChar char="v"/>
              <a:defRPr/>
            </a:pPr>
            <a:r>
              <a:rPr lang="th-TH" sz="2800"/>
              <a:t>ทำงานตัวเองจนเสร็จ หรือจนกระทั่งมีการรออะไรบางอย่าง เช่น </a:t>
            </a:r>
            <a:r>
              <a:rPr lang="en-US" sz="2800">
                <a:cs typeface="Cordia New" pitchFamily="34" charset="-34"/>
              </a:rPr>
              <a:t>I/O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Cordia New" pitchFamily="34" charset="-34"/>
              <a:buChar char="v"/>
              <a:defRPr/>
            </a:pPr>
            <a:r>
              <a:rPr lang="th-TH" sz="2800"/>
              <a:t>การรอนี้ทำให้ซีพียูเกิดการว่างงาน อยู่เฉย </a:t>
            </a:r>
            <a:r>
              <a:rPr lang="en-US" sz="2800">
                <a:cs typeface="Cordia New" pitchFamily="34" charset="-34"/>
              </a:rPr>
              <a:t>(idle)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620713"/>
            <a:ext cx="7793038" cy="7683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h-TH" sz="5400" b="1" smtClean="0">
                <a:solidFill>
                  <a:srgbClr val="FF66CC"/>
                </a:solidFill>
              </a:rPr>
              <a:t>ข้อพิจารณาในการจัดเวลา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773238"/>
            <a:ext cx="8204200" cy="4464050"/>
          </a:xfrm>
        </p:spPr>
        <p:txBody>
          <a:bodyPr/>
          <a:lstStyle/>
          <a:p>
            <a:pPr eaLnBrk="1" hangingPunct="1"/>
            <a:r>
              <a:rPr lang="th-TH" sz="4800" b="1" smtClean="0"/>
              <a:t>การใช้สอยซีพียู</a:t>
            </a:r>
            <a:r>
              <a:rPr lang="en-US" sz="4800" b="1" smtClean="0"/>
              <a:t> (CPU Utilization)</a:t>
            </a:r>
            <a:endParaRPr lang="th-TH" sz="4800" b="1" smtClean="0"/>
          </a:p>
          <a:p>
            <a:pPr eaLnBrk="1" hangingPunct="1"/>
            <a:r>
              <a:rPr lang="th-TH" sz="4800" b="1" smtClean="0"/>
              <a:t>ทรูพุต (Throughput)</a:t>
            </a:r>
          </a:p>
          <a:p>
            <a:pPr eaLnBrk="1" hangingPunct="1"/>
            <a:r>
              <a:rPr lang="th-TH" sz="4800" b="1" smtClean="0"/>
              <a:t>เวลาทั้งหมด (Turnaround Time)</a:t>
            </a:r>
          </a:p>
          <a:p>
            <a:pPr eaLnBrk="1" hangingPunct="1"/>
            <a:r>
              <a:rPr lang="th-TH" sz="4800" b="1" smtClean="0"/>
              <a:t>เวลารอคอย (Waiting Time)</a:t>
            </a:r>
          </a:p>
          <a:p>
            <a:pPr eaLnBrk="1" hangingPunct="1"/>
            <a:r>
              <a:rPr lang="th-TH" sz="4800" b="1" smtClean="0"/>
              <a:t>เวลาตอบสนอง (Response 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5400" b="1" smtClean="0">
                <a:solidFill>
                  <a:srgbClr val="FF66CC"/>
                </a:solidFill>
              </a:rPr>
              <a:t>ข้อพิจารณาในการจัดเวลา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77724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:"/>
            </a:pPr>
            <a:r>
              <a:rPr lang="th-TH" sz="4800" b="1" smtClean="0"/>
              <a:t>การใช้สอยซีพียู</a:t>
            </a:r>
            <a:r>
              <a:rPr lang="th-TH" sz="4800" smtClean="0">
                <a:latin typeface="CordiaUPC" pitchFamily="34" charset="-34"/>
              </a:rPr>
              <a:t>(</a:t>
            </a:r>
            <a:r>
              <a:rPr lang="en-US" sz="4800" smtClean="0">
                <a:latin typeface="CordiaUPC" pitchFamily="34" charset="-34"/>
                <a:cs typeface="Cordia New" pitchFamily="34" charset="-34"/>
              </a:rPr>
              <a:t>CPU Utilization</a:t>
            </a:r>
            <a:r>
              <a:rPr lang="th-TH" sz="4800" smtClean="0">
                <a:latin typeface="CordiaUPC" pitchFamily="34" charset="-34"/>
              </a:rPr>
              <a:t>)</a:t>
            </a:r>
            <a:r>
              <a:rPr lang="en-US" sz="4800" smtClean="0">
                <a:latin typeface="CordiaUPC" pitchFamily="34" charset="-34"/>
                <a:cs typeface="Cordia New" pitchFamily="34" charset="-34"/>
              </a:rPr>
              <a:t> : </a:t>
            </a:r>
            <a:r>
              <a:rPr lang="th-TH" sz="4800" smtClean="0">
                <a:latin typeface="CordiaUPC" pitchFamily="34" charset="-34"/>
              </a:rPr>
              <a:t>การใช้ประโยชน์จากซีพียูอย่างสูงสุด โดยทำให้ซีพียูมีงานทำมากที่สุดเท่าที่จะทำได้  ซีพียูควรจะถูกใช้อยู่ระหว่าง 40-90 </a:t>
            </a:r>
            <a:r>
              <a:rPr lang="en-US" sz="4800" smtClean="0">
                <a:latin typeface="CordiaUPC" pitchFamily="34" charset="-34"/>
                <a:cs typeface="Cordia New" pitchFamily="34" charset="-34"/>
              </a:rPr>
              <a:t>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25" y="214313"/>
            <a:ext cx="7793038" cy="1462087"/>
          </a:xfrm>
        </p:spPr>
        <p:txBody>
          <a:bodyPr/>
          <a:lstStyle/>
          <a:p>
            <a:pPr eaLnBrk="1" hangingPunct="1"/>
            <a:r>
              <a:rPr lang="th-TH" sz="5400" b="1" smtClean="0">
                <a:solidFill>
                  <a:srgbClr val="FF66CC"/>
                </a:solidFill>
              </a:rPr>
              <a:t>ข้อพิจารณาในการจัดเวลา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77724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Char char=":"/>
            </a:pPr>
            <a:r>
              <a:rPr lang="th-TH" sz="4800" b="1" smtClean="0">
                <a:latin typeface="CordiaUPC" pitchFamily="34" charset="-34"/>
              </a:rPr>
              <a:t>ทรูพุต</a:t>
            </a:r>
            <a:r>
              <a:rPr lang="th-TH" sz="4800" smtClean="0">
                <a:latin typeface="CordiaUPC" pitchFamily="34" charset="-34"/>
              </a:rPr>
              <a:t> (</a:t>
            </a:r>
            <a:r>
              <a:rPr lang="en-US" sz="4800" smtClean="0">
                <a:latin typeface="CordiaUPC" pitchFamily="34" charset="-34"/>
                <a:cs typeface="Cordia New" pitchFamily="34" charset="-34"/>
              </a:rPr>
              <a:t>Throughput</a:t>
            </a:r>
            <a:r>
              <a:rPr lang="th-TH" sz="4800" smtClean="0">
                <a:latin typeface="CordiaUPC" pitchFamily="34" charset="-34"/>
              </a:rPr>
              <a:t>)</a:t>
            </a:r>
            <a:r>
              <a:rPr lang="en-US" sz="4800" smtClean="0">
                <a:latin typeface="CordiaUPC" pitchFamily="34" charset="-34"/>
                <a:cs typeface="Cordia New" pitchFamily="34" charset="-34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 typeface="Cordia New" pitchFamily="34" charset="-34"/>
              <a:buNone/>
            </a:pPr>
            <a:r>
              <a:rPr lang="th-TH" sz="4800" smtClean="0">
                <a:latin typeface="CordiaUPC" pitchFamily="34" charset="-34"/>
              </a:rPr>
              <a:t>จำนวนงานที่เสร็จต่อหน่วยเวลา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5400" b="1" smtClean="0">
                <a:solidFill>
                  <a:srgbClr val="FF66CC"/>
                </a:solidFill>
              </a:rPr>
              <a:t>ข้อพิจารณาในการจัดเวลา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916113"/>
            <a:ext cx="7772400" cy="4114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:"/>
              <a:defRPr/>
            </a:pPr>
            <a:r>
              <a:rPr lang="th-TH" sz="4800" b="1" smtClean="0">
                <a:latin typeface="CordiaUPC" pitchFamily="34" charset="-34"/>
              </a:rPr>
              <a:t>เวลาทั้งหมด</a:t>
            </a:r>
            <a:r>
              <a:rPr lang="th-TH" sz="4800" smtClean="0">
                <a:latin typeface="CordiaUPC" pitchFamily="34" charset="-34"/>
              </a:rPr>
              <a:t> (</a:t>
            </a:r>
            <a:r>
              <a:rPr lang="en-US" sz="4800" smtClean="0">
                <a:latin typeface="CordiaUPC" pitchFamily="34" charset="-34"/>
                <a:cs typeface="Cordia New" pitchFamily="34" charset="-34"/>
              </a:rPr>
              <a:t>Turnaround Time</a:t>
            </a:r>
            <a:r>
              <a:rPr lang="th-TH" sz="4800" smtClean="0">
                <a:latin typeface="CordiaUPC" pitchFamily="34" charset="-34"/>
              </a:rPr>
              <a:t>)</a:t>
            </a:r>
            <a:r>
              <a:rPr lang="en-US" sz="4800" smtClean="0">
                <a:latin typeface="CordiaUPC" pitchFamily="34" charset="-34"/>
                <a:cs typeface="Cordia New" pitchFamily="34" charset="-34"/>
              </a:rPr>
              <a:t> : </a:t>
            </a:r>
            <a:r>
              <a:rPr lang="th-TH" sz="4800" smtClean="0">
                <a:latin typeface="CordiaUPC" pitchFamily="34" charset="-34"/>
              </a:rPr>
              <a:t>คือช่วงเวลาทั้งหมดที่ใช้ในการทำงานใดงานหนึ่งตั้งแต่เริ่มต้นเข้าไปในระบบ จนงานถูกทำจนเสร็จเรียบร้อย (รวมเวลาที่รอเข้าหน่วยความจำ เวลาที่คอยอยู่ในคิว เวลาที่ใช้ซีพียู และเวลาของอินพุต/เอาต์พุต)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4370</TotalTime>
  <Words>1626</Words>
  <Application>Microsoft PowerPoint</Application>
  <PresentationFormat>นำเสนอทางหน้าจอ (4:3)</PresentationFormat>
  <Paragraphs>335</Paragraphs>
  <Slides>36</Slides>
  <Notes>1</Notes>
  <HiddenSlides>0</HiddenSlides>
  <MMClips>0</MMClips>
  <ScaleCrop>false</ScaleCrop>
  <HeadingPairs>
    <vt:vector size="6" baseType="variant">
      <vt:variant>
        <vt:lpstr>แบบอักษรที่ถูกใช้</vt:lpstr>
      </vt:variant>
      <vt:variant>
        <vt:i4>6</vt:i4>
      </vt:variant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36</vt:i4>
      </vt:variant>
    </vt:vector>
  </HeadingPairs>
  <TitlesOfParts>
    <vt:vector size="43" baseType="lpstr">
      <vt:lpstr>Cordia New</vt:lpstr>
      <vt:lpstr>Arial</vt:lpstr>
      <vt:lpstr>Calibri</vt:lpstr>
      <vt:lpstr>Angsana New</vt:lpstr>
      <vt:lpstr>CordiaUPC</vt:lpstr>
      <vt:lpstr>Wingdings</vt:lpstr>
      <vt:lpstr>ชุดรูปแบบของ Office</vt:lpstr>
      <vt:lpstr>การจัดเวลาซีพียู</vt:lpstr>
      <vt:lpstr>เนื้อหา</vt:lpstr>
      <vt:lpstr>ภาพนิ่ง 3</vt:lpstr>
      <vt:lpstr>ภาพนิ่ง 4</vt:lpstr>
      <vt:lpstr>การจัดเวลาซีพียู  (CPU Scheduling) … ต่อ</vt:lpstr>
      <vt:lpstr>ข้อพิจารณาในการจัดเวลา</vt:lpstr>
      <vt:lpstr>ข้อพิจารณาในการจัดเวลา</vt:lpstr>
      <vt:lpstr>ข้อพิจารณาในการจัดเวลา</vt:lpstr>
      <vt:lpstr>ข้อพิจารณาในการจัดเวลา</vt:lpstr>
      <vt:lpstr>ข้อพิจารณาในการจัดเวลา</vt:lpstr>
      <vt:lpstr>ข้อพิจารณาในการจัดเวลา</vt:lpstr>
      <vt:lpstr>ภาพนิ่ง 12</vt:lpstr>
      <vt:lpstr>การจัดคิวระยะสั้น  (Short-term scheduling) … ต่อ</vt:lpstr>
      <vt:lpstr>ภาพนิ่ง 14</vt:lpstr>
      <vt:lpstr>ภาพนิ่ง 15</vt:lpstr>
      <vt:lpstr>ภาพนิ่ง 16</vt:lpstr>
      <vt:lpstr>ภาพนิ่ง 17</vt:lpstr>
      <vt:lpstr>ภาพนิ่ง 18</vt:lpstr>
      <vt:lpstr>ภาพนิ่ง 19</vt:lpstr>
      <vt:lpstr>ภาพนิ่ง 20</vt:lpstr>
      <vt:lpstr>ภาพนิ่ง 21</vt:lpstr>
      <vt:lpstr>ภาพนิ่ง 22</vt:lpstr>
      <vt:lpstr>ภาพนิ่ง 23</vt:lpstr>
      <vt:lpstr>ภาพนิ่ง 24</vt:lpstr>
      <vt:lpstr>ภาพนิ่ง 25</vt:lpstr>
      <vt:lpstr>ภาพนิ่ง 26</vt:lpstr>
      <vt:lpstr>ภาพนิ่ง 27</vt:lpstr>
      <vt:lpstr>ภาพนิ่ง 28</vt:lpstr>
      <vt:lpstr>ภาพนิ่ง 29</vt:lpstr>
      <vt:lpstr>ภาพนิ่ง 30</vt:lpstr>
      <vt:lpstr>ภาพนิ่ง 31</vt:lpstr>
      <vt:lpstr>ภาพนิ่ง 32</vt:lpstr>
      <vt:lpstr>ภาพนิ่ง 33</vt:lpstr>
      <vt:lpstr>การจัดคิวแบบวนรอบ  (Round-Robin : RR) … ต่อ</vt:lpstr>
      <vt:lpstr>ภาพนิ่ง 35</vt:lpstr>
      <vt:lpstr>ภาพนิ่ง 36</vt:lpstr>
    </vt:vector>
  </TitlesOfParts>
  <Company>Genesys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Sinamon King</dc:creator>
  <cp:lastModifiedBy>Sopon_PC</cp:lastModifiedBy>
  <cp:revision>163</cp:revision>
  <cp:lastPrinted>2002-06-11T05:08:24Z</cp:lastPrinted>
  <dcterms:created xsi:type="dcterms:W3CDTF">2001-12-24T08:00:00Z</dcterms:created>
  <dcterms:modified xsi:type="dcterms:W3CDTF">2011-07-25T08:39:39Z</dcterms:modified>
</cp:coreProperties>
</file>