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58" r:id="rId7"/>
    <p:sldId id="262" r:id="rId8"/>
    <p:sldId id="268" r:id="rId9"/>
    <p:sldId id="272" r:id="rId10"/>
    <p:sldId id="273" r:id="rId11"/>
    <p:sldId id="269" r:id="rId12"/>
    <p:sldId id="274" r:id="rId13"/>
    <p:sldId id="275" r:id="rId14"/>
    <p:sldId id="265" r:id="rId15"/>
    <p:sldId id="276" r:id="rId16"/>
    <p:sldId id="277" r:id="rId17"/>
    <p:sldId id="280" r:id="rId18"/>
    <p:sldId id="278" r:id="rId19"/>
    <p:sldId id="279" r:id="rId20"/>
    <p:sldId id="264" r:id="rId21"/>
    <p:sldId id="266"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A1C9"/>
    <a:srgbClr val="6C63FF"/>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73" d="100"/>
          <a:sy n="73" d="100"/>
        </p:scale>
        <p:origin x="404"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3/24/2022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8.xm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5">
          <a:fgClr>
            <a:srgbClr val="66A1C9"/>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Online recharge system</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4941770" cy="944539"/>
          </a:xfrm>
        </p:spPr>
        <p:txBody>
          <a:bodyPr>
            <a:normAutofit lnSpcReduction="10000"/>
          </a:bodyPr>
          <a:lstStyle/>
          <a:p>
            <a:r>
              <a:rPr lang="en-US" dirty="0"/>
              <a:t>Raj Vardhan Upreti - 0204471</a:t>
            </a:r>
          </a:p>
          <a:p>
            <a:r>
              <a:rPr lang="en-US" dirty="0"/>
              <a:t>Rachit Mishra - 0204470</a:t>
            </a:r>
          </a:p>
          <a:p>
            <a:r>
              <a:rPr lang="en-US" dirty="0"/>
              <a:t>Priya Dixit - 0204468</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A570-50C3-42B8-B222-AC38E9CC50F2}"/>
              </a:ext>
            </a:extLst>
          </p:cNvPr>
          <p:cNvSpPr>
            <a:spLocks noGrp="1"/>
          </p:cNvSpPr>
          <p:nvPr>
            <p:ph type="title"/>
          </p:nvPr>
        </p:nvSpPr>
        <p:spPr/>
        <p:txBody>
          <a:bodyPr/>
          <a:lstStyle/>
          <a:p>
            <a:r>
              <a:rPr lang="en-IN" dirty="0"/>
              <a:t>Level 1 dfd</a:t>
            </a:r>
          </a:p>
        </p:txBody>
      </p:sp>
      <p:sp>
        <p:nvSpPr>
          <p:cNvPr id="4" name="Date Placeholder 3">
            <a:extLst>
              <a:ext uri="{FF2B5EF4-FFF2-40B4-BE49-F238E27FC236}">
                <a16:creationId xmlns:a16="http://schemas.microsoft.com/office/drawing/2014/main" id="{EFBCCBD6-FF9E-4CF5-A52D-7943546579D7}"/>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A517E3B0-0D60-4663-84EE-48C9636374FB}"/>
              </a:ext>
            </a:extLst>
          </p:cNvPr>
          <p:cNvSpPr>
            <a:spLocks noGrp="1"/>
          </p:cNvSpPr>
          <p:nvPr>
            <p:ph type="ftr" sz="quarter" idx="11"/>
          </p:nvPr>
        </p:nvSpPr>
        <p:spPr/>
        <p:txBody>
          <a:bodyPr/>
          <a:lstStyle/>
          <a:p>
            <a:r>
              <a:rPr lang="en-US" dirty="0"/>
              <a:t>Online Recharge System</a:t>
            </a:r>
          </a:p>
        </p:txBody>
      </p:sp>
      <p:sp>
        <p:nvSpPr>
          <p:cNvPr id="6" name="Slide Number Placeholder 5">
            <a:extLst>
              <a:ext uri="{FF2B5EF4-FFF2-40B4-BE49-F238E27FC236}">
                <a16:creationId xmlns:a16="http://schemas.microsoft.com/office/drawing/2014/main" id="{434C6731-D993-4B62-A3A5-064A67619186}"/>
              </a:ext>
            </a:extLst>
          </p:cNvPr>
          <p:cNvSpPr>
            <a:spLocks noGrp="1"/>
          </p:cNvSpPr>
          <p:nvPr>
            <p:ph type="sldNum" sz="quarter" idx="12"/>
          </p:nvPr>
        </p:nvSpPr>
        <p:spPr/>
        <p:txBody>
          <a:bodyPr/>
          <a:lstStyle/>
          <a:p>
            <a:fld id="{A49DFD55-3C28-40EF-9E31-A92D2E4017FF}" type="slidenum">
              <a:rPr lang="en-US" smtClean="0"/>
              <a:pPr/>
              <a:t>10</a:t>
            </a:fld>
            <a:endParaRPr lang="en-US" dirty="0"/>
          </a:p>
        </p:txBody>
      </p:sp>
      <p:grpSp>
        <p:nvGrpSpPr>
          <p:cNvPr id="7" name="Group 6">
            <a:extLst>
              <a:ext uri="{FF2B5EF4-FFF2-40B4-BE49-F238E27FC236}">
                <a16:creationId xmlns:a16="http://schemas.microsoft.com/office/drawing/2014/main" id="{D01CB66B-BEC5-40EB-912B-C9424E1BA34B}"/>
              </a:ext>
            </a:extLst>
          </p:cNvPr>
          <p:cNvGrpSpPr/>
          <p:nvPr/>
        </p:nvGrpSpPr>
        <p:grpSpPr>
          <a:xfrm>
            <a:off x="2044337" y="1594893"/>
            <a:ext cx="8103326" cy="4501106"/>
            <a:chOff x="0" y="0"/>
            <a:chExt cx="5797550" cy="3886200"/>
          </a:xfrm>
        </p:grpSpPr>
        <p:sp>
          <p:nvSpPr>
            <p:cNvPr id="8" name="Rectangle: Rounded Corners 7">
              <a:extLst>
                <a:ext uri="{FF2B5EF4-FFF2-40B4-BE49-F238E27FC236}">
                  <a16:creationId xmlns:a16="http://schemas.microsoft.com/office/drawing/2014/main" id="{1DB30BEA-2213-48D4-A04B-15F4D3EE527E}"/>
                </a:ext>
              </a:extLst>
            </p:cNvPr>
            <p:cNvSpPr/>
            <p:nvPr/>
          </p:nvSpPr>
          <p:spPr>
            <a:xfrm>
              <a:off x="0" y="1244600"/>
              <a:ext cx="819150" cy="100330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100">
                  <a:effectLst/>
                  <a:latin typeface="Times New Roman" panose="02020603050405020304" pitchFamily="18" charset="0"/>
                  <a:ea typeface="Times New Roman" panose="02020603050405020304" pitchFamily="18" charset="0"/>
                </a:rPr>
                <a:t>User</a:t>
              </a:r>
            </a:p>
          </p:txBody>
        </p:sp>
        <p:sp>
          <p:nvSpPr>
            <p:cNvPr id="9" name="Oval 8">
              <a:extLst>
                <a:ext uri="{FF2B5EF4-FFF2-40B4-BE49-F238E27FC236}">
                  <a16:creationId xmlns:a16="http://schemas.microsoft.com/office/drawing/2014/main" id="{01D715A0-FB23-4901-93E5-79B746536BA6}"/>
                </a:ext>
              </a:extLst>
            </p:cNvPr>
            <p:cNvSpPr/>
            <p:nvPr/>
          </p:nvSpPr>
          <p:spPr>
            <a:xfrm>
              <a:off x="2393950" y="1117600"/>
              <a:ext cx="1371600" cy="1295400"/>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100">
                  <a:effectLst/>
                  <a:latin typeface="Times New Roman" panose="02020603050405020304" pitchFamily="18" charset="0"/>
                  <a:ea typeface="Times New Roman" panose="02020603050405020304" pitchFamily="18" charset="0"/>
                </a:rPr>
                <a:t>Online Recharge Portal</a:t>
              </a:r>
            </a:p>
          </p:txBody>
        </p:sp>
        <p:sp>
          <p:nvSpPr>
            <p:cNvPr id="10" name="Oval 9">
              <a:extLst>
                <a:ext uri="{FF2B5EF4-FFF2-40B4-BE49-F238E27FC236}">
                  <a16:creationId xmlns:a16="http://schemas.microsoft.com/office/drawing/2014/main" id="{DADB4386-2389-4DA0-BC3A-9A0414C61212}"/>
                </a:ext>
              </a:extLst>
            </p:cNvPr>
            <p:cNvSpPr/>
            <p:nvPr/>
          </p:nvSpPr>
          <p:spPr>
            <a:xfrm>
              <a:off x="2514600" y="2921000"/>
              <a:ext cx="984250" cy="965200"/>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100" dirty="0">
                  <a:effectLst/>
                  <a:latin typeface="Times New Roman" panose="02020603050405020304" pitchFamily="18" charset="0"/>
                  <a:ea typeface="Times New Roman" panose="02020603050405020304" pitchFamily="18" charset="0"/>
                </a:rPr>
                <a:t>Query</a:t>
              </a:r>
            </a:p>
          </p:txBody>
        </p:sp>
        <p:cxnSp>
          <p:nvCxnSpPr>
            <p:cNvPr id="11" name="Straight Connector 10">
              <a:extLst>
                <a:ext uri="{FF2B5EF4-FFF2-40B4-BE49-F238E27FC236}">
                  <a16:creationId xmlns:a16="http://schemas.microsoft.com/office/drawing/2014/main" id="{13D9E315-B28C-45EC-8994-9F627D548809}"/>
                </a:ext>
              </a:extLst>
            </p:cNvPr>
            <p:cNvCxnSpPr/>
            <p:nvPr/>
          </p:nvCxnSpPr>
          <p:spPr>
            <a:xfrm>
              <a:off x="3035300" y="0"/>
              <a:ext cx="174625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Straight Connector 11">
              <a:extLst>
                <a:ext uri="{FF2B5EF4-FFF2-40B4-BE49-F238E27FC236}">
                  <a16:creationId xmlns:a16="http://schemas.microsoft.com/office/drawing/2014/main" id="{ADCA9028-1FA3-4BC3-ADFE-490189FAEC7C}"/>
                </a:ext>
              </a:extLst>
            </p:cNvPr>
            <p:cNvCxnSpPr/>
            <p:nvPr/>
          </p:nvCxnSpPr>
          <p:spPr>
            <a:xfrm>
              <a:off x="3041650" y="450850"/>
              <a:ext cx="1746250" cy="0"/>
            </a:xfrm>
            <a:prstGeom prst="line">
              <a:avLst/>
            </a:prstGeom>
          </p:spPr>
          <p:style>
            <a:lnRef idx="3">
              <a:schemeClr val="accent5"/>
            </a:lnRef>
            <a:fillRef idx="0">
              <a:schemeClr val="accent5"/>
            </a:fillRef>
            <a:effectRef idx="2">
              <a:schemeClr val="accent5"/>
            </a:effectRef>
            <a:fontRef idx="minor">
              <a:schemeClr val="tx1"/>
            </a:fontRef>
          </p:style>
        </p:cxnSp>
        <p:sp>
          <p:nvSpPr>
            <p:cNvPr id="13" name="Text Box 2">
              <a:extLst>
                <a:ext uri="{FF2B5EF4-FFF2-40B4-BE49-F238E27FC236}">
                  <a16:creationId xmlns:a16="http://schemas.microsoft.com/office/drawing/2014/main" id="{78DED885-C86D-474F-95DD-9CF48700853F}"/>
                </a:ext>
              </a:extLst>
            </p:cNvPr>
            <p:cNvSpPr txBox="1">
              <a:spLocks noChangeArrowheads="1"/>
            </p:cNvSpPr>
            <p:nvPr/>
          </p:nvSpPr>
          <p:spPr bwMode="auto">
            <a:xfrm>
              <a:off x="3416300" y="95250"/>
              <a:ext cx="1282700" cy="4572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r>
                <a:rPr lang="en-US" sz="1100" dirty="0">
                  <a:effectLst/>
                  <a:latin typeface="Times New Roman" panose="02020603050405020304" pitchFamily="18" charset="0"/>
                  <a:ea typeface="Times New Roman" panose="02020603050405020304" pitchFamily="18" charset="0"/>
                </a:rPr>
                <a:t>Transactions</a:t>
              </a:r>
              <a:endParaRPr lang="en-IN" sz="1100" dirty="0">
                <a:effectLst/>
                <a:latin typeface="Times New Roman" panose="02020603050405020304" pitchFamily="18" charset="0"/>
                <a:ea typeface="Times New Roman" panose="02020603050405020304" pitchFamily="18" charset="0"/>
              </a:endParaRPr>
            </a:p>
          </p:txBody>
        </p:sp>
        <p:cxnSp>
          <p:nvCxnSpPr>
            <p:cNvPr id="14" name="Connector: Curved 13">
              <a:extLst>
                <a:ext uri="{FF2B5EF4-FFF2-40B4-BE49-F238E27FC236}">
                  <a16:creationId xmlns:a16="http://schemas.microsoft.com/office/drawing/2014/main" id="{DAEBB516-F1CE-44DF-870A-1F1250BFAB5D}"/>
                </a:ext>
              </a:extLst>
            </p:cNvPr>
            <p:cNvCxnSpPr/>
            <p:nvPr/>
          </p:nvCxnSpPr>
          <p:spPr>
            <a:xfrm>
              <a:off x="819150" y="1917700"/>
              <a:ext cx="1638300" cy="1485900"/>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Connector: Curved 14">
              <a:extLst>
                <a:ext uri="{FF2B5EF4-FFF2-40B4-BE49-F238E27FC236}">
                  <a16:creationId xmlns:a16="http://schemas.microsoft.com/office/drawing/2014/main" id="{C37EB1CB-7B47-4638-92FF-7AFB815C880A}"/>
                </a:ext>
              </a:extLst>
            </p:cNvPr>
            <p:cNvCxnSpPr/>
            <p:nvPr/>
          </p:nvCxnSpPr>
          <p:spPr>
            <a:xfrm flipV="1">
              <a:off x="819150" y="1384300"/>
              <a:ext cx="1587500" cy="203200"/>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Oval 15">
              <a:extLst>
                <a:ext uri="{FF2B5EF4-FFF2-40B4-BE49-F238E27FC236}">
                  <a16:creationId xmlns:a16="http://schemas.microsoft.com/office/drawing/2014/main" id="{300A3933-9047-4563-A901-E7D6390A947B}"/>
                </a:ext>
              </a:extLst>
            </p:cNvPr>
            <p:cNvSpPr/>
            <p:nvPr/>
          </p:nvSpPr>
          <p:spPr>
            <a:xfrm>
              <a:off x="4787900" y="901700"/>
              <a:ext cx="1009650" cy="914400"/>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900">
                  <a:effectLst/>
                  <a:latin typeface="Times New Roman" panose="02020603050405020304" pitchFamily="18" charset="0"/>
                  <a:ea typeface="Times New Roman" panose="02020603050405020304" pitchFamily="18" charset="0"/>
                </a:rPr>
                <a:t>Recharges</a:t>
              </a:r>
              <a:endParaRPr lang="en-IN" sz="1100">
                <a:effectLst/>
                <a:latin typeface="Times New Roman" panose="02020603050405020304" pitchFamily="18" charset="0"/>
                <a:ea typeface="Times New Roman" panose="02020603050405020304" pitchFamily="18" charset="0"/>
              </a:endParaRPr>
            </a:p>
          </p:txBody>
        </p:sp>
        <p:cxnSp>
          <p:nvCxnSpPr>
            <p:cNvPr id="17" name="Connector: Curved 16">
              <a:extLst>
                <a:ext uri="{FF2B5EF4-FFF2-40B4-BE49-F238E27FC236}">
                  <a16:creationId xmlns:a16="http://schemas.microsoft.com/office/drawing/2014/main" id="{D34FCC2F-6804-4E89-9C17-A61FBBAAA854}"/>
                </a:ext>
              </a:extLst>
            </p:cNvPr>
            <p:cNvCxnSpPr/>
            <p:nvPr/>
          </p:nvCxnSpPr>
          <p:spPr>
            <a:xfrm flipV="1">
              <a:off x="3765550" y="1403350"/>
              <a:ext cx="1022350" cy="533400"/>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8" name="Connector: Curved 17">
              <a:extLst>
                <a:ext uri="{FF2B5EF4-FFF2-40B4-BE49-F238E27FC236}">
                  <a16:creationId xmlns:a16="http://schemas.microsoft.com/office/drawing/2014/main" id="{06B4B47A-FBEB-4957-B305-4FEAB55B796E}"/>
                </a:ext>
              </a:extLst>
            </p:cNvPr>
            <p:cNvCxnSpPr/>
            <p:nvPr/>
          </p:nvCxnSpPr>
          <p:spPr>
            <a:xfrm flipH="1" flipV="1">
              <a:off x="4197350" y="520700"/>
              <a:ext cx="679450" cy="565150"/>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Text Box 2">
              <a:extLst>
                <a:ext uri="{FF2B5EF4-FFF2-40B4-BE49-F238E27FC236}">
                  <a16:creationId xmlns:a16="http://schemas.microsoft.com/office/drawing/2014/main" id="{F8CD7114-1C0C-4034-BEF3-46E1E0287E79}"/>
                </a:ext>
              </a:extLst>
            </p:cNvPr>
            <p:cNvSpPr txBox="1">
              <a:spLocks noChangeArrowheads="1"/>
            </p:cNvSpPr>
            <p:nvPr/>
          </p:nvSpPr>
          <p:spPr bwMode="auto">
            <a:xfrm>
              <a:off x="1047750" y="1403350"/>
              <a:ext cx="577850" cy="3175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r>
                <a:rPr lang="en-US" sz="110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Log in</a:t>
              </a:r>
              <a:endParaRPr lang="en-IN" sz="1100">
                <a:effectLst/>
                <a:latin typeface="Times New Roman" panose="02020603050405020304" pitchFamily="18" charset="0"/>
                <a:ea typeface="Times New Roman" panose="02020603050405020304" pitchFamily="18" charset="0"/>
              </a:endParaRPr>
            </a:p>
          </p:txBody>
        </p:sp>
        <p:sp>
          <p:nvSpPr>
            <p:cNvPr id="20" name="Text Box 2">
              <a:extLst>
                <a:ext uri="{FF2B5EF4-FFF2-40B4-BE49-F238E27FC236}">
                  <a16:creationId xmlns:a16="http://schemas.microsoft.com/office/drawing/2014/main" id="{2688BD0D-A94E-4DE3-AE06-D4C8E0CEBD51}"/>
                </a:ext>
              </a:extLst>
            </p:cNvPr>
            <p:cNvSpPr txBox="1">
              <a:spLocks noChangeArrowheads="1"/>
            </p:cNvSpPr>
            <p:nvPr/>
          </p:nvSpPr>
          <p:spPr bwMode="auto">
            <a:xfrm rot="3297278">
              <a:off x="901700" y="2359025"/>
              <a:ext cx="971550" cy="3429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r>
                <a:rPr lang="en-US" sz="110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Had query</a:t>
              </a:r>
              <a:endParaRPr lang="en-IN" sz="1100">
                <a:effectLst/>
                <a:latin typeface="Times New Roman" panose="02020603050405020304" pitchFamily="18" charset="0"/>
                <a:ea typeface="Times New Roman" panose="02020603050405020304" pitchFamily="18" charset="0"/>
              </a:endParaRPr>
            </a:p>
          </p:txBody>
        </p:sp>
        <p:sp>
          <p:nvSpPr>
            <p:cNvPr id="21" name="Text Box 2">
              <a:extLst>
                <a:ext uri="{FF2B5EF4-FFF2-40B4-BE49-F238E27FC236}">
                  <a16:creationId xmlns:a16="http://schemas.microsoft.com/office/drawing/2014/main" id="{C7551C4C-5575-40AA-BCEA-C381A1310D4B}"/>
                </a:ext>
              </a:extLst>
            </p:cNvPr>
            <p:cNvSpPr txBox="1">
              <a:spLocks noChangeArrowheads="1"/>
            </p:cNvSpPr>
            <p:nvPr/>
          </p:nvSpPr>
          <p:spPr bwMode="auto">
            <a:xfrm>
              <a:off x="4464050" y="577850"/>
              <a:ext cx="622300" cy="2794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r>
                <a:rPr lang="en-US" sz="110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updates</a:t>
              </a:r>
              <a:endParaRPr lang="en-IN"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07160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6A1C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Snapshot of web application.​</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solidFill>
                  <a:schemeClr val="tx1">
                    <a:lumMod val="85000"/>
                    <a:lumOff val="15000"/>
                  </a:schemeClr>
                </a:solidFill>
              </a:rPr>
              <a:t>There are few snapshot of web application with description included next. </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solidFill>
                  <a:schemeClr val="tx1">
                    <a:lumMod val="85000"/>
                    <a:lumOff val="15000"/>
                  </a:schemeClr>
                </a:solidFill>
              </a:rPr>
              <a:t>2022</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solidFill>
                  <a:schemeClr val="tx1">
                    <a:lumMod val="85000"/>
                    <a:lumOff val="15000"/>
                  </a:schemeClr>
                </a:solidFill>
              </a:rPr>
              <a:t>Online Recharge System</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C43F-45EA-416E-90EA-278C8C749B5C}"/>
              </a:ext>
            </a:extLst>
          </p:cNvPr>
          <p:cNvSpPr>
            <a:spLocks noGrp="1"/>
          </p:cNvSpPr>
          <p:nvPr>
            <p:ph type="title"/>
          </p:nvPr>
        </p:nvSpPr>
        <p:spPr/>
        <p:txBody>
          <a:bodyPr/>
          <a:lstStyle/>
          <a:p>
            <a:r>
              <a:rPr lang="en-IN" dirty="0"/>
              <a:t>Home page</a:t>
            </a:r>
          </a:p>
        </p:txBody>
      </p:sp>
      <p:sp>
        <p:nvSpPr>
          <p:cNvPr id="4" name="Date Placeholder 3">
            <a:extLst>
              <a:ext uri="{FF2B5EF4-FFF2-40B4-BE49-F238E27FC236}">
                <a16:creationId xmlns:a16="http://schemas.microsoft.com/office/drawing/2014/main" id="{E8C65070-3349-40DE-84D2-45CB57F6BBB3}"/>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5636F04A-44BF-4277-9983-E7742BAB3181}"/>
              </a:ext>
            </a:extLst>
          </p:cNvPr>
          <p:cNvSpPr>
            <a:spLocks noGrp="1"/>
          </p:cNvSpPr>
          <p:nvPr>
            <p:ph type="ftr" sz="quarter" idx="11"/>
          </p:nvPr>
        </p:nvSpPr>
        <p:spPr/>
        <p:txBody>
          <a:bodyPr/>
          <a:lstStyle/>
          <a:p>
            <a:r>
              <a:rPr lang="en-US" dirty="0"/>
              <a:t>Online Recharge System</a:t>
            </a:r>
          </a:p>
        </p:txBody>
      </p:sp>
      <p:sp>
        <p:nvSpPr>
          <p:cNvPr id="6" name="Slide Number Placeholder 5">
            <a:extLst>
              <a:ext uri="{FF2B5EF4-FFF2-40B4-BE49-F238E27FC236}">
                <a16:creationId xmlns:a16="http://schemas.microsoft.com/office/drawing/2014/main" id="{C83072B1-6FAC-4B55-900A-74A39ADBD640}"/>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8" name="Picture 7">
            <a:extLst>
              <a:ext uri="{FF2B5EF4-FFF2-40B4-BE49-F238E27FC236}">
                <a16:creationId xmlns:a16="http://schemas.microsoft.com/office/drawing/2014/main" id="{433E15CF-92A0-4432-8C7F-860D2A5E13ED}"/>
              </a:ext>
            </a:extLst>
          </p:cNvPr>
          <p:cNvPicPr>
            <a:picLocks noChangeAspect="1"/>
          </p:cNvPicPr>
          <p:nvPr/>
        </p:nvPicPr>
        <p:blipFill rotWithShape="1">
          <a:blip r:embed="rId2"/>
          <a:srcRect t="1" b="42309"/>
          <a:stretch/>
        </p:blipFill>
        <p:spPr>
          <a:xfrm>
            <a:off x="2057259" y="2272938"/>
            <a:ext cx="8077482" cy="3988526"/>
          </a:xfrm>
          <a:prstGeom prst="rect">
            <a:avLst/>
          </a:prstGeom>
        </p:spPr>
      </p:pic>
      <p:sp>
        <p:nvSpPr>
          <p:cNvPr id="9" name="Rectangle: Rounded Corners 8">
            <a:extLst>
              <a:ext uri="{FF2B5EF4-FFF2-40B4-BE49-F238E27FC236}">
                <a16:creationId xmlns:a16="http://schemas.microsoft.com/office/drawing/2014/main" id="{02CD9A22-8574-4A10-BF71-C81635A0CAE7}"/>
              </a:ext>
            </a:extLst>
          </p:cNvPr>
          <p:cNvSpPr/>
          <p:nvPr/>
        </p:nvSpPr>
        <p:spPr>
          <a:xfrm>
            <a:off x="9394371" y="3658826"/>
            <a:ext cx="1959429"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ysClr val="windowText" lastClr="000000"/>
                </a:solidFill>
              </a:rPr>
              <a:t>For Signup with our site</a:t>
            </a:r>
          </a:p>
        </p:txBody>
      </p:sp>
      <p:sp>
        <p:nvSpPr>
          <p:cNvPr id="10" name="Rectangle: Rounded Corners 9">
            <a:extLst>
              <a:ext uri="{FF2B5EF4-FFF2-40B4-BE49-F238E27FC236}">
                <a16:creationId xmlns:a16="http://schemas.microsoft.com/office/drawing/2014/main" id="{B8B0FA32-E988-401F-AB40-895B3A8326C3}"/>
              </a:ext>
            </a:extLst>
          </p:cNvPr>
          <p:cNvSpPr/>
          <p:nvPr/>
        </p:nvSpPr>
        <p:spPr>
          <a:xfrm>
            <a:off x="8754291" y="1363505"/>
            <a:ext cx="1959429"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ysClr val="windowText" lastClr="000000"/>
                </a:solidFill>
              </a:rPr>
              <a:t>For Login into account</a:t>
            </a:r>
          </a:p>
        </p:txBody>
      </p:sp>
      <p:sp>
        <p:nvSpPr>
          <p:cNvPr id="11" name="Rectangle: Rounded Corners 10">
            <a:extLst>
              <a:ext uri="{FF2B5EF4-FFF2-40B4-BE49-F238E27FC236}">
                <a16:creationId xmlns:a16="http://schemas.microsoft.com/office/drawing/2014/main" id="{7029348A-54BE-4403-BE9D-6040A2561A7B}"/>
              </a:ext>
            </a:extLst>
          </p:cNvPr>
          <p:cNvSpPr/>
          <p:nvPr/>
        </p:nvSpPr>
        <p:spPr>
          <a:xfrm>
            <a:off x="354874" y="4267201"/>
            <a:ext cx="1959429"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ysClr val="windowText" lastClr="000000"/>
                </a:solidFill>
              </a:rPr>
              <a:t>Dashboard that will be showed after login</a:t>
            </a:r>
          </a:p>
        </p:txBody>
      </p:sp>
      <p:sp>
        <p:nvSpPr>
          <p:cNvPr id="12" name="Rectangle: Rounded Corners 11">
            <a:extLst>
              <a:ext uri="{FF2B5EF4-FFF2-40B4-BE49-F238E27FC236}">
                <a16:creationId xmlns:a16="http://schemas.microsoft.com/office/drawing/2014/main" id="{B24A8992-9F32-45FD-B99A-2C31C69C9892}"/>
              </a:ext>
            </a:extLst>
          </p:cNvPr>
          <p:cNvSpPr/>
          <p:nvPr/>
        </p:nvSpPr>
        <p:spPr>
          <a:xfrm>
            <a:off x="1621971" y="1437528"/>
            <a:ext cx="1959429"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ysClr val="windowText" lastClr="000000"/>
                </a:solidFill>
              </a:rPr>
              <a:t>For Recharging </a:t>
            </a:r>
          </a:p>
        </p:txBody>
      </p:sp>
      <p:sp>
        <p:nvSpPr>
          <p:cNvPr id="13" name="Rectangle: Rounded Corners 12">
            <a:extLst>
              <a:ext uri="{FF2B5EF4-FFF2-40B4-BE49-F238E27FC236}">
                <a16:creationId xmlns:a16="http://schemas.microsoft.com/office/drawing/2014/main" id="{99D5AAE3-A575-4B91-AF59-557D26FEEE47}"/>
              </a:ext>
            </a:extLst>
          </p:cNvPr>
          <p:cNvSpPr/>
          <p:nvPr/>
        </p:nvSpPr>
        <p:spPr>
          <a:xfrm>
            <a:off x="5340533" y="1416064"/>
            <a:ext cx="1959429" cy="43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ysClr val="windowText" lastClr="000000"/>
                </a:solidFill>
              </a:rPr>
              <a:t>Contacting us for help</a:t>
            </a:r>
          </a:p>
        </p:txBody>
      </p:sp>
      <p:cxnSp>
        <p:nvCxnSpPr>
          <p:cNvPr id="15" name="Connector: Curved 14">
            <a:extLst>
              <a:ext uri="{FF2B5EF4-FFF2-40B4-BE49-F238E27FC236}">
                <a16:creationId xmlns:a16="http://schemas.microsoft.com/office/drawing/2014/main" id="{52D935DD-8E8F-450A-8FB9-62706352BC97}"/>
              </a:ext>
            </a:extLst>
          </p:cNvPr>
          <p:cNvCxnSpPr>
            <a:stCxn id="11" idx="3"/>
          </p:cNvCxnSpPr>
          <p:nvPr/>
        </p:nvCxnSpPr>
        <p:spPr>
          <a:xfrm flipV="1">
            <a:off x="2314303" y="2708366"/>
            <a:ext cx="1267097" cy="1776549"/>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or: Curved 16">
            <a:extLst>
              <a:ext uri="{FF2B5EF4-FFF2-40B4-BE49-F238E27FC236}">
                <a16:creationId xmlns:a16="http://schemas.microsoft.com/office/drawing/2014/main" id="{BF084E5E-9E72-4BBC-B3C0-70E4FD04DE26}"/>
              </a:ext>
            </a:extLst>
          </p:cNvPr>
          <p:cNvCxnSpPr>
            <a:stCxn id="12" idx="3"/>
          </p:cNvCxnSpPr>
          <p:nvPr/>
        </p:nvCxnSpPr>
        <p:spPr>
          <a:xfrm>
            <a:off x="3581400" y="1655242"/>
            <a:ext cx="642257" cy="726553"/>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32E01ABD-8EF3-413F-B535-33426C1FE696}"/>
              </a:ext>
            </a:extLst>
          </p:cNvPr>
          <p:cNvCxnSpPr/>
          <p:nvPr/>
        </p:nvCxnSpPr>
        <p:spPr>
          <a:xfrm rot="5400000">
            <a:off x="4899357" y="1972322"/>
            <a:ext cx="651578" cy="41801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D050286B-1E2C-4C73-9C21-336E00709E56}"/>
              </a:ext>
            </a:extLst>
          </p:cNvPr>
          <p:cNvCxnSpPr/>
          <p:nvPr/>
        </p:nvCxnSpPr>
        <p:spPr>
          <a:xfrm rot="5400000">
            <a:off x="8874494" y="2077149"/>
            <a:ext cx="634809" cy="78377"/>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Curved 22">
            <a:extLst>
              <a:ext uri="{FF2B5EF4-FFF2-40B4-BE49-F238E27FC236}">
                <a16:creationId xmlns:a16="http://schemas.microsoft.com/office/drawing/2014/main" id="{FE3212E1-3350-47D0-87A8-2D11E8B6A734}"/>
              </a:ext>
            </a:extLst>
          </p:cNvPr>
          <p:cNvCxnSpPr/>
          <p:nvPr/>
        </p:nvCxnSpPr>
        <p:spPr>
          <a:xfrm rot="16200000" flipV="1">
            <a:off x="9725773" y="2814570"/>
            <a:ext cx="950460" cy="73805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586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5C22-46DC-4CE8-BDD3-F3EBFAA40F21}"/>
              </a:ext>
            </a:extLst>
          </p:cNvPr>
          <p:cNvSpPr>
            <a:spLocks noGrp="1"/>
          </p:cNvSpPr>
          <p:nvPr>
            <p:ph type="title"/>
          </p:nvPr>
        </p:nvSpPr>
        <p:spPr/>
        <p:txBody>
          <a:bodyPr/>
          <a:lstStyle/>
          <a:p>
            <a:r>
              <a:rPr lang="en-IN" dirty="0"/>
              <a:t>User dashboard</a:t>
            </a:r>
          </a:p>
        </p:txBody>
      </p:sp>
      <p:sp>
        <p:nvSpPr>
          <p:cNvPr id="4" name="Date Placeholder 3">
            <a:extLst>
              <a:ext uri="{FF2B5EF4-FFF2-40B4-BE49-F238E27FC236}">
                <a16:creationId xmlns:a16="http://schemas.microsoft.com/office/drawing/2014/main" id="{CEBB47AD-6E57-4164-844E-5CC0BF133CF1}"/>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7C77F3C1-0D68-4490-B1DF-0FE3B2537464}"/>
              </a:ext>
            </a:extLst>
          </p:cNvPr>
          <p:cNvSpPr>
            <a:spLocks noGrp="1"/>
          </p:cNvSpPr>
          <p:nvPr>
            <p:ph type="ftr" sz="quarter" idx="11"/>
          </p:nvPr>
        </p:nvSpPr>
        <p:spPr/>
        <p:txBody>
          <a:bodyPr/>
          <a:lstStyle/>
          <a:p>
            <a:r>
              <a:rPr lang="en-US" dirty="0"/>
              <a:t>Online Recharge System</a:t>
            </a:r>
          </a:p>
        </p:txBody>
      </p:sp>
      <p:sp>
        <p:nvSpPr>
          <p:cNvPr id="6" name="Slide Number Placeholder 5">
            <a:extLst>
              <a:ext uri="{FF2B5EF4-FFF2-40B4-BE49-F238E27FC236}">
                <a16:creationId xmlns:a16="http://schemas.microsoft.com/office/drawing/2014/main" id="{2B2A0A7F-CDE0-43DE-98C3-0DC6CEB19030}"/>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8" name="Picture 7">
            <a:extLst>
              <a:ext uri="{FF2B5EF4-FFF2-40B4-BE49-F238E27FC236}">
                <a16:creationId xmlns:a16="http://schemas.microsoft.com/office/drawing/2014/main" id="{85FA0951-FA3A-4FEB-8553-432BC37ABA21}"/>
              </a:ext>
            </a:extLst>
          </p:cNvPr>
          <p:cNvPicPr>
            <a:picLocks noChangeAspect="1"/>
          </p:cNvPicPr>
          <p:nvPr/>
        </p:nvPicPr>
        <p:blipFill>
          <a:blip r:embed="rId2"/>
          <a:stretch>
            <a:fillRect/>
          </a:stretch>
        </p:blipFill>
        <p:spPr>
          <a:xfrm>
            <a:off x="1619794" y="1807815"/>
            <a:ext cx="9248503" cy="3631944"/>
          </a:xfrm>
          <a:prstGeom prst="rect">
            <a:avLst/>
          </a:prstGeom>
        </p:spPr>
      </p:pic>
      <p:sp>
        <p:nvSpPr>
          <p:cNvPr id="9" name="Rectangle: Rounded Corners 8">
            <a:extLst>
              <a:ext uri="{FF2B5EF4-FFF2-40B4-BE49-F238E27FC236}">
                <a16:creationId xmlns:a16="http://schemas.microsoft.com/office/drawing/2014/main" id="{8168C962-9859-4408-B5F1-7614B7DFE553}"/>
              </a:ext>
            </a:extLst>
          </p:cNvPr>
          <p:cNvSpPr/>
          <p:nvPr/>
        </p:nvSpPr>
        <p:spPr>
          <a:xfrm>
            <a:off x="7768045" y="2048837"/>
            <a:ext cx="1304109"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Username</a:t>
            </a:r>
          </a:p>
        </p:txBody>
      </p:sp>
      <p:sp>
        <p:nvSpPr>
          <p:cNvPr id="10" name="Rectangle: Rounded Corners 9">
            <a:extLst>
              <a:ext uri="{FF2B5EF4-FFF2-40B4-BE49-F238E27FC236}">
                <a16:creationId xmlns:a16="http://schemas.microsoft.com/office/drawing/2014/main" id="{666CDD74-ED0C-4374-9C20-408FEA6907AC}"/>
              </a:ext>
            </a:extLst>
          </p:cNvPr>
          <p:cNvSpPr/>
          <p:nvPr/>
        </p:nvSpPr>
        <p:spPr>
          <a:xfrm>
            <a:off x="7768045" y="2454878"/>
            <a:ext cx="143256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Wallet Balance</a:t>
            </a:r>
          </a:p>
        </p:txBody>
      </p:sp>
      <p:sp>
        <p:nvSpPr>
          <p:cNvPr id="11" name="Rectangle: Rounded Corners 10">
            <a:extLst>
              <a:ext uri="{FF2B5EF4-FFF2-40B4-BE49-F238E27FC236}">
                <a16:creationId xmlns:a16="http://schemas.microsoft.com/office/drawing/2014/main" id="{83C56DFB-E6BC-4565-B334-B0BEFB17A627}"/>
              </a:ext>
            </a:extLst>
          </p:cNvPr>
          <p:cNvSpPr/>
          <p:nvPr/>
        </p:nvSpPr>
        <p:spPr>
          <a:xfrm>
            <a:off x="7768044" y="2876805"/>
            <a:ext cx="143256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Phone Number</a:t>
            </a:r>
          </a:p>
        </p:txBody>
      </p:sp>
      <p:sp>
        <p:nvSpPr>
          <p:cNvPr id="12" name="Rectangle: Rounded Corners 11">
            <a:extLst>
              <a:ext uri="{FF2B5EF4-FFF2-40B4-BE49-F238E27FC236}">
                <a16:creationId xmlns:a16="http://schemas.microsoft.com/office/drawing/2014/main" id="{C3DA74C0-A69D-4967-B3EF-C83C0AC9F3CE}"/>
              </a:ext>
            </a:extLst>
          </p:cNvPr>
          <p:cNvSpPr/>
          <p:nvPr/>
        </p:nvSpPr>
        <p:spPr>
          <a:xfrm>
            <a:off x="7768043" y="3298732"/>
            <a:ext cx="1432561"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Email Id</a:t>
            </a:r>
          </a:p>
        </p:txBody>
      </p:sp>
      <p:sp>
        <p:nvSpPr>
          <p:cNvPr id="13" name="Rectangle: Rounded Corners 12">
            <a:extLst>
              <a:ext uri="{FF2B5EF4-FFF2-40B4-BE49-F238E27FC236}">
                <a16:creationId xmlns:a16="http://schemas.microsoft.com/office/drawing/2014/main" id="{CF971D7A-30AE-4EED-BB24-89F5022F8495}"/>
              </a:ext>
            </a:extLst>
          </p:cNvPr>
          <p:cNvSpPr/>
          <p:nvPr/>
        </p:nvSpPr>
        <p:spPr>
          <a:xfrm>
            <a:off x="2148839" y="2993932"/>
            <a:ext cx="1432561" cy="435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ysClr val="windowText" lastClr="000000"/>
                </a:solidFill>
              </a:rPr>
              <a:t>Previous Transaction</a:t>
            </a:r>
          </a:p>
        </p:txBody>
      </p:sp>
      <p:cxnSp>
        <p:nvCxnSpPr>
          <p:cNvPr id="15" name="Connector: Curved 14">
            <a:extLst>
              <a:ext uri="{FF2B5EF4-FFF2-40B4-BE49-F238E27FC236}">
                <a16:creationId xmlns:a16="http://schemas.microsoft.com/office/drawing/2014/main" id="{5D587B1E-DA86-43F2-8BE7-6ABFF40ABA34}"/>
              </a:ext>
            </a:extLst>
          </p:cNvPr>
          <p:cNvCxnSpPr>
            <a:stCxn id="9" idx="1"/>
          </p:cNvCxnSpPr>
          <p:nvPr/>
        </p:nvCxnSpPr>
        <p:spPr>
          <a:xfrm rot="10800000" flipV="1">
            <a:off x="6753497" y="2201236"/>
            <a:ext cx="1014548" cy="55844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or: Curved 16">
            <a:extLst>
              <a:ext uri="{FF2B5EF4-FFF2-40B4-BE49-F238E27FC236}">
                <a16:creationId xmlns:a16="http://schemas.microsoft.com/office/drawing/2014/main" id="{530F334C-A1DB-42CE-BB92-180997B00997}"/>
              </a:ext>
            </a:extLst>
          </p:cNvPr>
          <p:cNvCxnSpPr>
            <a:stCxn id="10" idx="1"/>
          </p:cNvCxnSpPr>
          <p:nvPr/>
        </p:nvCxnSpPr>
        <p:spPr>
          <a:xfrm rot="10800000" flipV="1">
            <a:off x="6783977" y="2607278"/>
            <a:ext cx="984068" cy="38665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B48F8532-1753-4611-BE1C-5ADFD46C173E}"/>
              </a:ext>
            </a:extLst>
          </p:cNvPr>
          <p:cNvCxnSpPr/>
          <p:nvPr/>
        </p:nvCxnSpPr>
        <p:spPr>
          <a:xfrm rot="10800000" flipV="1">
            <a:off x="6992983" y="3042346"/>
            <a:ext cx="775060" cy="22788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14DE19F9-9D40-4F43-B0A8-58521F450508}"/>
              </a:ext>
            </a:extLst>
          </p:cNvPr>
          <p:cNvCxnSpPr/>
          <p:nvPr/>
        </p:nvCxnSpPr>
        <p:spPr>
          <a:xfrm rot="10800000" flipV="1">
            <a:off x="7097487" y="3399973"/>
            <a:ext cx="670557" cy="8643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Curved 22">
            <a:extLst>
              <a:ext uri="{FF2B5EF4-FFF2-40B4-BE49-F238E27FC236}">
                <a16:creationId xmlns:a16="http://schemas.microsoft.com/office/drawing/2014/main" id="{41DF7E8E-1B6A-4420-92D5-778640993F74}"/>
              </a:ext>
            </a:extLst>
          </p:cNvPr>
          <p:cNvCxnSpPr/>
          <p:nvPr/>
        </p:nvCxnSpPr>
        <p:spPr>
          <a:xfrm rot="5400000">
            <a:off x="2621100" y="3429181"/>
            <a:ext cx="479332" cy="47897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391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F107-BEF1-4947-B16F-8299FFA21F0C}"/>
              </a:ext>
            </a:extLst>
          </p:cNvPr>
          <p:cNvSpPr>
            <a:spLocks noGrp="1"/>
          </p:cNvSpPr>
          <p:nvPr>
            <p:ph type="title"/>
          </p:nvPr>
        </p:nvSpPr>
        <p:spPr/>
        <p:txBody>
          <a:bodyPr/>
          <a:lstStyle/>
          <a:p>
            <a:r>
              <a:rPr lang="en-IN" dirty="0"/>
              <a:t>Admin dashboard</a:t>
            </a:r>
          </a:p>
        </p:txBody>
      </p:sp>
      <p:sp>
        <p:nvSpPr>
          <p:cNvPr id="4" name="Date Placeholder 3">
            <a:extLst>
              <a:ext uri="{FF2B5EF4-FFF2-40B4-BE49-F238E27FC236}">
                <a16:creationId xmlns:a16="http://schemas.microsoft.com/office/drawing/2014/main" id="{89514C47-5C9B-4E0D-8D9A-BA10F2228A58}"/>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3E6383F1-24E2-42FB-8A75-CE53AF5E2CCE}"/>
              </a:ext>
            </a:extLst>
          </p:cNvPr>
          <p:cNvSpPr>
            <a:spLocks noGrp="1"/>
          </p:cNvSpPr>
          <p:nvPr>
            <p:ph type="ftr" sz="quarter" idx="11"/>
          </p:nvPr>
        </p:nvSpPr>
        <p:spPr/>
        <p:txBody>
          <a:bodyPr/>
          <a:lstStyle/>
          <a:p>
            <a:r>
              <a:rPr lang="en-US" dirty="0"/>
              <a:t>Online Recharge System</a:t>
            </a:r>
          </a:p>
        </p:txBody>
      </p:sp>
      <p:sp>
        <p:nvSpPr>
          <p:cNvPr id="6" name="Slide Number Placeholder 5">
            <a:extLst>
              <a:ext uri="{FF2B5EF4-FFF2-40B4-BE49-F238E27FC236}">
                <a16:creationId xmlns:a16="http://schemas.microsoft.com/office/drawing/2014/main" id="{F9AE0B9C-E543-4ABE-A45C-0F7E670FDB98}"/>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8" name="Picture 7">
            <a:extLst>
              <a:ext uri="{FF2B5EF4-FFF2-40B4-BE49-F238E27FC236}">
                <a16:creationId xmlns:a16="http://schemas.microsoft.com/office/drawing/2014/main" id="{077C0A55-6BCB-4997-9CEA-443F1DA1DCC8}"/>
              </a:ext>
            </a:extLst>
          </p:cNvPr>
          <p:cNvPicPr>
            <a:picLocks noChangeAspect="1"/>
          </p:cNvPicPr>
          <p:nvPr/>
        </p:nvPicPr>
        <p:blipFill>
          <a:blip r:embed="rId2"/>
          <a:stretch>
            <a:fillRect/>
          </a:stretch>
        </p:blipFill>
        <p:spPr>
          <a:xfrm>
            <a:off x="816791" y="2147750"/>
            <a:ext cx="10558418" cy="4208600"/>
          </a:xfrm>
          <a:prstGeom prst="rect">
            <a:avLst/>
          </a:prstGeom>
        </p:spPr>
      </p:pic>
      <p:sp>
        <p:nvSpPr>
          <p:cNvPr id="9" name="Rectangle: Rounded Corners 8">
            <a:extLst>
              <a:ext uri="{FF2B5EF4-FFF2-40B4-BE49-F238E27FC236}">
                <a16:creationId xmlns:a16="http://schemas.microsoft.com/office/drawing/2014/main" id="{DB68AA77-EA6C-46CF-9AF0-81EE504A026A}"/>
              </a:ext>
            </a:extLst>
          </p:cNvPr>
          <p:cNvSpPr/>
          <p:nvPr/>
        </p:nvSpPr>
        <p:spPr>
          <a:xfrm>
            <a:off x="9553303" y="2360023"/>
            <a:ext cx="1933303" cy="461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To add new plan</a:t>
            </a:r>
          </a:p>
        </p:txBody>
      </p:sp>
      <p:sp>
        <p:nvSpPr>
          <p:cNvPr id="10" name="Rectangle: Rounded Corners 9">
            <a:extLst>
              <a:ext uri="{FF2B5EF4-FFF2-40B4-BE49-F238E27FC236}">
                <a16:creationId xmlns:a16="http://schemas.microsoft.com/office/drawing/2014/main" id="{DB94987E-EA5B-46DD-B69F-35988FFF3E39}"/>
              </a:ext>
            </a:extLst>
          </p:cNvPr>
          <p:cNvSpPr/>
          <p:nvPr/>
        </p:nvSpPr>
        <p:spPr>
          <a:xfrm>
            <a:off x="5586548" y="2490651"/>
            <a:ext cx="2059578"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To remove old plan</a:t>
            </a:r>
          </a:p>
        </p:txBody>
      </p:sp>
      <p:sp>
        <p:nvSpPr>
          <p:cNvPr id="11" name="Rectangle: Rounded Corners 10">
            <a:extLst>
              <a:ext uri="{FF2B5EF4-FFF2-40B4-BE49-F238E27FC236}">
                <a16:creationId xmlns:a16="http://schemas.microsoft.com/office/drawing/2014/main" id="{8A700C64-D10D-4F28-97BC-4C4364159448}"/>
              </a:ext>
            </a:extLst>
          </p:cNvPr>
          <p:cNvSpPr/>
          <p:nvPr/>
        </p:nvSpPr>
        <p:spPr>
          <a:xfrm>
            <a:off x="6616337" y="4327706"/>
            <a:ext cx="2059578" cy="566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Queries from support table</a:t>
            </a:r>
          </a:p>
        </p:txBody>
      </p:sp>
      <p:cxnSp>
        <p:nvCxnSpPr>
          <p:cNvPr id="13" name="Connector: Curved 12">
            <a:extLst>
              <a:ext uri="{FF2B5EF4-FFF2-40B4-BE49-F238E27FC236}">
                <a16:creationId xmlns:a16="http://schemas.microsoft.com/office/drawing/2014/main" id="{1395BE2B-6717-474B-94D2-66891B9792C8}"/>
              </a:ext>
            </a:extLst>
          </p:cNvPr>
          <p:cNvCxnSpPr/>
          <p:nvPr/>
        </p:nvCxnSpPr>
        <p:spPr>
          <a:xfrm rot="16200000" flipH="1">
            <a:off x="9901646" y="3048000"/>
            <a:ext cx="766354" cy="31350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Curved 14">
            <a:extLst>
              <a:ext uri="{FF2B5EF4-FFF2-40B4-BE49-F238E27FC236}">
                <a16:creationId xmlns:a16="http://schemas.microsoft.com/office/drawing/2014/main" id="{E69F8FB7-D3EA-4015-88ED-AD88537D54A1}"/>
              </a:ext>
            </a:extLst>
          </p:cNvPr>
          <p:cNvCxnSpPr/>
          <p:nvPr/>
        </p:nvCxnSpPr>
        <p:spPr>
          <a:xfrm rot="5400000">
            <a:off x="5319123" y="3189878"/>
            <a:ext cx="1002574" cy="69051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6E10FA93-1432-4DB3-A966-C5AAB3833C53}"/>
              </a:ext>
            </a:extLst>
          </p:cNvPr>
          <p:cNvCxnSpPr/>
          <p:nvPr/>
        </p:nvCxnSpPr>
        <p:spPr>
          <a:xfrm rot="10800000" flipV="1">
            <a:off x="5390607" y="4711337"/>
            <a:ext cx="1225731" cy="41801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810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1BA8-6B0F-4051-8F88-9FD3E6247051}"/>
              </a:ext>
            </a:extLst>
          </p:cNvPr>
          <p:cNvSpPr>
            <a:spLocks noGrp="1"/>
          </p:cNvSpPr>
          <p:nvPr>
            <p:ph type="title"/>
          </p:nvPr>
        </p:nvSpPr>
        <p:spPr/>
        <p:txBody>
          <a:bodyPr/>
          <a:lstStyle/>
          <a:p>
            <a:r>
              <a:rPr lang="en-IN" dirty="0"/>
              <a:t>Recharge </a:t>
            </a:r>
          </a:p>
        </p:txBody>
      </p:sp>
      <p:sp>
        <p:nvSpPr>
          <p:cNvPr id="4" name="Date Placeholder 3">
            <a:extLst>
              <a:ext uri="{FF2B5EF4-FFF2-40B4-BE49-F238E27FC236}">
                <a16:creationId xmlns:a16="http://schemas.microsoft.com/office/drawing/2014/main" id="{0300BEB2-3A58-4D72-A57A-066A7D61DAD1}"/>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ACE9684B-A536-4919-A5C8-B0984AD9B9BB}"/>
              </a:ext>
            </a:extLst>
          </p:cNvPr>
          <p:cNvSpPr>
            <a:spLocks noGrp="1"/>
          </p:cNvSpPr>
          <p:nvPr>
            <p:ph type="ftr" sz="quarter" idx="11"/>
          </p:nvPr>
        </p:nvSpPr>
        <p:spPr/>
        <p:txBody>
          <a:bodyPr/>
          <a:lstStyle/>
          <a:p>
            <a:r>
              <a:rPr lang="en-US" dirty="0"/>
              <a:t>Online Recharge System</a:t>
            </a:r>
          </a:p>
        </p:txBody>
      </p:sp>
      <p:sp>
        <p:nvSpPr>
          <p:cNvPr id="6" name="Slide Number Placeholder 5">
            <a:extLst>
              <a:ext uri="{FF2B5EF4-FFF2-40B4-BE49-F238E27FC236}">
                <a16:creationId xmlns:a16="http://schemas.microsoft.com/office/drawing/2014/main" id="{67F6969B-7BDE-4208-9BE0-DF2C8AACD43C}"/>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8" name="Picture 7">
            <a:extLst>
              <a:ext uri="{FF2B5EF4-FFF2-40B4-BE49-F238E27FC236}">
                <a16:creationId xmlns:a16="http://schemas.microsoft.com/office/drawing/2014/main" id="{6ACF1021-FAB9-4D5F-9028-84C5CC11C2A5}"/>
              </a:ext>
            </a:extLst>
          </p:cNvPr>
          <p:cNvPicPr>
            <a:picLocks noChangeAspect="1"/>
          </p:cNvPicPr>
          <p:nvPr/>
        </p:nvPicPr>
        <p:blipFill>
          <a:blip r:embed="rId2"/>
          <a:stretch>
            <a:fillRect/>
          </a:stretch>
        </p:blipFill>
        <p:spPr>
          <a:xfrm>
            <a:off x="1054587" y="2188253"/>
            <a:ext cx="10082825" cy="4168097"/>
          </a:xfrm>
          <a:prstGeom prst="rect">
            <a:avLst/>
          </a:prstGeom>
        </p:spPr>
      </p:pic>
      <p:sp>
        <p:nvSpPr>
          <p:cNvPr id="9" name="Rectangle: Rounded Corners 8">
            <a:extLst>
              <a:ext uri="{FF2B5EF4-FFF2-40B4-BE49-F238E27FC236}">
                <a16:creationId xmlns:a16="http://schemas.microsoft.com/office/drawing/2014/main" id="{A3487F83-A893-45EB-A192-7AE886C2C3EA}"/>
              </a:ext>
            </a:extLst>
          </p:cNvPr>
          <p:cNvSpPr/>
          <p:nvPr/>
        </p:nvSpPr>
        <p:spPr>
          <a:xfrm>
            <a:off x="1454331" y="1445623"/>
            <a:ext cx="2127069" cy="618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Mobile recharge</a:t>
            </a:r>
          </a:p>
        </p:txBody>
      </p:sp>
      <p:sp>
        <p:nvSpPr>
          <p:cNvPr id="10" name="Rectangle: Rounded Corners 9">
            <a:extLst>
              <a:ext uri="{FF2B5EF4-FFF2-40B4-BE49-F238E27FC236}">
                <a16:creationId xmlns:a16="http://schemas.microsoft.com/office/drawing/2014/main" id="{E251105E-BFBA-418C-96AA-4A1828225F7A}"/>
              </a:ext>
            </a:extLst>
          </p:cNvPr>
          <p:cNvSpPr/>
          <p:nvPr/>
        </p:nvSpPr>
        <p:spPr>
          <a:xfrm>
            <a:off x="4898571" y="1445623"/>
            <a:ext cx="2127069" cy="618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Dth recharge</a:t>
            </a:r>
          </a:p>
        </p:txBody>
      </p:sp>
      <p:sp>
        <p:nvSpPr>
          <p:cNvPr id="11" name="Rectangle: Rounded Corners 10">
            <a:extLst>
              <a:ext uri="{FF2B5EF4-FFF2-40B4-BE49-F238E27FC236}">
                <a16:creationId xmlns:a16="http://schemas.microsoft.com/office/drawing/2014/main" id="{160AE92E-2010-4D21-AB41-D14979292AAA}"/>
              </a:ext>
            </a:extLst>
          </p:cNvPr>
          <p:cNvSpPr/>
          <p:nvPr/>
        </p:nvSpPr>
        <p:spPr>
          <a:xfrm>
            <a:off x="8342811" y="1445623"/>
            <a:ext cx="2127069" cy="618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Credit Card payment</a:t>
            </a:r>
          </a:p>
        </p:txBody>
      </p:sp>
      <p:cxnSp>
        <p:nvCxnSpPr>
          <p:cNvPr id="13" name="Straight Arrow Connector 12">
            <a:extLst>
              <a:ext uri="{FF2B5EF4-FFF2-40B4-BE49-F238E27FC236}">
                <a16:creationId xmlns:a16="http://schemas.microsoft.com/office/drawing/2014/main" id="{13F8F3F2-4CE9-41F4-94E0-7270DADA3069}"/>
              </a:ext>
            </a:extLst>
          </p:cNvPr>
          <p:cNvCxnSpPr>
            <a:stCxn id="9" idx="2"/>
          </p:cNvCxnSpPr>
          <p:nvPr/>
        </p:nvCxnSpPr>
        <p:spPr>
          <a:xfrm flipH="1">
            <a:off x="2517865" y="2063931"/>
            <a:ext cx="1" cy="1445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20A4AA4-21AD-455A-AA96-4371DD7CB0DB}"/>
              </a:ext>
            </a:extLst>
          </p:cNvPr>
          <p:cNvCxnSpPr/>
          <p:nvPr/>
        </p:nvCxnSpPr>
        <p:spPr>
          <a:xfrm flipH="1">
            <a:off x="6049201" y="2068282"/>
            <a:ext cx="1" cy="1445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2443AF1-8A63-4FDF-ADE0-52E3996ADEAD}"/>
              </a:ext>
            </a:extLst>
          </p:cNvPr>
          <p:cNvCxnSpPr/>
          <p:nvPr/>
        </p:nvCxnSpPr>
        <p:spPr>
          <a:xfrm flipH="1">
            <a:off x="9467320" y="2072633"/>
            <a:ext cx="1" cy="1445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2728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48EB-3795-4BA6-B52A-B8DC61E8219D}"/>
              </a:ext>
            </a:extLst>
          </p:cNvPr>
          <p:cNvSpPr>
            <a:spLocks noGrp="1"/>
          </p:cNvSpPr>
          <p:nvPr>
            <p:ph type="title"/>
          </p:nvPr>
        </p:nvSpPr>
        <p:spPr/>
        <p:txBody>
          <a:bodyPr/>
          <a:lstStyle/>
          <a:p>
            <a:r>
              <a:rPr lang="en-IN" dirty="0"/>
              <a:t>Contact us</a:t>
            </a:r>
          </a:p>
        </p:txBody>
      </p:sp>
      <p:sp>
        <p:nvSpPr>
          <p:cNvPr id="4" name="Date Placeholder 3">
            <a:extLst>
              <a:ext uri="{FF2B5EF4-FFF2-40B4-BE49-F238E27FC236}">
                <a16:creationId xmlns:a16="http://schemas.microsoft.com/office/drawing/2014/main" id="{B3E884F0-7D98-4ED6-9771-84280962DAFA}"/>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42AF7B15-8BFB-49D5-BAC2-DA02BC77F0A8}"/>
              </a:ext>
            </a:extLst>
          </p:cNvPr>
          <p:cNvSpPr>
            <a:spLocks noGrp="1"/>
          </p:cNvSpPr>
          <p:nvPr>
            <p:ph type="ftr" sz="quarter" idx="11"/>
          </p:nvPr>
        </p:nvSpPr>
        <p:spPr/>
        <p:txBody>
          <a:bodyPr/>
          <a:lstStyle/>
          <a:p>
            <a:r>
              <a:rPr lang="en-US" dirty="0"/>
              <a:t>Online Recharge System</a:t>
            </a:r>
          </a:p>
        </p:txBody>
      </p:sp>
      <p:sp>
        <p:nvSpPr>
          <p:cNvPr id="6" name="Slide Number Placeholder 5">
            <a:extLst>
              <a:ext uri="{FF2B5EF4-FFF2-40B4-BE49-F238E27FC236}">
                <a16:creationId xmlns:a16="http://schemas.microsoft.com/office/drawing/2014/main" id="{C49994E6-50D9-4C89-80B9-1FFA7E43985D}"/>
              </a:ext>
            </a:extLst>
          </p:cNvPr>
          <p:cNvSpPr>
            <a:spLocks noGrp="1"/>
          </p:cNvSpPr>
          <p:nvPr>
            <p:ph type="sldNum" sz="quarter" idx="12"/>
          </p:nvPr>
        </p:nvSpPr>
        <p:spPr/>
        <p:txBody>
          <a:bodyPr/>
          <a:lstStyle/>
          <a:p>
            <a:fld id="{A49DFD55-3C28-40EF-9E31-A92D2E4017FF}" type="slidenum">
              <a:rPr lang="en-US" smtClean="0"/>
              <a:pPr/>
              <a:t>16</a:t>
            </a:fld>
            <a:endParaRPr lang="en-US" dirty="0"/>
          </a:p>
        </p:txBody>
      </p:sp>
      <p:pic>
        <p:nvPicPr>
          <p:cNvPr id="8" name="Picture 7">
            <a:extLst>
              <a:ext uri="{FF2B5EF4-FFF2-40B4-BE49-F238E27FC236}">
                <a16:creationId xmlns:a16="http://schemas.microsoft.com/office/drawing/2014/main" id="{8D5E8E46-4ACD-4F08-B88D-BD77913E21E8}"/>
              </a:ext>
            </a:extLst>
          </p:cNvPr>
          <p:cNvPicPr>
            <a:picLocks noChangeAspect="1"/>
          </p:cNvPicPr>
          <p:nvPr/>
        </p:nvPicPr>
        <p:blipFill>
          <a:blip r:embed="rId2"/>
          <a:stretch>
            <a:fillRect/>
          </a:stretch>
        </p:blipFill>
        <p:spPr>
          <a:xfrm>
            <a:off x="1186082" y="1918682"/>
            <a:ext cx="9819836" cy="3863809"/>
          </a:xfrm>
          <a:prstGeom prst="rect">
            <a:avLst/>
          </a:prstGeom>
        </p:spPr>
      </p:pic>
      <p:sp>
        <p:nvSpPr>
          <p:cNvPr id="9" name="Rectangle: Rounded Corners 8">
            <a:extLst>
              <a:ext uri="{FF2B5EF4-FFF2-40B4-BE49-F238E27FC236}">
                <a16:creationId xmlns:a16="http://schemas.microsoft.com/office/drawing/2014/main" id="{9144EF7F-5286-4DFE-AAD2-229B9A19B32F}"/>
              </a:ext>
            </a:extLst>
          </p:cNvPr>
          <p:cNvSpPr/>
          <p:nvPr/>
        </p:nvSpPr>
        <p:spPr>
          <a:xfrm>
            <a:off x="5521234" y="2743201"/>
            <a:ext cx="2333897" cy="479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ysClr val="windowText" lastClr="000000"/>
                </a:solidFill>
              </a:rPr>
              <a:t>User Email on which we reach out</a:t>
            </a:r>
          </a:p>
        </p:txBody>
      </p:sp>
      <p:sp>
        <p:nvSpPr>
          <p:cNvPr id="10" name="Rectangle: Rounded Corners 9">
            <a:extLst>
              <a:ext uri="{FF2B5EF4-FFF2-40B4-BE49-F238E27FC236}">
                <a16:creationId xmlns:a16="http://schemas.microsoft.com/office/drawing/2014/main" id="{14EE0A01-652B-4338-95AB-C169C8795084}"/>
              </a:ext>
            </a:extLst>
          </p:cNvPr>
          <p:cNvSpPr/>
          <p:nvPr/>
        </p:nvSpPr>
        <p:spPr>
          <a:xfrm>
            <a:off x="5386251" y="5151121"/>
            <a:ext cx="2333897" cy="479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ysClr val="windowText" lastClr="000000"/>
                </a:solidFill>
              </a:rPr>
              <a:t>User query to whom we respond </a:t>
            </a:r>
          </a:p>
        </p:txBody>
      </p:sp>
      <p:cxnSp>
        <p:nvCxnSpPr>
          <p:cNvPr id="16" name="Connector: Curved 15">
            <a:extLst>
              <a:ext uri="{FF2B5EF4-FFF2-40B4-BE49-F238E27FC236}">
                <a16:creationId xmlns:a16="http://schemas.microsoft.com/office/drawing/2014/main" id="{156A5676-33CB-4201-B978-CFFAFB0598FF}"/>
              </a:ext>
            </a:extLst>
          </p:cNvPr>
          <p:cNvCxnSpPr/>
          <p:nvPr/>
        </p:nvCxnSpPr>
        <p:spPr>
          <a:xfrm>
            <a:off x="7541623" y="3222491"/>
            <a:ext cx="809897" cy="52219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Curved 19">
            <a:extLst>
              <a:ext uri="{FF2B5EF4-FFF2-40B4-BE49-F238E27FC236}">
                <a16:creationId xmlns:a16="http://schemas.microsoft.com/office/drawing/2014/main" id="{38151EF0-9F35-4487-B023-53791797A328}"/>
              </a:ext>
            </a:extLst>
          </p:cNvPr>
          <p:cNvCxnSpPr>
            <a:stCxn id="10" idx="3"/>
          </p:cNvCxnSpPr>
          <p:nvPr/>
        </p:nvCxnSpPr>
        <p:spPr>
          <a:xfrm flipV="1">
            <a:off x="7720148" y="4746171"/>
            <a:ext cx="962298" cy="64459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0826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a:blip r:embed="rId2"/>
          <a:srcRect/>
          <a:stretch/>
        </p:blipFill>
        <p:spPr>
          <a:xfrm>
            <a:off x="2562662" y="2885919"/>
            <a:ext cx="1521655"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2173837" y="5083082"/>
            <a:ext cx="2317707" cy="343061"/>
          </a:xfrm>
        </p:spPr>
        <p:txBody>
          <a:bodyPr/>
          <a:lstStyle/>
          <a:p>
            <a:r>
              <a:rPr lang="en-US" dirty="0"/>
              <a:t>RAJ VARDHAN UPRETI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2409934" y="5426142"/>
            <a:ext cx="1845511" cy="343061"/>
          </a:xfrm>
        </p:spPr>
        <p:txBody>
          <a:bodyPr/>
          <a:lstStyle/>
          <a:p>
            <a:r>
              <a:rPr lang="en-US" dirty="0"/>
              <a:t>BCA </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235260" y="2885919"/>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4930591" y="5040019"/>
            <a:ext cx="2330816" cy="343061"/>
          </a:xfrm>
        </p:spPr>
        <p:txBody>
          <a:bodyPr/>
          <a:lstStyle/>
          <a:p>
            <a:r>
              <a:rPr lang="en-US" dirty="0"/>
              <a:t>RACHIT MISHRA</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5168024" y="5426143"/>
            <a:ext cx="1855949" cy="343061"/>
          </a:xfrm>
        </p:spPr>
        <p:txBody>
          <a:bodyPr/>
          <a:lstStyle/>
          <a:p>
            <a:r>
              <a:rPr lang="en-US" dirty="0"/>
              <a:t>BCA</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8060584" y="2886073"/>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7824485" y="4923016"/>
            <a:ext cx="2317707" cy="343061"/>
          </a:xfrm>
        </p:spPr>
        <p:txBody>
          <a:bodyPr/>
          <a:lstStyle/>
          <a:p>
            <a:r>
              <a:rPr lang="en-US" dirty="0"/>
              <a:t>PRIYA DIXIT</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8060582" y="5292583"/>
            <a:ext cx="1845511" cy="343061"/>
          </a:xfrm>
        </p:spPr>
        <p:txBody>
          <a:bodyPr/>
          <a:lstStyle/>
          <a:p>
            <a:r>
              <a:rPr lang="en-US" dirty="0"/>
              <a:t>BCA</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2022</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Online Recharge System</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last I just want to say that as in the previous slides we saw how our web application works and other details about our site, the main objective of our website is to provide an easy and effective way for recharging mobile phones or dth and to pay the credit card bills with ease. </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Online Recharge System</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Online Recharge System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lnSpcReduction="10000"/>
          </a:bodyPr>
          <a:lstStyle/>
          <a:p>
            <a:r>
              <a:rPr lang="en-US" dirty="0"/>
              <a:t>Introduction</a:t>
            </a:r>
          </a:p>
          <a:p>
            <a:r>
              <a:rPr lang="en-US" dirty="0"/>
              <a:t>Database layout</a:t>
            </a:r>
          </a:p>
          <a:p>
            <a:r>
              <a:rPr lang="en-US" dirty="0"/>
              <a:t>Entity Relationship Diagram</a:t>
            </a:r>
          </a:p>
          <a:p>
            <a:r>
              <a:rPr lang="en-US" dirty="0"/>
              <a:t>Data Flow Diagram</a:t>
            </a:r>
          </a:p>
          <a:p>
            <a:r>
              <a:rPr lang="en-US" dirty="0"/>
              <a:t>Snapshots</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Online Recharge System</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295648"/>
            <a:ext cx="5111750" cy="2173969"/>
          </a:xfrm>
        </p:spPr>
        <p:txBody>
          <a:bodyPr>
            <a:normAutofit lnSpcReduction="10000"/>
          </a:bodyPr>
          <a:lstStyle/>
          <a:p>
            <a:r>
              <a:rPr lang="en-US" dirty="0"/>
              <a:t>In this project, </a:t>
            </a:r>
            <a:r>
              <a:rPr lang="en-US" b="1" dirty="0"/>
              <a:t>Online Recharge System</a:t>
            </a:r>
            <a:r>
              <a:rPr lang="en-US" dirty="0"/>
              <a:t> we tried  to achieve recharge of mobile phones, dth and credit card payments with ease at your fingertips. </a:t>
            </a:r>
          </a:p>
          <a:p>
            <a:r>
              <a:rPr lang="en-US" dirty="0"/>
              <a:t>Our web application gives user a simple interface for making phone/dth recharge of various operators.</a:t>
            </a:r>
          </a:p>
          <a:p>
            <a:r>
              <a:rPr lang="en-US" dirty="0"/>
              <a:t>It follows a very simple concept, for a user to make recharge or payment he/she must have to  register or login first and after that he/she can make recharges or payments with their wallet balance.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Online Recharge System</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49" y="2148840"/>
            <a:ext cx="4399461" cy="1715531"/>
          </a:xfrm>
        </p:spPr>
        <p:txBody>
          <a:bodyPr/>
          <a:lstStyle/>
          <a:p>
            <a:r>
              <a:rPr lang="en-US" dirty="0"/>
              <a:t>Database Layout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1010591"/>
          </a:xfrm>
        </p:spPr>
        <p:txBody>
          <a:bodyPr>
            <a:normAutofit/>
          </a:bodyPr>
          <a:lstStyle/>
          <a:p>
            <a:r>
              <a:rPr lang="en-US" dirty="0"/>
              <a:t>There are several table used in the database for this web application. Details about these tables are given next.</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6636294" y="4273324"/>
            <a:ext cx="4090851" cy="723446"/>
          </a:xfrm>
        </p:spPr>
        <p:txBody>
          <a:bodyPr>
            <a:normAutofit/>
          </a:bodyPr>
          <a:lstStyle/>
          <a:p>
            <a:r>
              <a:rPr lang="en-US" sz="1600" dirty="0"/>
              <a:t>Members table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Online Recharge System</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12" name="Picture 11">
            <a:extLst>
              <a:ext uri="{FF2B5EF4-FFF2-40B4-BE49-F238E27FC236}">
                <a16:creationId xmlns:a16="http://schemas.microsoft.com/office/drawing/2014/main" id="{E80663D9-B5A6-4383-82D0-97AA33136EB6}"/>
              </a:ext>
            </a:extLst>
          </p:cNvPr>
          <p:cNvPicPr>
            <a:picLocks noChangeAspect="1"/>
          </p:cNvPicPr>
          <p:nvPr/>
        </p:nvPicPr>
        <p:blipFill>
          <a:blip r:embed="rId2"/>
          <a:stretch>
            <a:fillRect/>
          </a:stretch>
        </p:blipFill>
        <p:spPr>
          <a:xfrm>
            <a:off x="5352633" y="1658486"/>
            <a:ext cx="6515932" cy="2702151"/>
          </a:xfrm>
          <a:prstGeom prst="rect">
            <a:avLst/>
          </a:prstGeom>
        </p:spPr>
      </p:pic>
      <p:sp>
        <p:nvSpPr>
          <p:cNvPr id="13" name="Rectangle: Rounded Corners 12">
            <a:extLst>
              <a:ext uri="{FF2B5EF4-FFF2-40B4-BE49-F238E27FC236}">
                <a16:creationId xmlns:a16="http://schemas.microsoft.com/office/drawing/2014/main" id="{8479C7B8-D071-465C-A262-FB7541B9F0A5}"/>
              </a:ext>
            </a:extLst>
          </p:cNvPr>
          <p:cNvSpPr/>
          <p:nvPr/>
        </p:nvSpPr>
        <p:spPr>
          <a:xfrm>
            <a:off x="670560" y="563245"/>
            <a:ext cx="2743200" cy="717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serial number</a:t>
            </a:r>
          </a:p>
          <a:p>
            <a:pPr algn="ctr"/>
            <a:r>
              <a:rPr lang="en-IN" dirty="0">
                <a:solidFill>
                  <a:sysClr val="windowText" lastClr="000000"/>
                </a:solidFill>
              </a:rPr>
              <a:t>Used as primary key</a:t>
            </a:r>
          </a:p>
        </p:txBody>
      </p:sp>
      <p:sp>
        <p:nvSpPr>
          <p:cNvPr id="14" name="Rectangle: Rounded Corners 13">
            <a:extLst>
              <a:ext uri="{FF2B5EF4-FFF2-40B4-BE49-F238E27FC236}">
                <a16:creationId xmlns:a16="http://schemas.microsoft.com/office/drawing/2014/main" id="{6B642D4C-37B1-413E-9733-6E741CB81EFC}"/>
              </a:ext>
            </a:extLst>
          </p:cNvPr>
          <p:cNvSpPr/>
          <p:nvPr/>
        </p:nvSpPr>
        <p:spPr>
          <a:xfrm>
            <a:off x="670560" y="1456690"/>
            <a:ext cx="2743200" cy="717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user’s name</a:t>
            </a:r>
          </a:p>
        </p:txBody>
      </p:sp>
      <p:sp>
        <p:nvSpPr>
          <p:cNvPr id="15" name="Rectangle: Rounded Corners 14">
            <a:extLst>
              <a:ext uri="{FF2B5EF4-FFF2-40B4-BE49-F238E27FC236}">
                <a16:creationId xmlns:a16="http://schemas.microsoft.com/office/drawing/2014/main" id="{182CB9F0-8881-4F08-BA28-2D8B600A6667}"/>
              </a:ext>
            </a:extLst>
          </p:cNvPr>
          <p:cNvSpPr/>
          <p:nvPr/>
        </p:nvSpPr>
        <p:spPr>
          <a:xfrm>
            <a:off x="670560" y="2332989"/>
            <a:ext cx="2743200" cy="7146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storing password</a:t>
            </a:r>
          </a:p>
        </p:txBody>
      </p:sp>
      <p:sp>
        <p:nvSpPr>
          <p:cNvPr id="16" name="Rectangle: Rounded Corners 15">
            <a:extLst>
              <a:ext uri="{FF2B5EF4-FFF2-40B4-BE49-F238E27FC236}">
                <a16:creationId xmlns:a16="http://schemas.microsoft.com/office/drawing/2014/main" id="{958A7D4A-0A68-4292-91B3-60AEE8F9F673}"/>
              </a:ext>
            </a:extLst>
          </p:cNvPr>
          <p:cNvSpPr/>
          <p:nvPr/>
        </p:nvSpPr>
        <p:spPr>
          <a:xfrm>
            <a:off x="670560" y="3228340"/>
            <a:ext cx="2743200" cy="668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phone number</a:t>
            </a:r>
          </a:p>
        </p:txBody>
      </p:sp>
      <p:sp>
        <p:nvSpPr>
          <p:cNvPr id="17" name="Rectangle: Rounded Corners 16">
            <a:extLst>
              <a:ext uri="{FF2B5EF4-FFF2-40B4-BE49-F238E27FC236}">
                <a16:creationId xmlns:a16="http://schemas.microsoft.com/office/drawing/2014/main" id="{2DDD1642-21AE-45F6-A595-49BE9E77A84E}"/>
              </a:ext>
            </a:extLst>
          </p:cNvPr>
          <p:cNvSpPr/>
          <p:nvPr/>
        </p:nvSpPr>
        <p:spPr>
          <a:xfrm>
            <a:off x="670560" y="4052570"/>
            <a:ext cx="2743200" cy="668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email id</a:t>
            </a:r>
          </a:p>
        </p:txBody>
      </p:sp>
      <p:sp>
        <p:nvSpPr>
          <p:cNvPr id="18" name="Rectangle: Rounded Corners 17">
            <a:extLst>
              <a:ext uri="{FF2B5EF4-FFF2-40B4-BE49-F238E27FC236}">
                <a16:creationId xmlns:a16="http://schemas.microsoft.com/office/drawing/2014/main" id="{C595D111-0700-4801-A9EC-083D4AD240BA}"/>
              </a:ext>
            </a:extLst>
          </p:cNvPr>
          <p:cNvSpPr/>
          <p:nvPr/>
        </p:nvSpPr>
        <p:spPr>
          <a:xfrm>
            <a:off x="670560" y="4855210"/>
            <a:ext cx="2743200" cy="668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wallet balance</a:t>
            </a:r>
          </a:p>
        </p:txBody>
      </p:sp>
      <p:sp>
        <p:nvSpPr>
          <p:cNvPr id="19" name="Rectangle: Rounded Corners 18">
            <a:extLst>
              <a:ext uri="{FF2B5EF4-FFF2-40B4-BE49-F238E27FC236}">
                <a16:creationId xmlns:a16="http://schemas.microsoft.com/office/drawing/2014/main" id="{779B8245-1717-458B-8C69-F5799CE1D631}"/>
              </a:ext>
            </a:extLst>
          </p:cNvPr>
          <p:cNvSpPr/>
          <p:nvPr/>
        </p:nvSpPr>
        <p:spPr>
          <a:xfrm>
            <a:off x="670560" y="5659120"/>
            <a:ext cx="2743200" cy="69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the date and time of account registering</a:t>
            </a:r>
          </a:p>
        </p:txBody>
      </p:sp>
      <p:cxnSp>
        <p:nvCxnSpPr>
          <p:cNvPr id="21" name="Connector: Curved 20">
            <a:extLst>
              <a:ext uri="{FF2B5EF4-FFF2-40B4-BE49-F238E27FC236}">
                <a16:creationId xmlns:a16="http://schemas.microsoft.com/office/drawing/2014/main" id="{117E3D02-C097-421D-92F0-C03A922E2746}"/>
              </a:ext>
            </a:extLst>
          </p:cNvPr>
          <p:cNvCxnSpPr/>
          <p:nvPr/>
        </p:nvCxnSpPr>
        <p:spPr>
          <a:xfrm>
            <a:off x="4196080" y="487680"/>
            <a:ext cx="914400" cy="914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E88D5C87-7FC5-4DDF-9C4E-3C9B1DEF4B0A}"/>
              </a:ext>
            </a:extLst>
          </p:cNvPr>
          <p:cNvCxnSpPr>
            <a:stCxn id="13" idx="3"/>
          </p:cNvCxnSpPr>
          <p:nvPr/>
        </p:nvCxnSpPr>
        <p:spPr>
          <a:xfrm>
            <a:off x="3413760" y="922020"/>
            <a:ext cx="1828800" cy="114046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Curved 24">
            <a:extLst>
              <a:ext uri="{FF2B5EF4-FFF2-40B4-BE49-F238E27FC236}">
                <a16:creationId xmlns:a16="http://schemas.microsoft.com/office/drawing/2014/main" id="{E2AF5D92-39A4-4C1C-8CB8-46F799BF45A6}"/>
              </a:ext>
            </a:extLst>
          </p:cNvPr>
          <p:cNvCxnSpPr>
            <a:stCxn id="14" idx="3"/>
          </p:cNvCxnSpPr>
          <p:nvPr/>
        </p:nvCxnSpPr>
        <p:spPr>
          <a:xfrm>
            <a:off x="3413760" y="1815465"/>
            <a:ext cx="1828800" cy="61277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1A0C163C-A970-41AE-B378-378857B6289C}"/>
              </a:ext>
            </a:extLst>
          </p:cNvPr>
          <p:cNvCxnSpPr>
            <a:stCxn id="15" idx="3"/>
          </p:cNvCxnSpPr>
          <p:nvPr/>
        </p:nvCxnSpPr>
        <p:spPr>
          <a:xfrm flipV="1">
            <a:off x="3413760" y="2690335"/>
            <a:ext cx="1938873" cy="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or: Curved 28">
            <a:extLst>
              <a:ext uri="{FF2B5EF4-FFF2-40B4-BE49-F238E27FC236}">
                <a16:creationId xmlns:a16="http://schemas.microsoft.com/office/drawing/2014/main" id="{D58F9886-7C75-42A2-9B3A-A61543A816D6}"/>
              </a:ext>
            </a:extLst>
          </p:cNvPr>
          <p:cNvCxnSpPr>
            <a:stCxn id="16" idx="3"/>
          </p:cNvCxnSpPr>
          <p:nvPr/>
        </p:nvCxnSpPr>
        <p:spPr>
          <a:xfrm flipV="1">
            <a:off x="3413760" y="3139440"/>
            <a:ext cx="1938873" cy="42291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Curved 30">
            <a:extLst>
              <a:ext uri="{FF2B5EF4-FFF2-40B4-BE49-F238E27FC236}">
                <a16:creationId xmlns:a16="http://schemas.microsoft.com/office/drawing/2014/main" id="{8AA4D37E-0899-4998-95CC-4C9BC5ECF674}"/>
              </a:ext>
            </a:extLst>
          </p:cNvPr>
          <p:cNvCxnSpPr>
            <a:stCxn id="17" idx="3"/>
          </p:cNvCxnSpPr>
          <p:nvPr/>
        </p:nvCxnSpPr>
        <p:spPr>
          <a:xfrm flipV="1">
            <a:off x="3413760" y="3429000"/>
            <a:ext cx="1938873" cy="95758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Curved 32">
            <a:extLst>
              <a:ext uri="{FF2B5EF4-FFF2-40B4-BE49-F238E27FC236}">
                <a16:creationId xmlns:a16="http://schemas.microsoft.com/office/drawing/2014/main" id="{24E00F9D-FC78-409C-BC3A-798528371E40}"/>
              </a:ext>
            </a:extLst>
          </p:cNvPr>
          <p:cNvCxnSpPr/>
          <p:nvPr/>
        </p:nvCxnSpPr>
        <p:spPr>
          <a:xfrm>
            <a:off x="4328160" y="588010"/>
            <a:ext cx="914400" cy="914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1E851534-A2C7-4B1C-AC72-9BD55CAB460B}"/>
              </a:ext>
            </a:extLst>
          </p:cNvPr>
          <p:cNvCxnSpPr>
            <a:stCxn id="18" idx="3"/>
          </p:cNvCxnSpPr>
          <p:nvPr/>
        </p:nvCxnSpPr>
        <p:spPr>
          <a:xfrm flipV="1">
            <a:off x="3413760" y="3810000"/>
            <a:ext cx="1828800" cy="137922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Curved 42">
            <a:extLst>
              <a:ext uri="{FF2B5EF4-FFF2-40B4-BE49-F238E27FC236}">
                <a16:creationId xmlns:a16="http://schemas.microsoft.com/office/drawing/2014/main" id="{055C0DEF-ECE5-4986-9D71-DF261CA6C683}"/>
              </a:ext>
            </a:extLst>
          </p:cNvPr>
          <p:cNvCxnSpPr>
            <a:stCxn id="19" idx="3"/>
          </p:cNvCxnSpPr>
          <p:nvPr/>
        </p:nvCxnSpPr>
        <p:spPr>
          <a:xfrm flipV="1">
            <a:off x="3413760" y="4155440"/>
            <a:ext cx="1938873" cy="185229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3FE1-0C5C-4534-A65E-85609CF2E66B}"/>
              </a:ext>
            </a:extLst>
          </p:cNvPr>
          <p:cNvSpPr>
            <a:spLocks noGrp="1"/>
          </p:cNvSpPr>
          <p:nvPr>
            <p:ph type="title"/>
          </p:nvPr>
        </p:nvSpPr>
        <p:spPr>
          <a:xfrm>
            <a:off x="6576585" y="5516880"/>
            <a:ext cx="3429000" cy="864961"/>
          </a:xfrm>
        </p:spPr>
        <p:txBody>
          <a:bodyPr>
            <a:normAutofit/>
          </a:bodyPr>
          <a:lstStyle/>
          <a:p>
            <a:r>
              <a:rPr lang="en-IN" sz="1800" dirty="0"/>
              <a:t> plan table</a:t>
            </a:r>
          </a:p>
        </p:txBody>
      </p:sp>
      <p:sp>
        <p:nvSpPr>
          <p:cNvPr id="3" name="Date Placeholder 2">
            <a:extLst>
              <a:ext uri="{FF2B5EF4-FFF2-40B4-BE49-F238E27FC236}">
                <a16:creationId xmlns:a16="http://schemas.microsoft.com/office/drawing/2014/main" id="{84DF17CB-AD22-415C-85C7-DCD15AE38D15}"/>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3076822B-B803-4B80-BFA6-98B4D2136F6F}"/>
              </a:ext>
            </a:extLst>
          </p:cNvPr>
          <p:cNvSpPr>
            <a:spLocks noGrp="1"/>
          </p:cNvSpPr>
          <p:nvPr>
            <p:ph type="ftr" sz="quarter" idx="11"/>
          </p:nvPr>
        </p:nvSpPr>
        <p:spPr>
          <a:xfrm>
            <a:off x="4038600" y="6356349"/>
            <a:ext cx="4114800" cy="365125"/>
          </a:xfrm>
        </p:spPr>
        <p:txBody>
          <a:bodyPr/>
          <a:lstStyle/>
          <a:p>
            <a:r>
              <a:rPr lang="en-US" dirty="0"/>
              <a:t>Online Recharge System</a:t>
            </a:r>
          </a:p>
        </p:txBody>
      </p:sp>
      <p:sp>
        <p:nvSpPr>
          <p:cNvPr id="5" name="Slide Number Placeholder 4">
            <a:extLst>
              <a:ext uri="{FF2B5EF4-FFF2-40B4-BE49-F238E27FC236}">
                <a16:creationId xmlns:a16="http://schemas.microsoft.com/office/drawing/2014/main" id="{E9C3E737-4903-4CC5-AF36-3D9C54908751}"/>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8" name="Picture 7">
            <a:extLst>
              <a:ext uri="{FF2B5EF4-FFF2-40B4-BE49-F238E27FC236}">
                <a16:creationId xmlns:a16="http://schemas.microsoft.com/office/drawing/2014/main" id="{9C2170DE-E750-4B6A-9B11-148F47155BB9}"/>
              </a:ext>
            </a:extLst>
          </p:cNvPr>
          <p:cNvPicPr>
            <a:picLocks noChangeAspect="1"/>
          </p:cNvPicPr>
          <p:nvPr/>
        </p:nvPicPr>
        <p:blipFill>
          <a:blip r:embed="rId2"/>
          <a:stretch>
            <a:fillRect/>
          </a:stretch>
        </p:blipFill>
        <p:spPr>
          <a:xfrm>
            <a:off x="5228370" y="1710335"/>
            <a:ext cx="6125430" cy="1238423"/>
          </a:xfrm>
          <a:prstGeom prst="rect">
            <a:avLst/>
          </a:prstGeom>
        </p:spPr>
      </p:pic>
      <p:pic>
        <p:nvPicPr>
          <p:cNvPr id="10" name="Picture 9">
            <a:extLst>
              <a:ext uri="{FF2B5EF4-FFF2-40B4-BE49-F238E27FC236}">
                <a16:creationId xmlns:a16="http://schemas.microsoft.com/office/drawing/2014/main" id="{13E01449-5660-4C30-B28F-5ECD5C2395C8}"/>
              </a:ext>
            </a:extLst>
          </p:cNvPr>
          <p:cNvPicPr>
            <a:picLocks noChangeAspect="1"/>
          </p:cNvPicPr>
          <p:nvPr/>
        </p:nvPicPr>
        <p:blipFill>
          <a:blip r:embed="rId3"/>
          <a:stretch>
            <a:fillRect/>
          </a:stretch>
        </p:blipFill>
        <p:spPr>
          <a:xfrm>
            <a:off x="5228370" y="3603432"/>
            <a:ext cx="5591955" cy="2124371"/>
          </a:xfrm>
          <a:prstGeom prst="rect">
            <a:avLst/>
          </a:prstGeom>
        </p:spPr>
      </p:pic>
      <p:sp>
        <p:nvSpPr>
          <p:cNvPr id="25" name="Rectangle: Rounded Corners 24">
            <a:extLst>
              <a:ext uri="{FF2B5EF4-FFF2-40B4-BE49-F238E27FC236}">
                <a16:creationId xmlns:a16="http://schemas.microsoft.com/office/drawing/2014/main" id="{5B426F13-B300-45C6-93EA-02441D4D364F}"/>
              </a:ext>
            </a:extLst>
          </p:cNvPr>
          <p:cNvSpPr/>
          <p:nvPr/>
        </p:nvSpPr>
        <p:spPr>
          <a:xfrm>
            <a:off x="990600" y="997531"/>
            <a:ext cx="2122714" cy="835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Operator Number</a:t>
            </a:r>
          </a:p>
          <a:p>
            <a:pPr algn="ctr"/>
            <a:r>
              <a:rPr lang="en-IN" dirty="0">
                <a:solidFill>
                  <a:sysClr val="windowText" lastClr="000000"/>
                </a:solidFill>
              </a:rPr>
              <a:t>Used as primary key</a:t>
            </a:r>
          </a:p>
        </p:txBody>
      </p:sp>
      <p:sp>
        <p:nvSpPr>
          <p:cNvPr id="26" name="Rectangle: Rounded Corners 25">
            <a:extLst>
              <a:ext uri="{FF2B5EF4-FFF2-40B4-BE49-F238E27FC236}">
                <a16:creationId xmlns:a16="http://schemas.microsoft.com/office/drawing/2014/main" id="{727A7DF8-2CED-48CF-9E33-AB07587541E2}"/>
              </a:ext>
            </a:extLst>
          </p:cNvPr>
          <p:cNvSpPr/>
          <p:nvPr/>
        </p:nvSpPr>
        <p:spPr>
          <a:xfrm>
            <a:off x="956854" y="2164733"/>
            <a:ext cx="2122714"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Operator Name</a:t>
            </a:r>
          </a:p>
        </p:txBody>
      </p:sp>
      <p:sp>
        <p:nvSpPr>
          <p:cNvPr id="27" name="Rectangle: Rounded Corners 26">
            <a:extLst>
              <a:ext uri="{FF2B5EF4-FFF2-40B4-BE49-F238E27FC236}">
                <a16:creationId xmlns:a16="http://schemas.microsoft.com/office/drawing/2014/main" id="{1F9AD11B-3C4A-4FB4-B183-D99BD6CBB01D}"/>
              </a:ext>
            </a:extLst>
          </p:cNvPr>
          <p:cNvSpPr/>
          <p:nvPr/>
        </p:nvSpPr>
        <p:spPr>
          <a:xfrm>
            <a:off x="959031" y="2961113"/>
            <a:ext cx="2122714"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Plan Number</a:t>
            </a:r>
          </a:p>
        </p:txBody>
      </p:sp>
      <p:sp>
        <p:nvSpPr>
          <p:cNvPr id="28" name="Rectangle: Rounded Corners 27">
            <a:extLst>
              <a:ext uri="{FF2B5EF4-FFF2-40B4-BE49-F238E27FC236}">
                <a16:creationId xmlns:a16="http://schemas.microsoft.com/office/drawing/2014/main" id="{CFD2D7DC-63D4-460E-9B17-08DD58B4D4D6}"/>
              </a:ext>
            </a:extLst>
          </p:cNvPr>
          <p:cNvSpPr/>
          <p:nvPr/>
        </p:nvSpPr>
        <p:spPr>
          <a:xfrm>
            <a:off x="990600" y="3748843"/>
            <a:ext cx="2122714"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Plan Rate</a:t>
            </a:r>
          </a:p>
        </p:txBody>
      </p:sp>
      <p:sp>
        <p:nvSpPr>
          <p:cNvPr id="29" name="Rectangle: Rounded Corners 28">
            <a:extLst>
              <a:ext uri="{FF2B5EF4-FFF2-40B4-BE49-F238E27FC236}">
                <a16:creationId xmlns:a16="http://schemas.microsoft.com/office/drawing/2014/main" id="{469CF518-A741-4A70-B9B8-D23C9E1AF75D}"/>
              </a:ext>
            </a:extLst>
          </p:cNvPr>
          <p:cNvSpPr/>
          <p:nvPr/>
        </p:nvSpPr>
        <p:spPr>
          <a:xfrm>
            <a:off x="986771" y="4658514"/>
            <a:ext cx="2122714"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Plan Description</a:t>
            </a:r>
          </a:p>
        </p:txBody>
      </p:sp>
      <p:sp>
        <p:nvSpPr>
          <p:cNvPr id="30" name="Rectangle: Rounded Corners 29">
            <a:extLst>
              <a:ext uri="{FF2B5EF4-FFF2-40B4-BE49-F238E27FC236}">
                <a16:creationId xmlns:a16="http://schemas.microsoft.com/office/drawing/2014/main" id="{350C073B-DE9D-42A4-939B-5697672BFEAF}"/>
              </a:ext>
            </a:extLst>
          </p:cNvPr>
          <p:cNvSpPr/>
          <p:nvPr/>
        </p:nvSpPr>
        <p:spPr>
          <a:xfrm>
            <a:off x="990600" y="5394955"/>
            <a:ext cx="2122714" cy="1096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Operator Number</a:t>
            </a:r>
          </a:p>
          <a:p>
            <a:pPr algn="ctr"/>
            <a:r>
              <a:rPr lang="en-IN" dirty="0">
                <a:solidFill>
                  <a:sysClr val="windowText" lastClr="000000"/>
                </a:solidFill>
              </a:rPr>
              <a:t>Used as reference key from operator table</a:t>
            </a:r>
          </a:p>
        </p:txBody>
      </p:sp>
      <p:cxnSp>
        <p:nvCxnSpPr>
          <p:cNvPr id="32" name="Connector: Curved 31">
            <a:extLst>
              <a:ext uri="{FF2B5EF4-FFF2-40B4-BE49-F238E27FC236}">
                <a16:creationId xmlns:a16="http://schemas.microsoft.com/office/drawing/2014/main" id="{E94D5345-3CAA-4638-8EBF-C72A3C4DE984}"/>
              </a:ext>
            </a:extLst>
          </p:cNvPr>
          <p:cNvCxnSpPr>
            <a:stCxn id="25" idx="3"/>
            <a:endCxn id="8" idx="1"/>
          </p:cNvCxnSpPr>
          <p:nvPr/>
        </p:nvCxnSpPr>
        <p:spPr>
          <a:xfrm>
            <a:off x="3113314" y="1415400"/>
            <a:ext cx="2115056" cy="914147"/>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Curved 33">
            <a:extLst>
              <a:ext uri="{FF2B5EF4-FFF2-40B4-BE49-F238E27FC236}">
                <a16:creationId xmlns:a16="http://schemas.microsoft.com/office/drawing/2014/main" id="{9FDA38F2-12E0-45C1-99B0-0946963100C9}"/>
              </a:ext>
            </a:extLst>
          </p:cNvPr>
          <p:cNvCxnSpPr>
            <a:stCxn id="26" idx="3"/>
          </p:cNvCxnSpPr>
          <p:nvPr/>
        </p:nvCxnSpPr>
        <p:spPr>
          <a:xfrm>
            <a:off x="3079568" y="2456470"/>
            <a:ext cx="2148802" cy="24240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Curved 35">
            <a:extLst>
              <a:ext uri="{FF2B5EF4-FFF2-40B4-BE49-F238E27FC236}">
                <a16:creationId xmlns:a16="http://schemas.microsoft.com/office/drawing/2014/main" id="{2A0280E6-2625-4B44-8977-69422E772927}"/>
              </a:ext>
            </a:extLst>
          </p:cNvPr>
          <p:cNvCxnSpPr>
            <a:stCxn id="27" idx="3"/>
          </p:cNvCxnSpPr>
          <p:nvPr/>
        </p:nvCxnSpPr>
        <p:spPr>
          <a:xfrm>
            <a:off x="3081745" y="3252850"/>
            <a:ext cx="2112879" cy="82275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Curved 37">
            <a:extLst>
              <a:ext uri="{FF2B5EF4-FFF2-40B4-BE49-F238E27FC236}">
                <a16:creationId xmlns:a16="http://schemas.microsoft.com/office/drawing/2014/main" id="{FDF37A6D-2505-4F72-B6DC-63D97C920F4C}"/>
              </a:ext>
            </a:extLst>
          </p:cNvPr>
          <p:cNvCxnSpPr>
            <a:stCxn id="28" idx="3"/>
            <a:endCxn id="10" idx="1"/>
          </p:cNvCxnSpPr>
          <p:nvPr/>
        </p:nvCxnSpPr>
        <p:spPr>
          <a:xfrm>
            <a:off x="3113314" y="4040580"/>
            <a:ext cx="2115056" cy="62503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or: Curved 39">
            <a:extLst>
              <a:ext uri="{FF2B5EF4-FFF2-40B4-BE49-F238E27FC236}">
                <a16:creationId xmlns:a16="http://schemas.microsoft.com/office/drawing/2014/main" id="{8162EA8E-C7F0-4025-A4EC-8A86604910A7}"/>
              </a:ext>
            </a:extLst>
          </p:cNvPr>
          <p:cNvCxnSpPr>
            <a:stCxn id="29" idx="3"/>
          </p:cNvCxnSpPr>
          <p:nvPr/>
        </p:nvCxnSpPr>
        <p:spPr>
          <a:xfrm>
            <a:off x="3109485" y="4950251"/>
            <a:ext cx="2085139" cy="343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or: Curved 41">
            <a:extLst>
              <a:ext uri="{FF2B5EF4-FFF2-40B4-BE49-F238E27FC236}">
                <a16:creationId xmlns:a16="http://schemas.microsoft.com/office/drawing/2014/main" id="{73A1A292-37E7-4041-9257-D064A7070010}"/>
              </a:ext>
            </a:extLst>
          </p:cNvPr>
          <p:cNvCxnSpPr>
            <a:cxnSpLocks/>
            <a:stCxn id="30" idx="3"/>
          </p:cNvCxnSpPr>
          <p:nvPr/>
        </p:nvCxnSpPr>
        <p:spPr>
          <a:xfrm flipV="1">
            <a:off x="3113314" y="5383163"/>
            <a:ext cx="2081310" cy="56024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43" name="Title 1">
            <a:extLst>
              <a:ext uri="{FF2B5EF4-FFF2-40B4-BE49-F238E27FC236}">
                <a16:creationId xmlns:a16="http://schemas.microsoft.com/office/drawing/2014/main" id="{148F7530-E43B-40E3-87D8-9ED6E90F1463}"/>
              </a:ext>
            </a:extLst>
          </p:cNvPr>
          <p:cNvSpPr txBox="1">
            <a:spLocks/>
          </p:cNvSpPr>
          <p:nvPr/>
        </p:nvSpPr>
        <p:spPr>
          <a:xfrm>
            <a:off x="6576585" y="2733711"/>
            <a:ext cx="3429000" cy="8649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sz="1800" dirty="0"/>
              <a:t>Operator table</a:t>
            </a:r>
          </a:p>
        </p:txBody>
      </p:sp>
    </p:spTree>
    <p:extLst>
      <p:ext uri="{BB962C8B-B14F-4D97-AF65-F5344CB8AC3E}">
        <p14:creationId xmlns:p14="http://schemas.microsoft.com/office/powerpoint/2010/main" val="313497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5B73-F282-4E1C-90B0-15DE23793E09}"/>
              </a:ext>
            </a:extLst>
          </p:cNvPr>
          <p:cNvSpPr>
            <a:spLocks noGrp="1"/>
          </p:cNvSpPr>
          <p:nvPr>
            <p:ph type="title"/>
          </p:nvPr>
        </p:nvSpPr>
        <p:spPr>
          <a:xfrm>
            <a:off x="6293030" y="5823219"/>
            <a:ext cx="4421777" cy="638538"/>
          </a:xfrm>
        </p:spPr>
        <p:txBody>
          <a:bodyPr>
            <a:normAutofit/>
          </a:bodyPr>
          <a:lstStyle/>
          <a:p>
            <a:r>
              <a:rPr lang="en-IN" sz="1800" dirty="0"/>
              <a:t>Transaction table</a:t>
            </a:r>
          </a:p>
        </p:txBody>
      </p:sp>
      <p:sp>
        <p:nvSpPr>
          <p:cNvPr id="3" name="Date Placeholder 2">
            <a:extLst>
              <a:ext uri="{FF2B5EF4-FFF2-40B4-BE49-F238E27FC236}">
                <a16:creationId xmlns:a16="http://schemas.microsoft.com/office/drawing/2014/main" id="{8D6AA95D-69E3-4F31-859D-494B49F4829D}"/>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FB477521-E273-4657-9EB0-FCFC1E48F141}"/>
              </a:ext>
            </a:extLst>
          </p:cNvPr>
          <p:cNvSpPr>
            <a:spLocks noGrp="1"/>
          </p:cNvSpPr>
          <p:nvPr>
            <p:ph type="ftr" sz="quarter" idx="11"/>
          </p:nvPr>
        </p:nvSpPr>
        <p:spPr/>
        <p:txBody>
          <a:bodyPr/>
          <a:lstStyle/>
          <a:p>
            <a:r>
              <a:rPr lang="en-US" dirty="0"/>
              <a:t>Online Recharge System</a:t>
            </a:r>
          </a:p>
        </p:txBody>
      </p:sp>
      <p:sp>
        <p:nvSpPr>
          <p:cNvPr id="5" name="Slide Number Placeholder 4">
            <a:extLst>
              <a:ext uri="{FF2B5EF4-FFF2-40B4-BE49-F238E27FC236}">
                <a16:creationId xmlns:a16="http://schemas.microsoft.com/office/drawing/2014/main" id="{B95537E2-EA6E-4AD1-B86E-051F5597574B}"/>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BC797700-357F-41D2-9967-7B32A00CBD62}"/>
              </a:ext>
            </a:extLst>
          </p:cNvPr>
          <p:cNvPicPr>
            <a:picLocks noChangeAspect="1"/>
          </p:cNvPicPr>
          <p:nvPr/>
        </p:nvPicPr>
        <p:blipFill>
          <a:blip r:embed="rId2"/>
          <a:stretch>
            <a:fillRect/>
          </a:stretch>
        </p:blipFill>
        <p:spPr>
          <a:xfrm>
            <a:off x="5199791" y="576168"/>
            <a:ext cx="6154009" cy="1985836"/>
          </a:xfrm>
          <a:prstGeom prst="rect">
            <a:avLst/>
          </a:prstGeom>
        </p:spPr>
      </p:pic>
      <p:pic>
        <p:nvPicPr>
          <p:cNvPr id="10" name="Picture 9">
            <a:extLst>
              <a:ext uri="{FF2B5EF4-FFF2-40B4-BE49-F238E27FC236}">
                <a16:creationId xmlns:a16="http://schemas.microsoft.com/office/drawing/2014/main" id="{886FA1F6-4BFB-4604-A263-5F415B3B843A}"/>
              </a:ext>
            </a:extLst>
          </p:cNvPr>
          <p:cNvPicPr>
            <a:picLocks noChangeAspect="1"/>
          </p:cNvPicPr>
          <p:nvPr/>
        </p:nvPicPr>
        <p:blipFill>
          <a:blip r:embed="rId3"/>
          <a:stretch>
            <a:fillRect/>
          </a:stretch>
        </p:blipFill>
        <p:spPr>
          <a:xfrm>
            <a:off x="5199791" y="3357195"/>
            <a:ext cx="6154009" cy="2529802"/>
          </a:xfrm>
          <a:prstGeom prst="rect">
            <a:avLst/>
          </a:prstGeom>
        </p:spPr>
      </p:pic>
      <p:sp>
        <p:nvSpPr>
          <p:cNvPr id="11" name="Title 1">
            <a:extLst>
              <a:ext uri="{FF2B5EF4-FFF2-40B4-BE49-F238E27FC236}">
                <a16:creationId xmlns:a16="http://schemas.microsoft.com/office/drawing/2014/main" id="{733E9673-7A36-4E5A-9A60-E9930F4C34D2}"/>
              </a:ext>
            </a:extLst>
          </p:cNvPr>
          <p:cNvSpPr txBox="1">
            <a:spLocks/>
          </p:cNvSpPr>
          <p:nvPr/>
        </p:nvSpPr>
        <p:spPr>
          <a:xfrm>
            <a:off x="6293031" y="2465891"/>
            <a:ext cx="4421777" cy="63853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sz="1800" dirty="0"/>
              <a:t>contact table</a:t>
            </a:r>
          </a:p>
        </p:txBody>
      </p:sp>
      <p:sp>
        <p:nvSpPr>
          <p:cNvPr id="12" name="Rectangle: Rounded Corners 11">
            <a:extLst>
              <a:ext uri="{FF2B5EF4-FFF2-40B4-BE49-F238E27FC236}">
                <a16:creationId xmlns:a16="http://schemas.microsoft.com/office/drawing/2014/main" id="{0EA13C76-B70F-480D-BE62-77A2A94F6A22}"/>
              </a:ext>
            </a:extLst>
          </p:cNvPr>
          <p:cNvSpPr/>
          <p:nvPr/>
        </p:nvSpPr>
        <p:spPr>
          <a:xfrm>
            <a:off x="1123406" y="424768"/>
            <a:ext cx="2865120" cy="44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serial number</a:t>
            </a:r>
          </a:p>
        </p:txBody>
      </p:sp>
      <p:sp>
        <p:nvSpPr>
          <p:cNvPr id="13" name="Rectangle: Rounded Corners 12">
            <a:extLst>
              <a:ext uri="{FF2B5EF4-FFF2-40B4-BE49-F238E27FC236}">
                <a16:creationId xmlns:a16="http://schemas.microsoft.com/office/drawing/2014/main" id="{A35E6A7E-8EE0-4D30-877E-6927B7A7D06B}"/>
              </a:ext>
            </a:extLst>
          </p:cNvPr>
          <p:cNvSpPr/>
          <p:nvPr/>
        </p:nvSpPr>
        <p:spPr>
          <a:xfrm>
            <a:off x="1123406" y="1029785"/>
            <a:ext cx="2865120" cy="44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name </a:t>
            </a:r>
          </a:p>
        </p:txBody>
      </p:sp>
      <p:sp>
        <p:nvSpPr>
          <p:cNvPr id="14" name="Rectangle: Rounded Corners 13">
            <a:extLst>
              <a:ext uri="{FF2B5EF4-FFF2-40B4-BE49-F238E27FC236}">
                <a16:creationId xmlns:a16="http://schemas.microsoft.com/office/drawing/2014/main" id="{AB919358-360A-4929-AADA-C767D7C29232}"/>
              </a:ext>
            </a:extLst>
          </p:cNvPr>
          <p:cNvSpPr/>
          <p:nvPr/>
        </p:nvSpPr>
        <p:spPr>
          <a:xfrm>
            <a:off x="1123406" y="1617299"/>
            <a:ext cx="2865120" cy="44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email</a:t>
            </a:r>
          </a:p>
        </p:txBody>
      </p:sp>
      <p:sp>
        <p:nvSpPr>
          <p:cNvPr id="15" name="Rectangle: Rounded Corners 14">
            <a:extLst>
              <a:ext uri="{FF2B5EF4-FFF2-40B4-BE49-F238E27FC236}">
                <a16:creationId xmlns:a16="http://schemas.microsoft.com/office/drawing/2014/main" id="{62ADDF21-069D-42E3-8AF3-2C0FC7154322}"/>
              </a:ext>
            </a:extLst>
          </p:cNvPr>
          <p:cNvSpPr/>
          <p:nvPr/>
        </p:nvSpPr>
        <p:spPr>
          <a:xfrm>
            <a:off x="1123406" y="2179319"/>
            <a:ext cx="2865120" cy="44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For the Query user had</a:t>
            </a:r>
          </a:p>
        </p:txBody>
      </p:sp>
      <p:sp>
        <p:nvSpPr>
          <p:cNvPr id="16" name="Rectangle: Rounded Corners 15">
            <a:extLst>
              <a:ext uri="{FF2B5EF4-FFF2-40B4-BE49-F238E27FC236}">
                <a16:creationId xmlns:a16="http://schemas.microsoft.com/office/drawing/2014/main" id="{ECA32E1A-9981-4D69-8C99-A19E7642DC24}"/>
              </a:ext>
            </a:extLst>
          </p:cNvPr>
          <p:cNvSpPr/>
          <p:nvPr/>
        </p:nvSpPr>
        <p:spPr>
          <a:xfrm>
            <a:off x="1123406" y="2747098"/>
            <a:ext cx="2865120" cy="44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Transaction number</a:t>
            </a:r>
          </a:p>
        </p:txBody>
      </p:sp>
      <p:sp>
        <p:nvSpPr>
          <p:cNvPr id="17" name="Rectangle: Rounded Corners 16">
            <a:extLst>
              <a:ext uri="{FF2B5EF4-FFF2-40B4-BE49-F238E27FC236}">
                <a16:creationId xmlns:a16="http://schemas.microsoft.com/office/drawing/2014/main" id="{97DCCE99-E7C0-4185-9705-624AED1A3A3B}"/>
              </a:ext>
            </a:extLst>
          </p:cNvPr>
          <p:cNvSpPr/>
          <p:nvPr/>
        </p:nvSpPr>
        <p:spPr>
          <a:xfrm>
            <a:off x="1123406" y="3265259"/>
            <a:ext cx="2865120" cy="596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ysClr val="windowText" lastClr="000000"/>
                </a:solidFill>
              </a:rPr>
              <a:t>No or id on which recharged/bill paid</a:t>
            </a:r>
          </a:p>
        </p:txBody>
      </p:sp>
      <p:sp>
        <p:nvSpPr>
          <p:cNvPr id="18" name="Rectangle: Rounded Corners 17">
            <a:extLst>
              <a:ext uri="{FF2B5EF4-FFF2-40B4-BE49-F238E27FC236}">
                <a16:creationId xmlns:a16="http://schemas.microsoft.com/office/drawing/2014/main" id="{1A3B1600-A2D3-4C77-B860-DAC71E8680FA}"/>
              </a:ext>
            </a:extLst>
          </p:cNvPr>
          <p:cNvSpPr/>
          <p:nvPr/>
        </p:nvSpPr>
        <p:spPr>
          <a:xfrm>
            <a:off x="1123406" y="3914505"/>
            <a:ext cx="2865120" cy="44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Transaction amount</a:t>
            </a:r>
          </a:p>
        </p:txBody>
      </p:sp>
      <p:sp>
        <p:nvSpPr>
          <p:cNvPr id="19" name="Rectangle: Rounded Corners 18">
            <a:extLst>
              <a:ext uri="{FF2B5EF4-FFF2-40B4-BE49-F238E27FC236}">
                <a16:creationId xmlns:a16="http://schemas.microsoft.com/office/drawing/2014/main" id="{F542BC3A-4078-4C6C-8530-8933AA955BF5}"/>
              </a:ext>
            </a:extLst>
          </p:cNvPr>
          <p:cNvSpPr/>
          <p:nvPr/>
        </p:nvSpPr>
        <p:spPr>
          <a:xfrm>
            <a:off x="1123406" y="4476209"/>
            <a:ext cx="2865120" cy="44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Transaction description</a:t>
            </a:r>
          </a:p>
        </p:txBody>
      </p:sp>
      <p:sp>
        <p:nvSpPr>
          <p:cNvPr id="20" name="Rectangle: Rounded Corners 19">
            <a:extLst>
              <a:ext uri="{FF2B5EF4-FFF2-40B4-BE49-F238E27FC236}">
                <a16:creationId xmlns:a16="http://schemas.microsoft.com/office/drawing/2014/main" id="{8969D674-FC42-4E25-B7C2-E5BF4CE9488C}"/>
              </a:ext>
            </a:extLst>
          </p:cNvPr>
          <p:cNvSpPr/>
          <p:nvPr/>
        </p:nvSpPr>
        <p:spPr>
          <a:xfrm>
            <a:off x="1123406" y="5055332"/>
            <a:ext cx="2865120" cy="444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ysClr val="windowText" lastClr="000000"/>
                </a:solidFill>
              </a:rPr>
              <a:t>Date and time of transaction</a:t>
            </a:r>
          </a:p>
        </p:txBody>
      </p:sp>
      <p:sp>
        <p:nvSpPr>
          <p:cNvPr id="21" name="Rectangle: Rounded Corners 20">
            <a:extLst>
              <a:ext uri="{FF2B5EF4-FFF2-40B4-BE49-F238E27FC236}">
                <a16:creationId xmlns:a16="http://schemas.microsoft.com/office/drawing/2014/main" id="{8EF4998C-0880-4916-A867-18DF0AD7181C}"/>
              </a:ext>
            </a:extLst>
          </p:cNvPr>
          <p:cNvSpPr/>
          <p:nvPr/>
        </p:nvSpPr>
        <p:spPr>
          <a:xfrm>
            <a:off x="1123406" y="5625748"/>
            <a:ext cx="2865120" cy="7315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ysClr val="windowText" lastClr="000000"/>
                </a:solidFill>
              </a:rPr>
              <a:t>User serial number used as referred key from member table</a:t>
            </a:r>
          </a:p>
        </p:txBody>
      </p:sp>
      <p:cxnSp>
        <p:nvCxnSpPr>
          <p:cNvPr id="24" name="Connector: Curved 23">
            <a:extLst>
              <a:ext uri="{FF2B5EF4-FFF2-40B4-BE49-F238E27FC236}">
                <a16:creationId xmlns:a16="http://schemas.microsoft.com/office/drawing/2014/main" id="{1D84752B-3794-4E01-A70D-6A1804E17464}"/>
              </a:ext>
            </a:extLst>
          </p:cNvPr>
          <p:cNvCxnSpPr>
            <a:stCxn id="12" idx="3"/>
          </p:cNvCxnSpPr>
          <p:nvPr/>
        </p:nvCxnSpPr>
        <p:spPr>
          <a:xfrm>
            <a:off x="3988526" y="646837"/>
            <a:ext cx="1211265" cy="38294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63E68676-7614-49EF-B6A9-A17B12645D5D}"/>
              </a:ext>
            </a:extLst>
          </p:cNvPr>
          <p:cNvCxnSpPr>
            <a:stCxn id="13" idx="3"/>
            <a:endCxn id="8" idx="1"/>
          </p:cNvCxnSpPr>
          <p:nvPr/>
        </p:nvCxnSpPr>
        <p:spPr>
          <a:xfrm>
            <a:off x="3988526" y="1251854"/>
            <a:ext cx="1211265" cy="31723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or: Curved 27">
            <a:extLst>
              <a:ext uri="{FF2B5EF4-FFF2-40B4-BE49-F238E27FC236}">
                <a16:creationId xmlns:a16="http://schemas.microsoft.com/office/drawing/2014/main" id="{7C152B82-E076-4C4B-B5E3-6FE832AB286A}"/>
              </a:ext>
            </a:extLst>
          </p:cNvPr>
          <p:cNvCxnSpPr>
            <a:stCxn id="14" idx="3"/>
          </p:cNvCxnSpPr>
          <p:nvPr/>
        </p:nvCxnSpPr>
        <p:spPr>
          <a:xfrm>
            <a:off x="3988526" y="1839368"/>
            <a:ext cx="1211265" cy="103907"/>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Curved 29">
            <a:extLst>
              <a:ext uri="{FF2B5EF4-FFF2-40B4-BE49-F238E27FC236}">
                <a16:creationId xmlns:a16="http://schemas.microsoft.com/office/drawing/2014/main" id="{9416F1AE-4EB5-48D8-8081-2784477065AF}"/>
              </a:ext>
            </a:extLst>
          </p:cNvPr>
          <p:cNvCxnSpPr>
            <a:stCxn id="15" idx="3"/>
          </p:cNvCxnSpPr>
          <p:nvPr/>
        </p:nvCxnSpPr>
        <p:spPr>
          <a:xfrm flipV="1">
            <a:off x="3988526" y="2277745"/>
            <a:ext cx="1211265" cy="12364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Curved 31">
            <a:extLst>
              <a:ext uri="{FF2B5EF4-FFF2-40B4-BE49-F238E27FC236}">
                <a16:creationId xmlns:a16="http://schemas.microsoft.com/office/drawing/2014/main" id="{BB37EAF9-72EE-4EC0-A469-F6F9022D5640}"/>
              </a:ext>
            </a:extLst>
          </p:cNvPr>
          <p:cNvCxnSpPr>
            <a:stCxn id="16" idx="3"/>
          </p:cNvCxnSpPr>
          <p:nvPr/>
        </p:nvCxnSpPr>
        <p:spPr>
          <a:xfrm>
            <a:off x="3988526" y="2969167"/>
            <a:ext cx="1211265" cy="819059"/>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Curved 33">
            <a:extLst>
              <a:ext uri="{FF2B5EF4-FFF2-40B4-BE49-F238E27FC236}">
                <a16:creationId xmlns:a16="http://schemas.microsoft.com/office/drawing/2014/main" id="{42802239-2E89-47D7-A8A1-8B0059486B50}"/>
              </a:ext>
            </a:extLst>
          </p:cNvPr>
          <p:cNvCxnSpPr>
            <a:stCxn id="17" idx="3"/>
          </p:cNvCxnSpPr>
          <p:nvPr/>
        </p:nvCxnSpPr>
        <p:spPr>
          <a:xfrm>
            <a:off x="3988526" y="3563755"/>
            <a:ext cx="1140823" cy="67079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Curved 35">
            <a:extLst>
              <a:ext uri="{FF2B5EF4-FFF2-40B4-BE49-F238E27FC236}">
                <a16:creationId xmlns:a16="http://schemas.microsoft.com/office/drawing/2014/main" id="{CC6E4FCC-2286-423B-951A-FBB505852DBA}"/>
              </a:ext>
            </a:extLst>
          </p:cNvPr>
          <p:cNvCxnSpPr>
            <a:stCxn id="18" idx="3"/>
            <a:endCxn id="10" idx="1"/>
          </p:cNvCxnSpPr>
          <p:nvPr/>
        </p:nvCxnSpPr>
        <p:spPr>
          <a:xfrm>
            <a:off x="3988526" y="4136574"/>
            <a:ext cx="1211265" cy="48552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Curved 37">
            <a:extLst>
              <a:ext uri="{FF2B5EF4-FFF2-40B4-BE49-F238E27FC236}">
                <a16:creationId xmlns:a16="http://schemas.microsoft.com/office/drawing/2014/main" id="{9DFEAD2B-DC11-496E-9FD0-4DE5EE1D1FD8}"/>
              </a:ext>
            </a:extLst>
          </p:cNvPr>
          <p:cNvCxnSpPr>
            <a:stCxn id="19" idx="3"/>
          </p:cNvCxnSpPr>
          <p:nvPr/>
        </p:nvCxnSpPr>
        <p:spPr>
          <a:xfrm>
            <a:off x="3988526" y="4698278"/>
            <a:ext cx="1140823" cy="27123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or: Curved 39">
            <a:extLst>
              <a:ext uri="{FF2B5EF4-FFF2-40B4-BE49-F238E27FC236}">
                <a16:creationId xmlns:a16="http://schemas.microsoft.com/office/drawing/2014/main" id="{24E89DC9-CBDE-4E7A-9BA3-FF405E51523F}"/>
              </a:ext>
            </a:extLst>
          </p:cNvPr>
          <p:cNvCxnSpPr>
            <a:stCxn id="20" idx="3"/>
          </p:cNvCxnSpPr>
          <p:nvPr/>
        </p:nvCxnSpPr>
        <p:spPr>
          <a:xfrm flipV="1">
            <a:off x="3988526" y="5261538"/>
            <a:ext cx="1211265" cy="1586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or: Curved 41">
            <a:extLst>
              <a:ext uri="{FF2B5EF4-FFF2-40B4-BE49-F238E27FC236}">
                <a16:creationId xmlns:a16="http://schemas.microsoft.com/office/drawing/2014/main" id="{2A992248-DBCC-4620-9278-429D81752E39}"/>
              </a:ext>
            </a:extLst>
          </p:cNvPr>
          <p:cNvCxnSpPr>
            <a:stCxn id="21" idx="3"/>
          </p:cNvCxnSpPr>
          <p:nvPr/>
        </p:nvCxnSpPr>
        <p:spPr>
          <a:xfrm flipV="1">
            <a:off x="3988526" y="5715537"/>
            <a:ext cx="1140823" cy="27597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412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Entity relation diagram</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Online Recharge System</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10" name="Picture 9">
            <a:extLst>
              <a:ext uri="{FF2B5EF4-FFF2-40B4-BE49-F238E27FC236}">
                <a16:creationId xmlns:a16="http://schemas.microsoft.com/office/drawing/2014/main" id="{B8462009-E34B-4B0E-BD74-AC1D094CEC59}"/>
              </a:ext>
            </a:extLst>
          </p:cNvPr>
          <p:cNvPicPr>
            <a:picLocks noChangeAspect="1"/>
          </p:cNvPicPr>
          <p:nvPr/>
        </p:nvPicPr>
        <p:blipFill>
          <a:blip r:embed="rId2"/>
          <a:stretch>
            <a:fillRect/>
          </a:stretch>
        </p:blipFill>
        <p:spPr>
          <a:xfrm>
            <a:off x="1175657" y="1079864"/>
            <a:ext cx="9901646" cy="5641612"/>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E804-15D8-4176-ACD8-DCA6087D590D}"/>
              </a:ext>
            </a:extLst>
          </p:cNvPr>
          <p:cNvSpPr>
            <a:spLocks noGrp="1"/>
          </p:cNvSpPr>
          <p:nvPr>
            <p:ph type="title"/>
          </p:nvPr>
        </p:nvSpPr>
        <p:spPr/>
        <p:txBody>
          <a:bodyPr/>
          <a:lstStyle/>
          <a:p>
            <a:r>
              <a:rPr lang="en-IN" dirty="0"/>
              <a:t>Data Flow Diagram</a:t>
            </a:r>
          </a:p>
        </p:txBody>
      </p:sp>
      <p:sp>
        <p:nvSpPr>
          <p:cNvPr id="4" name="Date Placeholder 3">
            <a:extLst>
              <a:ext uri="{FF2B5EF4-FFF2-40B4-BE49-F238E27FC236}">
                <a16:creationId xmlns:a16="http://schemas.microsoft.com/office/drawing/2014/main" id="{B9CC8CE6-1886-425B-B590-5E00CE3D31EE}"/>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B993C4FB-1493-443B-9270-A56D7FA2018C}"/>
              </a:ext>
            </a:extLst>
          </p:cNvPr>
          <p:cNvSpPr>
            <a:spLocks noGrp="1"/>
          </p:cNvSpPr>
          <p:nvPr>
            <p:ph type="ftr" sz="quarter" idx="11"/>
          </p:nvPr>
        </p:nvSpPr>
        <p:spPr/>
        <p:txBody>
          <a:bodyPr/>
          <a:lstStyle/>
          <a:p>
            <a:r>
              <a:rPr lang="en-US" dirty="0"/>
              <a:t>Online Recharge System</a:t>
            </a:r>
          </a:p>
        </p:txBody>
      </p:sp>
      <p:sp>
        <p:nvSpPr>
          <p:cNvPr id="6" name="Slide Number Placeholder 5">
            <a:extLst>
              <a:ext uri="{FF2B5EF4-FFF2-40B4-BE49-F238E27FC236}">
                <a16:creationId xmlns:a16="http://schemas.microsoft.com/office/drawing/2014/main" id="{2BA6085E-A0A0-4697-B295-6FF3A68C3083}"/>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7" name="Title 1">
            <a:extLst>
              <a:ext uri="{FF2B5EF4-FFF2-40B4-BE49-F238E27FC236}">
                <a16:creationId xmlns:a16="http://schemas.microsoft.com/office/drawing/2014/main" id="{C5A2DF42-483F-4A87-A794-80E546205FB0}"/>
              </a:ext>
            </a:extLst>
          </p:cNvPr>
          <p:cNvSpPr txBox="1">
            <a:spLocks/>
          </p:cNvSpPr>
          <p:nvPr/>
        </p:nvSpPr>
        <p:spPr>
          <a:xfrm>
            <a:off x="4495800" y="1313725"/>
            <a:ext cx="3200400" cy="75392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dirty="0"/>
              <a:t>Level 0 dfd</a:t>
            </a:r>
          </a:p>
        </p:txBody>
      </p:sp>
      <p:grpSp>
        <p:nvGrpSpPr>
          <p:cNvPr id="8" name="Group 7">
            <a:extLst>
              <a:ext uri="{FF2B5EF4-FFF2-40B4-BE49-F238E27FC236}">
                <a16:creationId xmlns:a16="http://schemas.microsoft.com/office/drawing/2014/main" id="{C3FC95D2-C502-4782-8C5F-302DF0B6D4BC}"/>
              </a:ext>
            </a:extLst>
          </p:cNvPr>
          <p:cNvGrpSpPr/>
          <p:nvPr/>
        </p:nvGrpSpPr>
        <p:grpSpPr>
          <a:xfrm>
            <a:off x="1837509" y="2384425"/>
            <a:ext cx="8778240" cy="3159850"/>
            <a:chOff x="0" y="0"/>
            <a:chExt cx="6267450" cy="2089150"/>
          </a:xfrm>
        </p:grpSpPr>
        <p:sp>
          <p:nvSpPr>
            <p:cNvPr id="9" name="Rectangle 8">
              <a:extLst>
                <a:ext uri="{FF2B5EF4-FFF2-40B4-BE49-F238E27FC236}">
                  <a16:creationId xmlns:a16="http://schemas.microsoft.com/office/drawing/2014/main" id="{E92502A6-47DD-4B7B-8EFA-E499AF69CC46}"/>
                </a:ext>
              </a:extLst>
            </p:cNvPr>
            <p:cNvSpPr/>
            <p:nvPr/>
          </p:nvSpPr>
          <p:spPr>
            <a:xfrm>
              <a:off x="0" y="0"/>
              <a:ext cx="6267450" cy="20891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0" name="Rectangle 9">
              <a:extLst>
                <a:ext uri="{FF2B5EF4-FFF2-40B4-BE49-F238E27FC236}">
                  <a16:creationId xmlns:a16="http://schemas.microsoft.com/office/drawing/2014/main" id="{C8A86BF2-5004-4506-BF16-51A9A7F84DA1}"/>
                </a:ext>
              </a:extLst>
            </p:cNvPr>
            <p:cNvSpPr/>
            <p:nvPr/>
          </p:nvSpPr>
          <p:spPr>
            <a:xfrm>
              <a:off x="254000" y="781050"/>
              <a:ext cx="1384300" cy="7112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400">
                  <a:effectLst/>
                  <a:latin typeface="Times New Roman" panose="02020603050405020304" pitchFamily="18" charset="0"/>
                  <a:ea typeface="Times New Roman" panose="02020603050405020304" pitchFamily="18" charset="0"/>
                </a:rPr>
                <a:t>User</a:t>
              </a:r>
              <a:endParaRPr lang="en-IN" sz="1100">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914E72DD-A599-4190-9D56-3B5549728485}"/>
                </a:ext>
              </a:extLst>
            </p:cNvPr>
            <p:cNvSpPr/>
            <p:nvPr/>
          </p:nvSpPr>
          <p:spPr>
            <a:xfrm>
              <a:off x="4654550" y="844550"/>
              <a:ext cx="1377950" cy="6477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400">
                  <a:effectLst/>
                  <a:latin typeface="Times New Roman" panose="02020603050405020304" pitchFamily="18" charset="0"/>
                  <a:ea typeface="Times New Roman" panose="02020603050405020304" pitchFamily="18" charset="0"/>
                </a:rPr>
                <a:t>Operator</a:t>
              </a:r>
              <a:endParaRPr lang="en-IN" sz="1100">
                <a:effectLst/>
                <a:latin typeface="Times New Roman" panose="02020603050405020304" pitchFamily="18" charset="0"/>
                <a:ea typeface="Times New Roman" panose="02020603050405020304" pitchFamily="18" charset="0"/>
              </a:endParaRPr>
            </a:p>
          </p:txBody>
        </p:sp>
        <p:sp>
          <p:nvSpPr>
            <p:cNvPr id="12" name="Oval 11">
              <a:extLst>
                <a:ext uri="{FF2B5EF4-FFF2-40B4-BE49-F238E27FC236}">
                  <a16:creationId xmlns:a16="http://schemas.microsoft.com/office/drawing/2014/main" id="{4B116B77-ADE0-4C80-B0EC-77BD4C6B6693}"/>
                </a:ext>
              </a:extLst>
            </p:cNvPr>
            <p:cNvSpPr/>
            <p:nvPr/>
          </p:nvSpPr>
          <p:spPr>
            <a:xfrm>
              <a:off x="2540000" y="552450"/>
              <a:ext cx="1225550" cy="11747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200">
                  <a:effectLst/>
                  <a:latin typeface="Times New Roman" panose="02020603050405020304" pitchFamily="18" charset="0"/>
                  <a:ea typeface="Times New Roman" panose="02020603050405020304" pitchFamily="18" charset="0"/>
                </a:rPr>
                <a:t>Online Recharge Portal</a:t>
              </a:r>
              <a:endParaRPr lang="en-IN" sz="1100">
                <a:effectLst/>
                <a:latin typeface="Times New Roman" panose="02020603050405020304" pitchFamily="18" charset="0"/>
                <a:ea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E4C5A28B-BBD8-4E3E-A54A-625AEF3EE3F0}"/>
                </a:ext>
              </a:extLst>
            </p:cNvPr>
            <p:cNvCxnSpPr/>
            <p:nvPr/>
          </p:nvCxnSpPr>
          <p:spPr>
            <a:xfrm>
              <a:off x="1638300" y="901700"/>
              <a:ext cx="901700" cy="9525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400AF0A2-36FE-4337-8808-8789F8CFC22F}"/>
                </a:ext>
              </a:extLst>
            </p:cNvPr>
            <p:cNvCxnSpPr/>
            <p:nvPr/>
          </p:nvCxnSpPr>
          <p:spPr>
            <a:xfrm flipH="1">
              <a:off x="3765550" y="1111250"/>
              <a:ext cx="889000" cy="508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a:extLst>
                <a:ext uri="{FF2B5EF4-FFF2-40B4-BE49-F238E27FC236}">
                  <a16:creationId xmlns:a16="http://schemas.microsoft.com/office/drawing/2014/main" id="{295800AD-69E3-4F97-B539-CF810B215883}"/>
                </a:ext>
              </a:extLst>
            </p:cNvPr>
            <p:cNvCxnSpPr/>
            <p:nvPr/>
          </p:nvCxnSpPr>
          <p:spPr>
            <a:xfrm flipH="1">
              <a:off x="1638300" y="1263650"/>
              <a:ext cx="90170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Text Box 2">
              <a:extLst>
                <a:ext uri="{FF2B5EF4-FFF2-40B4-BE49-F238E27FC236}">
                  <a16:creationId xmlns:a16="http://schemas.microsoft.com/office/drawing/2014/main" id="{4E67884B-2869-40BB-A32D-9EEA08AB3D7A}"/>
                </a:ext>
              </a:extLst>
            </p:cNvPr>
            <p:cNvSpPr txBox="1">
              <a:spLocks noChangeArrowheads="1"/>
            </p:cNvSpPr>
            <p:nvPr/>
          </p:nvSpPr>
          <p:spPr bwMode="auto">
            <a:xfrm rot="496590">
              <a:off x="1714500" y="622300"/>
              <a:ext cx="1066800" cy="30289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r>
                <a:rPr lang="en-IN" sz="110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Recharges</a:t>
              </a:r>
              <a:endParaRPr lang="en-IN" sz="1100">
                <a:effectLst/>
                <a:latin typeface="Times New Roman" panose="02020603050405020304" pitchFamily="18" charset="0"/>
                <a:ea typeface="Times New Roman" panose="02020603050405020304" pitchFamily="18" charset="0"/>
              </a:endParaRPr>
            </a:p>
          </p:txBody>
        </p:sp>
        <p:sp>
          <p:nvSpPr>
            <p:cNvPr id="17" name="Text Box 2">
              <a:extLst>
                <a:ext uri="{FF2B5EF4-FFF2-40B4-BE49-F238E27FC236}">
                  <a16:creationId xmlns:a16="http://schemas.microsoft.com/office/drawing/2014/main" id="{C2395820-4CD3-4A23-85C1-B34D75A81F10}"/>
                </a:ext>
              </a:extLst>
            </p:cNvPr>
            <p:cNvSpPr txBox="1">
              <a:spLocks noChangeArrowheads="1"/>
            </p:cNvSpPr>
            <p:nvPr/>
          </p:nvSpPr>
          <p:spPr bwMode="auto">
            <a:xfrm>
              <a:off x="1651000" y="1303390"/>
              <a:ext cx="1136650" cy="2921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r>
                <a:rPr lang="en-IN" sz="100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Updates balance</a:t>
              </a:r>
              <a:endParaRPr lang="en-IN" sz="1100">
                <a:effectLst/>
                <a:latin typeface="Times New Roman" panose="02020603050405020304" pitchFamily="18" charset="0"/>
                <a:ea typeface="Times New Roman" panose="02020603050405020304" pitchFamily="18" charset="0"/>
              </a:endParaRPr>
            </a:p>
          </p:txBody>
        </p:sp>
        <p:sp>
          <p:nvSpPr>
            <p:cNvPr id="18" name="Text Box 2">
              <a:extLst>
                <a:ext uri="{FF2B5EF4-FFF2-40B4-BE49-F238E27FC236}">
                  <a16:creationId xmlns:a16="http://schemas.microsoft.com/office/drawing/2014/main" id="{D8FDF421-D9E9-4090-84A7-91CCAC924BE6}"/>
                </a:ext>
              </a:extLst>
            </p:cNvPr>
            <p:cNvSpPr txBox="1">
              <a:spLocks noChangeArrowheads="1"/>
            </p:cNvSpPr>
            <p:nvPr/>
          </p:nvSpPr>
          <p:spPr bwMode="auto">
            <a:xfrm rot="21005303">
              <a:off x="3648729" y="1247394"/>
              <a:ext cx="1117600" cy="269948"/>
            </a:xfrm>
            <a:prstGeom prst="rect">
              <a:avLst/>
            </a:prstGeom>
            <a:noFill/>
            <a:ln>
              <a:noFill/>
            </a:ln>
          </p:spPr>
          <p:style>
            <a:lnRef idx="0">
              <a:scrgbClr r="0" g="0" b="0"/>
            </a:lnRef>
            <a:fillRef idx="0">
              <a:scrgbClr r="0" g="0" b="0"/>
            </a:fillRef>
            <a:effectRef idx="0">
              <a:scrgbClr r="0" g="0" b="0"/>
            </a:effectRef>
            <a:fontRef idx="minor">
              <a:schemeClr val="dk1"/>
            </a:fontRef>
          </p:style>
          <p:txBody>
            <a:bodyPr rot="0" vert="horz" wrap="square" lIns="91440" tIns="45720" rIns="91440" bIns="45720" anchor="t" anchorCtr="0">
              <a:noAutofit/>
            </a:bodyPr>
            <a:lstStyle/>
            <a:p>
              <a:r>
                <a:rPr lang="en-IN" sz="900"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     Gives Confirmation</a:t>
              </a:r>
              <a:endParaRPr lang="en-IN" sz="11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78706251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234</TotalTime>
  <Words>530</Words>
  <Application>Microsoft Office PowerPoint</Application>
  <PresentationFormat>Widescreen</PresentationFormat>
  <Paragraphs>152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Tenorite</vt:lpstr>
      <vt:lpstr>Times New Roman</vt:lpstr>
      <vt:lpstr>Office Theme</vt:lpstr>
      <vt:lpstr>Online recharge system</vt:lpstr>
      <vt:lpstr>Content</vt:lpstr>
      <vt:lpstr>INTRODUCTION</vt:lpstr>
      <vt:lpstr>Database Layout</vt:lpstr>
      <vt:lpstr>Members table</vt:lpstr>
      <vt:lpstr> plan table</vt:lpstr>
      <vt:lpstr>Transaction table</vt:lpstr>
      <vt:lpstr>Entity relation diagram</vt:lpstr>
      <vt:lpstr>Data Flow Diagram</vt:lpstr>
      <vt:lpstr>Level 1 dfd</vt:lpstr>
      <vt:lpstr>Snapshot of web application.​</vt:lpstr>
      <vt:lpstr>Home page</vt:lpstr>
      <vt:lpstr>User dashboard</vt:lpstr>
      <vt:lpstr>Admin dashboard</vt:lpstr>
      <vt:lpstr>Recharge </vt:lpstr>
      <vt:lpstr>Contact us</vt:lpstr>
      <vt:lpstr>MEET OUR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recharge system</dc:title>
  <dc:creator>Raj Upreti</dc:creator>
  <cp:lastModifiedBy>Raj Upreti</cp:lastModifiedBy>
  <cp:revision>14</cp:revision>
  <dcterms:created xsi:type="dcterms:W3CDTF">2022-03-24T16:54:59Z</dcterms:created>
  <dcterms:modified xsi:type="dcterms:W3CDTF">2022-03-24T20:49:58Z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