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C294401-B7FA-4B02-8C89-7AECA41AABC1}"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21185487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94401-B7FA-4B02-8C89-7AECA41AABC1}"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64455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94401-B7FA-4B02-8C89-7AECA41AABC1}"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286607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94401-B7FA-4B02-8C89-7AECA41AABC1}"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50788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C294401-B7FA-4B02-8C89-7AECA41AABC1}"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35068434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C294401-B7FA-4B02-8C89-7AECA41AABC1}" type="datetimeFigureOut">
              <a:rPr lang="en-IN" smtClean="0"/>
              <a:t>03-12-2021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150784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C294401-B7FA-4B02-8C89-7AECA41AABC1}"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269655-3F9C-4486-A556-D0BE5426B68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0656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94401-B7FA-4B02-8C89-7AECA41AABC1}" type="datetimeFigureOut">
              <a:rPr lang="en-IN" smtClean="0"/>
              <a:t>03-12-2021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1684586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4401-B7FA-4B02-8C89-7AECA41AABC1}" type="datetimeFigureOut">
              <a:rPr lang="en-IN" smtClean="0"/>
              <a:t>03-12-2021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145636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C294401-B7FA-4B02-8C89-7AECA41AABC1}" type="datetimeFigureOut">
              <a:rPr lang="en-IN" smtClean="0"/>
              <a:t>03-12-2021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42061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C294401-B7FA-4B02-8C89-7AECA41AABC1}" type="datetimeFigureOut">
              <a:rPr lang="en-IN" smtClean="0"/>
              <a:t>03-12-2021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1269655-3F9C-4486-A556-D0BE5426B68C}" type="slidenum">
              <a:rPr lang="en-IN" smtClean="0"/>
              <a:t>‹#›</a:t>
            </a:fld>
            <a:endParaRPr lang="en-IN"/>
          </a:p>
        </p:txBody>
      </p:sp>
    </p:spTree>
    <p:extLst>
      <p:ext uri="{BB962C8B-B14F-4D97-AF65-F5344CB8AC3E}">
        <p14:creationId xmlns:p14="http://schemas.microsoft.com/office/powerpoint/2010/main" val="232835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C294401-B7FA-4B02-8C89-7AECA41AABC1}" type="datetimeFigureOut">
              <a:rPr lang="en-IN" smtClean="0"/>
              <a:t>03-12-2021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1269655-3F9C-4486-A556-D0BE5426B68C}" type="slidenum">
              <a:rPr lang="en-IN" smtClean="0"/>
              <a:t>‹#›</a:t>
            </a:fld>
            <a:endParaRPr lang="en-IN"/>
          </a:p>
        </p:txBody>
      </p:sp>
    </p:spTree>
    <p:extLst>
      <p:ext uri="{BB962C8B-B14F-4D97-AF65-F5344CB8AC3E}">
        <p14:creationId xmlns:p14="http://schemas.microsoft.com/office/powerpoint/2010/main" val="27245121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D678-6960-4D77-9258-0DF3C439CDFD}"/>
              </a:ext>
            </a:extLst>
          </p:cNvPr>
          <p:cNvSpPr>
            <a:spLocks noGrp="1"/>
          </p:cNvSpPr>
          <p:nvPr>
            <p:ph type="ctrTitle"/>
          </p:nvPr>
        </p:nvSpPr>
        <p:spPr/>
        <p:txBody>
          <a:bodyPr/>
          <a:lstStyle/>
          <a:p>
            <a:r>
              <a:rPr lang="en-IN" dirty="0"/>
              <a:t>Universal Healthcare Card</a:t>
            </a:r>
          </a:p>
        </p:txBody>
      </p:sp>
      <p:sp>
        <p:nvSpPr>
          <p:cNvPr id="3" name="Subtitle 2">
            <a:extLst>
              <a:ext uri="{FF2B5EF4-FFF2-40B4-BE49-F238E27FC236}">
                <a16:creationId xmlns:a16="http://schemas.microsoft.com/office/drawing/2014/main" id="{54352FBD-F70E-4D29-A340-947D8AB8888A}"/>
              </a:ext>
            </a:extLst>
          </p:cNvPr>
          <p:cNvSpPr>
            <a:spLocks noGrp="1"/>
          </p:cNvSpPr>
          <p:nvPr>
            <p:ph type="subTitle" idx="1"/>
          </p:nvPr>
        </p:nvSpPr>
        <p:spPr>
          <a:xfrm>
            <a:off x="2695194" y="4352543"/>
            <a:ext cx="6801612" cy="1645919"/>
          </a:xfrm>
        </p:spPr>
        <p:txBody>
          <a:bodyPr>
            <a:normAutofit/>
          </a:bodyPr>
          <a:lstStyle/>
          <a:p>
            <a:endParaRPr lang="en-IN" dirty="0"/>
          </a:p>
        </p:txBody>
      </p:sp>
    </p:spTree>
    <p:extLst>
      <p:ext uri="{BB962C8B-B14F-4D97-AF65-F5344CB8AC3E}">
        <p14:creationId xmlns:p14="http://schemas.microsoft.com/office/powerpoint/2010/main" val="326851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7F88-0997-4435-9A15-652D4E22C2ED}"/>
              </a:ext>
            </a:extLst>
          </p:cNvPr>
          <p:cNvSpPr>
            <a:spLocks noGrp="1"/>
          </p:cNvSpPr>
          <p:nvPr>
            <p:ph type="title"/>
          </p:nvPr>
        </p:nvSpPr>
        <p:spPr>
          <a:xfrm>
            <a:off x="838200" y="365125"/>
            <a:ext cx="10515600" cy="5811838"/>
          </a:xfrm>
        </p:spPr>
        <p:txBody>
          <a:bodyPr>
            <a:noAutofit/>
          </a:bodyPr>
          <a:lstStyle/>
          <a:p>
            <a:r>
              <a:rPr lang="en-IN" sz="6000" dirty="0"/>
              <a:t>4) </a:t>
            </a:r>
            <a:r>
              <a:rPr lang="en-IN" sz="6000" dirty="0">
                <a:effectLst/>
                <a:latin typeface="Calibri" panose="020F0502020204030204" pitchFamily="34" charset="0"/>
                <a:ea typeface="Calibri" panose="020F0502020204030204" pitchFamily="34" charset="0"/>
                <a:cs typeface="Times New Roman" panose="02020603050405020304" pitchFamily="18" charset="0"/>
              </a:rPr>
              <a:t>Card application development to ensure that the necessary card applications are available when needed</a:t>
            </a:r>
            <a:endParaRPr lang="en-IN" sz="6000" dirty="0"/>
          </a:p>
        </p:txBody>
      </p:sp>
      <p:sp>
        <p:nvSpPr>
          <p:cNvPr id="3" name="Content Placeholder 2">
            <a:extLst>
              <a:ext uri="{FF2B5EF4-FFF2-40B4-BE49-F238E27FC236}">
                <a16:creationId xmlns:a16="http://schemas.microsoft.com/office/drawing/2014/main" id="{0B9C9165-7A47-4204-9D8F-01C3E8D62BF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7042964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73F5-2ED9-4317-8985-6B35B752758E}"/>
              </a:ext>
            </a:extLst>
          </p:cNvPr>
          <p:cNvSpPr>
            <a:spLocks noGrp="1"/>
          </p:cNvSpPr>
          <p:nvPr>
            <p:ph type="title"/>
          </p:nvPr>
        </p:nvSpPr>
        <p:spPr/>
        <p:txBody>
          <a:bodyPr>
            <a:normAutofit fontScale="90000"/>
          </a:bodyPr>
          <a:lstStyle/>
          <a:p>
            <a:r>
              <a:rPr lang="en-IN" sz="6000" dirty="0"/>
              <a:t>Privacy &amp; Security</a:t>
            </a:r>
          </a:p>
        </p:txBody>
      </p:sp>
      <p:sp>
        <p:nvSpPr>
          <p:cNvPr id="3" name="Content Placeholder 2">
            <a:extLst>
              <a:ext uri="{FF2B5EF4-FFF2-40B4-BE49-F238E27FC236}">
                <a16:creationId xmlns:a16="http://schemas.microsoft.com/office/drawing/2014/main" id="{B0E5D410-96B4-496E-AFDB-AE72A3D2BF74}"/>
              </a:ext>
            </a:extLst>
          </p:cNvPr>
          <p:cNvSpPr>
            <a:spLocks noGrp="1"/>
          </p:cNvSpPr>
          <p:nvPr>
            <p:ph idx="1"/>
          </p:nvPr>
        </p:nvSpPr>
        <p:spPr/>
        <p:txBody>
          <a:bodyPr>
            <a:normAutofit fontScale="85000" lnSpcReduction="10000"/>
          </a:bodyPr>
          <a:lstStyle/>
          <a:p>
            <a:pPr marL="0" indent="0">
              <a:lnSpc>
                <a:spcPct val="107000"/>
              </a:lnSpc>
              <a:spcAft>
                <a:spcPts val="800"/>
              </a:spcAf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The  health care card should have strict privacy and security requirements. It </a:t>
            </a:r>
            <a:r>
              <a:rPr lang="en-IN" sz="3200" dirty="0">
                <a:latin typeface="Calibri" panose="020F0502020204030204" pitchFamily="34" charset="0"/>
                <a:ea typeface="Calibri" panose="020F0502020204030204" pitchFamily="34" charset="0"/>
                <a:cs typeface="Times New Roman" panose="02020603050405020304" pitchFamily="18" charset="0"/>
              </a:rPr>
              <a:t>should have </a:t>
            </a:r>
            <a:r>
              <a:rPr lang="en-IN" sz="3200" dirty="0">
                <a:effectLst/>
                <a:latin typeface="Calibri" panose="020F0502020204030204" pitchFamily="34" charset="0"/>
                <a:ea typeface="Calibri" panose="020F0502020204030204" pitchFamily="34" charset="0"/>
                <a:cs typeface="Times New Roman" panose="02020603050405020304" pitchFamily="18" charset="0"/>
              </a:rPr>
              <a:t>various security mechanisms to prevent unauthorized access.</a:t>
            </a:r>
          </a:p>
          <a:p>
            <a:pPr marL="0" indent="0">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The card's overall architecture </a:t>
            </a:r>
            <a:r>
              <a:rPr lang="en-IN" sz="3200" dirty="0">
                <a:latin typeface="Calibri" panose="020F0502020204030204" pitchFamily="34" charset="0"/>
                <a:ea typeface="Calibri" panose="020F0502020204030204" pitchFamily="34" charset="0"/>
                <a:cs typeface="Times New Roman" panose="02020603050405020304" pitchFamily="18" charset="0"/>
              </a:rPr>
              <a:t>must be </a:t>
            </a:r>
            <a:r>
              <a:rPr lang="en-IN" sz="3200" dirty="0">
                <a:effectLst/>
                <a:latin typeface="Calibri" panose="020F0502020204030204" pitchFamily="34" charset="0"/>
                <a:ea typeface="Calibri" panose="020F0502020204030204" pitchFamily="34" charset="0"/>
                <a:cs typeface="Times New Roman" panose="02020603050405020304" pitchFamily="18" charset="0"/>
              </a:rPr>
              <a:t>designed to protect the privacy of the individual while allowing authorized health care professionals to access it.</a:t>
            </a:r>
            <a:endParaRPr lang="en-IN" sz="3200" dirty="0"/>
          </a:p>
        </p:txBody>
      </p:sp>
    </p:spTree>
    <p:extLst>
      <p:ext uri="{BB962C8B-B14F-4D97-AF65-F5344CB8AC3E}">
        <p14:creationId xmlns:p14="http://schemas.microsoft.com/office/powerpoint/2010/main" val="559636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175E-4F9E-4AAE-906D-B449AA429F61}"/>
              </a:ext>
            </a:extLst>
          </p:cNvPr>
          <p:cNvSpPr>
            <a:spLocks noGrp="1"/>
          </p:cNvSpPr>
          <p:nvPr>
            <p:ph type="title"/>
          </p:nvPr>
        </p:nvSpPr>
        <p:spPr>
          <a:xfrm>
            <a:off x="838200" y="365125"/>
            <a:ext cx="10515600" cy="5811838"/>
          </a:xfrm>
        </p:spPr>
        <p:txBody>
          <a:bodyPr>
            <a:normAutofit/>
          </a:bodyPr>
          <a:lstStyle/>
          <a:p>
            <a:r>
              <a:rPr lang="en-IN" sz="6000" dirty="0"/>
              <a:t>Advantages of the project</a:t>
            </a:r>
          </a:p>
        </p:txBody>
      </p:sp>
      <p:sp>
        <p:nvSpPr>
          <p:cNvPr id="3" name="Content Placeholder 2">
            <a:extLst>
              <a:ext uri="{FF2B5EF4-FFF2-40B4-BE49-F238E27FC236}">
                <a16:creationId xmlns:a16="http://schemas.microsoft.com/office/drawing/2014/main" id="{2209A433-A6DB-425C-A748-47523E57B63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370865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EC52-556B-4DD4-90FA-711EBB0FE384}"/>
              </a:ext>
            </a:extLst>
          </p:cNvPr>
          <p:cNvSpPr>
            <a:spLocks noGrp="1"/>
          </p:cNvSpPr>
          <p:nvPr>
            <p:ph type="title"/>
          </p:nvPr>
        </p:nvSpPr>
        <p:spPr/>
        <p:txBody>
          <a:bodyPr/>
          <a:lstStyle/>
          <a:p>
            <a:r>
              <a:rPr lang="en-IN" dirty="0"/>
              <a:t>1)</a:t>
            </a:r>
            <a:r>
              <a:rPr lang="en-IN" sz="1800" b="1" dirty="0">
                <a:solidFill>
                  <a:srgbClr val="724128"/>
                </a:solidFill>
                <a:effectLst/>
                <a:latin typeface="Adobe Garamond Pro"/>
                <a:ea typeface="Times New Roman" panose="02020603050405020304" pitchFamily="18" charset="0"/>
                <a:cs typeface="Arial" panose="020B0604020202020204" pitchFamily="34" charset="0"/>
              </a:rPr>
              <a:t> </a:t>
            </a:r>
            <a:r>
              <a:rPr lang="en-IN" dirty="0">
                <a:effectLst/>
                <a:latin typeface="+mn-lt"/>
                <a:ea typeface="Times New Roman" panose="02020603050405020304" pitchFamily="18" charset="0"/>
                <a:cs typeface="Arial" panose="020B0604020202020204" pitchFamily="34" charset="0"/>
              </a:rPr>
              <a:t>Good accessibility</a:t>
            </a:r>
            <a:endParaRPr lang="en-IN" dirty="0">
              <a:latin typeface="+mn-lt"/>
            </a:endParaRPr>
          </a:p>
        </p:txBody>
      </p:sp>
      <p:sp>
        <p:nvSpPr>
          <p:cNvPr id="3" name="Content Placeholder 2">
            <a:extLst>
              <a:ext uri="{FF2B5EF4-FFF2-40B4-BE49-F238E27FC236}">
                <a16:creationId xmlns:a16="http://schemas.microsoft.com/office/drawing/2014/main" id="{49872DCE-F36F-41F1-A0B2-6039DA0864FB}"/>
              </a:ext>
            </a:extLst>
          </p:cNvPr>
          <p:cNvSpPr>
            <a:spLocks noGrp="1"/>
          </p:cNvSpPr>
          <p:nvPr>
            <p:ph idx="1"/>
          </p:nvPr>
        </p:nvSpPr>
        <p:spPr/>
        <p:txBody>
          <a:bodyPr>
            <a:normAutofit lnSpcReduction="10000"/>
          </a:bodyPr>
          <a:lstStyle/>
          <a:p>
            <a:pPr marL="0" indent="0">
              <a:buNone/>
            </a:pPr>
            <a:endParaRPr lang="en-IN" sz="3200" dirty="0">
              <a:solidFill>
                <a:srgbClr val="000000"/>
              </a:solidFill>
              <a:ea typeface="Times New Roman" panose="02020603050405020304" pitchFamily="18" charset="0"/>
              <a:cs typeface="Times New Roman" panose="02020603050405020304" pitchFamily="18" charset="0"/>
            </a:endParaRPr>
          </a:p>
          <a:p>
            <a:pPr marL="0" indent="0">
              <a:buNone/>
            </a:pPr>
            <a:r>
              <a:rPr lang="en-IN" sz="3200" dirty="0">
                <a:solidFill>
                  <a:srgbClr val="000000"/>
                </a:solidFill>
                <a:ea typeface="Times New Roman" panose="02020603050405020304" pitchFamily="18" charset="0"/>
                <a:cs typeface="Times New Roman" panose="02020603050405020304" pitchFamily="18" charset="0"/>
              </a:rPr>
              <a:t>C</a:t>
            </a:r>
            <a:r>
              <a:rPr lang="en-IN" sz="3200" dirty="0">
                <a:solidFill>
                  <a:srgbClr val="000000"/>
                </a:solidFill>
                <a:effectLst/>
                <a:ea typeface="Times New Roman" panose="02020603050405020304" pitchFamily="18" charset="0"/>
                <a:cs typeface="Times New Roman" panose="02020603050405020304" pitchFamily="18" charset="0"/>
              </a:rPr>
              <a:t>itizens can see any doctor without a referral. They may also go to any level of hospital directly, as they wish. It informs the system as soon as any disease is detected among the user</a:t>
            </a:r>
            <a:endParaRPr lang="en-IN" sz="3200" dirty="0"/>
          </a:p>
        </p:txBody>
      </p:sp>
    </p:spTree>
    <p:extLst>
      <p:ext uri="{BB962C8B-B14F-4D97-AF65-F5344CB8AC3E}">
        <p14:creationId xmlns:p14="http://schemas.microsoft.com/office/powerpoint/2010/main" val="2400860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96F3-1941-4C3F-ABA9-9E072EB75281}"/>
              </a:ext>
            </a:extLst>
          </p:cNvPr>
          <p:cNvSpPr>
            <a:spLocks noGrp="1"/>
          </p:cNvSpPr>
          <p:nvPr>
            <p:ph type="title"/>
          </p:nvPr>
        </p:nvSpPr>
        <p:spPr/>
        <p:txBody>
          <a:bodyPr>
            <a:normAutofit fontScale="90000"/>
          </a:bodyPr>
          <a:lstStyle/>
          <a:p>
            <a:r>
              <a:rPr lang="en-IN" sz="6000" dirty="0">
                <a:effectLst/>
                <a:latin typeface="+mn-lt"/>
                <a:ea typeface="Times New Roman" panose="02020603050405020304" pitchFamily="18" charset="0"/>
                <a:cs typeface="Arial" panose="020B0604020202020204" pitchFamily="34" charset="0"/>
              </a:rPr>
              <a:t>2) Comprehensive coverage</a:t>
            </a:r>
            <a:endParaRPr lang="en-IN" sz="6000" dirty="0">
              <a:latin typeface="+mn-lt"/>
            </a:endParaRPr>
          </a:p>
        </p:txBody>
      </p:sp>
      <p:sp>
        <p:nvSpPr>
          <p:cNvPr id="3" name="Content Placeholder 2">
            <a:extLst>
              <a:ext uri="{FF2B5EF4-FFF2-40B4-BE49-F238E27FC236}">
                <a16:creationId xmlns:a16="http://schemas.microsoft.com/office/drawing/2014/main" id="{284A6280-D79B-470F-8E08-D6A436E80658}"/>
              </a:ext>
            </a:extLst>
          </p:cNvPr>
          <p:cNvSpPr>
            <a:spLocks noGrp="1"/>
          </p:cNvSpPr>
          <p:nvPr>
            <p:ph idx="1"/>
          </p:nvPr>
        </p:nvSpPr>
        <p:spPr/>
        <p:txBody>
          <a:bodyPr/>
          <a:lstStyle/>
          <a:p>
            <a:pPr marL="0" indent="0">
              <a:buNone/>
            </a:pPr>
            <a:endParaRPr lang="en-IN" sz="3200" dirty="0">
              <a:effectLst/>
              <a:ea typeface="Times New Roman" panose="02020603050405020304" pitchFamily="18" charset="0"/>
            </a:endParaRPr>
          </a:p>
          <a:p>
            <a:pPr marL="0" indent="0">
              <a:buNone/>
            </a:pPr>
            <a:r>
              <a:rPr lang="en-IN" sz="3200" dirty="0">
                <a:effectLst/>
                <a:ea typeface="Times New Roman" panose="02020603050405020304" pitchFamily="18" charset="0"/>
              </a:rPr>
              <a:t>The card services covers almost everything that can be provided by a health system: from dental care to parturition, from preventive services to elderly home care and so on.</a:t>
            </a:r>
          </a:p>
          <a:p>
            <a:pPr marL="0" indent="0">
              <a:buNone/>
            </a:pPr>
            <a:endParaRPr lang="en-IN" dirty="0"/>
          </a:p>
        </p:txBody>
      </p:sp>
    </p:spTree>
    <p:extLst>
      <p:ext uri="{BB962C8B-B14F-4D97-AF65-F5344CB8AC3E}">
        <p14:creationId xmlns:p14="http://schemas.microsoft.com/office/powerpoint/2010/main" val="1916594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6E52-04C2-446F-9EC3-C3F8B3948BE9}"/>
              </a:ext>
            </a:extLst>
          </p:cNvPr>
          <p:cNvSpPr>
            <a:spLocks noGrp="1"/>
          </p:cNvSpPr>
          <p:nvPr>
            <p:ph type="title"/>
          </p:nvPr>
        </p:nvSpPr>
        <p:spPr>
          <a:xfrm>
            <a:off x="838200" y="365125"/>
            <a:ext cx="10515600" cy="5811838"/>
          </a:xfrm>
        </p:spPr>
        <p:txBody>
          <a:bodyPr>
            <a:normAutofit/>
          </a:bodyPr>
          <a:lstStyle/>
          <a:p>
            <a:r>
              <a:rPr lang="en-IN" sz="6000" dirty="0"/>
              <a:t>Disadvantage of the project</a:t>
            </a:r>
          </a:p>
        </p:txBody>
      </p:sp>
      <p:sp>
        <p:nvSpPr>
          <p:cNvPr id="3" name="Content Placeholder 2">
            <a:extLst>
              <a:ext uri="{FF2B5EF4-FFF2-40B4-BE49-F238E27FC236}">
                <a16:creationId xmlns:a16="http://schemas.microsoft.com/office/drawing/2014/main" id="{761BC298-FD8D-4408-A7C1-350582FAF0B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8367067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1859-6542-4615-922F-001E92A98350}"/>
              </a:ext>
            </a:extLst>
          </p:cNvPr>
          <p:cNvSpPr>
            <a:spLocks noGrp="1"/>
          </p:cNvSpPr>
          <p:nvPr>
            <p:ph type="title"/>
          </p:nvPr>
        </p:nvSpPr>
        <p:spPr/>
        <p:txBody>
          <a:bodyPr/>
          <a:lstStyle/>
          <a:p>
            <a:r>
              <a:rPr lang="en-IN" dirty="0"/>
              <a:t>1) Privacy Threat</a:t>
            </a:r>
          </a:p>
        </p:txBody>
      </p:sp>
      <p:sp>
        <p:nvSpPr>
          <p:cNvPr id="3" name="Content Placeholder 2">
            <a:extLst>
              <a:ext uri="{FF2B5EF4-FFF2-40B4-BE49-F238E27FC236}">
                <a16:creationId xmlns:a16="http://schemas.microsoft.com/office/drawing/2014/main" id="{44D17B40-C579-4253-8588-F8D4BFC920E6}"/>
              </a:ext>
            </a:extLst>
          </p:cNvPr>
          <p:cNvSpPr>
            <a:spLocks noGrp="1"/>
          </p:cNvSpPr>
          <p:nvPr>
            <p:ph idx="1"/>
          </p:nvPr>
        </p:nvSpPr>
        <p:spPr/>
        <p:txBody>
          <a:bodyPr>
            <a:normAutofit fontScale="92500" lnSpcReduction="10000"/>
          </a:bodyPr>
          <a:lstStyle/>
          <a:p>
            <a:pPr marL="0" indent="0">
              <a:buNone/>
            </a:pPr>
            <a:r>
              <a:rPr lang="en-IN" sz="3600" dirty="0">
                <a:ea typeface="Calibri" panose="020F0502020204030204" pitchFamily="34" charset="0"/>
                <a:cs typeface="Times New Roman" panose="02020603050405020304" pitchFamily="18" charset="0"/>
              </a:rPr>
              <a:t>A comprehensive system security plan is needed to guard the cardholder privacy. A comprehensive plan is required for managing the first issuance of the card, which must involve very few errors as possible.</a:t>
            </a:r>
            <a:endParaRPr lang="en-IN" sz="3600" dirty="0"/>
          </a:p>
        </p:txBody>
      </p:sp>
    </p:spTree>
    <p:extLst>
      <p:ext uri="{BB962C8B-B14F-4D97-AF65-F5344CB8AC3E}">
        <p14:creationId xmlns:p14="http://schemas.microsoft.com/office/powerpoint/2010/main" val="31552074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3E07-8A93-42C0-89BE-2D3330307866}"/>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E41335D4-6ABD-4FA9-B3CA-6F6C4831128D}"/>
              </a:ext>
            </a:extLst>
          </p:cNvPr>
          <p:cNvSpPr>
            <a:spLocks noGrp="1"/>
          </p:cNvSpPr>
          <p:nvPr>
            <p:ph idx="1"/>
          </p:nvPr>
        </p:nvSpPr>
        <p:spPr/>
        <p:txBody>
          <a:bodyPr>
            <a:normAutofit fontScale="85000" lnSpcReduction="20000"/>
          </a:bodyPr>
          <a:lstStyle/>
          <a:p>
            <a:pPr marL="0" indent="0">
              <a:buNone/>
            </a:pPr>
            <a:r>
              <a:rPr lang="en-IN" sz="3200" dirty="0">
                <a:effectLst/>
                <a:ea typeface="Calibri" panose="020F0502020204030204" pitchFamily="34" charset="0"/>
                <a:cs typeface="Times New Roman" panose="02020603050405020304" pitchFamily="18" charset="0"/>
              </a:rPr>
              <a:t>Today, India’s population has risen to 136 crores. </a:t>
            </a:r>
          </a:p>
          <a:p>
            <a:pPr marL="0" indent="0">
              <a:buNone/>
            </a:pPr>
            <a:endParaRPr lang="en-IN" sz="3200" dirty="0">
              <a:effectLst/>
              <a:ea typeface="Calibri" panose="020F0502020204030204" pitchFamily="34" charset="0"/>
              <a:cs typeface="Times New Roman" panose="02020603050405020304" pitchFamily="18" charset="0"/>
            </a:endParaRPr>
          </a:p>
          <a:p>
            <a:pPr marL="0" indent="0">
              <a:buNone/>
            </a:pPr>
            <a:r>
              <a:rPr lang="en-IN" sz="3200" dirty="0">
                <a:effectLst/>
                <a:ea typeface="Calibri" panose="020F0502020204030204" pitchFamily="34" charset="0"/>
                <a:cs typeface="Times New Roman" panose="02020603050405020304" pitchFamily="18" charset="0"/>
              </a:rPr>
              <a:t>Out of this, less than 20% of Indians are covered under medical insurance. </a:t>
            </a:r>
          </a:p>
          <a:p>
            <a:pPr marL="0" indent="0">
              <a:buNone/>
            </a:pPr>
            <a:endParaRPr lang="en-IN" sz="3200" dirty="0">
              <a:effectLst/>
              <a:ea typeface="Calibri" panose="020F0502020204030204" pitchFamily="34" charset="0"/>
              <a:cs typeface="Times New Roman" panose="02020603050405020304" pitchFamily="18" charset="0"/>
            </a:endParaRPr>
          </a:p>
          <a:p>
            <a:pPr marL="0" indent="0">
              <a:buNone/>
            </a:pPr>
            <a:r>
              <a:rPr lang="en-IN" sz="3200" dirty="0">
                <a:effectLst/>
                <a:ea typeface="Calibri" panose="020F0502020204030204" pitchFamily="34" charset="0"/>
                <a:cs typeface="Times New Roman" panose="02020603050405020304" pitchFamily="18" charset="0"/>
              </a:rPr>
              <a:t>In rural India, </a:t>
            </a:r>
            <a:r>
              <a:rPr lang="en-IN" sz="3200" dirty="0">
                <a:solidFill>
                  <a:srgbClr val="202124"/>
                </a:solidFill>
                <a:effectLst/>
                <a:ea typeface="Calibri" panose="020F0502020204030204" pitchFamily="34" charset="0"/>
                <a:cs typeface="Calibri" panose="020F0502020204030204" pitchFamily="34" charset="0"/>
              </a:rPr>
              <a:t>86% of the population is not insured, and 82% of the urban population remains uninsured.</a:t>
            </a:r>
            <a:endParaRPr lang="en-IN" sz="3200" dirty="0">
              <a:effectLst/>
              <a:ea typeface="Calibri" panose="020F0502020204030204" pitchFamily="34" charset="0"/>
              <a:cs typeface="Times New Roman" panose="02020603050405020304" pitchFamily="18" charset="0"/>
            </a:endParaRPr>
          </a:p>
          <a:p>
            <a:pPr marL="0" indent="0">
              <a:buNone/>
            </a:pPr>
            <a:endParaRPr lang="en-IN" sz="3200" dirty="0">
              <a:solidFill>
                <a:srgbClr val="202124"/>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70535828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4893-3C93-49E8-A1B7-AF4DEAA3E84E}"/>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D080FD7A-6953-4603-B44B-91FE04D197A8}"/>
              </a:ext>
            </a:extLst>
          </p:cNvPr>
          <p:cNvSpPr>
            <a:spLocks noGrp="1"/>
          </p:cNvSpPr>
          <p:nvPr>
            <p:ph idx="1"/>
          </p:nvPr>
        </p:nvSpPr>
        <p:spPr/>
        <p:txBody>
          <a:bodyPr>
            <a:normAutofit fontScale="92500" lnSpcReduction="20000"/>
          </a:bodyPr>
          <a:lstStyle/>
          <a:p>
            <a:pPr marL="0" indent="0">
              <a:buNone/>
            </a:pPr>
            <a:r>
              <a:rPr lang="en-IN" sz="3200" dirty="0">
                <a:solidFill>
                  <a:srgbClr val="202124"/>
                </a:solidFill>
                <a:effectLst/>
                <a:latin typeface="Calibri" panose="020F0502020204030204" pitchFamily="34" charset="0"/>
                <a:ea typeface="Calibri" panose="020F0502020204030204" pitchFamily="34" charset="0"/>
              </a:rPr>
              <a:t>Looking at India’s strong IT infrastructure, our group believes that a centralised smart-card system can be introduced that can not only medically insure the general population under a government health insurance scheme, but can store their medical information too which can be accessed at any hospital after the user’s consent.</a:t>
            </a:r>
            <a:endParaRPr lang="en-IN" sz="3200" dirty="0"/>
          </a:p>
        </p:txBody>
      </p:sp>
    </p:spTree>
    <p:extLst>
      <p:ext uri="{BB962C8B-B14F-4D97-AF65-F5344CB8AC3E}">
        <p14:creationId xmlns:p14="http://schemas.microsoft.com/office/powerpoint/2010/main" val="3872451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781D-431D-4FBF-8275-B6138A426BC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AF8BFA53-A899-45F2-94A7-4EDD8E21B6F6}"/>
              </a:ext>
            </a:extLst>
          </p:cNvPr>
          <p:cNvSpPr>
            <a:spLocks noGrp="1"/>
          </p:cNvSpPr>
          <p:nvPr>
            <p:ph idx="1"/>
          </p:nvPr>
        </p:nvSpPr>
        <p:spPr/>
        <p:txBody>
          <a:bodyPr>
            <a:normAutofit fontScale="70000" lnSpcReduction="20000"/>
          </a:bodyPr>
          <a:lstStyle/>
          <a:p>
            <a:pPr marL="0" indent="0">
              <a:buNone/>
            </a:pPr>
            <a:r>
              <a:rPr lang="en-IN" sz="3200" dirty="0">
                <a:solidFill>
                  <a:srgbClr val="202124"/>
                </a:solidFill>
                <a:effectLst/>
                <a:latin typeface="Calibri" panose="020F0502020204030204" pitchFamily="34" charset="0"/>
                <a:ea typeface="Calibri" panose="020F0502020204030204" pitchFamily="34" charset="0"/>
              </a:rPr>
              <a:t>The program will store personal information of the user such as name, date of birth, place of residence etc. </a:t>
            </a:r>
          </a:p>
          <a:p>
            <a:pPr marL="0" indent="0">
              <a:buNone/>
            </a:pPr>
            <a:endParaRPr lang="en-IN" sz="3200" dirty="0">
              <a:solidFill>
                <a:srgbClr val="202124"/>
              </a:solidFill>
              <a:effectLst/>
              <a:latin typeface="Calibri" panose="020F0502020204030204" pitchFamily="34" charset="0"/>
              <a:ea typeface="Calibri" panose="020F0502020204030204" pitchFamily="34" charset="0"/>
            </a:endParaRPr>
          </a:p>
          <a:p>
            <a:pPr marL="0" indent="0">
              <a:buNone/>
            </a:pPr>
            <a:r>
              <a:rPr lang="en-IN" sz="3200" dirty="0">
                <a:solidFill>
                  <a:srgbClr val="202124"/>
                </a:solidFill>
                <a:effectLst/>
                <a:latin typeface="Calibri" panose="020F0502020204030204" pitchFamily="34" charset="0"/>
                <a:ea typeface="Calibri" panose="020F0502020204030204" pitchFamily="34" charset="0"/>
              </a:rPr>
              <a:t>It will also store information such as the user’s medical records, vaccination records, any history with allergies, undergone surgeries etc.</a:t>
            </a:r>
          </a:p>
          <a:p>
            <a:pPr marL="0" indent="0">
              <a:buNone/>
            </a:pPr>
            <a:endParaRPr lang="en-IN" sz="3200" dirty="0">
              <a:solidFill>
                <a:srgbClr val="202124"/>
              </a:solidFill>
              <a:effectLst/>
              <a:latin typeface="Calibri" panose="020F0502020204030204" pitchFamily="34" charset="0"/>
              <a:ea typeface="Calibri" panose="020F0502020204030204" pitchFamily="34" charset="0"/>
            </a:endParaRPr>
          </a:p>
          <a:p>
            <a:pPr marL="0" indent="0">
              <a:buNone/>
            </a:pPr>
            <a:r>
              <a:rPr lang="en-IN" sz="3200" dirty="0">
                <a:solidFill>
                  <a:srgbClr val="202124"/>
                </a:solidFill>
                <a:effectLst/>
                <a:latin typeface="Calibri" panose="020F0502020204030204" pitchFamily="34" charset="0"/>
                <a:ea typeface="Calibri" panose="020F0502020204030204" pitchFamily="34" charset="0"/>
              </a:rPr>
              <a:t>This card can then be accessed by any hospital in the country the user visits and will thus help in linearity of the medical records.</a:t>
            </a:r>
            <a:endParaRPr lang="en-IN" sz="3200" dirty="0"/>
          </a:p>
        </p:txBody>
      </p:sp>
    </p:spTree>
    <p:extLst>
      <p:ext uri="{BB962C8B-B14F-4D97-AF65-F5344CB8AC3E}">
        <p14:creationId xmlns:p14="http://schemas.microsoft.com/office/powerpoint/2010/main" val="131811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9A89-B701-4727-AD96-9533D1D42F2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7B098AD3-CE64-4697-81CC-BE2402FFE867}"/>
              </a:ext>
            </a:extLst>
          </p:cNvPr>
          <p:cNvSpPr>
            <a:spLocks noGrp="1"/>
          </p:cNvSpPr>
          <p:nvPr>
            <p:ph idx="1"/>
          </p:nvPr>
        </p:nvSpPr>
        <p:spPr/>
        <p:txBody>
          <a:bodyPr>
            <a:normAutofit fontScale="77500" lnSpcReduction="20000"/>
          </a:bodyPr>
          <a:lstStyle/>
          <a:p>
            <a:pPr marL="0" indent="0">
              <a:buNone/>
            </a:pPr>
            <a:r>
              <a:rPr lang="en-IN" sz="3200" dirty="0">
                <a:solidFill>
                  <a:srgbClr val="202124"/>
                </a:solidFill>
                <a:effectLst/>
                <a:latin typeface="Calibri" panose="020F0502020204030204" pitchFamily="34" charset="0"/>
                <a:ea typeface="Calibri" panose="020F0502020204030204" pitchFamily="34" charset="0"/>
              </a:rPr>
              <a:t>Payment options can also be added to the card which can then be insured by any government scheme regarding the same.</a:t>
            </a:r>
          </a:p>
          <a:p>
            <a:pPr marL="0" indent="0">
              <a:buNone/>
            </a:pPr>
            <a:endParaRPr lang="en-IN" sz="3200" dirty="0">
              <a:solidFill>
                <a:srgbClr val="202124"/>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32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In the case of any future pandemic/epidemic, the government can have access to the general public’s health records and can then identify the part of population under risk based on their underlying health conditions and then they can take appropriate steps.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200" dirty="0"/>
          </a:p>
        </p:txBody>
      </p:sp>
    </p:spTree>
    <p:extLst>
      <p:ext uri="{BB962C8B-B14F-4D97-AF65-F5344CB8AC3E}">
        <p14:creationId xmlns:p14="http://schemas.microsoft.com/office/powerpoint/2010/main" val="377911578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C9C3-CA20-4BD0-8A47-29F6BE6433C9}"/>
              </a:ext>
            </a:extLst>
          </p:cNvPr>
          <p:cNvSpPr>
            <a:spLocks noGrp="1"/>
          </p:cNvSpPr>
          <p:nvPr>
            <p:ph type="title"/>
          </p:nvPr>
        </p:nvSpPr>
        <p:spPr>
          <a:xfrm>
            <a:off x="838200" y="365125"/>
            <a:ext cx="10515600" cy="6044911"/>
          </a:xfrm>
        </p:spPr>
        <p:txBody>
          <a:bodyPr/>
          <a:lstStyle/>
          <a:p>
            <a:r>
              <a:rPr lang="en-IN" dirty="0"/>
              <a:t>In order for this project to be successful, following items are necessary:</a:t>
            </a:r>
          </a:p>
        </p:txBody>
      </p:sp>
      <p:sp>
        <p:nvSpPr>
          <p:cNvPr id="3" name="Content Placeholder 2">
            <a:extLst>
              <a:ext uri="{FF2B5EF4-FFF2-40B4-BE49-F238E27FC236}">
                <a16:creationId xmlns:a16="http://schemas.microsoft.com/office/drawing/2014/main" id="{AB6F5DE9-C097-4949-AB5B-F68486504083}"/>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2559480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30F5-01E0-40A6-A5D9-0DE7D7F1783B}"/>
              </a:ext>
            </a:extLst>
          </p:cNvPr>
          <p:cNvSpPr>
            <a:spLocks noGrp="1"/>
          </p:cNvSpPr>
          <p:nvPr>
            <p:ph type="title"/>
          </p:nvPr>
        </p:nvSpPr>
        <p:spPr>
          <a:xfrm>
            <a:off x="838200" y="365125"/>
            <a:ext cx="10515600" cy="5656984"/>
          </a:xfrm>
        </p:spPr>
        <p:txBody>
          <a:bodyPr>
            <a:normAutofit/>
          </a:bodyPr>
          <a:lstStyle/>
          <a:p>
            <a:r>
              <a:rPr lang="en-IN" sz="6000" dirty="0"/>
              <a:t>1) </a:t>
            </a:r>
            <a:r>
              <a:rPr lang="en-IN" sz="6000" dirty="0">
                <a:effectLst/>
                <a:latin typeface="Calibri" panose="020F0502020204030204" pitchFamily="34" charset="0"/>
                <a:ea typeface="Calibri" panose="020F0502020204030204" pitchFamily="34" charset="0"/>
                <a:cs typeface="Times New Roman" panose="02020603050405020304" pitchFamily="18" charset="0"/>
              </a:rPr>
              <a:t>A comprehensive system security.</a:t>
            </a:r>
            <a:endParaRPr lang="en-IN" sz="6000" dirty="0"/>
          </a:p>
        </p:txBody>
      </p:sp>
      <p:sp>
        <p:nvSpPr>
          <p:cNvPr id="3" name="Content Placeholder 2">
            <a:extLst>
              <a:ext uri="{FF2B5EF4-FFF2-40B4-BE49-F238E27FC236}">
                <a16:creationId xmlns:a16="http://schemas.microsoft.com/office/drawing/2014/main" id="{C0CC070C-1A8E-45B7-A362-9D2D8709336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254313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BE59-8DF0-43F0-B531-52A661CBD3D4}"/>
              </a:ext>
            </a:extLst>
          </p:cNvPr>
          <p:cNvSpPr>
            <a:spLocks noGrp="1"/>
          </p:cNvSpPr>
          <p:nvPr>
            <p:ph type="title"/>
          </p:nvPr>
        </p:nvSpPr>
        <p:spPr>
          <a:xfrm>
            <a:off x="838200" y="365125"/>
            <a:ext cx="10515600" cy="5638511"/>
          </a:xfrm>
        </p:spPr>
        <p:txBody>
          <a:bodyPr>
            <a:noAutofit/>
          </a:bodyPr>
          <a:lstStyle/>
          <a:p>
            <a:r>
              <a:rPr lang="en-IN" sz="6000" dirty="0">
                <a:effectLst/>
                <a:latin typeface="Calibri" panose="020F0502020204030204" pitchFamily="34" charset="0"/>
                <a:ea typeface="Calibri" panose="020F0502020204030204" pitchFamily="34" charset="0"/>
                <a:cs typeface="Times New Roman" panose="02020603050405020304" pitchFamily="18" charset="0"/>
              </a:rPr>
              <a:t>2) A comprehensive plan for the entire information system structure</a:t>
            </a:r>
            <a:endParaRPr lang="en-IN" sz="6000" dirty="0"/>
          </a:p>
        </p:txBody>
      </p:sp>
      <p:sp>
        <p:nvSpPr>
          <p:cNvPr id="3" name="Content Placeholder 2">
            <a:extLst>
              <a:ext uri="{FF2B5EF4-FFF2-40B4-BE49-F238E27FC236}">
                <a16:creationId xmlns:a16="http://schemas.microsoft.com/office/drawing/2014/main" id="{92302DAF-F7C6-4277-A31F-F4ACC32A191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771860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22D1-E1BB-4021-AA64-8905B78241FF}"/>
              </a:ext>
            </a:extLst>
          </p:cNvPr>
          <p:cNvSpPr>
            <a:spLocks noGrp="1"/>
          </p:cNvSpPr>
          <p:nvPr>
            <p:ph type="title"/>
          </p:nvPr>
        </p:nvSpPr>
        <p:spPr>
          <a:xfrm>
            <a:off x="838200" y="365125"/>
            <a:ext cx="10515600" cy="5315239"/>
          </a:xfrm>
        </p:spPr>
        <p:txBody>
          <a:bodyPr>
            <a:normAutofit/>
          </a:bodyPr>
          <a:lstStyle/>
          <a:p>
            <a:r>
              <a:rPr lang="en-IN" sz="6000" dirty="0"/>
              <a:t>3) </a:t>
            </a:r>
            <a:r>
              <a:rPr lang="en-IN" sz="6000" dirty="0">
                <a:effectLst/>
                <a:latin typeface="Calibri" panose="020F0502020204030204" pitchFamily="34" charset="0"/>
                <a:ea typeface="Calibri" panose="020F0502020204030204" pitchFamily="34" charset="0"/>
                <a:cs typeface="Times New Roman" panose="02020603050405020304" pitchFamily="18" charset="0"/>
              </a:rPr>
              <a:t>Integration testing</a:t>
            </a:r>
            <a:endParaRPr lang="en-IN" sz="6000" dirty="0"/>
          </a:p>
        </p:txBody>
      </p:sp>
      <p:sp>
        <p:nvSpPr>
          <p:cNvPr id="3" name="Content Placeholder 2">
            <a:extLst>
              <a:ext uri="{FF2B5EF4-FFF2-40B4-BE49-F238E27FC236}">
                <a16:creationId xmlns:a16="http://schemas.microsoft.com/office/drawing/2014/main" id="{3E6A6789-6057-40ED-97A9-171252AC636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628007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63</TotalTime>
  <Words>476</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Adobe Garamond Pro</vt:lpstr>
      <vt:lpstr>Arial</vt:lpstr>
      <vt:lpstr>Calibri</vt:lpstr>
      <vt:lpstr>Gill Sans MT</vt:lpstr>
      <vt:lpstr>Parcel</vt:lpstr>
      <vt:lpstr>Universal Healthcare Card</vt:lpstr>
      <vt:lpstr>Problem</vt:lpstr>
      <vt:lpstr>Solution</vt:lpstr>
      <vt:lpstr>Objectives</vt:lpstr>
      <vt:lpstr>Objectives</vt:lpstr>
      <vt:lpstr>In order for this project to be successful, following items are necessary:</vt:lpstr>
      <vt:lpstr>1) A comprehensive system security.</vt:lpstr>
      <vt:lpstr>2) A comprehensive plan for the entire information system structure</vt:lpstr>
      <vt:lpstr>3) Integration testing</vt:lpstr>
      <vt:lpstr>4) Card application development to ensure that the necessary card applications are available when needed</vt:lpstr>
      <vt:lpstr>Privacy &amp; Security</vt:lpstr>
      <vt:lpstr>Advantages of the project</vt:lpstr>
      <vt:lpstr>1) Good accessibility</vt:lpstr>
      <vt:lpstr>2) Comprehensive coverage</vt:lpstr>
      <vt:lpstr>Disadvantage of the project</vt:lpstr>
      <vt:lpstr>1) Privacy Threat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Healthcare Card</dc:title>
  <dc:creator>Aaryan Mehta</dc:creator>
  <cp:lastModifiedBy>Aaryan Mehta</cp:lastModifiedBy>
  <cp:revision>2</cp:revision>
  <dcterms:created xsi:type="dcterms:W3CDTF">2021-08-05T16:14:14Z</dcterms:created>
  <dcterms:modified xsi:type="dcterms:W3CDTF">2021-12-03T12:42:13Z</dcterms:modified>
</cp:coreProperties>
</file>