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73" r:id="rId6"/>
    <p:sldId id="260" r:id="rId7"/>
    <p:sldId id="261" r:id="rId8"/>
    <p:sldId id="262" r:id="rId9"/>
    <p:sldId id="263" r:id="rId10"/>
    <p:sldId id="264" r:id="rId11"/>
    <p:sldId id="265" r:id="rId12"/>
    <p:sldId id="267" r:id="rId13"/>
    <p:sldId id="266" r:id="rId14"/>
    <p:sldId id="268"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3024" dt="2021-05-18T22:54:09.548"/>
    <p1510:client id="{05FAA947-8A9F-0D9F-362B-728FBBCF6BEC}" v="32" dt="2021-05-18T20:25:07.698"/>
    <p1510:client id="{12A397FC-2626-09F2-ED8D-12445C69817D}" v="66" dt="2021-05-18T22:34:48.355"/>
    <p1510:client id="{D832B35F-CF6C-4EA3-98ED-0C3E1F4790A4}" v="804" dt="2021-05-18T21:34:56.5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78" y="2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18T22:56:44.787"/>
    </inkml:context>
    <inkml:brush xml:id="br0">
      <inkml:brushProperty name="width" value="0.1" units="cm"/>
      <inkml:brushProperty name="height" value="0.1" units="cm"/>
      <inkml:brushProperty name="color" value="#E71224"/>
    </inkml:brush>
  </inkml:definitions>
  <inkml:trace contextRef="#ctx0" brushRef="#br0">1535 15600 16383 0 0,'5'0'0'0'0,"9"0"0"0"0,7 0 0 0 0,6 0 0 0 0,-2 5 0 0 0,1 3 0 0 0,1 0 0 0 0,3-3 0 0 0,2 0 0 0 0,0-3 0 0 0,2 0 0 0 0,6-2 0 0 0,-4 6 0 0 0,-1 2 0 0 0,-2-1 0 0 0,-1-2 0 0 0,1-1 0 0 0,0-1 0 0 0,0-2 0 0 0,1-1 0 0 0,0 0 0 0 0,0 0 0 0 0,0 0 0 0 0,0-1 0 0 0,0 1 0 0 0,1 0 0 0 0,-1 0 0 0 0,0 0 0 0 0,0 0 0 0 0,0 0 0 0 0,1 0 0 0 0,-1 0 0 0 0,0 0 0 0 0,0 0 0 0 0,0 0 0 0 0,0 0 0 0 0,0 0 0 0 0,0 0 0 0 0,24 6 0 0 0,7 1 0 0 0,-2 1 0 0 0,-10 4 0 0 0,-10-1 0 0 0,-6-1 0 0 0,-3-2 0 0 0,4-3 0 0 0,1-3 0 0 0,6-1 0 0 0,1 0 0 0 0,-2-2 0 0 0,-2 1 0 0 0,-2-1 0 0 0,-3 1 0 0 0,-2-1 0 0 0,0 1 0 0 0,-1 0 0 0 0,-1 0 0 0 0,1 0 0 0 0,6 0 0 0 0,1 0 0 0 0,0 0 0 0 0,-1 6 0 0 0,-1 2 0 0 0,-3-1 0 0 0,0-1 0 0 0,-1-2 0 0 0,-1-1 0 0 0,0-2 0 0 0,0 0 0 0 0,-1-1 0 0 0,1 0 0 0 0,0-1 0 0 0,0 1 0 0 0,0 0 0 0 0,0-1 0 0 0,1 1 0 0 0,-1 0 0 0 0,0 0 0 0 0,0 0 0 0 0,0 0 0 0 0,0 0 0 0 0,0 0 0 0 0,1 0 0 0 0,-1 0 0 0 0,0 0 0 0 0,0 0 0 0 0,0 0 0 0 0,0 0 0 0 0,0 0 0 0 0,1 0 0 0 0,-1 0 0 0 0,0 0 0 0 0,0 0 0 0 0,0 0 0 0 0,0 0 0 0 0,0 0 0 0 0,1 0 0 0 0,-1 0 0 0 0,0 0 0 0 0,0 0 0 0 0,0 0 0 0 0,0 0 0 0 0,0 0 0 0 0,1 0 0 0 0,-1 0 0 0 0,0 0 0 0 0,0 0 0 0 0,0 0 0 0 0,0 0 0 0 0,0 0 0 0 0,1 0 0 0 0,-1 0 0 0 0,0 0 0 0 0,0 6 0 0 0,0 2 0 0 0,0-1 0 0 0,0-1 0 0 0,1-2 0 0 0,-1-1 0 0 0,0-2 0 0 0,0 0 0 0 0,0-1 0 0 0,0 0 0 0 0,0-1 0 0 0,0 1 0 0 0,1 0 0 0 0,-1 0 0 0 0,0 0 0 0 0,0-1 0 0 0,0 1 0 0 0,0 0 0 0 0,0 0 0 0 0,1 0 0 0 0,-1 0 0 0 0,0 0 0 0 0,0 0 0 0 0,0 0 0 0 0,0 0 0 0 0,0 0 0 0 0,1 0 0 0 0,-1 0 0 0 0,0 0 0 0 0,0 0 0 0 0,0 0 0 0 0,0 0 0 0 0,0 0 0 0 0,1 0 0 0 0,-1 0 0 0 0,0 0 0 0 0,0 0 0 0 0,0 0 0 0 0,0 0 0 0 0,0 0 0 0 0,1 0 0 0 0,-1 0 0 0 0,0 0 0 0 0,0 0 0 0 0,0 0 0 0 0,0 0 0 0 0,0 0 0 0 0,1 0 0 0 0,-1 0 0 0 0,0 0 0 0 0,0 0 0 0 0,0 0 0 0 0,0 0 0 0 0,0 0 0 0 0,0 0 0 0 0,1 0 0 0 0,-1 0 0 0 0,0 0 0 0 0,0 0 0 0 0,0 0 0 0 0,0 0 0 0 0,0 0 0 0 0,1 0 0 0 0,-1 0 0 0 0,0 0 0 0 0,0 0 0 0 0,0 0 0 0 0,0 0 0 0 0,0 0 0 0 0,1 0 0 0 0,-7-5 0 0 0,-2-3 0 0 0,1 1 0 0 0,1 1 0 0 0,2 1 0 0 0,2 3 0 0 0,1 0 0 0 0,0 2 0 0 0,1 0 0 0 0,1 0 0 0 0,-1 0 0 0 0,1 1 0 0 0,-1-1 0 0 0,0 0 0 0 0,1 0 0 0 0,-1 0 0 0 0,0 0 0 0 0,0 0 0 0 0,0 0 0 0 0,0 0 0 0 0,0 0 0 0 0,1 0 0 0 0,-1 0 0 0 0,0 0 0 0 0,0 0 0 0 0,0 0 0 0 0,0 0 0 0 0,0 0 0 0 0,1 0 0 0 0,-1 0 0 0 0,0 0 0 0 0,0-5 0 0 0,0-3 0 0 0,0 0 0 0 0,0 3 0 0 0,0 0 0 0 0,1 3 0 0 0,-1 0 0 0 0,0 2 0 0 0,0 0 0 0 0,-6-6 0 0 0,-1-1 0 0 0,0 0 0 0 0,1 1 0 0 0,2 2 0 0 0,1 2 0 0 0,2 0 0 0 0,-5-4 0 0 0,-2-2 0 0 0,1 1 0 0 0,2 1 0 0 0,1 2 0 0 0,2 2 0 0 0,1 1 0 0 0,-5-5 0 0 0,-2-2 0 0 0,1 1 0 0 0,2 1 0 0 0,1 2 0 0 0,2 2 0 0 0,1 1 0 0 0,0 0 0 0 0,1 1 0 0 0,1 1 0 0 0,-1-1 0 0 0,1 0 0 0 0,-1 0 0 0 0,0 1 0 0 0,-5-7 0 0 0,-3-2 0 0 0,1 1 0 0 0,1 1 0 0 0,-4-4 0 0 0,0 0 0 0 0,2 1 0 0 0,1 2 0 0 0,3 3 0 0 0,2 2 0 0 0,1 1 0 0 0,1 0 0 0 0,0 2 0 0 0,1-1 0 0 0,-1 1 0 0 0,-5-7 0 0 0,-2-1 0 0 0,0 0 0 0 0,1 1 0 0 0,2 2 0 0 0,2 1 0 0 0,0 2 0 0 0,2 0 0 0 0,0 1 0 0 0,0 0 0 0 0,1 0 0 0 0,-1 1 0 0 0,1-1 0 0 0,-1 0 0 0 0,0 0 0 0 0,0 0 0 0 0,1 0 0 0 0,-1 0 0 0 0,0 0 0 0 0,0 0 0 0 0,0 0 0 0 0,0 0 0 0 0,0 0 0 0 0,1 0 0 0 0,-1 0 0 0 0,0 0 0 0 0,0 0 0 0 0,0 0 0 0 0,0 0 0 0 0,0 0 0 0 0,1 0 0 0 0,-1 0 0 0 0,0 0 0 0 0,0 0 0 0 0,0 0 0 0 0,0 0 0 0 0,0 0 0 0 0,1 0 0 0 0,-1 0 0 0 0,0 0 0 0 0,0 0 0 0 0,0 0 0 0 0,0 0 0 0 0,0 0 0 0 0,1 0 0 0 0,-1 0 0 0 0,0 0 0 0 0,0 0 0 0 0,0 0 0 0 0,0 0 0 0 0,0 0 0 0 0,0 0 0 0 0,1 0 0 0 0,-1 0 0 0 0,0 0 0 0 0,0 0 0 0 0,0 0 0 0 0,0 0 0 0 0,0 0 0 0 0,1 0 0 0 0,-1 0 0 0 0,0 0 0 0 0,0 0 0 0 0,0 0 0 0 0,0 0 0 0 0,0 0 0 0 0,1 0 0 0 0,-1 0 0 0 0,0 0 0 0 0,0 0 0 0 0,0 0 0 0 0,0 0 0 0 0,0 0 0 0 0,-5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18T22:56:44.788"/>
    </inkml:context>
    <inkml:brush xml:id="br0">
      <inkml:brushProperty name="width" value="0.1" units="cm"/>
      <inkml:brushProperty name="height" value="0.1" units="cm"/>
      <inkml:brushProperty name="color" value="#E71224"/>
    </inkml:brush>
  </inkml:definitions>
  <inkml:trace contextRef="#ctx0" brushRef="#br0">2760 16140 16383 0 0,'0'5'0'0'0,"0"9"0"0"0,0 7 0 0 0,0 6 0 0 0,0 4 0 0 0,0 2 0 0 0,0 2 0 0 0,0 1 0 0 0,0 0 0 0 0,0-1 0 0 0,0 0 0 0 0,0 0 0 0 0,0-1 0 0 0,0 1 0 0 0,-6-7 0 0 0,-2-2 0 0 0,1 1 0 0 0,1 1 0 0 0,-4 2 0 0 0,0 1 0 0 0,1 2 0 0 0,2 1 0 0 0,3 0 0 0 0,-4 0 0 0 0,-1 1 0 0 0,2-1 0 0 0,1 1 0 0 0,2-1 0 0 0,2 0 0 0 0,1 0 0 0 0,-5-5 0 0 0,-2-3 0 0 0,1 1 0 0 0,2 1 0 0 0,1 2 0 0 0,2 2 0 0 0,-6-6 0 0 0,0 0 0 0 0,1 1 0 0 0,1 2 0 0 0,2 1 0 0 0,2 2 0 0 0,-5 1 0 0 0,-1 0 0 0 0,1 2 0 0 0,1-1 0 0 0,2 1 0 0 0,2-1 0 0 0,1 0 0 0 0,0 1 0 0 0,-4-7 0 0 0,-3-1 0 0 0,1-1 0 0 0,2 3 0 0 0,1 1 0 0 0,1 1 0 0 0,2 2 0 0 0,-5 0 0 0 0,-2 2 0 0 0,1-1 0 0 0,1 0 0 0 0,2 1 0 0 0,2-1 0 0 0,1 1 0 0 0,0-1 0 0 0,-5 0 0 0 0,-1 0 0 0 0,0 0 0 0 0,1 0 0 0 0,-3-5 0 0 0,-2-3 0 0 0,3 1 0 0 0,1 1 0 0 0,3 2 0 0 0,2 2 0 0 0,1 0 0 0 0,-5-4 0 0 0,-2-1 0 0 0,1 0 0 0 0,2 1 0 0 0,1 2 0 0 0,-4-4 0 0 0,-1-1 0 0 0,1 2 0 0 0,2 1 0 0 0,2 2 0 0 0,-4-4 0 0 0,-1 0 0 0 0,2 0 0 0 0,-5-3 0 0 0,0-1 0 0 0,3 3 0 0 0,2 2 0 0 0,2 3 0 0 0,-3-5 0 0 0,-1 1 0 0 0,2 0 0 0 0,1 3 0 0 0,8-4 0 0 0,10-7 0 0 0,7-6 0 0 0,8-5 0 0 0,4-3 0 0 0,3-3 0 0 0,2-2 0 0 0,0 0 0 0 0,0 0 0 0 0,-1 0 0 0 0,0 0 0 0 0,0 0 0 0 0,0 1 0 0 0,-1 0 0 0 0,0 0 0 0 0,6 0 0 0 0,2 0 0 0 0,5 0 0 0 0,1 0 0 0 0,-3 0 0 0 0,4 0 0 0 0,-2 0 0 0 0,-2 0 0 0 0,-4 0 0 0 0,-2 0 0 0 0,-3 0 0 0 0,-1 0 0 0 0,5 0 0 0 0,2 0 0 0 0,4 0 0 0 0,2 0 0 0 0,-3-6 0 0 0,-3-2 0 0 0,-2 1 0 0 0,3 1 0 0 0,0 2 0 0 0,-1-5 0 0 0,-2 0 0 0 0,-3 1 0 0 0,0 2 0 0 0,-2 2 0 0 0,-1 2 0 0 0,0 1 0 0 0,0-5 0 0 0,-1-2 0 0 0,1 1 0 0 0,0 2 0 0 0,0 1 0 0 0,0-4 0 0 0,0-1 0 0 0,0 1 0 0 0,1 2 0 0 0,-1 2 0 0 0,0-4 0 0 0,0-1 0 0 0,0 2 0 0 0,0 1 0 0 0,-5 2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18T22:56:44.789"/>
    </inkml:context>
    <inkml:brush xml:id="br0">
      <inkml:brushProperty name="width" value="0.1" units="cm"/>
      <inkml:brushProperty name="height" value="0.1" units="cm"/>
      <inkml:brushProperty name="color" value="#E71224"/>
    </inkml:brush>
  </inkml:definitions>
  <inkml:trace contextRef="#ctx0" brushRef="#br0">3651 18124 16383 0 0,'6'0'0'0'0,"8"0"0"0"0,12 0 0 0 0,9 0 0 0 0,9 0 0 0 0,3 0 0 0 0,0 0 0 0 0,-3 0 0 0 0,-3 0 0 0 0,-2 0 0 0 0,-3 0 0 0 0,5 0 0 0 0,1 0 0 0 0,-1 0 0 0 0,-1 0 0 0 0,-2 0 0 0 0,-2 0 0 0 0,-1 0 0 0 0,0 0 0 0 0,-1 0 0 0 0,-1 0 0 0 0,1 0 0 0 0,0 0 0 0 0,0 0 0 0 0,0 0 0 0 0,0 0 0 0 0,0 0 0 0 0,0 0 0 0 0,-5 6 0 0 0,-9 7 0 0 0,-7 8 0 0 0,-5 6 0 0 0,-5 4 0 0 0,-8-3 0 0 0,-4-1 0 0 0,0 1 0 0 0,-4-4 0 0 0,0 0 0 0 0,-4-5 0 0 0,1 1 0 0 0,-2 2 0 0 0,-4-2 0 0 0,1 1 0 0 0,5 3 0 0 0,-1-3 0 0 0,3 1 0 0 0,-3-3 0 0 0,2 1 0 0 0,-2-3 0 0 0,-4 1 0 0 0,1 4 0 0 0,-1-2 0 0 0,2 1 0 0 0,-1-3 0 0 0,3 2 0 0 0,-1-3 0 0 0,-5 1 0 0 0,4 4 0 0 0,-3-2 0 0 0,4 1 0 0 0,-2-2 0 0 0,-3 0 0 0 0,-3-2 0 0 0,3 2 0 0 0,-1-3 0 0 0,4 2 0 0 0,-1-2 0 0 0,4 2 0 0 0,-2-2 0 0 0,-2-4 0 0 0,1-4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9T00:30:54.9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9T00:31:02.0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922 274,'-43'-7,"38"5,0 1,0 0,0 0,0 0,0 1,0 0,0-1,0 2,0-1,0 1,-5 0,-16 8,0 1,0 1,1 0,-40 27,-64 28,112-57,0 0,0 2,1 0,-24 21,-133 151,156-164,1 0,1 1,-22 40,16-25,-4 22,1-2,14-34,0 1,2 0,1 1,-6 26,5-16,0 3,1 0,2 0,2 1,1-1,5 65,2-78,0 0,2 0,0-1,2 0,1 0,22 37,2 8,16 29,-38-68,-2-4,0-1,27 42,-8-23,-17-21,1-2,1 0,1-1,1 0,21 18,-4-5,-26-24,1 0,-1-1,1 0,0 0,0 0,1-1,12 6,-2-3,11 5,55 15,-83-28,70 18,83 10,-110-21,25 1,95 8,-153-15,0 0,0 1,0 1,22 6,-22-5,1 0,-1-1,1-1,18 2,100 12,-79-10,-26-2,44 1,-22-5,85 12,-76-7,1-2,67-5,-21 0,486 2,-426 16,-58-18,116 4,-163 5,-29-3,45 1,1270-5,-1249 8,4 0,-41-9,-15-1,0 2,0 3,43 6,-27 0,60 2,-70-8,14 5,-35-4,42 0,2305-6,-1227 4,-999-19,-88 17,-9 1,95-11,1-9,-6 3,-100 10,-1 0,69-2,-86 7,40-7,-4 1,149-26,-174 28,-1-1,41-14,-45 11,0 2,0 0,40-2,-49 7,0-1,32-9,29-4,-4 5,88-22,12-2,-97 14,-33 7,2 2,-18 6,0-3,0 0,41-19,-7 3,-50 20,0-1,-1 0,18-10,32-12,-2 1,10-9,-41 21,31-20,3-12,104-95,-110 89,-49 42,0 0,0-1,-1 0,0-1,-1 0,-1-1,11-19,2-39,-17 52,1 0,9-21,-5 16,-2 0,0 0,-2-1,5-40,-8-119,-5 99,1 73,0 1,-1 0,-1-1,0 1,0 0,-2 1,-5-14,-45-76,29 57,9 14,-1 1,-23-28,32 47,0 1,-1 0,0 0,0 1,-1 0,-17-9,-75-30,2 0,59 27,0 3,-1 1,-71-17,76 23,-118-24,66 17,-61-2,105 14,-1 2,-75 5,29 1,-284-3,237-17,101 17,1-2,-44-8,18 1,-1 3,-81 2,16-13,40 18,-67-2,105-6,33 3,0 2,-21-1,-929 4,880-10,28 1,-2 1,-71-2,72 11,-86-4,88-5,23 3,-46-1,-488 5,418-16,15 8,-29 0,-1099 8,1102 17,-836-17,870-17,-510 17,476-16,-787 16,878 10,32-3,-2-1,16-2,-51 2,1-7,-109 2,128 6,33-3,-39 1,-67 11,111-15,0 1,1 1,-1 1,-36 11,53-14,-18 3,-41 5,17-4,-103 11,84-8,40-6,0 1,-25 6,14-1,-51 4,-21 5,-64 18,125-25,-55 4,21-4,47-5,21-4,0 1,-1 0,1 1,-20 7,16-5,0-1,-1 0,1-1,-23 1,-5 2,-13 2,-95 3,138-11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9T00:31:05.1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513 1,'0'9,"1"4,-1 0,0 1,-1-1,0 0,-1 0,-1 0,0 0,0 0,-1-1,-1 0,-7 14,3-7,1 1,0-1,1 2,-8 40,10-36,-2 0,-15 40,14-44,1 1,1-1,1 1,-2 23,-5 21,1 2,8-46,0 0,-11 35,11-48,1 0,0 1,1-1,-1 12,-1 12,3-33,0 0,0 1,0-1,0 0,-1 1,1-1,0 0,0 0,0 1,-1-1,1 0,0 0,0 1,0-1,-1 0,1 0,0 1,-1-1,1 0,0 0,0 0,-1 0,1 0,0 1,-1-1,1 0,0 0,-1 0,1 0,0 0,-1 0,1 0,0 0,-1 0,1 0,0 0,-1-1,1 1,0 0,0 0,-1 0,1 0,0 0,-1 0,1-1,0 1,0 0,-1 0,1-1,0 1,0 0,-1 0,1-1,0 1,0 0,0 0,0-1,0 1,-1 0,1-1,0 1,0-1,-22-25,15 17,-185-175,130 124,62 60,0 0,0-1,0 1,0 0,0 0,-1 0,1 0,0-1,0 1,0 0,0 0,0 0,0 0,0 0,-1-1,1 1,0 0,0 0,0 0,0 0,-1 0,1 0,0 0,0 0,0-1,0 1,-1 0,1 0,0 0,0 0,0 0,-1 0,1 0,0 0,0 0,0 0,-1 0,1 0,0 1,0-1,0 0,0 0,-1 0,1 0,0 0,0 0,0 0,0 0,-1 1,1-1,0 0,0 0,0 0,0 0,0 0,0 1,0-1,-1 0,-2 19,6 23,-1-35,1 0,-1 1,2-1,-1-1,1 1,0-1,0 1,1-1,0 0,0-1,0 1,10 7,5 2,0-1,35 16,-48-26,13 6,1 0,0-2,0 0,27 5,-34-10,-1-1,0 0,1-1,-1 0,1-1,-1 0,0-2,20-3,-25 2,0 0,1 0,-2-1,1 0,0-1,-1 0,0 0,11-9,52-59,-37 38,115-96,-108 102,2 2,1 2,53-23,-13 18,-71 26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9T00:34:18.1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1077,'1'-4,"0"0,0 0,0 0,1 0,-1 0,1 1,0-1,4-6,10-25,21-223,-32 204,-2 0,-5-78,-1 29,5 72,0 0,9-40,-7 34,-1-1,-4-65,-1 30,2 58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9T00:34:18.855"/>
    </inkml:context>
    <inkml:brush xml:id="br0">
      <inkml:brushProperty name="width" value="0.05" units="cm"/>
      <inkml:brushProperty name="height" value="0.05" units="cm"/>
      <inkml:brushProperty name="color" value="#E71224"/>
      <inkml:brushProperty name="ignorePressure" value="1"/>
    </inkml:brush>
  </inkml:definitions>
  <inkml:trace contextRef="#ctx0" brushRef="#br0">517 0,'-3'1,"0"0,1 1,-1-1,0 1,1-1,-1 1,1 0,0 0,0 0,-1 0,-1 4,-11 8,-34 19,-130 84,142-92,1 1,0 2,3 2,-42 46,68-69,-2 2,0-3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9T00:34:19.36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1,'3'0,"-1"1,1-1,-1 1,0-1,0 1,1 0,-1 0,0 0,0 1,0-1,0 0,0 1,0-1,0 1,-1 0,1 0,-1 0,1-1,-1 1,2 3,27 52,-15-27,4 4,4 6,1-2,1 0,34 37,-27-39,-7-8,2 0,46 38,-24-21,-42-36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5/18/2021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5/18/2021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5/18/2021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5/18/2021</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5/18/2021</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5/18/2021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5/18/2021</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5586B75A-687E-405C-8A0B-8D00578BA2C3}" type="datetimeFigureOut">
              <a:rPr lang="en-US" dirty="0"/>
              <a:pPr/>
              <a:t>5/18/2021</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customXml" Target="../ink/ink6.xml"/><Relationship Id="rId13" Type="http://schemas.openxmlformats.org/officeDocument/2006/relationships/customXml" Target="../ink/ink8.xml"/><Relationship Id="rId3" Type="http://schemas.openxmlformats.org/officeDocument/2006/relationships/image" Target="../media/image20.png"/><Relationship Id="rId7" Type="http://schemas.openxmlformats.org/officeDocument/2006/relationships/image" Target="../media/image22.png"/><Relationship Id="rId12" Type="http://schemas.openxmlformats.org/officeDocument/2006/relationships/image" Target="../media/image25.png"/><Relationship Id="rId17" Type="http://schemas.openxmlformats.org/officeDocument/2006/relationships/image" Target="../media/image28.png"/><Relationship Id="rId2" Type="http://schemas.openxmlformats.org/officeDocument/2006/relationships/image" Target="../media/image19.png"/><Relationship Id="rId16"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customXml" Target="../ink/ink5.xml"/><Relationship Id="rId11" Type="http://schemas.openxmlformats.org/officeDocument/2006/relationships/customXml" Target="../ink/ink7.xml"/><Relationship Id="rId5" Type="http://schemas.openxmlformats.org/officeDocument/2006/relationships/image" Target="../media/image21.png"/><Relationship Id="rId15" Type="http://schemas.openxmlformats.org/officeDocument/2006/relationships/customXml" Target="../ink/ink9.xml"/><Relationship Id="rId10" Type="http://schemas.openxmlformats.org/officeDocument/2006/relationships/image" Target="../media/image24.png"/><Relationship Id="rId4" Type="http://schemas.openxmlformats.org/officeDocument/2006/relationships/customXml" Target="../ink/ink4.xml"/><Relationship Id="rId9" Type="http://schemas.openxmlformats.org/officeDocument/2006/relationships/image" Target="../media/image23.png"/><Relationship Id="rId1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0.png"/><Relationship Id="rId7" Type="http://schemas.openxmlformats.org/officeDocument/2006/relationships/image" Target="../media/image50.png"/><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customXml" Target="../ink/ink3.xml"/><Relationship Id="rId5" Type="http://schemas.openxmlformats.org/officeDocument/2006/relationships/image" Target="../media/image4.png"/><Relationship Id="rId4" Type="http://schemas.openxmlformats.org/officeDocument/2006/relationships/customXml" Target="../ink/ink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2A21D-F595-4589-9751-87F75F47DB64}"/>
              </a:ext>
            </a:extLst>
          </p:cNvPr>
          <p:cNvSpPr>
            <a:spLocks noGrp="1"/>
          </p:cNvSpPr>
          <p:nvPr>
            <p:ph type="ctrTitle"/>
          </p:nvPr>
        </p:nvSpPr>
        <p:spPr/>
        <p:txBody>
          <a:bodyPr>
            <a:normAutofit/>
          </a:bodyPr>
          <a:lstStyle/>
          <a:p>
            <a:r>
              <a:rPr lang="en-US"/>
              <a:t>Cryptoraunt:</a:t>
            </a:r>
            <a:br>
              <a:rPr lang="en-US"/>
            </a:br>
            <a:r>
              <a:rPr lang="en-US" sz="2200"/>
              <a:t>The crypto accepting restaurant finder.</a:t>
            </a:r>
            <a:br>
              <a:rPr lang="en-US"/>
            </a:br>
            <a:endParaRPr lang="en-US"/>
          </a:p>
        </p:txBody>
      </p:sp>
      <p:sp>
        <p:nvSpPr>
          <p:cNvPr id="3" name="Subtitle 2">
            <a:extLst>
              <a:ext uri="{FF2B5EF4-FFF2-40B4-BE49-F238E27FC236}">
                <a16:creationId xmlns:a16="http://schemas.microsoft.com/office/drawing/2014/main" id="{8B6C4659-6623-4407-80DF-7761E7FE7CF6}"/>
              </a:ext>
            </a:extLst>
          </p:cNvPr>
          <p:cNvSpPr>
            <a:spLocks noGrp="1"/>
          </p:cNvSpPr>
          <p:nvPr>
            <p:ph type="subTitle" idx="1"/>
          </p:nvPr>
        </p:nvSpPr>
        <p:spPr>
          <a:xfrm>
            <a:off x="571532" y="4670246"/>
            <a:ext cx="7819103" cy="914400"/>
          </a:xfrm>
        </p:spPr>
        <p:txBody>
          <a:bodyPr>
            <a:normAutofit fontScale="70000" lnSpcReduction="20000"/>
          </a:bodyPr>
          <a:lstStyle/>
          <a:p>
            <a:r>
              <a:rPr lang="en-US" dirty="0">
                <a:latin typeface="Yu Gothic Medium"/>
                <a:ea typeface="Yu Gothic Medium"/>
              </a:rPr>
              <a:t>By: Arthur Mouradian (ma9658) and Steffen </a:t>
            </a:r>
            <a:r>
              <a:rPr lang="en-US" dirty="0" err="1">
                <a:latin typeface="Yu Gothic Medium"/>
                <a:ea typeface="Yu Gothic Medium"/>
              </a:rPr>
              <a:t>Loh</a:t>
            </a:r>
            <a:r>
              <a:rPr lang="en-US" dirty="0">
                <a:latin typeface="Yu Gothic Medium"/>
                <a:ea typeface="Yu Gothic Medium"/>
              </a:rPr>
              <a:t> (ls3998)</a:t>
            </a:r>
          </a:p>
          <a:p>
            <a:endParaRPr lang="en-US" dirty="0">
              <a:latin typeface="Yu Gothic Medium" panose="020B0500000000000000" pitchFamily="34" charset="-128"/>
              <a:ea typeface="Yu Gothic Medium" panose="020B0500000000000000" pitchFamily="34" charset="-128"/>
            </a:endParaRPr>
          </a:p>
          <a:p>
            <a:r>
              <a:rPr lang="en-US" dirty="0">
                <a:ea typeface="+mn-lt"/>
                <a:cs typeface="+mn-lt"/>
              </a:rPr>
              <a:t>Sponsored by IBM Cloud Power Systems Academic Initiative</a:t>
            </a:r>
            <a:endParaRPr lang="en-US" dirty="0"/>
          </a:p>
        </p:txBody>
      </p:sp>
    </p:spTree>
    <p:extLst>
      <p:ext uri="{BB962C8B-B14F-4D97-AF65-F5344CB8AC3E}">
        <p14:creationId xmlns:p14="http://schemas.microsoft.com/office/powerpoint/2010/main" val="1547548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E48C59-9EC9-47ED-898E-16B898FB8DC3}"/>
              </a:ext>
            </a:extLst>
          </p:cNvPr>
          <p:cNvSpPr txBox="1"/>
          <p:nvPr/>
        </p:nvSpPr>
        <p:spPr>
          <a:xfrm>
            <a:off x="521109" y="422786"/>
            <a:ext cx="634426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Problems:</a:t>
            </a:r>
          </a:p>
          <a:p>
            <a:r>
              <a:rPr lang="en-US" dirty="0"/>
              <a:t>- Like our users table, this table has fields that are not atomic.</a:t>
            </a:r>
          </a:p>
          <a:p>
            <a:r>
              <a:rPr lang="en-US" dirty="0"/>
              <a:t>- This table also has a LOT of repeated data.</a:t>
            </a:r>
          </a:p>
        </p:txBody>
      </p:sp>
      <p:sp>
        <p:nvSpPr>
          <p:cNvPr id="3" name="TextBox 2">
            <a:extLst>
              <a:ext uri="{FF2B5EF4-FFF2-40B4-BE49-F238E27FC236}">
                <a16:creationId xmlns:a16="http://schemas.microsoft.com/office/drawing/2014/main" id="{BA9F93A8-B4FE-4ECA-9AE7-73DEAB0AB6A4}"/>
              </a:ext>
            </a:extLst>
          </p:cNvPr>
          <p:cNvSpPr txBox="1"/>
          <p:nvPr/>
        </p:nvSpPr>
        <p:spPr>
          <a:xfrm>
            <a:off x="2524311" y="2133361"/>
            <a:ext cx="6504038"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Solutions:</a:t>
            </a:r>
          </a:p>
          <a:p>
            <a:r>
              <a:rPr lang="en-US" dirty="0"/>
              <a:t>- We can create the columns city, state, zip, and street from address. This gives us the same information and leaves each field in atomic form</a:t>
            </a:r>
          </a:p>
          <a:p>
            <a:r>
              <a:rPr lang="en-US" dirty="0"/>
              <a:t>-  the reviews column can be completely removed. We make a table for reviews instead, and link each review to each restaurant by id.</a:t>
            </a:r>
          </a:p>
          <a:p>
            <a:r>
              <a:rPr lang="en-US" dirty="0"/>
              <a:t>- Similarly, to fix the repetition problem, we make </a:t>
            </a:r>
            <a:r>
              <a:rPr lang="en-US" dirty="0" err="1"/>
              <a:t>menu_items</a:t>
            </a:r>
            <a:r>
              <a:rPr lang="en-US" dirty="0"/>
              <a:t> its own table like reviews. This table will store the restaurant id, menu item, and that menu item's price. </a:t>
            </a:r>
          </a:p>
        </p:txBody>
      </p:sp>
      <p:pic>
        <p:nvPicPr>
          <p:cNvPr id="8" name="Picture 11" descr="A picture containing text, crossword puzzle, cabinet&#10;&#10;Description automatically generated">
            <a:extLst>
              <a:ext uri="{FF2B5EF4-FFF2-40B4-BE49-F238E27FC236}">
                <a16:creationId xmlns:a16="http://schemas.microsoft.com/office/drawing/2014/main" id="{12B19B35-3CAE-4A8C-896E-84EF5F424BA3}"/>
              </a:ext>
            </a:extLst>
          </p:cNvPr>
          <p:cNvPicPr>
            <a:picLocks noChangeAspect="1"/>
          </p:cNvPicPr>
          <p:nvPr/>
        </p:nvPicPr>
        <p:blipFill>
          <a:blip r:embed="rId2"/>
          <a:stretch>
            <a:fillRect/>
          </a:stretch>
        </p:blipFill>
        <p:spPr>
          <a:xfrm>
            <a:off x="954587" y="-2181574"/>
            <a:ext cx="8752935" cy="1387343"/>
          </a:xfrm>
          <a:prstGeom prst="rect">
            <a:avLst/>
          </a:prstGeom>
        </p:spPr>
      </p:pic>
      <p:sp>
        <p:nvSpPr>
          <p:cNvPr id="10" name="TextBox 9">
            <a:extLst>
              <a:ext uri="{FF2B5EF4-FFF2-40B4-BE49-F238E27FC236}">
                <a16:creationId xmlns:a16="http://schemas.microsoft.com/office/drawing/2014/main" id="{2280F20D-E401-4772-927B-2F8987A2819A}"/>
              </a:ext>
            </a:extLst>
          </p:cNvPr>
          <p:cNvSpPr txBox="1"/>
          <p:nvPr/>
        </p:nvSpPr>
        <p:spPr>
          <a:xfrm>
            <a:off x="2208590" y="5111447"/>
            <a:ext cx="741196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One other feature we overlooked was how to incorporate which cryptocurrency each restaurant takes. </a:t>
            </a:r>
            <a:endParaRPr lang="en-US"/>
          </a:p>
          <a:p>
            <a:r>
              <a:rPr lang="en-US" dirty="0"/>
              <a:t>Following the solution to these normalization problems, we make another dedicated table called </a:t>
            </a:r>
            <a:r>
              <a:rPr lang="en-US" dirty="0" err="1"/>
              <a:t>accepted_crypto</a:t>
            </a:r>
            <a:r>
              <a:rPr lang="en-US" dirty="0"/>
              <a:t>, and have an entry made for each crypto a restaurant accepts.</a:t>
            </a:r>
          </a:p>
        </p:txBody>
      </p:sp>
    </p:spTree>
    <p:extLst>
      <p:ext uri="{BB962C8B-B14F-4D97-AF65-F5344CB8AC3E}">
        <p14:creationId xmlns:p14="http://schemas.microsoft.com/office/powerpoint/2010/main" val="2720015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DE4794-4283-4BE8-A5A8-C8120CF05B21}"/>
              </a:ext>
            </a:extLst>
          </p:cNvPr>
          <p:cNvSpPr txBox="1"/>
          <p:nvPr/>
        </p:nvSpPr>
        <p:spPr>
          <a:xfrm>
            <a:off x="394305" y="551544"/>
            <a:ext cx="38317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Table: reviews</a:t>
            </a:r>
          </a:p>
        </p:txBody>
      </p:sp>
      <p:sp>
        <p:nvSpPr>
          <p:cNvPr id="3" name="TextBox 2">
            <a:extLst>
              <a:ext uri="{FF2B5EF4-FFF2-40B4-BE49-F238E27FC236}">
                <a16:creationId xmlns:a16="http://schemas.microsoft.com/office/drawing/2014/main" id="{AB9D73C7-098B-49A1-8701-9E903BD04519}"/>
              </a:ext>
            </a:extLst>
          </p:cNvPr>
          <p:cNvSpPr txBox="1"/>
          <p:nvPr/>
        </p:nvSpPr>
        <p:spPr>
          <a:xfrm>
            <a:off x="6983941" y="51298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Table: </a:t>
            </a:r>
            <a:r>
              <a:rPr lang="en-US" dirty="0" err="1"/>
              <a:t>menu_items</a:t>
            </a:r>
          </a:p>
        </p:txBody>
      </p:sp>
      <p:sp>
        <p:nvSpPr>
          <p:cNvPr id="4" name="TextBox 3">
            <a:extLst>
              <a:ext uri="{FF2B5EF4-FFF2-40B4-BE49-F238E27FC236}">
                <a16:creationId xmlns:a16="http://schemas.microsoft.com/office/drawing/2014/main" id="{841A3A0C-5307-4CC7-9C49-2C161F436842}"/>
              </a:ext>
            </a:extLst>
          </p:cNvPr>
          <p:cNvSpPr txBox="1"/>
          <p:nvPr/>
        </p:nvSpPr>
        <p:spPr>
          <a:xfrm>
            <a:off x="571197" y="4405389"/>
            <a:ext cx="48961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Table: restaurant</a:t>
            </a:r>
          </a:p>
        </p:txBody>
      </p:sp>
      <p:sp>
        <p:nvSpPr>
          <p:cNvPr id="5" name="TextBox 4">
            <a:extLst>
              <a:ext uri="{FF2B5EF4-FFF2-40B4-BE49-F238E27FC236}">
                <a16:creationId xmlns:a16="http://schemas.microsoft.com/office/drawing/2014/main" id="{71B74C75-E0DD-4BC3-BFC7-E01A49701BBA}"/>
              </a:ext>
            </a:extLst>
          </p:cNvPr>
          <p:cNvSpPr txBox="1"/>
          <p:nvPr/>
        </p:nvSpPr>
        <p:spPr>
          <a:xfrm>
            <a:off x="4494591" y="232954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Table: </a:t>
            </a:r>
            <a:r>
              <a:rPr lang="en-US" dirty="0" err="1"/>
              <a:t>accepted_crypto</a:t>
            </a:r>
          </a:p>
        </p:txBody>
      </p:sp>
      <p:pic>
        <p:nvPicPr>
          <p:cNvPr id="6" name="Picture 6">
            <a:extLst>
              <a:ext uri="{FF2B5EF4-FFF2-40B4-BE49-F238E27FC236}">
                <a16:creationId xmlns:a16="http://schemas.microsoft.com/office/drawing/2014/main" id="{27E99F6C-C541-488D-9657-B49A4C15C9D9}"/>
              </a:ext>
            </a:extLst>
          </p:cNvPr>
          <p:cNvPicPr>
            <a:picLocks noChangeAspect="1"/>
          </p:cNvPicPr>
          <p:nvPr/>
        </p:nvPicPr>
        <p:blipFill>
          <a:blip r:embed="rId2"/>
          <a:stretch>
            <a:fillRect/>
          </a:stretch>
        </p:blipFill>
        <p:spPr>
          <a:xfrm>
            <a:off x="4493381" y="2811765"/>
            <a:ext cx="2286000" cy="1476375"/>
          </a:xfrm>
          <a:prstGeom prst="rect">
            <a:avLst/>
          </a:prstGeom>
        </p:spPr>
      </p:pic>
      <p:pic>
        <p:nvPicPr>
          <p:cNvPr id="7" name="Picture 7" descr="Graphical user interface, text, application&#10;&#10;Description automatically generated">
            <a:extLst>
              <a:ext uri="{FF2B5EF4-FFF2-40B4-BE49-F238E27FC236}">
                <a16:creationId xmlns:a16="http://schemas.microsoft.com/office/drawing/2014/main" id="{A461AD11-0076-419D-8A33-4249BCBAF2CC}"/>
              </a:ext>
            </a:extLst>
          </p:cNvPr>
          <p:cNvPicPr>
            <a:picLocks noChangeAspect="1"/>
          </p:cNvPicPr>
          <p:nvPr/>
        </p:nvPicPr>
        <p:blipFill>
          <a:blip r:embed="rId3"/>
          <a:stretch>
            <a:fillRect/>
          </a:stretch>
        </p:blipFill>
        <p:spPr>
          <a:xfrm>
            <a:off x="6986209" y="983004"/>
            <a:ext cx="4218818" cy="1009419"/>
          </a:xfrm>
          <a:prstGeom prst="rect">
            <a:avLst/>
          </a:prstGeom>
        </p:spPr>
      </p:pic>
      <p:pic>
        <p:nvPicPr>
          <p:cNvPr id="8" name="Picture 8" descr="Table&#10;&#10;Description automatically generated">
            <a:extLst>
              <a:ext uri="{FF2B5EF4-FFF2-40B4-BE49-F238E27FC236}">
                <a16:creationId xmlns:a16="http://schemas.microsoft.com/office/drawing/2014/main" id="{4E2E8AC4-2584-4DAF-9539-224777E81094}"/>
              </a:ext>
            </a:extLst>
          </p:cNvPr>
          <p:cNvPicPr>
            <a:picLocks noChangeAspect="1"/>
          </p:cNvPicPr>
          <p:nvPr/>
        </p:nvPicPr>
        <p:blipFill>
          <a:blip r:embed="rId4"/>
          <a:stretch>
            <a:fillRect/>
          </a:stretch>
        </p:blipFill>
        <p:spPr>
          <a:xfrm>
            <a:off x="696684" y="4909458"/>
            <a:ext cx="10484152" cy="1163561"/>
          </a:xfrm>
          <a:prstGeom prst="rect">
            <a:avLst/>
          </a:prstGeom>
        </p:spPr>
      </p:pic>
      <p:pic>
        <p:nvPicPr>
          <p:cNvPr id="9" name="Picture 9" descr="Table&#10;&#10;Description automatically generated">
            <a:extLst>
              <a:ext uri="{FF2B5EF4-FFF2-40B4-BE49-F238E27FC236}">
                <a16:creationId xmlns:a16="http://schemas.microsoft.com/office/drawing/2014/main" id="{1619431E-5F42-4DE1-ACEE-169A6B0F23DF}"/>
              </a:ext>
            </a:extLst>
          </p:cNvPr>
          <p:cNvPicPr>
            <a:picLocks noChangeAspect="1"/>
          </p:cNvPicPr>
          <p:nvPr/>
        </p:nvPicPr>
        <p:blipFill>
          <a:blip r:embed="rId5"/>
          <a:stretch>
            <a:fillRect/>
          </a:stretch>
        </p:blipFill>
        <p:spPr>
          <a:xfrm>
            <a:off x="394532" y="1055915"/>
            <a:ext cx="3407984" cy="972457"/>
          </a:xfrm>
          <a:prstGeom prst="rect">
            <a:avLst/>
          </a:prstGeom>
        </p:spPr>
      </p:pic>
    </p:spTree>
    <p:extLst>
      <p:ext uri="{BB962C8B-B14F-4D97-AF65-F5344CB8AC3E}">
        <p14:creationId xmlns:p14="http://schemas.microsoft.com/office/powerpoint/2010/main" val="1034983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466D6-E302-4B19-AC7E-0DAB4D0918E2}"/>
              </a:ext>
            </a:extLst>
          </p:cNvPr>
          <p:cNvSpPr>
            <a:spLocks noGrp="1"/>
          </p:cNvSpPr>
          <p:nvPr>
            <p:ph type="title"/>
          </p:nvPr>
        </p:nvSpPr>
        <p:spPr/>
        <p:txBody>
          <a:bodyPr/>
          <a:lstStyle/>
          <a:p>
            <a:r>
              <a:rPr lang="en-US" dirty="0"/>
              <a:t>Where we're at in the normalization process.</a:t>
            </a:r>
          </a:p>
        </p:txBody>
      </p:sp>
      <p:sp>
        <p:nvSpPr>
          <p:cNvPr id="3" name="TextBox 2">
            <a:extLst>
              <a:ext uri="{FF2B5EF4-FFF2-40B4-BE49-F238E27FC236}">
                <a16:creationId xmlns:a16="http://schemas.microsoft.com/office/drawing/2014/main" id="{1085F77C-5AEF-472D-992B-31DADDC27253}"/>
              </a:ext>
            </a:extLst>
          </p:cNvPr>
          <p:cNvSpPr txBox="1"/>
          <p:nvPr/>
        </p:nvSpPr>
        <p:spPr>
          <a:xfrm>
            <a:off x="4724400" y="684590"/>
            <a:ext cx="560977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All tables are now in 1NF because they satisfy the following requirements:</a:t>
            </a:r>
          </a:p>
          <a:p>
            <a:r>
              <a:rPr lang="en-US" dirty="0"/>
              <a:t>- Have a primary key</a:t>
            </a:r>
          </a:p>
          <a:p>
            <a:r>
              <a:rPr lang="en-US" dirty="0"/>
              <a:t>- Are in atomic form</a:t>
            </a:r>
          </a:p>
          <a:p>
            <a:r>
              <a:rPr lang="en-US" dirty="0"/>
              <a:t>- No repeating groups</a:t>
            </a:r>
          </a:p>
        </p:txBody>
      </p:sp>
      <p:sp>
        <p:nvSpPr>
          <p:cNvPr id="4" name="TextBox 3">
            <a:extLst>
              <a:ext uri="{FF2B5EF4-FFF2-40B4-BE49-F238E27FC236}">
                <a16:creationId xmlns:a16="http://schemas.microsoft.com/office/drawing/2014/main" id="{E0C1DE29-0E02-434F-BD9C-78F71FB61CAC}"/>
              </a:ext>
            </a:extLst>
          </p:cNvPr>
          <p:cNvSpPr txBox="1"/>
          <p:nvPr/>
        </p:nvSpPr>
        <p:spPr>
          <a:xfrm>
            <a:off x="4504418" y="2919942"/>
            <a:ext cx="5222723"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Inadvertently, through normalizing the data the way we did by splitting things off into their own tables, these tables are in 3NF as well.</a:t>
            </a:r>
          </a:p>
          <a:p>
            <a:endParaRPr lang="en-US" dirty="0"/>
          </a:p>
          <a:p>
            <a:r>
              <a:rPr lang="en-US" dirty="0"/>
              <a:t>For 2NF, there must be no partial dependency, and there is not.</a:t>
            </a:r>
          </a:p>
          <a:p>
            <a:endParaRPr lang="en-US" dirty="0"/>
          </a:p>
          <a:p>
            <a:r>
              <a:rPr lang="en-US" dirty="0"/>
              <a:t>For 3NF, there must be no transitive dependency, and there appears to be no situation in which editing one table will result in issues with another table.</a:t>
            </a:r>
          </a:p>
        </p:txBody>
      </p:sp>
    </p:spTree>
    <p:extLst>
      <p:ext uri="{BB962C8B-B14F-4D97-AF65-F5344CB8AC3E}">
        <p14:creationId xmlns:p14="http://schemas.microsoft.com/office/powerpoint/2010/main" val="1413596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Diagram&#10;&#10;Description automatically generated">
            <a:extLst>
              <a:ext uri="{FF2B5EF4-FFF2-40B4-BE49-F238E27FC236}">
                <a16:creationId xmlns:a16="http://schemas.microsoft.com/office/drawing/2014/main" id="{EE23E7BA-1E20-49FA-81B5-249423DF3A25}"/>
              </a:ext>
            </a:extLst>
          </p:cNvPr>
          <p:cNvPicPr>
            <a:picLocks noChangeAspect="1"/>
          </p:cNvPicPr>
          <p:nvPr/>
        </p:nvPicPr>
        <p:blipFill>
          <a:blip r:embed="rId2"/>
          <a:stretch>
            <a:fillRect/>
          </a:stretch>
        </p:blipFill>
        <p:spPr>
          <a:xfrm>
            <a:off x="1270416" y="-490"/>
            <a:ext cx="9651166" cy="6858977"/>
          </a:xfrm>
          <a:prstGeom prst="rect">
            <a:avLst/>
          </a:prstGeom>
        </p:spPr>
      </p:pic>
    </p:spTree>
    <p:extLst>
      <p:ext uri="{BB962C8B-B14F-4D97-AF65-F5344CB8AC3E}">
        <p14:creationId xmlns:p14="http://schemas.microsoft.com/office/powerpoint/2010/main" val="1255280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936B4-45B1-40E8-B58F-6F6C6AB40423}"/>
              </a:ext>
            </a:extLst>
          </p:cNvPr>
          <p:cNvSpPr>
            <a:spLocks noGrp="1"/>
          </p:cNvSpPr>
          <p:nvPr>
            <p:ph type="ctrTitle"/>
          </p:nvPr>
        </p:nvSpPr>
        <p:spPr/>
        <p:txBody>
          <a:bodyPr/>
          <a:lstStyle/>
          <a:p>
            <a:r>
              <a:rPr lang="en-US" dirty="0"/>
              <a:t>Data Generation and Insertion!</a:t>
            </a:r>
          </a:p>
        </p:txBody>
      </p:sp>
      <p:sp>
        <p:nvSpPr>
          <p:cNvPr id="3" name="Subtitle 2">
            <a:extLst>
              <a:ext uri="{FF2B5EF4-FFF2-40B4-BE49-F238E27FC236}">
                <a16:creationId xmlns:a16="http://schemas.microsoft.com/office/drawing/2014/main" id="{DB6350B3-7399-4501-901A-C87E91C5A8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33501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484BE71E-17F6-49C2-9F47-25159D569B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11">
            <a:extLst>
              <a:ext uri="{FF2B5EF4-FFF2-40B4-BE49-F238E27FC236}">
                <a16:creationId xmlns:a16="http://schemas.microsoft.com/office/drawing/2014/main" id="{DB488F35-4294-4D17-8D68-CCD80FDCC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8149DB1-1C70-46C8-9A08-0434C1E06838}"/>
              </a:ext>
            </a:extLst>
          </p:cNvPr>
          <p:cNvSpPr>
            <a:spLocks noGrp="1"/>
          </p:cNvSpPr>
          <p:nvPr>
            <p:ph type="title"/>
          </p:nvPr>
        </p:nvSpPr>
        <p:spPr>
          <a:xfrm>
            <a:off x="252919" y="1123837"/>
            <a:ext cx="2947482" cy="4601183"/>
          </a:xfrm>
        </p:spPr>
        <p:txBody>
          <a:bodyPr vert="horz" lIns="91440" tIns="45720" rIns="91440" bIns="45720" rtlCol="0" anchor="ctr">
            <a:normAutofit/>
          </a:bodyPr>
          <a:lstStyle/>
          <a:p>
            <a:r>
              <a:rPr lang="en-US" dirty="0"/>
              <a:t>Data Generation!</a:t>
            </a:r>
          </a:p>
        </p:txBody>
      </p:sp>
      <p:sp>
        <p:nvSpPr>
          <p:cNvPr id="4" name="TextBox 3">
            <a:extLst>
              <a:ext uri="{FF2B5EF4-FFF2-40B4-BE49-F238E27FC236}">
                <a16:creationId xmlns:a16="http://schemas.microsoft.com/office/drawing/2014/main" id="{A74CF599-D196-48DF-B3F1-1857E2339040}"/>
              </a:ext>
            </a:extLst>
          </p:cNvPr>
          <p:cNvSpPr txBox="1"/>
          <p:nvPr/>
        </p:nvSpPr>
        <p:spPr>
          <a:xfrm>
            <a:off x="3869267" y="864108"/>
            <a:ext cx="3585891" cy="512064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Aft>
                <a:spcPts val="600"/>
              </a:spcAft>
              <a:buClr>
                <a:schemeClr val="accent1"/>
              </a:buClr>
              <a:tabLst>
                <a:tab pos="1143000" algn="l"/>
              </a:tabLst>
            </a:pPr>
            <a:r>
              <a:rPr lang="en-US" dirty="0">
                <a:solidFill>
                  <a:schemeClr val="bg2">
                    <a:lumMod val="20000"/>
                    <a:lumOff val="80000"/>
                  </a:schemeClr>
                </a:solidFill>
              </a:rPr>
              <a:t>We actually incorporated data generation into our projects API  - It's how we got the data used in the demo we'll be showing you. </a:t>
            </a:r>
          </a:p>
          <a:p>
            <a:pPr indent="-182880" defTabSz="914400">
              <a:lnSpc>
                <a:spcPct val="90000"/>
              </a:lnSpc>
              <a:spcAft>
                <a:spcPts val="600"/>
              </a:spcAft>
              <a:buClr>
                <a:schemeClr val="accent1"/>
              </a:buClr>
              <a:buFont typeface="Wingdings 2" pitchFamily="18" charset="2"/>
              <a:buChar char=""/>
              <a:tabLst>
                <a:tab pos="1143000" algn="l"/>
              </a:tabLst>
            </a:pPr>
            <a:endParaRPr lang="en-US">
              <a:solidFill>
                <a:schemeClr val="bg2">
                  <a:lumMod val="20000"/>
                  <a:lumOff val="80000"/>
                </a:schemeClr>
              </a:solidFill>
            </a:endParaRPr>
          </a:p>
          <a:p>
            <a:pPr defTabSz="914400">
              <a:lnSpc>
                <a:spcPct val="90000"/>
              </a:lnSpc>
              <a:spcAft>
                <a:spcPts val="600"/>
              </a:spcAft>
              <a:buClr>
                <a:schemeClr val="accent1"/>
              </a:buClr>
              <a:tabLst>
                <a:tab pos="1143000" algn="l"/>
              </a:tabLst>
            </a:pPr>
            <a:r>
              <a:rPr lang="en-US" dirty="0">
                <a:solidFill>
                  <a:schemeClr val="bg2">
                    <a:lumMod val="20000"/>
                    <a:lumOff val="80000"/>
                  </a:schemeClr>
                </a:solidFill>
              </a:rPr>
              <a:t>- One option is to use this to generate data for yourself, which will be completely unique.</a:t>
            </a:r>
          </a:p>
          <a:p>
            <a:pPr defTabSz="914400">
              <a:lnSpc>
                <a:spcPct val="90000"/>
              </a:lnSpc>
              <a:spcAft>
                <a:spcPts val="600"/>
              </a:spcAft>
              <a:buClr>
                <a:schemeClr val="accent1"/>
              </a:buClr>
              <a:tabLst>
                <a:tab pos="1143000" algn="l"/>
              </a:tabLst>
            </a:pPr>
            <a:r>
              <a:rPr lang="en-US" dirty="0">
                <a:solidFill>
                  <a:schemeClr val="bg2">
                    <a:lumMod val="20000"/>
                    <a:lumOff val="80000"/>
                  </a:schemeClr>
                </a:solidFill>
              </a:rPr>
              <a:t>- Another option is importing the data we've already generated and outputted to .csv files.</a:t>
            </a:r>
          </a:p>
        </p:txBody>
      </p:sp>
      <p:pic>
        <p:nvPicPr>
          <p:cNvPr id="5" name="Picture 5" descr="Graphical user interface, text, application&#10;&#10;Description automatically generated">
            <a:extLst>
              <a:ext uri="{FF2B5EF4-FFF2-40B4-BE49-F238E27FC236}">
                <a16:creationId xmlns:a16="http://schemas.microsoft.com/office/drawing/2014/main" id="{85A57081-7816-441B-A8E8-0C8901640815}"/>
              </a:ext>
            </a:extLst>
          </p:cNvPr>
          <p:cNvPicPr>
            <a:picLocks noChangeAspect="1"/>
          </p:cNvPicPr>
          <p:nvPr/>
        </p:nvPicPr>
        <p:blipFill>
          <a:blip r:embed="rId2"/>
          <a:stretch>
            <a:fillRect/>
          </a:stretch>
        </p:blipFill>
        <p:spPr>
          <a:xfrm>
            <a:off x="8588959" y="868680"/>
            <a:ext cx="1933041" cy="5120640"/>
          </a:xfrm>
          <a:prstGeom prst="rect">
            <a:avLst/>
          </a:prstGeom>
        </p:spPr>
      </p:pic>
      <p:pic>
        <p:nvPicPr>
          <p:cNvPr id="6" name="Picture 8">
            <a:extLst>
              <a:ext uri="{FF2B5EF4-FFF2-40B4-BE49-F238E27FC236}">
                <a16:creationId xmlns:a16="http://schemas.microsoft.com/office/drawing/2014/main" id="{D06EFF13-9674-4A0C-B83D-21145BBF0527}"/>
              </a:ext>
            </a:extLst>
          </p:cNvPr>
          <p:cNvPicPr>
            <a:picLocks noChangeAspect="1"/>
          </p:cNvPicPr>
          <p:nvPr/>
        </p:nvPicPr>
        <p:blipFill>
          <a:blip r:embed="rId3"/>
          <a:stretch>
            <a:fillRect/>
          </a:stretch>
        </p:blipFill>
        <p:spPr>
          <a:xfrm>
            <a:off x="4307456" y="5733666"/>
            <a:ext cx="2743200" cy="278969"/>
          </a:xfrm>
          <a:prstGeom prst="rect">
            <a:avLst/>
          </a:prstGeom>
        </p:spPr>
      </p:pic>
    </p:spTree>
    <p:extLst>
      <p:ext uri="{BB962C8B-B14F-4D97-AF65-F5344CB8AC3E}">
        <p14:creationId xmlns:p14="http://schemas.microsoft.com/office/powerpoint/2010/main" val="4252182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48CF0-6963-4FF1-B857-642D61972CF8}"/>
              </a:ext>
            </a:extLst>
          </p:cNvPr>
          <p:cNvSpPr>
            <a:spLocks noGrp="1"/>
          </p:cNvSpPr>
          <p:nvPr>
            <p:ph type="title"/>
          </p:nvPr>
        </p:nvSpPr>
        <p:spPr/>
        <p:txBody>
          <a:bodyPr/>
          <a:lstStyle/>
          <a:p>
            <a:r>
              <a:rPr lang="en-US" dirty="0"/>
              <a:t>Data Insertion!</a:t>
            </a:r>
          </a:p>
        </p:txBody>
      </p:sp>
      <p:sp>
        <p:nvSpPr>
          <p:cNvPr id="3" name="TextBox 2">
            <a:extLst>
              <a:ext uri="{FF2B5EF4-FFF2-40B4-BE49-F238E27FC236}">
                <a16:creationId xmlns:a16="http://schemas.microsoft.com/office/drawing/2014/main" id="{A1AD5CA4-76A5-4940-9A11-25BB71E77B8D}"/>
              </a:ext>
            </a:extLst>
          </p:cNvPr>
          <p:cNvSpPr txBox="1"/>
          <p:nvPr/>
        </p:nvSpPr>
        <p:spPr>
          <a:xfrm>
            <a:off x="4106174" y="698740"/>
            <a:ext cx="610750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If you'd like to just import and use the same data we used, you can use the commands in our "Creation Scripts.txt" file to generate not only the tables, but also insert data stored in our exported .csv files </a:t>
            </a:r>
          </a:p>
        </p:txBody>
      </p:sp>
      <p:sp>
        <p:nvSpPr>
          <p:cNvPr id="4" name="TextBox 3">
            <a:extLst>
              <a:ext uri="{FF2B5EF4-FFF2-40B4-BE49-F238E27FC236}">
                <a16:creationId xmlns:a16="http://schemas.microsoft.com/office/drawing/2014/main" id="{99F1DEA8-4881-4A56-A6C2-121037D03003}"/>
              </a:ext>
            </a:extLst>
          </p:cNvPr>
          <p:cNvSpPr txBox="1"/>
          <p:nvPr/>
        </p:nvSpPr>
        <p:spPr>
          <a:xfrm>
            <a:off x="5988710" y="2236218"/>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Example of commands in the text file (there're too many to share all of them in slides)</a:t>
            </a:r>
          </a:p>
        </p:txBody>
      </p:sp>
      <p:pic>
        <p:nvPicPr>
          <p:cNvPr id="5" name="Picture 5" descr="Graphical user interface, text, email&#10;&#10;Description automatically generated">
            <a:extLst>
              <a:ext uri="{FF2B5EF4-FFF2-40B4-BE49-F238E27FC236}">
                <a16:creationId xmlns:a16="http://schemas.microsoft.com/office/drawing/2014/main" id="{8879727F-B22E-4894-BDF0-066215C043CC}"/>
              </a:ext>
            </a:extLst>
          </p:cNvPr>
          <p:cNvPicPr>
            <a:picLocks noChangeAspect="1"/>
          </p:cNvPicPr>
          <p:nvPr/>
        </p:nvPicPr>
        <p:blipFill>
          <a:blip r:embed="rId2"/>
          <a:stretch>
            <a:fillRect/>
          </a:stretch>
        </p:blipFill>
        <p:spPr>
          <a:xfrm>
            <a:off x="3976777" y="3715775"/>
            <a:ext cx="7645877" cy="2805129"/>
          </a:xfrm>
          <a:prstGeom prst="rect">
            <a:avLst/>
          </a:prstGeom>
        </p:spPr>
      </p:pic>
    </p:spTree>
    <p:extLst>
      <p:ext uri="{BB962C8B-B14F-4D97-AF65-F5344CB8AC3E}">
        <p14:creationId xmlns:p14="http://schemas.microsoft.com/office/powerpoint/2010/main" val="4196237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F6B-836F-4A6F-B17B-2990D434C7D9}"/>
              </a:ext>
            </a:extLst>
          </p:cNvPr>
          <p:cNvSpPr>
            <a:spLocks noGrp="1"/>
          </p:cNvSpPr>
          <p:nvPr>
            <p:ph type="title"/>
          </p:nvPr>
        </p:nvSpPr>
        <p:spPr/>
        <p:txBody>
          <a:bodyPr/>
          <a:lstStyle/>
          <a:p>
            <a:r>
              <a:rPr lang="en-US" dirty="0"/>
              <a:t>Some Example</a:t>
            </a:r>
            <a:br>
              <a:rPr lang="en-US" dirty="0"/>
            </a:br>
            <a:r>
              <a:rPr lang="en-US" dirty="0"/>
              <a:t>Queries used.</a:t>
            </a:r>
          </a:p>
        </p:txBody>
      </p:sp>
      <p:pic>
        <p:nvPicPr>
          <p:cNvPr id="4" name="Picture 3">
            <a:extLst>
              <a:ext uri="{FF2B5EF4-FFF2-40B4-BE49-F238E27FC236}">
                <a16:creationId xmlns:a16="http://schemas.microsoft.com/office/drawing/2014/main" id="{586447D3-9E86-424C-AC96-11575BDD30C9}"/>
              </a:ext>
            </a:extLst>
          </p:cNvPr>
          <p:cNvPicPr>
            <a:picLocks noChangeAspect="1"/>
          </p:cNvPicPr>
          <p:nvPr/>
        </p:nvPicPr>
        <p:blipFill>
          <a:blip r:embed="rId2"/>
          <a:stretch>
            <a:fillRect/>
          </a:stretch>
        </p:blipFill>
        <p:spPr>
          <a:xfrm>
            <a:off x="3482998" y="1393127"/>
            <a:ext cx="4516972" cy="1508752"/>
          </a:xfrm>
          <a:prstGeom prst="rect">
            <a:avLst/>
          </a:prstGeom>
        </p:spPr>
      </p:pic>
      <p:sp>
        <p:nvSpPr>
          <p:cNvPr id="5" name="TextBox 4">
            <a:extLst>
              <a:ext uri="{FF2B5EF4-FFF2-40B4-BE49-F238E27FC236}">
                <a16:creationId xmlns:a16="http://schemas.microsoft.com/office/drawing/2014/main" id="{11A0B95E-C2DB-4F41-A684-ACEF69F26C1E}"/>
              </a:ext>
            </a:extLst>
          </p:cNvPr>
          <p:cNvSpPr txBox="1"/>
          <p:nvPr/>
        </p:nvSpPr>
        <p:spPr>
          <a:xfrm>
            <a:off x="3437574" y="909276"/>
            <a:ext cx="4325223" cy="369332"/>
          </a:xfrm>
          <a:prstGeom prst="rect">
            <a:avLst/>
          </a:prstGeom>
          <a:noFill/>
        </p:spPr>
        <p:txBody>
          <a:bodyPr wrap="none" rtlCol="0">
            <a:spAutoFit/>
          </a:bodyPr>
          <a:lstStyle/>
          <a:p>
            <a:r>
              <a:rPr lang="en-US" dirty="0"/>
              <a:t>Example of one of our queries getting Data:</a:t>
            </a:r>
          </a:p>
        </p:txBody>
      </p:sp>
      <p:pic>
        <p:nvPicPr>
          <p:cNvPr id="9" name="Picture 8">
            <a:extLst>
              <a:ext uri="{FF2B5EF4-FFF2-40B4-BE49-F238E27FC236}">
                <a16:creationId xmlns:a16="http://schemas.microsoft.com/office/drawing/2014/main" id="{55DBB238-3DC4-4EEC-8FFE-407387FC00C7}"/>
              </a:ext>
            </a:extLst>
          </p:cNvPr>
          <p:cNvPicPr>
            <a:picLocks noChangeAspect="1"/>
          </p:cNvPicPr>
          <p:nvPr/>
        </p:nvPicPr>
        <p:blipFill>
          <a:blip r:embed="rId3"/>
          <a:stretch>
            <a:fillRect/>
          </a:stretch>
        </p:blipFill>
        <p:spPr>
          <a:xfrm>
            <a:off x="3840852" y="3271974"/>
            <a:ext cx="2962275" cy="3248025"/>
          </a:xfrm>
          <a:prstGeom prst="rect">
            <a:avLst/>
          </a:prstGeom>
        </p:spPr>
      </p:pic>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1538C482-0096-4BB3-A06F-2556243A0131}"/>
                  </a:ext>
                </a:extLst>
              </p14:cNvPr>
              <p14:cNvContentPartPr/>
              <p14:nvPr/>
            </p14:nvContentPartPr>
            <p14:xfrm>
              <a:off x="3920493" y="2104842"/>
              <a:ext cx="360" cy="360"/>
            </p14:xfrm>
          </p:contentPart>
        </mc:Choice>
        <mc:Fallback>
          <p:pic>
            <p:nvPicPr>
              <p:cNvPr id="10" name="Ink 9">
                <a:extLst>
                  <a:ext uri="{FF2B5EF4-FFF2-40B4-BE49-F238E27FC236}">
                    <a16:creationId xmlns:a16="http://schemas.microsoft.com/office/drawing/2014/main" id="{1538C482-0096-4BB3-A06F-2556243A0131}"/>
                  </a:ext>
                </a:extLst>
              </p:cNvPr>
              <p:cNvPicPr/>
              <p:nvPr/>
            </p:nvPicPr>
            <p:blipFill>
              <a:blip r:embed="rId5"/>
              <a:stretch>
                <a:fillRect/>
              </a:stretch>
            </p:blipFill>
            <p:spPr>
              <a:xfrm>
                <a:off x="3911853" y="209584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1" name="Ink 10">
                <a:extLst>
                  <a:ext uri="{FF2B5EF4-FFF2-40B4-BE49-F238E27FC236}">
                    <a16:creationId xmlns:a16="http://schemas.microsoft.com/office/drawing/2014/main" id="{6D747638-F619-41D4-9271-41D6D8302EAB}"/>
                  </a:ext>
                </a:extLst>
              </p14:cNvPr>
              <p14:cNvContentPartPr/>
              <p14:nvPr/>
            </p14:nvContentPartPr>
            <p14:xfrm>
              <a:off x="3366314" y="2104842"/>
              <a:ext cx="4516972" cy="877442"/>
            </p14:xfrm>
          </p:contentPart>
        </mc:Choice>
        <mc:Fallback>
          <p:pic>
            <p:nvPicPr>
              <p:cNvPr id="11" name="Ink 10">
                <a:extLst>
                  <a:ext uri="{FF2B5EF4-FFF2-40B4-BE49-F238E27FC236}">
                    <a16:creationId xmlns:a16="http://schemas.microsoft.com/office/drawing/2014/main" id="{6D747638-F619-41D4-9271-41D6D8302EAB}"/>
                  </a:ext>
                </a:extLst>
              </p:cNvPr>
              <p:cNvPicPr/>
              <p:nvPr/>
            </p:nvPicPr>
            <p:blipFill>
              <a:blip r:embed="rId7"/>
              <a:stretch>
                <a:fillRect/>
              </a:stretch>
            </p:blipFill>
            <p:spPr>
              <a:xfrm>
                <a:off x="3357674" y="2096204"/>
                <a:ext cx="4534612" cy="895077"/>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2" name="Ink 11">
                <a:extLst>
                  <a:ext uri="{FF2B5EF4-FFF2-40B4-BE49-F238E27FC236}">
                    <a16:creationId xmlns:a16="http://schemas.microsoft.com/office/drawing/2014/main" id="{5C3840CC-C646-4829-A6A5-284DEBF5068B}"/>
                  </a:ext>
                </a:extLst>
              </p14:cNvPr>
              <p14:cNvContentPartPr/>
              <p14:nvPr/>
            </p14:nvContentPartPr>
            <p14:xfrm>
              <a:off x="5249253" y="2986122"/>
              <a:ext cx="390600" cy="322560"/>
            </p14:xfrm>
          </p:contentPart>
        </mc:Choice>
        <mc:Fallback>
          <p:pic>
            <p:nvPicPr>
              <p:cNvPr id="12" name="Ink 11">
                <a:extLst>
                  <a:ext uri="{FF2B5EF4-FFF2-40B4-BE49-F238E27FC236}">
                    <a16:creationId xmlns:a16="http://schemas.microsoft.com/office/drawing/2014/main" id="{5C3840CC-C646-4829-A6A5-284DEBF5068B}"/>
                  </a:ext>
                </a:extLst>
              </p:cNvPr>
              <p:cNvPicPr/>
              <p:nvPr/>
            </p:nvPicPr>
            <p:blipFill>
              <a:blip r:embed="rId9"/>
              <a:stretch>
                <a:fillRect/>
              </a:stretch>
            </p:blipFill>
            <p:spPr>
              <a:xfrm>
                <a:off x="5240253" y="2977482"/>
                <a:ext cx="408240" cy="340200"/>
              </a:xfrm>
              <a:prstGeom prst="rect">
                <a:avLst/>
              </a:prstGeom>
            </p:spPr>
          </p:pic>
        </mc:Fallback>
      </mc:AlternateContent>
      <p:pic>
        <p:nvPicPr>
          <p:cNvPr id="19" name="Picture 18">
            <a:extLst>
              <a:ext uri="{FF2B5EF4-FFF2-40B4-BE49-F238E27FC236}">
                <a16:creationId xmlns:a16="http://schemas.microsoft.com/office/drawing/2014/main" id="{335E591F-F43C-4F4E-8E10-879BD7C296A7}"/>
              </a:ext>
            </a:extLst>
          </p:cNvPr>
          <p:cNvPicPr>
            <a:picLocks noChangeAspect="1"/>
          </p:cNvPicPr>
          <p:nvPr/>
        </p:nvPicPr>
        <p:blipFill>
          <a:blip r:embed="rId10"/>
          <a:stretch>
            <a:fillRect/>
          </a:stretch>
        </p:blipFill>
        <p:spPr>
          <a:xfrm>
            <a:off x="8449145" y="1316396"/>
            <a:ext cx="3301023" cy="2797699"/>
          </a:xfrm>
          <a:prstGeom prst="rect">
            <a:avLst/>
          </a:prstGeom>
        </p:spPr>
      </p:pic>
      <p:sp>
        <p:nvSpPr>
          <p:cNvPr id="20" name="TextBox 19">
            <a:extLst>
              <a:ext uri="{FF2B5EF4-FFF2-40B4-BE49-F238E27FC236}">
                <a16:creationId xmlns:a16="http://schemas.microsoft.com/office/drawing/2014/main" id="{E658C0B2-C051-49B9-8FC1-A4F6BCF90EB3}"/>
              </a:ext>
            </a:extLst>
          </p:cNvPr>
          <p:cNvSpPr txBox="1"/>
          <p:nvPr/>
        </p:nvSpPr>
        <p:spPr>
          <a:xfrm>
            <a:off x="7999970" y="917312"/>
            <a:ext cx="3956532" cy="369332"/>
          </a:xfrm>
          <a:prstGeom prst="rect">
            <a:avLst/>
          </a:prstGeom>
          <a:noFill/>
        </p:spPr>
        <p:txBody>
          <a:bodyPr wrap="none" rtlCol="0">
            <a:spAutoFit/>
          </a:bodyPr>
          <a:lstStyle/>
          <a:p>
            <a:r>
              <a:rPr lang="en-US" dirty="0"/>
              <a:t>Example of our queries creating entries:</a:t>
            </a:r>
          </a:p>
        </p:txBody>
      </p:sp>
      <p:grpSp>
        <p:nvGrpSpPr>
          <p:cNvPr id="25" name="Group 24">
            <a:extLst>
              <a:ext uri="{FF2B5EF4-FFF2-40B4-BE49-F238E27FC236}">
                <a16:creationId xmlns:a16="http://schemas.microsoft.com/office/drawing/2014/main" id="{3F9CB824-4576-44AD-8516-643A49F2B035}"/>
              </a:ext>
            </a:extLst>
          </p:cNvPr>
          <p:cNvGrpSpPr/>
          <p:nvPr/>
        </p:nvGrpSpPr>
        <p:grpSpPr>
          <a:xfrm>
            <a:off x="8957973" y="4163682"/>
            <a:ext cx="342000" cy="428040"/>
            <a:chOff x="8957973" y="4163682"/>
            <a:chExt cx="342000" cy="428040"/>
          </a:xfrm>
        </p:grpSpPr>
        <mc:AlternateContent xmlns:mc="http://schemas.openxmlformats.org/markup-compatibility/2006">
          <mc:Choice xmlns:p14="http://schemas.microsoft.com/office/powerpoint/2010/main" Requires="p14">
            <p:contentPart p14:bwMode="auto" r:id="rId11">
              <p14:nvContentPartPr>
                <p14:cNvPr id="22" name="Ink 21">
                  <a:extLst>
                    <a:ext uri="{FF2B5EF4-FFF2-40B4-BE49-F238E27FC236}">
                      <a16:creationId xmlns:a16="http://schemas.microsoft.com/office/drawing/2014/main" id="{2484DA60-791A-4DE4-96F5-13AFBC78F38A}"/>
                    </a:ext>
                  </a:extLst>
                </p14:cNvPr>
                <p14:cNvContentPartPr/>
                <p14:nvPr/>
              </p14:nvContentPartPr>
              <p14:xfrm>
                <a:off x="9110973" y="4204002"/>
                <a:ext cx="34560" cy="387720"/>
              </p14:xfrm>
            </p:contentPart>
          </mc:Choice>
          <mc:Fallback>
            <p:pic>
              <p:nvPicPr>
                <p:cNvPr id="22" name="Ink 21">
                  <a:extLst>
                    <a:ext uri="{FF2B5EF4-FFF2-40B4-BE49-F238E27FC236}">
                      <a16:creationId xmlns:a16="http://schemas.microsoft.com/office/drawing/2014/main" id="{2484DA60-791A-4DE4-96F5-13AFBC78F38A}"/>
                    </a:ext>
                  </a:extLst>
                </p:cNvPr>
                <p:cNvPicPr/>
                <p:nvPr/>
              </p:nvPicPr>
              <p:blipFill>
                <a:blip r:embed="rId12"/>
                <a:stretch>
                  <a:fillRect/>
                </a:stretch>
              </p:blipFill>
              <p:spPr>
                <a:xfrm>
                  <a:off x="9101973" y="4195362"/>
                  <a:ext cx="52200" cy="4053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EB434202-26D2-477A-A91A-A8E8144324EB}"/>
                    </a:ext>
                  </a:extLst>
                </p14:cNvPr>
                <p14:cNvContentPartPr/>
                <p14:nvPr/>
              </p14:nvContentPartPr>
              <p14:xfrm>
                <a:off x="8957973" y="4183842"/>
                <a:ext cx="186480" cy="142560"/>
              </p14:xfrm>
            </p:contentPart>
          </mc:Choice>
          <mc:Fallback>
            <p:pic>
              <p:nvPicPr>
                <p:cNvPr id="23" name="Ink 22">
                  <a:extLst>
                    <a:ext uri="{FF2B5EF4-FFF2-40B4-BE49-F238E27FC236}">
                      <a16:creationId xmlns:a16="http://schemas.microsoft.com/office/drawing/2014/main" id="{EB434202-26D2-477A-A91A-A8E8144324EB}"/>
                    </a:ext>
                  </a:extLst>
                </p:cNvPr>
                <p:cNvPicPr/>
                <p:nvPr/>
              </p:nvPicPr>
              <p:blipFill>
                <a:blip r:embed="rId14"/>
                <a:stretch>
                  <a:fillRect/>
                </a:stretch>
              </p:blipFill>
              <p:spPr>
                <a:xfrm>
                  <a:off x="8948973" y="4174842"/>
                  <a:ext cx="20412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10F48FA4-22D0-4A6E-8D50-AED719819D44}"/>
                    </a:ext>
                  </a:extLst>
                </p14:cNvPr>
                <p14:cNvContentPartPr/>
                <p14:nvPr/>
              </p14:nvContentPartPr>
              <p14:xfrm>
                <a:off x="9137253" y="4163682"/>
                <a:ext cx="162720" cy="199440"/>
              </p14:xfrm>
            </p:contentPart>
          </mc:Choice>
          <mc:Fallback>
            <p:pic>
              <p:nvPicPr>
                <p:cNvPr id="24" name="Ink 23">
                  <a:extLst>
                    <a:ext uri="{FF2B5EF4-FFF2-40B4-BE49-F238E27FC236}">
                      <a16:creationId xmlns:a16="http://schemas.microsoft.com/office/drawing/2014/main" id="{10F48FA4-22D0-4A6E-8D50-AED719819D44}"/>
                    </a:ext>
                  </a:extLst>
                </p:cNvPr>
                <p:cNvPicPr/>
                <p:nvPr/>
              </p:nvPicPr>
              <p:blipFill>
                <a:blip r:embed="rId16"/>
                <a:stretch>
                  <a:fillRect/>
                </a:stretch>
              </p:blipFill>
              <p:spPr>
                <a:xfrm>
                  <a:off x="9128253" y="4155042"/>
                  <a:ext cx="180360" cy="217080"/>
                </a:xfrm>
                <a:prstGeom prst="rect">
                  <a:avLst/>
                </a:prstGeom>
              </p:spPr>
            </p:pic>
          </mc:Fallback>
        </mc:AlternateContent>
      </p:grpSp>
      <p:pic>
        <p:nvPicPr>
          <p:cNvPr id="37" name="Picture 36">
            <a:extLst>
              <a:ext uri="{FF2B5EF4-FFF2-40B4-BE49-F238E27FC236}">
                <a16:creationId xmlns:a16="http://schemas.microsoft.com/office/drawing/2014/main" id="{BD073EE1-4D15-46A8-9C92-57AAFF677357}"/>
              </a:ext>
            </a:extLst>
          </p:cNvPr>
          <p:cNvPicPr>
            <a:picLocks noChangeAspect="1"/>
          </p:cNvPicPr>
          <p:nvPr/>
        </p:nvPicPr>
        <p:blipFill>
          <a:blip r:embed="rId17"/>
          <a:stretch>
            <a:fillRect/>
          </a:stretch>
        </p:blipFill>
        <p:spPr>
          <a:xfrm>
            <a:off x="7933135" y="4567374"/>
            <a:ext cx="2733675" cy="1952625"/>
          </a:xfrm>
          <a:prstGeom prst="rect">
            <a:avLst/>
          </a:prstGeom>
        </p:spPr>
      </p:pic>
    </p:spTree>
    <p:extLst>
      <p:ext uri="{BB962C8B-B14F-4D97-AF65-F5344CB8AC3E}">
        <p14:creationId xmlns:p14="http://schemas.microsoft.com/office/powerpoint/2010/main" val="2043492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CCA92-2871-4B8E-B4CE-AA1DB6EC7D02}"/>
              </a:ext>
            </a:extLst>
          </p:cNvPr>
          <p:cNvSpPr>
            <a:spLocks noGrp="1"/>
          </p:cNvSpPr>
          <p:nvPr>
            <p:ph type="title"/>
          </p:nvPr>
        </p:nvSpPr>
        <p:spPr>
          <a:xfrm>
            <a:off x="252919" y="1123837"/>
            <a:ext cx="2947482" cy="2605015"/>
          </a:xfrm>
        </p:spPr>
        <p:txBody>
          <a:bodyPr/>
          <a:lstStyle/>
          <a:p>
            <a:r>
              <a:rPr lang="en-US"/>
              <a:t>Problem Statement:</a:t>
            </a:r>
          </a:p>
        </p:txBody>
      </p:sp>
      <p:sp>
        <p:nvSpPr>
          <p:cNvPr id="3" name="Content Placeholder 2">
            <a:extLst>
              <a:ext uri="{FF2B5EF4-FFF2-40B4-BE49-F238E27FC236}">
                <a16:creationId xmlns:a16="http://schemas.microsoft.com/office/drawing/2014/main" id="{CAC8C6B1-401C-45C9-A48D-6E448499612A}"/>
              </a:ext>
            </a:extLst>
          </p:cNvPr>
          <p:cNvSpPr>
            <a:spLocks noGrp="1"/>
          </p:cNvSpPr>
          <p:nvPr>
            <p:ph idx="1"/>
          </p:nvPr>
        </p:nvSpPr>
        <p:spPr>
          <a:xfrm>
            <a:off x="3869268" y="864108"/>
            <a:ext cx="7315200" cy="1831591"/>
          </a:xfrm>
        </p:spPr>
        <p:txBody>
          <a:bodyPr/>
          <a:lstStyle/>
          <a:p>
            <a:pPr marL="0" indent="0">
              <a:buNone/>
            </a:pPr>
            <a:r>
              <a:rPr lang="en-US"/>
              <a:t>In a society where finance is quickly moving towards the adoption of decentralized currencies like Bitcoin and Ethereum. It's difficult to know where and which restaurants accept your preferred cryptocurrency.</a:t>
            </a:r>
          </a:p>
          <a:p>
            <a:pPr marL="0" indent="0">
              <a:buNone/>
            </a:pPr>
            <a:r>
              <a:rPr lang="en-US"/>
              <a:t>	</a:t>
            </a:r>
          </a:p>
        </p:txBody>
      </p:sp>
      <p:sp>
        <p:nvSpPr>
          <p:cNvPr id="4" name="TextBox 3">
            <a:extLst>
              <a:ext uri="{FF2B5EF4-FFF2-40B4-BE49-F238E27FC236}">
                <a16:creationId xmlns:a16="http://schemas.microsoft.com/office/drawing/2014/main" id="{0A588469-4ABC-4A72-9DAD-1B1DB51F46EA}"/>
              </a:ext>
            </a:extLst>
          </p:cNvPr>
          <p:cNvSpPr txBox="1"/>
          <p:nvPr/>
        </p:nvSpPr>
        <p:spPr>
          <a:xfrm>
            <a:off x="4399809" y="2930237"/>
            <a:ext cx="5700156" cy="1754326"/>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t>Our webapp will be a place where users can find which restaurants in a specific state/zip accepts cryptocurrency, so that they can plan accordingly.</a:t>
            </a:r>
          </a:p>
          <a:p>
            <a:pPr marL="285750" indent="-285750">
              <a:buFont typeface="Arial" panose="020B0604020202020204" pitchFamily="34" charset="0"/>
              <a:buChar char="•"/>
            </a:pPr>
            <a:r>
              <a:rPr lang="en-US"/>
              <a:t>Businesses (i.e. Restaurants) will also be able to sign up in order to gain access to a client base that they previously might not have had access to.</a:t>
            </a:r>
          </a:p>
        </p:txBody>
      </p:sp>
    </p:spTree>
    <p:extLst>
      <p:ext uri="{BB962C8B-B14F-4D97-AF65-F5344CB8AC3E}">
        <p14:creationId xmlns:p14="http://schemas.microsoft.com/office/powerpoint/2010/main" val="3808210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FB98C-21DF-4AEA-AF2E-2D623B553811}"/>
              </a:ext>
            </a:extLst>
          </p:cNvPr>
          <p:cNvSpPr>
            <a:spLocks noGrp="1"/>
          </p:cNvSpPr>
          <p:nvPr>
            <p:ph type="title"/>
          </p:nvPr>
        </p:nvSpPr>
        <p:spPr/>
        <p:txBody>
          <a:bodyPr/>
          <a:lstStyle/>
          <a:p>
            <a:r>
              <a:rPr lang="en-US"/>
              <a:t>Functionality!</a:t>
            </a:r>
          </a:p>
        </p:txBody>
      </p:sp>
      <p:sp>
        <p:nvSpPr>
          <p:cNvPr id="3" name="Content Placeholder 2">
            <a:extLst>
              <a:ext uri="{FF2B5EF4-FFF2-40B4-BE49-F238E27FC236}">
                <a16:creationId xmlns:a16="http://schemas.microsoft.com/office/drawing/2014/main" id="{C15E86CD-4A3C-458F-BD83-1B308E4A1D80}"/>
              </a:ext>
            </a:extLst>
          </p:cNvPr>
          <p:cNvSpPr>
            <a:spLocks noGrp="1"/>
          </p:cNvSpPr>
          <p:nvPr>
            <p:ph idx="1"/>
          </p:nvPr>
        </p:nvSpPr>
        <p:spPr/>
        <p:txBody>
          <a:bodyPr/>
          <a:lstStyle/>
          <a:p>
            <a:r>
              <a:rPr lang="en-US" dirty="0"/>
              <a:t>Users will be able to create a favorites list of their preferred </a:t>
            </a:r>
            <a:r>
              <a:rPr lang="en-US" b="1" dirty="0" err="1"/>
              <a:t>cryptoraunt</a:t>
            </a:r>
            <a:r>
              <a:rPr lang="en-US" dirty="0"/>
              <a:t>.</a:t>
            </a:r>
          </a:p>
          <a:p>
            <a:r>
              <a:rPr lang="en-US" dirty="0"/>
              <a:t>Restaurants will be able to create a profile/business account and display their location, menu items, cryptocurrencies accepted, and contact information.</a:t>
            </a:r>
          </a:p>
          <a:p>
            <a:r>
              <a:rPr lang="en-US" dirty="0"/>
              <a:t>Users will be able to search entire database of restaurants for those that accept a specific cryptocurrency (i.e. “Bitcoin”) – which then returns a list of restaurants that accept that currency.</a:t>
            </a:r>
          </a:p>
          <a:p>
            <a:r>
              <a:rPr lang="en-US" dirty="0"/>
              <a:t>Users will be able to search database for restaurants with specific cuisine – and can further narrow search by specifying state/zip/crypto </a:t>
            </a:r>
          </a:p>
          <a:p>
            <a:r>
              <a:rPr lang="en-US" dirty="0"/>
              <a:t>There will be a way to see which restaurants have been favorited the most by users – (this can be used to gauge how popular a restaurant is)</a:t>
            </a:r>
          </a:p>
        </p:txBody>
      </p:sp>
    </p:spTree>
    <p:extLst>
      <p:ext uri="{BB962C8B-B14F-4D97-AF65-F5344CB8AC3E}">
        <p14:creationId xmlns:p14="http://schemas.microsoft.com/office/powerpoint/2010/main" val="3859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28239-0F45-4AF2-922C-06F9051C8FA6}"/>
              </a:ext>
            </a:extLst>
          </p:cNvPr>
          <p:cNvSpPr>
            <a:spLocks noGrp="1"/>
          </p:cNvSpPr>
          <p:nvPr>
            <p:ph type="title"/>
          </p:nvPr>
        </p:nvSpPr>
        <p:spPr>
          <a:xfrm>
            <a:off x="191467" y="951773"/>
            <a:ext cx="2947482" cy="4601183"/>
          </a:xfrm>
        </p:spPr>
        <p:txBody>
          <a:bodyPr/>
          <a:lstStyle/>
          <a:p>
            <a:r>
              <a:rPr lang="en-US"/>
              <a:t>Attributes:</a:t>
            </a:r>
            <a:br>
              <a:rPr lang="en-US" dirty="0"/>
            </a:br>
            <a:r>
              <a:rPr lang="en-US"/>
              <a:t>(Pre Normalization)</a:t>
            </a:r>
            <a:endParaRPr lang="en-US" dirty="0"/>
          </a:p>
        </p:txBody>
      </p:sp>
      <p:sp>
        <p:nvSpPr>
          <p:cNvPr id="3" name="Content Placeholder 2">
            <a:extLst>
              <a:ext uri="{FF2B5EF4-FFF2-40B4-BE49-F238E27FC236}">
                <a16:creationId xmlns:a16="http://schemas.microsoft.com/office/drawing/2014/main" id="{A1D0FBF9-4255-46C2-912C-89A069E47EDF}"/>
              </a:ext>
            </a:extLst>
          </p:cNvPr>
          <p:cNvSpPr>
            <a:spLocks noGrp="1"/>
          </p:cNvSpPr>
          <p:nvPr>
            <p:ph idx="1"/>
          </p:nvPr>
        </p:nvSpPr>
        <p:spPr>
          <a:xfrm>
            <a:off x="4164236" y="2879721"/>
            <a:ext cx="7315200" cy="1863705"/>
          </a:xfrm>
        </p:spPr>
        <p:txBody>
          <a:bodyPr/>
          <a:lstStyle/>
          <a:p>
            <a:r>
              <a:rPr lang="en-US"/>
              <a:t>Table: restaurants</a:t>
            </a:r>
            <a:endParaRPr lang="en-US" dirty="0"/>
          </a:p>
          <a:p>
            <a:pPr marL="0" indent="0">
              <a:buNone/>
            </a:pPr>
            <a:r>
              <a:rPr lang="en-US"/>
              <a:t>Id, name, address, city, state, zip, yelp_rating, cuisine, phone, website, reviews, menu_items</a:t>
            </a:r>
          </a:p>
          <a:p>
            <a:pPr marL="0" indent="0">
              <a:buNone/>
            </a:pPr>
            <a:endParaRPr lang="en-US" dirty="0"/>
          </a:p>
        </p:txBody>
      </p:sp>
      <p:pic>
        <p:nvPicPr>
          <p:cNvPr id="5" name="Picture 5" descr="Text&#10;&#10;Description automatically generated">
            <a:extLst>
              <a:ext uri="{FF2B5EF4-FFF2-40B4-BE49-F238E27FC236}">
                <a16:creationId xmlns:a16="http://schemas.microsoft.com/office/drawing/2014/main" id="{22F76752-3D14-46A2-BDB3-BF41C4AE4CD2}"/>
              </a:ext>
            </a:extLst>
          </p:cNvPr>
          <p:cNvPicPr>
            <a:picLocks noChangeAspect="1"/>
          </p:cNvPicPr>
          <p:nvPr/>
        </p:nvPicPr>
        <p:blipFill>
          <a:blip r:embed="rId2"/>
          <a:stretch>
            <a:fillRect/>
          </a:stretch>
        </p:blipFill>
        <p:spPr>
          <a:xfrm>
            <a:off x="3446207" y="1928310"/>
            <a:ext cx="8740877" cy="1010347"/>
          </a:xfrm>
          <a:prstGeom prst="rect">
            <a:avLst/>
          </a:prstGeom>
        </p:spPr>
      </p:pic>
      <p:sp>
        <p:nvSpPr>
          <p:cNvPr id="8" name="Content Placeholder 2">
            <a:extLst>
              <a:ext uri="{FF2B5EF4-FFF2-40B4-BE49-F238E27FC236}">
                <a16:creationId xmlns:a16="http://schemas.microsoft.com/office/drawing/2014/main" id="{5F4B2E5D-27F1-4F41-B129-2821EB2A743D}"/>
              </a:ext>
            </a:extLst>
          </p:cNvPr>
          <p:cNvSpPr txBox="1">
            <a:spLocks/>
          </p:cNvSpPr>
          <p:nvPr/>
        </p:nvSpPr>
        <p:spPr>
          <a:xfrm>
            <a:off x="4033959" y="721540"/>
            <a:ext cx="7315200" cy="1863705"/>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a:lstStyle>
          <a:p>
            <a:r>
              <a:rPr lang="en-US"/>
              <a:t>Table: users</a:t>
            </a:r>
            <a:endParaRPr lang="en-US" dirty="0"/>
          </a:p>
          <a:p>
            <a:pPr marL="0" indent="0">
              <a:buFont typeface="Wingdings 2" pitchFamily="18" charset="2"/>
              <a:buNone/>
            </a:pPr>
            <a:r>
              <a:rPr lang="en-US"/>
              <a:t>Id, name, age,address, favorites</a:t>
            </a:r>
          </a:p>
          <a:p>
            <a:pPr marL="0" indent="0">
              <a:buFont typeface="Wingdings 2" pitchFamily="18" charset="2"/>
              <a:buNone/>
            </a:pPr>
            <a:endParaRPr lang="en-US" dirty="0"/>
          </a:p>
        </p:txBody>
      </p:sp>
      <p:pic>
        <p:nvPicPr>
          <p:cNvPr id="6" name="Picture 5">
            <a:extLst>
              <a:ext uri="{FF2B5EF4-FFF2-40B4-BE49-F238E27FC236}">
                <a16:creationId xmlns:a16="http://schemas.microsoft.com/office/drawing/2014/main" id="{FC4FBD18-7C66-48DA-BD17-6762CAD1F5EA}"/>
              </a:ext>
            </a:extLst>
          </p:cNvPr>
          <p:cNvPicPr>
            <a:picLocks noChangeAspect="1"/>
          </p:cNvPicPr>
          <p:nvPr/>
        </p:nvPicPr>
        <p:blipFill>
          <a:blip r:embed="rId3"/>
          <a:stretch>
            <a:fillRect/>
          </a:stretch>
        </p:blipFill>
        <p:spPr>
          <a:xfrm>
            <a:off x="3446207" y="4290189"/>
            <a:ext cx="8740877" cy="1495425"/>
          </a:xfrm>
          <a:prstGeom prst="rect">
            <a:avLst/>
          </a:prstGeom>
        </p:spPr>
      </p:pic>
    </p:spTree>
    <p:extLst>
      <p:ext uri="{BB962C8B-B14F-4D97-AF65-F5344CB8AC3E}">
        <p14:creationId xmlns:p14="http://schemas.microsoft.com/office/powerpoint/2010/main" val="306865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1CBFF-77B0-459D-A097-ADD775A943FD}"/>
              </a:ext>
            </a:extLst>
          </p:cNvPr>
          <p:cNvSpPr>
            <a:spLocks noGrp="1"/>
          </p:cNvSpPr>
          <p:nvPr>
            <p:ph type="title"/>
          </p:nvPr>
        </p:nvSpPr>
        <p:spPr>
          <a:xfrm>
            <a:off x="209376" y="1030531"/>
            <a:ext cx="2947482" cy="4601183"/>
          </a:xfrm>
        </p:spPr>
        <p:txBody>
          <a:bodyPr/>
          <a:lstStyle/>
          <a:p>
            <a:r>
              <a:rPr lang="en-US" dirty="0"/>
              <a:t>Technologies used:</a:t>
            </a:r>
          </a:p>
        </p:txBody>
      </p:sp>
      <p:pic>
        <p:nvPicPr>
          <p:cNvPr id="1026" name="Picture 2" descr="MySQL | Most Popular Open Source Relational Database | AWS">
            <a:extLst>
              <a:ext uri="{FF2B5EF4-FFF2-40B4-BE49-F238E27FC236}">
                <a16:creationId xmlns:a16="http://schemas.microsoft.com/office/drawing/2014/main" id="{637443EF-BB61-49C3-A239-6B63022958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9235" y="828676"/>
            <a:ext cx="2971800" cy="15430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Amazon RDS? - Whizlabs Blog">
            <a:extLst>
              <a:ext uri="{FF2B5EF4-FFF2-40B4-BE49-F238E27FC236}">
                <a16:creationId xmlns:a16="http://schemas.microsoft.com/office/drawing/2014/main" id="{6B66E8D7-AC9B-4944-9F2E-14EDBFF32E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7245" y="828676"/>
            <a:ext cx="2952750" cy="15525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act.js for Beginners — Props and State Explained">
            <a:extLst>
              <a:ext uri="{FF2B5EF4-FFF2-40B4-BE49-F238E27FC236}">
                <a16:creationId xmlns:a16="http://schemas.microsoft.com/office/drawing/2014/main" id="{24EBF836-A964-4FDC-8479-F2AB8C1228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235" y="3046973"/>
            <a:ext cx="2838450" cy="16192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tting up a REST API with Node.js and Express.js - DEV Community">
            <a:extLst>
              <a:ext uri="{FF2B5EF4-FFF2-40B4-BE49-F238E27FC236}">
                <a16:creationId xmlns:a16="http://schemas.microsoft.com/office/drawing/2014/main" id="{96CC4BD6-2D4D-45FC-B2D8-AEA01964CE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1032" y="3161273"/>
            <a:ext cx="3305175" cy="139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777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F7B21-8157-43C7-9069-27CA84FA12FF}"/>
              </a:ext>
            </a:extLst>
          </p:cNvPr>
          <p:cNvSpPr>
            <a:spLocks noGrp="1"/>
          </p:cNvSpPr>
          <p:nvPr>
            <p:ph type="ctrTitle"/>
          </p:nvPr>
        </p:nvSpPr>
        <p:spPr>
          <a:xfrm>
            <a:off x="2139106" y="794544"/>
            <a:ext cx="6221362" cy="3255264"/>
          </a:xfrm>
        </p:spPr>
        <p:txBody>
          <a:bodyPr/>
          <a:lstStyle/>
          <a:p>
            <a:r>
              <a:rPr lang="en-US"/>
              <a:t>Normalization Process</a:t>
            </a:r>
          </a:p>
        </p:txBody>
      </p:sp>
    </p:spTree>
    <p:extLst>
      <p:ext uri="{BB962C8B-B14F-4D97-AF65-F5344CB8AC3E}">
        <p14:creationId xmlns:p14="http://schemas.microsoft.com/office/powerpoint/2010/main" val="2415840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3AB4C-FEB0-4FC0-B999-51D554F74757}"/>
              </a:ext>
            </a:extLst>
          </p:cNvPr>
          <p:cNvSpPr>
            <a:spLocks noGrp="1"/>
          </p:cNvSpPr>
          <p:nvPr>
            <p:ph type="title"/>
          </p:nvPr>
        </p:nvSpPr>
        <p:spPr>
          <a:xfrm>
            <a:off x="1125532" y="1984159"/>
            <a:ext cx="1091644" cy="1909602"/>
          </a:xfrm>
        </p:spPr>
        <p:txBody>
          <a:bodyPr>
            <a:normAutofit/>
          </a:bodyPr>
          <a:lstStyle/>
          <a:p>
            <a:r>
              <a:rPr lang="en-US">
                <a:latin typeface="Yu Gothic Medium"/>
                <a:ea typeface="Yu Gothic Medium"/>
              </a:rPr>
              <a:t>1NF</a:t>
            </a:r>
            <a:endParaRPr lang="en-US" dirty="0">
              <a:latin typeface="Yu Gothic Medium"/>
              <a:ea typeface="Yu Gothic Medium"/>
            </a:endParaRPr>
          </a:p>
        </p:txBody>
      </p:sp>
      <p:sp>
        <p:nvSpPr>
          <p:cNvPr id="3" name="Content Placeholder 2">
            <a:extLst>
              <a:ext uri="{FF2B5EF4-FFF2-40B4-BE49-F238E27FC236}">
                <a16:creationId xmlns:a16="http://schemas.microsoft.com/office/drawing/2014/main" id="{60A78E28-F67A-4713-9D09-0B51BFFE8C60}"/>
              </a:ext>
            </a:extLst>
          </p:cNvPr>
          <p:cNvSpPr>
            <a:spLocks noGrp="1"/>
          </p:cNvSpPr>
          <p:nvPr>
            <p:ph idx="1"/>
          </p:nvPr>
        </p:nvSpPr>
        <p:spPr>
          <a:xfrm>
            <a:off x="3869268" y="864108"/>
            <a:ext cx="7315200" cy="2355318"/>
          </a:xfrm>
        </p:spPr>
        <p:txBody>
          <a:bodyPr/>
          <a:lstStyle/>
          <a:p>
            <a:pPr marL="0" indent="0">
              <a:buNone/>
            </a:pPr>
            <a:r>
              <a:rPr lang="en-US"/>
              <a:t>Definition: </a:t>
            </a:r>
          </a:p>
          <a:p>
            <a:pPr marL="0" indent="0">
              <a:buNone/>
            </a:pPr>
            <a:r>
              <a:rPr lang="en-US"/>
              <a:t>- Each cell should be in atomic form (i</a:t>
            </a:r>
            <a:r>
              <a:rPr lang="en-US" dirty="0"/>
              <a:t>.e. contain a single value)</a:t>
            </a:r>
          </a:p>
          <a:p>
            <a:pPr marL="0" indent="0">
              <a:buNone/>
            </a:pPr>
            <a:r>
              <a:rPr lang="en-US"/>
              <a:t>- Each record is unique</a:t>
            </a:r>
          </a:p>
          <a:p>
            <a:pPr marL="0" indent="0">
              <a:buNone/>
            </a:pPr>
            <a:r>
              <a:rPr lang="en-US"/>
              <a:t>- No repeating groups</a:t>
            </a:r>
            <a:endParaRPr lang="en-US" dirty="0"/>
          </a:p>
          <a:p>
            <a:pPr marL="0" indent="0">
              <a:buNone/>
            </a:pPr>
            <a:r>
              <a:rPr lang="en-US"/>
              <a:t>- Existence of Primary key</a:t>
            </a:r>
            <a:endParaRPr lang="en-US" dirty="0"/>
          </a:p>
        </p:txBody>
      </p:sp>
      <p:sp>
        <p:nvSpPr>
          <p:cNvPr id="4" name="TextBox 3">
            <a:extLst>
              <a:ext uri="{FF2B5EF4-FFF2-40B4-BE49-F238E27FC236}">
                <a16:creationId xmlns:a16="http://schemas.microsoft.com/office/drawing/2014/main" id="{9ABBB121-6095-4095-9C84-93B7B87F0974}"/>
              </a:ext>
            </a:extLst>
          </p:cNvPr>
          <p:cNvSpPr txBox="1"/>
          <p:nvPr/>
        </p:nvSpPr>
        <p:spPr>
          <a:xfrm>
            <a:off x="5609303" y="4097592"/>
            <a:ext cx="30504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Lets start with the users table.</a:t>
            </a:r>
          </a:p>
        </p:txBody>
      </p:sp>
    </p:spTree>
    <p:extLst>
      <p:ext uri="{BB962C8B-B14F-4D97-AF65-F5344CB8AC3E}">
        <p14:creationId xmlns:p14="http://schemas.microsoft.com/office/powerpoint/2010/main" val="2710023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E48C59-9EC9-47ED-898E-16B898FB8DC3}"/>
              </a:ext>
            </a:extLst>
          </p:cNvPr>
          <p:cNvSpPr txBox="1"/>
          <p:nvPr/>
        </p:nvSpPr>
        <p:spPr>
          <a:xfrm>
            <a:off x="521109" y="422786"/>
            <a:ext cx="634426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Problems:</a:t>
            </a:r>
          </a:p>
          <a:p>
            <a:r>
              <a:rPr lang="en-US"/>
              <a:t>- Our users table currently has fields that are not in atomic form.</a:t>
            </a:r>
          </a:p>
          <a:p>
            <a:r>
              <a:rPr lang="en-US"/>
              <a:t>- The following fields are the issues:</a:t>
            </a:r>
            <a:endParaRPr lang="en-US" dirty="0"/>
          </a:p>
          <a:p>
            <a:r>
              <a:rPr lang="en-US"/>
              <a:t>name, address, and favorites </a:t>
            </a:r>
            <a:endParaRPr lang="en-US" dirty="0"/>
          </a:p>
        </p:txBody>
      </p:sp>
      <p:sp>
        <p:nvSpPr>
          <p:cNvPr id="3" name="TextBox 2">
            <a:extLst>
              <a:ext uri="{FF2B5EF4-FFF2-40B4-BE49-F238E27FC236}">
                <a16:creationId xmlns:a16="http://schemas.microsoft.com/office/drawing/2014/main" id="{BA9F93A8-B4FE-4ECA-9AE7-73DEAB0AB6A4}"/>
              </a:ext>
            </a:extLst>
          </p:cNvPr>
          <p:cNvSpPr txBox="1"/>
          <p:nvPr/>
        </p:nvSpPr>
        <p:spPr>
          <a:xfrm>
            <a:off x="516501" y="1794694"/>
            <a:ext cx="650403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Solutions:</a:t>
            </a:r>
          </a:p>
          <a:p>
            <a:r>
              <a:rPr lang="en-US" dirty="0"/>
              <a:t>- We can split name into </a:t>
            </a:r>
            <a:r>
              <a:rPr lang="en-US" dirty="0" err="1"/>
              <a:t>first_name</a:t>
            </a:r>
            <a:r>
              <a:rPr lang="en-US" dirty="0"/>
              <a:t> and </a:t>
            </a:r>
            <a:r>
              <a:rPr lang="en-US" dirty="0" err="1"/>
              <a:t>last_name</a:t>
            </a:r>
            <a:r>
              <a:rPr lang="en-US" dirty="0"/>
              <a:t> to make the field atomic.</a:t>
            </a:r>
          </a:p>
          <a:p>
            <a:r>
              <a:rPr lang="en-US" dirty="0"/>
              <a:t>- We can split address into  street, city, state, zip to make it atomic</a:t>
            </a:r>
          </a:p>
          <a:p>
            <a:r>
              <a:rPr lang="en-US" dirty="0"/>
              <a:t>- We can split favorites into favorite 1, favorite 2, </a:t>
            </a:r>
            <a:r>
              <a:rPr lang="en-US" dirty="0" err="1"/>
              <a:t>etc</a:t>
            </a:r>
            <a:endParaRPr lang="en-US" dirty="0"/>
          </a:p>
          <a:p>
            <a:r>
              <a:rPr lang="en-US" dirty="0"/>
              <a:t>BUT THIS CAUSES ANOTHER PROBLEM</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6439F2E-C478-4E9C-BF81-F73FE3D181E8}"/>
                  </a:ext>
                </a:extLst>
              </p14:cNvPr>
              <p14:cNvContentPartPr/>
              <p14:nvPr/>
            </p14:nvContentPartPr>
            <p14:xfrm>
              <a:off x="553064" y="3489931"/>
              <a:ext cx="4124325" cy="95250"/>
            </p14:xfrm>
          </p:contentPart>
        </mc:Choice>
        <mc:Fallback xmlns="">
          <p:pic>
            <p:nvPicPr>
              <p:cNvPr id="4" name="Ink 3">
                <a:extLst>
                  <a:ext uri="{FF2B5EF4-FFF2-40B4-BE49-F238E27FC236}">
                    <a16:creationId xmlns:a16="http://schemas.microsoft.com/office/drawing/2014/main" id="{B6439F2E-C478-4E9C-BF81-F73FE3D181E8}"/>
                  </a:ext>
                </a:extLst>
              </p:cNvPr>
              <p:cNvPicPr/>
              <p:nvPr/>
            </p:nvPicPr>
            <p:blipFill>
              <a:blip r:embed="rId3"/>
              <a:stretch>
                <a:fillRect/>
              </a:stretch>
            </p:blipFill>
            <p:spPr>
              <a:xfrm>
                <a:off x="535442" y="3473082"/>
                <a:ext cx="4159929" cy="129292"/>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7503058-EB02-4568-891F-6A77C97E5F36}"/>
                  </a:ext>
                </a:extLst>
              </p14:cNvPr>
              <p14:cNvContentPartPr/>
              <p14:nvPr/>
            </p14:nvContentPartPr>
            <p14:xfrm>
              <a:off x="886816" y="3773129"/>
              <a:ext cx="762000" cy="1085850"/>
            </p14:xfrm>
          </p:contentPart>
        </mc:Choice>
        <mc:Fallback xmlns="">
          <p:pic>
            <p:nvPicPr>
              <p:cNvPr id="5" name="Ink 4">
                <a:extLst>
                  <a:ext uri="{FF2B5EF4-FFF2-40B4-BE49-F238E27FC236}">
                    <a16:creationId xmlns:a16="http://schemas.microsoft.com/office/drawing/2014/main" id="{17503058-EB02-4568-891F-6A77C97E5F36}"/>
                  </a:ext>
                </a:extLst>
              </p:cNvPr>
              <p:cNvPicPr/>
              <p:nvPr/>
            </p:nvPicPr>
            <p:blipFill>
              <a:blip r:embed="rId5"/>
              <a:stretch>
                <a:fillRect/>
              </a:stretch>
            </p:blipFill>
            <p:spPr>
              <a:xfrm>
                <a:off x="868751" y="3755458"/>
                <a:ext cx="797770" cy="1121552"/>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76F9D811-AEC0-4598-88B0-A430A072808E}"/>
                  </a:ext>
                </a:extLst>
              </p14:cNvPr>
              <p14:cNvContentPartPr/>
              <p14:nvPr/>
            </p14:nvContentPartPr>
            <p14:xfrm>
              <a:off x="1536290" y="4694903"/>
              <a:ext cx="381000" cy="304800"/>
            </p14:xfrm>
          </p:contentPart>
        </mc:Choice>
        <mc:Fallback xmlns="">
          <p:pic>
            <p:nvPicPr>
              <p:cNvPr id="6" name="Ink 5">
                <a:extLst>
                  <a:ext uri="{FF2B5EF4-FFF2-40B4-BE49-F238E27FC236}">
                    <a16:creationId xmlns:a16="http://schemas.microsoft.com/office/drawing/2014/main" id="{76F9D811-AEC0-4598-88B0-A430A072808E}"/>
                  </a:ext>
                </a:extLst>
              </p:cNvPr>
              <p:cNvPicPr/>
              <p:nvPr/>
            </p:nvPicPr>
            <p:blipFill>
              <a:blip r:embed="rId7"/>
              <a:stretch>
                <a:fillRect/>
              </a:stretch>
            </p:blipFill>
            <p:spPr>
              <a:xfrm>
                <a:off x="1518419" y="4677332"/>
                <a:ext cx="416384" cy="340300"/>
              </a:xfrm>
              <a:prstGeom prst="rect">
                <a:avLst/>
              </a:prstGeom>
            </p:spPr>
          </p:pic>
        </mc:Fallback>
      </mc:AlternateContent>
      <p:sp>
        <p:nvSpPr>
          <p:cNvPr id="7" name="TextBox 6">
            <a:extLst>
              <a:ext uri="{FF2B5EF4-FFF2-40B4-BE49-F238E27FC236}">
                <a16:creationId xmlns:a16="http://schemas.microsoft.com/office/drawing/2014/main" id="{5AC1C2C9-6D92-49A3-9391-C31A5E552427}"/>
              </a:ext>
            </a:extLst>
          </p:cNvPr>
          <p:cNvSpPr txBox="1"/>
          <p:nvPr/>
        </p:nvSpPr>
        <p:spPr>
          <a:xfrm>
            <a:off x="1922206" y="3778044"/>
            <a:ext cx="539790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Every user will have a first name and last name</a:t>
            </a:r>
            <a:endParaRPr lang="en-US"/>
          </a:p>
          <a:p>
            <a:r>
              <a:rPr lang="en-US" dirty="0"/>
              <a:t>- Every users address will be formatted the same</a:t>
            </a:r>
          </a:p>
          <a:p>
            <a:r>
              <a:rPr lang="en-US" dirty="0"/>
              <a:t>- But every user will NOT have the same amount of favorites.</a:t>
            </a:r>
          </a:p>
          <a:p>
            <a:endParaRPr lang="en-US" dirty="0"/>
          </a:p>
        </p:txBody>
      </p:sp>
      <p:sp>
        <p:nvSpPr>
          <p:cNvPr id="9" name="TextBox 8">
            <a:extLst>
              <a:ext uri="{FF2B5EF4-FFF2-40B4-BE49-F238E27FC236}">
                <a16:creationId xmlns:a16="http://schemas.microsoft.com/office/drawing/2014/main" id="{0625B7D6-3AE1-4A54-B992-4AD72DC1885C}"/>
              </a:ext>
            </a:extLst>
          </p:cNvPr>
          <p:cNvSpPr txBox="1"/>
          <p:nvPr/>
        </p:nvSpPr>
        <p:spPr>
          <a:xfrm>
            <a:off x="1917597" y="5260565"/>
            <a:ext cx="5410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This will result in a great many null fields, as we MUST create excess favorite columns to match the user that has the most favorites.</a:t>
            </a:r>
          </a:p>
        </p:txBody>
      </p:sp>
      <p:sp>
        <p:nvSpPr>
          <p:cNvPr id="13" name="TextBox 12">
            <a:extLst>
              <a:ext uri="{FF2B5EF4-FFF2-40B4-BE49-F238E27FC236}">
                <a16:creationId xmlns:a16="http://schemas.microsoft.com/office/drawing/2014/main" id="{08AADF3B-6E39-45BB-9F39-8B29597FA88C}"/>
              </a:ext>
            </a:extLst>
          </p:cNvPr>
          <p:cNvSpPr txBox="1"/>
          <p:nvPr/>
        </p:nvSpPr>
        <p:spPr>
          <a:xfrm>
            <a:off x="7884549" y="756161"/>
            <a:ext cx="378787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only solution to this is to make a table dedicated to keeping track of each favorite a user has – linking the favorite to each user by id.</a:t>
            </a:r>
          </a:p>
        </p:txBody>
      </p:sp>
      <p:pic>
        <p:nvPicPr>
          <p:cNvPr id="14" name="Picture 14" descr="Chart&#10;&#10;Description automatically generated">
            <a:extLst>
              <a:ext uri="{FF2B5EF4-FFF2-40B4-BE49-F238E27FC236}">
                <a16:creationId xmlns:a16="http://schemas.microsoft.com/office/drawing/2014/main" id="{1540FB75-87E8-427B-866F-05C93D2C13AD}"/>
              </a:ext>
            </a:extLst>
          </p:cNvPr>
          <p:cNvPicPr>
            <a:picLocks noChangeAspect="1"/>
          </p:cNvPicPr>
          <p:nvPr/>
        </p:nvPicPr>
        <p:blipFill>
          <a:blip r:embed="rId8"/>
          <a:stretch>
            <a:fillRect/>
          </a:stretch>
        </p:blipFill>
        <p:spPr>
          <a:xfrm>
            <a:off x="8629165" y="2072148"/>
            <a:ext cx="1422959" cy="4114800"/>
          </a:xfrm>
          <a:prstGeom prst="rect">
            <a:avLst/>
          </a:prstGeom>
        </p:spPr>
      </p:pic>
      <p:sp>
        <p:nvSpPr>
          <p:cNvPr id="15" name="TextBox 14">
            <a:extLst>
              <a:ext uri="{FF2B5EF4-FFF2-40B4-BE49-F238E27FC236}">
                <a16:creationId xmlns:a16="http://schemas.microsoft.com/office/drawing/2014/main" id="{B78A3ACA-4D42-43D5-9E9A-27B7EFD0604C}"/>
              </a:ext>
            </a:extLst>
          </p:cNvPr>
          <p:cNvSpPr txBox="1"/>
          <p:nvPr/>
        </p:nvSpPr>
        <p:spPr>
          <a:xfrm>
            <a:off x="10178231" y="2619682"/>
            <a:ext cx="1932039"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Each entry in this table lists the </a:t>
            </a:r>
            <a:r>
              <a:rPr lang="en-US" dirty="0" err="1"/>
              <a:t>user_id</a:t>
            </a:r>
            <a:r>
              <a:rPr lang="en-US" dirty="0"/>
              <a:t> and the </a:t>
            </a:r>
            <a:r>
              <a:rPr lang="en-US" dirty="0" err="1"/>
              <a:t>restaurant_id</a:t>
            </a:r>
            <a:r>
              <a:rPr lang="en-US" dirty="0"/>
              <a:t> of the favorited restaurant.</a:t>
            </a:r>
          </a:p>
          <a:p>
            <a:endParaRPr lang="en-US" dirty="0"/>
          </a:p>
          <a:p>
            <a:r>
              <a:rPr lang="en-US" dirty="0"/>
              <a:t>This table is called: favorites</a:t>
            </a:r>
          </a:p>
        </p:txBody>
      </p:sp>
    </p:spTree>
    <p:extLst>
      <p:ext uri="{BB962C8B-B14F-4D97-AF65-F5344CB8AC3E}">
        <p14:creationId xmlns:p14="http://schemas.microsoft.com/office/powerpoint/2010/main" val="2300321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AFCA35F-DEB0-4EF5-91DA-B16FCDC78F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75685E2-F6B8-4928-856B-F979E83D7B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5" name="Rectangle 14">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B17C8F6-D357-4254-BBAC-96B01EEBE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prstGeom prst="rect">
            <a:avLst/>
          </a:prstGeom>
          <a:solidFill>
            <a:srgbClr val="878A8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59740C08-6799-429B-AEEC-397A93AFBBA0}"/>
              </a:ext>
            </a:extLst>
          </p:cNvPr>
          <p:cNvSpPr txBox="1"/>
          <p:nvPr/>
        </p:nvSpPr>
        <p:spPr>
          <a:xfrm>
            <a:off x="-61166" y="3855962"/>
            <a:ext cx="4825480" cy="188322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r" defTabSz="914400">
              <a:lnSpc>
                <a:spcPct val="90000"/>
              </a:lnSpc>
              <a:spcBef>
                <a:spcPct val="0"/>
              </a:spcBef>
              <a:spcAft>
                <a:spcPts val="600"/>
              </a:spcAft>
            </a:pPr>
            <a:r>
              <a:rPr lang="en-US" sz="4400" spc="-60">
                <a:solidFill>
                  <a:srgbClr val="FFFFFF"/>
                </a:solidFill>
                <a:latin typeface="+mj-lt"/>
                <a:ea typeface="+mj-ea"/>
                <a:cs typeface="+mj-cs"/>
              </a:rPr>
              <a:t>Where are we at with 1NF now?</a:t>
            </a:r>
          </a:p>
        </p:txBody>
      </p:sp>
      <p:pic>
        <p:nvPicPr>
          <p:cNvPr id="5" name="Picture 5" descr="Graphical user interface, text, application&#10;&#10;Description automatically generated">
            <a:extLst>
              <a:ext uri="{FF2B5EF4-FFF2-40B4-BE49-F238E27FC236}">
                <a16:creationId xmlns:a16="http://schemas.microsoft.com/office/drawing/2014/main" id="{0CDF2FD3-5DE1-43C6-B5D3-354ADD946458}"/>
              </a:ext>
            </a:extLst>
          </p:cNvPr>
          <p:cNvPicPr>
            <a:picLocks noChangeAspect="1"/>
          </p:cNvPicPr>
          <p:nvPr/>
        </p:nvPicPr>
        <p:blipFill>
          <a:blip r:embed="rId2"/>
          <a:stretch>
            <a:fillRect/>
          </a:stretch>
        </p:blipFill>
        <p:spPr>
          <a:xfrm>
            <a:off x="434738" y="1601385"/>
            <a:ext cx="7456382" cy="992718"/>
          </a:xfrm>
          <a:prstGeom prst="rect">
            <a:avLst/>
          </a:prstGeom>
        </p:spPr>
      </p:pic>
      <p:pic>
        <p:nvPicPr>
          <p:cNvPr id="4" name="Picture 4">
            <a:extLst>
              <a:ext uri="{FF2B5EF4-FFF2-40B4-BE49-F238E27FC236}">
                <a16:creationId xmlns:a16="http://schemas.microsoft.com/office/drawing/2014/main" id="{4295EAA2-F0BB-40C8-838C-3779864157E4}"/>
              </a:ext>
            </a:extLst>
          </p:cNvPr>
          <p:cNvPicPr>
            <a:picLocks noChangeAspect="1"/>
          </p:cNvPicPr>
          <p:nvPr/>
        </p:nvPicPr>
        <p:blipFill>
          <a:blip r:embed="rId3"/>
          <a:stretch>
            <a:fillRect/>
          </a:stretch>
        </p:blipFill>
        <p:spPr>
          <a:xfrm>
            <a:off x="9003696" y="1597040"/>
            <a:ext cx="2135197" cy="1823882"/>
          </a:xfrm>
          <a:prstGeom prst="rect">
            <a:avLst/>
          </a:prstGeom>
        </p:spPr>
      </p:pic>
      <p:sp>
        <p:nvSpPr>
          <p:cNvPr id="3" name="TextBox 2">
            <a:extLst>
              <a:ext uri="{FF2B5EF4-FFF2-40B4-BE49-F238E27FC236}">
                <a16:creationId xmlns:a16="http://schemas.microsoft.com/office/drawing/2014/main" id="{E3B72242-A5D7-43BA-8645-687842BBC264}"/>
              </a:ext>
            </a:extLst>
          </p:cNvPr>
          <p:cNvSpPr txBox="1"/>
          <p:nvPr/>
        </p:nvSpPr>
        <p:spPr>
          <a:xfrm>
            <a:off x="6338316" y="3698723"/>
            <a:ext cx="4846151" cy="188322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182880" defTabSz="914400">
              <a:lnSpc>
                <a:spcPct val="90000"/>
              </a:lnSpc>
              <a:spcAft>
                <a:spcPts val="600"/>
              </a:spcAft>
              <a:buClr>
                <a:schemeClr val="accent1"/>
              </a:buClr>
              <a:buFont typeface="Wingdings 2" pitchFamily="18" charset="2"/>
              <a:buChar char=""/>
              <a:tabLst>
                <a:tab pos="1143000" algn="l"/>
              </a:tabLst>
            </a:pPr>
            <a:r>
              <a:rPr lang="en-US" dirty="0">
                <a:solidFill>
                  <a:srgbClr val="FFFFFF"/>
                </a:solidFill>
              </a:rPr>
              <a:t>We've split our users table into two tables – users, and favorites and have made each field atomic.</a:t>
            </a:r>
          </a:p>
          <a:p>
            <a:pPr indent="-182880" defTabSz="914400">
              <a:lnSpc>
                <a:spcPct val="90000"/>
              </a:lnSpc>
              <a:spcAft>
                <a:spcPts val="600"/>
              </a:spcAft>
              <a:buClr>
                <a:schemeClr val="accent1"/>
              </a:buClr>
              <a:buFont typeface="Wingdings 2" pitchFamily="18" charset="2"/>
              <a:buChar char=""/>
              <a:tabLst>
                <a:tab pos="1143000" algn="l"/>
              </a:tabLst>
            </a:pPr>
            <a:r>
              <a:rPr lang="en-US" dirty="0">
                <a:solidFill>
                  <a:srgbClr val="FFFFFF"/>
                </a:solidFill>
              </a:rPr>
              <a:t>Both tables also have a primary key.</a:t>
            </a:r>
          </a:p>
          <a:p>
            <a:pPr defTabSz="914400">
              <a:lnSpc>
                <a:spcPct val="90000"/>
              </a:lnSpc>
              <a:spcAft>
                <a:spcPts val="600"/>
              </a:spcAft>
              <a:buClr>
                <a:schemeClr val="accent1"/>
              </a:buClr>
              <a:tabLst>
                <a:tab pos="1143000" algn="l"/>
              </a:tabLst>
            </a:pPr>
            <a:r>
              <a:rPr lang="en-US" dirty="0">
                <a:solidFill>
                  <a:srgbClr val="FFFFFF"/>
                </a:solidFill>
              </a:rPr>
              <a:t>These tables are now in at least 1NF.</a:t>
            </a:r>
          </a:p>
        </p:txBody>
      </p:sp>
      <p:sp>
        <p:nvSpPr>
          <p:cNvPr id="7" name="TextBox 6">
            <a:extLst>
              <a:ext uri="{FF2B5EF4-FFF2-40B4-BE49-F238E27FC236}">
                <a16:creationId xmlns:a16="http://schemas.microsoft.com/office/drawing/2014/main" id="{C93D6227-6E59-4BE9-A92A-52A6B18B6A0F}"/>
              </a:ext>
            </a:extLst>
          </p:cNvPr>
          <p:cNvSpPr txBox="1"/>
          <p:nvPr/>
        </p:nvSpPr>
        <p:spPr>
          <a:xfrm>
            <a:off x="8759674" y="825197"/>
            <a:ext cx="27432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dirty="0"/>
              <a:t>Table: favorites</a:t>
            </a:r>
          </a:p>
        </p:txBody>
      </p:sp>
      <p:sp>
        <p:nvSpPr>
          <p:cNvPr id="8" name="TextBox 7">
            <a:extLst>
              <a:ext uri="{FF2B5EF4-FFF2-40B4-BE49-F238E27FC236}">
                <a16:creationId xmlns:a16="http://schemas.microsoft.com/office/drawing/2014/main" id="{2FC52DF3-FB9C-4EAC-B039-23C0C1BE6468}"/>
              </a:ext>
            </a:extLst>
          </p:cNvPr>
          <p:cNvSpPr txBox="1"/>
          <p:nvPr/>
        </p:nvSpPr>
        <p:spPr>
          <a:xfrm>
            <a:off x="2697692" y="762452"/>
            <a:ext cx="27432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dirty="0"/>
              <a:t>Table: users</a:t>
            </a:r>
          </a:p>
        </p:txBody>
      </p:sp>
      <p:sp>
        <p:nvSpPr>
          <p:cNvPr id="9" name="TextBox 8">
            <a:extLst>
              <a:ext uri="{FF2B5EF4-FFF2-40B4-BE49-F238E27FC236}">
                <a16:creationId xmlns:a16="http://schemas.microsoft.com/office/drawing/2014/main" id="{D964CD66-ABFD-4F83-BF56-C11A8D06DB2D}"/>
              </a:ext>
            </a:extLst>
          </p:cNvPr>
          <p:cNvSpPr txBox="1"/>
          <p:nvPr/>
        </p:nvSpPr>
        <p:spPr>
          <a:xfrm>
            <a:off x="4518781" y="5619448"/>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Now – time to normalize the restaurants table.</a:t>
            </a:r>
          </a:p>
        </p:txBody>
      </p:sp>
    </p:spTree>
    <p:extLst>
      <p:ext uri="{BB962C8B-B14F-4D97-AF65-F5344CB8AC3E}">
        <p14:creationId xmlns:p14="http://schemas.microsoft.com/office/powerpoint/2010/main" val="3045499315"/>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docProps/app.xml><?xml version="1.0" encoding="utf-8"?>
<Properties xmlns="http://schemas.openxmlformats.org/officeDocument/2006/extended-properties" xmlns:vt="http://schemas.openxmlformats.org/officeDocument/2006/docPropsVTypes">
  <Template>TM03457475[[fn=Frame]]</Template>
  <TotalTime>138</TotalTime>
  <Words>1073</Words>
  <Application>Microsoft Office PowerPoint</Application>
  <PresentationFormat>Widescreen</PresentationFormat>
  <Paragraphs>88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Yu Gothic Medium</vt:lpstr>
      <vt:lpstr>Arial</vt:lpstr>
      <vt:lpstr>Corbel</vt:lpstr>
      <vt:lpstr>Wingdings 2</vt:lpstr>
      <vt:lpstr>Frame</vt:lpstr>
      <vt:lpstr>Cryptoraunt: The crypto accepting restaurant finder. </vt:lpstr>
      <vt:lpstr>Problem Statement:</vt:lpstr>
      <vt:lpstr>Functionality!</vt:lpstr>
      <vt:lpstr>Attributes: (Pre Normalization)</vt:lpstr>
      <vt:lpstr>Technologies used:</vt:lpstr>
      <vt:lpstr>Normalization Process</vt:lpstr>
      <vt:lpstr>1NF</vt:lpstr>
      <vt:lpstr>PowerPoint Presentation</vt:lpstr>
      <vt:lpstr>PowerPoint Presentation</vt:lpstr>
      <vt:lpstr>PowerPoint Presentation</vt:lpstr>
      <vt:lpstr>PowerPoint Presentation</vt:lpstr>
      <vt:lpstr>Where we're at in the normalization process.</vt:lpstr>
      <vt:lpstr>PowerPoint Presentation</vt:lpstr>
      <vt:lpstr>Data Generation and Insertion!</vt:lpstr>
      <vt:lpstr>Data Generation!</vt:lpstr>
      <vt:lpstr>Data Insertion!</vt:lpstr>
      <vt:lpstr>Some Example Queries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Cryptoraunt: The crypto accepting restaurant finder.</dc:title>
  <dc:creator>arthur mouradian</dc:creator>
  <cp:lastModifiedBy>arthur mouradian</cp:lastModifiedBy>
  <cp:revision>743</cp:revision>
  <dcterms:created xsi:type="dcterms:W3CDTF">2021-05-18T16:52:43Z</dcterms:created>
  <dcterms:modified xsi:type="dcterms:W3CDTF">2021-05-19T01:29:50Z</dcterms:modified>
</cp:coreProperties>
</file>