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81" r:id="rId6"/>
    <p:sldId id="279" r:id="rId7"/>
    <p:sldId id="278" r:id="rId8"/>
    <p:sldId id="266" r:id="rId9"/>
    <p:sldId id="261" r:id="rId10"/>
    <p:sldId id="262" r:id="rId11"/>
    <p:sldId id="263" r:id="rId12"/>
    <p:sldId id="264" r:id="rId13"/>
    <p:sldId id="267" r:id="rId14"/>
    <p:sldId id="268" r:id="rId15"/>
    <p:sldId id="269" r:id="rId16"/>
    <p:sldId id="277" r:id="rId17"/>
    <p:sldId id="276" r:id="rId18"/>
    <p:sldId id="270" r:id="rId19"/>
    <p:sldId id="271" r:id="rId20"/>
    <p:sldId id="280" r:id="rId21"/>
    <p:sldId id="272" r:id="rId22"/>
    <p:sldId id="282" r:id="rId23"/>
    <p:sldId id="273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E2384-8653-47E6-B89A-599997DD407B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915EA-413B-4B34-AFAF-25C22B82C0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20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340768"/>
            <a:ext cx="10363200" cy="2736304"/>
          </a:xfrm>
        </p:spPr>
        <p:txBody>
          <a:bodyPr numCol="1">
            <a:normAutofit/>
          </a:bodyPr>
          <a:lstStyle>
            <a:lvl1pPr>
              <a:defRPr sz="4800" b="1"/>
            </a:lvl1pPr>
          </a:lstStyle>
          <a:p>
            <a:r>
              <a:rPr lang="zh-TW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4196680"/>
            <a:ext cx="8534400" cy="1752600"/>
          </a:xfrm>
        </p:spPr>
        <p:txBody>
          <a:bodyPr numCol="1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688626" y="6309321"/>
            <a:ext cx="1584383" cy="432048"/>
          </a:xfrm>
        </p:spPr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92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18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90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37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831960" y="4589465"/>
            <a:ext cx="10516969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31960" y="1709739"/>
            <a:ext cx="10516969" cy="2852737"/>
          </a:xfrm>
        </p:spPr>
        <p:txBody>
          <a:bodyPr numCol="1" anchor="b">
            <a:normAutofit/>
          </a:bodyPr>
          <a:lstStyle>
            <a:lvl1pPr algn="l">
              <a:defRPr sz="4000" b="1"/>
            </a:lvl1pPr>
          </a:lstStyle>
          <a:p>
            <a:r>
              <a:rPr lang="zh-TW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0983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600203"/>
            <a:ext cx="53848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29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6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22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88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86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86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485800"/>
            <a:ext cx="109728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711351"/>
            <a:ext cx="109728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688626" y="6309320"/>
            <a:ext cx="1584383" cy="439710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73008" y="6356353"/>
            <a:ext cx="1309392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>
          <a:xfrm flipH="1">
            <a:off x="11859217" y="1105989"/>
            <a:ext cx="36692" cy="5195671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 sz="1800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>
          <a:xfrm>
            <a:off x="323894" y="355599"/>
            <a:ext cx="10020256" cy="4765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 sz="18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AC02761-819D-4B08-BE71-9998B1FDF4E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71" y="64885"/>
            <a:ext cx="2203668" cy="9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2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60000"/>
        <a:buFont typeface="Wingdings" panose="05000000000000000000" pitchFamily="2" charset="2"/>
        <a:buChar char="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70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 alt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F106E-C097-4EA5-B824-7809DD832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通訊網路實驗</a:t>
            </a:r>
            <a:br>
              <a:rPr lang="en-US" altLang="zh-TW" dirty="0"/>
            </a:br>
            <a:br>
              <a:rPr lang="en-US" altLang="zh-TW" sz="3600" dirty="0"/>
            </a:br>
            <a:r>
              <a:rPr lang="en-US" altLang="zh-TW" sz="3600" b="0" dirty="0">
                <a:solidFill>
                  <a:srgbClr val="C00000"/>
                </a:solidFill>
              </a:rPr>
              <a:t>Android &amp; Python Programming</a:t>
            </a:r>
            <a:br>
              <a:rPr lang="en-US" altLang="zh-TW" sz="3600" b="0" dirty="0">
                <a:solidFill>
                  <a:srgbClr val="C00000"/>
                </a:solidFill>
              </a:rPr>
            </a:br>
            <a:r>
              <a:rPr lang="en-US" altLang="zh-TW" sz="3600" b="0" dirty="0">
                <a:solidFill>
                  <a:srgbClr val="C00000"/>
                </a:solidFill>
              </a:rPr>
              <a:t>Android Studio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A3C669-D22B-42D6-8911-EB5EA3DBA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Dept. of Electrical and Computer Engineering (ECE)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National Yang</a:t>
            </a:r>
            <a:r>
              <a:rPr lang="zh-TW" altLang="en-US" b="1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Ming </a:t>
            </a:r>
            <a:r>
              <a:rPr lang="en-US" altLang="zh-TW" b="1" dirty="0" err="1">
                <a:solidFill>
                  <a:srgbClr val="0070C0"/>
                </a:solidFill>
              </a:rPr>
              <a:t>Chiao</a:t>
            </a:r>
            <a:r>
              <a:rPr lang="en-US" altLang="zh-TW" b="1" dirty="0">
                <a:solidFill>
                  <a:srgbClr val="0070C0"/>
                </a:solidFill>
              </a:rPr>
              <a:t> Tung University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88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BD112-C3E2-4BB0-B47D-38F74BB2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89A0DD-06EC-4729-8696-D5B57B37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732F1F-A1C4-43AA-B1C8-C84AE0B8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915" y="875066"/>
            <a:ext cx="7730482" cy="55970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94A2B48-FB99-4CC0-B8C2-118813E57BDE}"/>
              </a:ext>
            </a:extLst>
          </p:cNvPr>
          <p:cNvSpPr/>
          <p:nvPr/>
        </p:nvSpPr>
        <p:spPr>
          <a:xfrm>
            <a:off x="4261607" y="2984383"/>
            <a:ext cx="1834393" cy="18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E414B5-0927-4C11-B405-4E3ADA5BC297}"/>
              </a:ext>
            </a:extLst>
          </p:cNvPr>
          <p:cNvSpPr/>
          <p:nvPr/>
        </p:nvSpPr>
        <p:spPr>
          <a:xfrm>
            <a:off x="7375321" y="6059649"/>
            <a:ext cx="1038837" cy="41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93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EDDD42-99FE-43DB-BCAF-19C0C093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FEAE29-7E84-46F2-B98F-9D71E50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E5CF52-1526-4AB0-8C20-CEB6537B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775" y="1346430"/>
            <a:ext cx="7616449" cy="55115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C5D502-1650-46D5-B714-B85A734CE65E}"/>
              </a:ext>
            </a:extLst>
          </p:cNvPr>
          <p:cNvSpPr/>
          <p:nvPr/>
        </p:nvSpPr>
        <p:spPr>
          <a:xfrm>
            <a:off x="2729221" y="2282810"/>
            <a:ext cx="2567032" cy="503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035C1C-35F5-465F-9AF1-5D80202FA526}"/>
              </a:ext>
            </a:extLst>
          </p:cNvPr>
          <p:cNvSpPr/>
          <p:nvPr/>
        </p:nvSpPr>
        <p:spPr>
          <a:xfrm>
            <a:off x="2729221" y="3468135"/>
            <a:ext cx="2567032" cy="503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98A52B-A341-4DB7-AE93-F4D200D322F9}"/>
              </a:ext>
            </a:extLst>
          </p:cNvPr>
          <p:cNvSpPr/>
          <p:nvPr/>
        </p:nvSpPr>
        <p:spPr>
          <a:xfrm>
            <a:off x="9019564" y="6440283"/>
            <a:ext cx="884660" cy="4177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082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239CA-9221-41C7-ADC7-4D9E4473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37BE24-BA90-405F-ABCB-418AA791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4FC6B28-B05E-4643-9605-08BD6781A1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581"/>
          <a:stretch/>
        </p:blipFill>
        <p:spPr>
          <a:xfrm>
            <a:off x="139817" y="1711351"/>
            <a:ext cx="11758466" cy="503968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53600C1-2CB7-4FAC-B573-7CC158F3AD50}"/>
              </a:ext>
            </a:extLst>
          </p:cNvPr>
          <p:cNvSpPr/>
          <p:nvPr/>
        </p:nvSpPr>
        <p:spPr>
          <a:xfrm>
            <a:off x="11115414" y="1870745"/>
            <a:ext cx="243280" cy="243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0F7C6D-FA95-4DFC-A607-8C580F4E639E}"/>
              </a:ext>
            </a:extLst>
          </p:cNvPr>
          <p:cNvSpPr txBox="1"/>
          <p:nvPr/>
        </p:nvSpPr>
        <p:spPr>
          <a:xfrm>
            <a:off x="10368794" y="1342019"/>
            <a:ext cx="149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AVD Manager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90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823B6C-D573-40F1-AD65-C4D2601F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F1E521B2-7419-480A-9275-ED6F9514D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如果遇到需要權限、密碼，打</a:t>
            </a:r>
            <a:r>
              <a:rPr lang="en-US" altLang="zh-TW" dirty="0"/>
              <a:t>X</a:t>
            </a:r>
            <a:r>
              <a:rPr lang="zh-TW" altLang="en-US" dirty="0"/>
              <a:t>或略過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B38585-2EF2-4ECC-A164-923D6198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22" y="893331"/>
            <a:ext cx="9309846" cy="440012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D5BD871-EFB5-4F90-BC25-8AC4EEBDEC83}"/>
              </a:ext>
            </a:extLst>
          </p:cNvPr>
          <p:cNvSpPr/>
          <p:nvPr/>
        </p:nvSpPr>
        <p:spPr>
          <a:xfrm>
            <a:off x="8623883" y="1628800"/>
            <a:ext cx="251670" cy="292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內容版面配置區 5">
            <a:extLst>
              <a:ext uri="{FF2B5EF4-FFF2-40B4-BE49-F238E27FC236}">
                <a16:creationId xmlns:a16="http://schemas.microsoft.com/office/drawing/2014/main" id="{970B6C30-D777-441D-8635-9DA8CF5553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3" r="15925"/>
          <a:stretch/>
        </p:blipFill>
        <p:spPr>
          <a:xfrm>
            <a:off x="9303449" y="485800"/>
            <a:ext cx="2787510" cy="61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1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55BA4-1560-4FF1-8A33-E976C9A8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C23202-BB1E-4FB3-BF86-472C3185B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點箭頭把</a:t>
            </a:r>
            <a:r>
              <a:rPr lang="en-US" altLang="zh-TW" dirty="0"/>
              <a:t>App</a:t>
            </a:r>
            <a:r>
              <a:rPr lang="zh-TW" altLang="en-US" dirty="0"/>
              <a:t>燒入模擬器</a:t>
            </a:r>
            <a:endParaRPr lang="en-US" altLang="zh-TW" dirty="0"/>
          </a:p>
          <a:p>
            <a:r>
              <a:rPr lang="zh-TW" altLang="en-US" dirty="0"/>
              <a:t>如果箭頭不能點，點立方體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或橘色框框那個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FCDDA2-DD58-4EEC-9760-C25035918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38" y="1711351"/>
            <a:ext cx="9307224" cy="10193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D165364-C41E-4A20-B6A2-FF5C2572BA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37" r="1348" b="8672"/>
          <a:stretch/>
        </p:blipFill>
        <p:spPr>
          <a:xfrm>
            <a:off x="6379485" y="3106401"/>
            <a:ext cx="5293073" cy="274906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5525859-30E9-4BB6-B225-875D609F0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523" y="2540355"/>
            <a:ext cx="4659372" cy="3806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F28706C-2047-4A04-B017-BFB6E66AD068}"/>
              </a:ext>
            </a:extLst>
          </p:cNvPr>
          <p:cNvSpPr/>
          <p:nvPr/>
        </p:nvSpPr>
        <p:spPr>
          <a:xfrm>
            <a:off x="5021523" y="2551651"/>
            <a:ext cx="724937" cy="369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19BA38-A7BB-4EE9-A84F-78147545E19E}"/>
              </a:ext>
            </a:extLst>
          </p:cNvPr>
          <p:cNvSpPr/>
          <p:nvPr/>
        </p:nvSpPr>
        <p:spPr>
          <a:xfrm>
            <a:off x="8566558" y="2087084"/>
            <a:ext cx="342550" cy="26295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02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1AB61-335A-4F03-81A1-DCA91BC4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035FBE-51CB-400A-B453-6BEDFF02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EEC7E3-BA8F-493F-9B50-172AB8FB9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13" y="787474"/>
            <a:ext cx="10142174" cy="59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105AD-A422-4B2B-9CFE-E858FA84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B9F3C8-832F-4A5C-8F44-7667E64A5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選取</a:t>
            </a:r>
            <a:r>
              <a:rPr lang="en-US" altLang="zh-TW" dirty="0"/>
              <a:t>.xml</a:t>
            </a:r>
            <a:r>
              <a:rPr lang="zh-TW" altLang="en-US" dirty="0"/>
              <a:t>檔的</a:t>
            </a:r>
            <a:r>
              <a:rPr lang="en-US" altLang="zh-TW" dirty="0"/>
              <a:t>Design</a:t>
            </a:r>
            <a:r>
              <a:rPr lang="zh-TW" altLang="en-US" dirty="0"/>
              <a:t>介面</a:t>
            </a:r>
            <a:endParaRPr lang="en-US" altLang="zh-TW" dirty="0"/>
          </a:p>
          <a:p>
            <a:r>
              <a:rPr lang="zh-TW" altLang="en-US" dirty="0"/>
              <a:t>在左邊</a:t>
            </a:r>
            <a:r>
              <a:rPr lang="en-US" altLang="zh-TW" dirty="0"/>
              <a:t>Palette</a:t>
            </a:r>
            <a:r>
              <a:rPr lang="zh-TW" altLang="en-US" dirty="0"/>
              <a:t>選取你要的元件，拖曳到中間的畫面</a:t>
            </a:r>
            <a:endParaRPr lang="en-US" altLang="zh-TW" dirty="0"/>
          </a:p>
          <a:p>
            <a:r>
              <a:rPr lang="zh-TW" altLang="en-US" dirty="0"/>
              <a:t>在右邊</a:t>
            </a:r>
            <a:r>
              <a:rPr lang="en-US" altLang="zh-TW" dirty="0"/>
              <a:t>Attributes</a:t>
            </a:r>
            <a:r>
              <a:rPr lang="zh-TW" altLang="en-US" dirty="0"/>
              <a:t>可以選取</a:t>
            </a:r>
            <a:r>
              <a:rPr lang="en-US" altLang="zh-TW" dirty="0"/>
              <a:t>or</a:t>
            </a:r>
            <a:r>
              <a:rPr lang="zh-TW" altLang="en-US" dirty="0"/>
              <a:t>更改該元件的各類屬性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e.g.</a:t>
            </a:r>
            <a:r>
              <a:rPr lang="zh-TW" altLang="en-US" dirty="0"/>
              <a:t> </a:t>
            </a:r>
            <a:r>
              <a:rPr lang="en-US" altLang="zh-TW" dirty="0"/>
              <a:t>id</a:t>
            </a:r>
            <a:r>
              <a:rPr lang="zh-TW" altLang="en-US" dirty="0"/>
              <a:t>、</a:t>
            </a:r>
            <a:r>
              <a:rPr lang="en-US" altLang="zh-TW" dirty="0"/>
              <a:t>text</a:t>
            </a:r>
            <a:r>
              <a:rPr lang="zh-TW" altLang="en-US" dirty="0"/>
              <a:t>、顏色等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zh-TW" altLang="en-US"/>
              <a:t>畫面中的元件</a:t>
            </a:r>
            <a:r>
              <a:rPr lang="zh-TW" altLang="en-US" dirty="0"/>
              <a:t>上點選右鍵可以藉由</a:t>
            </a:r>
            <a:r>
              <a:rPr lang="en-US" altLang="zh-TW" dirty="0"/>
              <a:t>center</a:t>
            </a:r>
            <a:r>
              <a:rPr lang="zh-TW" altLang="en-US" dirty="0"/>
              <a:t>對齊畫面，</a:t>
            </a:r>
            <a:r>
              <a:rPr lang="en-US" altLang="zh-TW" dirty="0"/>
              <a:t>constrain</a:t>
            </a:r>
            <a:r>
              <a:rPr lang="zh-TW" altLang="en-US" dirty="0"/>
              <a:t>則用來固定該元件的位置 </a:t>
            </a:r>
            <a:r>
              <a:rPr lang="en-US" altLang="zh-TW" dirty="0"/>
              <a:t>(</a:t>
            </a:r>
            <a:r>
              <a:rPr lang="zh-TW" altLang="en-US" dirty="0"/>
              <a:t>也可以用</a:t>
            </a:r>
            <a:r>
              <a:rPr lang="en-US" altLang="zh-TW" dirty="0"/>
              <a:t>code</a:t>
            </a:r>
            <a:r>
              <a:rPr lang="zh-TW" altLang="en-US" dirty="0"/>
              <a:t>修改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1B3603-02CD-4055-A6D9-65FF9514B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944"/>
          <a:stretch/>
        </p:blipFill>
        <p:spPr>
          <a:xfrm>
            <a:off x="7435652" y="5026806"/>
            <a:ext cx="4146748" cy="170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09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E7D003-6550-429B-BC1E-8DDBBECF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AF9B51-F400-4186-8E1E-A950ABE2D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43E7247-A3A3-4EC1-AB62-7F8B008C3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5" r="518"/>
          <a:stretch/>
        </p:blipFill>
        <p:spPr>
          <a:xfrm>
            <a:off x="754453" y="138085"/>
            <a:ext cx="10385396" cy="67199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796A3BA-C5EF-433B-BE12-B566632927EE}"/>
              </a:ext>
            </a:extLst>
          </p:cNvPr>
          <p:cNvSpPr/>
          <p:nvPr/>
        </p:nvSpPr>
        <p:spPr>
          <a:xfrm>
            <a:off x="754453" y="859135"/>
            <a:ext cx="1527353" cy="1808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AC7FAF-98F9-4F92-AC87-2AD8318B5D83}"/>
              </a:ext>
            </a:extLst>
          </p:cNvPr>
          <p:cNvSpPr/>
          <p:nvPr/>
        </p:nvSpPr>
        <p:spPr>
          <a:xfrm>
            <a:off x="9195176" y="859135"/>
            <a:ext cx="1861514" cy="5627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04B84B-1686-4D2D-A81F-89B41E4BB65D}"/>
              </a:ext>
            </a:extLst>
          </p:cNvPr>
          <p:cNvSpPr/>
          <p:nvPr/>
        </p:nvSpPr>
        <p:spPr>
          <a:xfrm>
            <a:off x="1694576" y="485800"/>
            <a:ext cx="1023457" cy="2104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E48EC5-0D94-4819-AAEF-05B0B9039A1A}"/>
              </a:ext>
            </a:extLst>
          </p:cNvPr>
          <p:cNvSpPr/>
          <p:nvPr/>
        </p:nvSpPr>
        <p:spPr>
          <a:xfrm>
            <a:off x="10552985" y="652107"/>
            <a:ext cx="503705" cy="207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382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9CF32-302B-4FDC-8059-4E7E3F01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4E4158-9CE8-4D22-B4EA-CB0A205B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87" y="1846237"/>
            <a:ext cx="11258026" cy="4525963"/>
          </a:xfrm>
        </p:spPr>
        <p:txBody>
          <a:bodyPr/>
          <a:lstStyle/>
          <a:p>
            <a:r>
              <a:rPr lang="en-US" altLang="zh-TW" dirty="0"/>
              <a:t>Button </a:t>
            </a:r>
            <a:r>
              <a:rPr lang="zh-TW" altLang="en-US" dirty="0"/>
              <a:t>小程式</a:t>
            </a:r>
            <a:endParaRPr lang="en-US" altLang="zh-TW" dirty="0"/>
          </a:p>
          <a:p>
            <a:r>
              <a:rPr lang="zh-TW" altLang="en-US" dirty="0"/>
              <a:t>新增一個</a:t>
            </a:r>
            <a:r>
              <a:rPr lang="en-US" altLang="zh-TW" dirty="0" err="1"/>
              <a:t>TextView</a:t>
            </a:r>
            <a:r>
              <a:rPr lang="zh-TW" altLang="en-US" dirty="0"/>
              <a:t>，</a:t>
            </a:r>
            <a:r>
              <a:rPr lang="en-US" altLang="zh-TW" dirty="0"/>
              <a:t>Text</a:t>
            </a:r>
            <a:r>
              <a:rPr lang="zh-TW" altLang="en-US" dirty="0"/>
              <a:t>改為</a:t>
            </a:r>
            <a:r>
              <a:rPr lang="en-US" altLang="zh-TW" dirty="0"/>
              <a:t>Android Lab1 Demo</a:t>
            </a:r>
            <a:r>
              <a:rPr lang="zh-TW" altLang="en-US" dirty="0"/>
              <a:t>，</a:t>
            </a:r>
            <a:r>
              <a:rPr lang="en-US" altLang="zh-TW" dirty="0"/>
              <a:t>id=</a:t>
            </a:r>
            <a:r>
              <a:rPr lang="en-US" altLang="zh-TW" dirty="0" err="1"/>
              <a:t>showtext</a:t>
            </a:r>
            <a:endParaRPr lang="en-US" altLang="zh-TW" dirty="0"/>
          </a:p>
          <a:p>
            <a:r>
              <a:rPr lang="zh-TW" altLang="en-US" dirty="0"/>
              <a:t>新增一個</a:t>
            </a:r>
            <a:r>
              <a:rPr lang="en-US" altLang="zh-TW" dirty="0"/>
              <a:t>Button</a:t>
            </a:r>
            <a:r>
              <a:rPr lang="zh-TW" altLang="en-US" dirty="0"/>
              <a:t>，</a:t>
            </a:r>
            <a:r>
              <a:rPr lang="en-US" altLang="zh-TW" dirty="0"/>
              <a:t>Text</a:t>
            </a:r>
            <a:r>
              <a:rPr lang="zh-TW" altLang="en-US" dirty="0"/>
              <a:t>改為</a:t>
            </a:r>
            <a:r>
              <a:rPr lang="en-US" altLang="zh-TW" dirty="0"/>
              <a:t>Demo</a:t>
            </a:r>
            <a:r>
              <a:rPr lang="zh-TW" altLang="en-US" dirty="0"/>
              <a:t>，</a:t>
            </a:r>
            <a:r>
              <a:rPr lang="en-US" altLang="zh-TW" dirty="0"/>
              <a:t>id=</a:t>
            </a:r>
            <a:r>
              <a:rPr lang="en-US" altLang="zh-TW" dirty="0" err="1"/>
              <a:t>demobutton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點擊</a:t>
            </a:r>
            <a:r>
              <a:rPr lang="en-US" altLang="zh-TW" dirty="0"/>
              <a:t>Button</a:t>
            </a:r>
            <a:r>
              <a:rPr lang="zh-TW" altLang="en-US" dirty="0"/>
              <a:t>後會顯示</a:t>
            </a:r>
            <a:r>
              <a:rPr lang="en-US" altLang="zh-TW" dirty="0"/>
              <a:t>”Pass!”</a:t>
            </a:r>
          </a:p>
          <a:p>
            <a:endParaRPr lang="en-US" altLang="zh-TW" dirty="0"/>
          </a:p>
          <a:p>
            <a:r>
              <a:rPr lang="en-US" altLang="zh-TW" sz="2800" dirty="0"/>
              <a:t>Hint:</a:t>
            </a:r>
            <a:r>
              <a:rPr lang="zh-TW" altLang="en-US" sz="2800" dirty="0"/>
              <a:t>下一頁的</a:t>
            </a:r>
            <a:r>
              <a:rPr lang="en-US" altLang="zh-TW" sz="2800" dirty="0"/>
              <a:t>code</a:t>
            </a:r>
            <a:r>
              <a:rPr lang="zh-TW" altLang="en-US" sz="2800" dirty="0"/>
              <a:t>要打在</a:t>
            </a:r>
            <a:r>
              <a:rPr lang="en-US" altLang="zh-TW" sz="2800" dirty="0"/>
              <a:t>MainActivity.java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357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F53DD-5150-43A6-8803-CDFAC517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41406DD-66D3-490A-8400-394D7C8FA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936" y="1744881"/>
            <a:ext cx="5307554" cy="452596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1A61304-5320-493A-9A5F-06D2B19B7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158" y="485800"/>
            <a:ext cx="2752950" cy="608621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620BA4B-B149-468B-B361-EEE7530AD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776" y="485800"/>
            <a:ext cx="2755624" cy="608621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AE6CF99-0FEB-489D-B298-FC2310F22EFA}"/>
              </a:ext>
            </a:extLst>
          </p:cNvPr>
          <p:cNvSpPr txBox="1"/>
          <p:nvPr/>
        </p:nvSpPr>
        <p:spPr>
          <a:xfrm>
            <a:off x="476936" y="982469"/>
            <a:ext cx="551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MainActivity.java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4DD0694-1F41-4C94-81C5-CFDFCC0F9524}"/>
              </a:ext>
            </a:extLst>
          </p:cNvPr>
          <p:cNvSpPr txBox="1"/>
          <p:nvPr/>
        </p:nvSpPr>
        <p:spPr>
          <a:xfrm>
            <a:off x="2248248" y="2978092"/>
            <a:ext cx="227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宣告變數型別、名稱</a:t>
            </a:r>
          </a:p>
        </p:txBody>
      </p:sp>
    </p:spTree>
    <p:extLst>
      <p:ext uri="{BB962C8B-B14F-4D97-AF65-F5344CB8AC3E}">
        <p14:creationId xmlns:p14="http://schemas.microsoft.com/office/powerpoint/2010/main" val="423281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B3929-9D58-41E8-B1B4-1D114DE4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 </a:t>
            </a:r>
            <a:r>
              <a:rPr lang="en-US" altLang="zh-TW" dirty="0"/>
              <a:t>&amp; </a:t>
            </a:r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D010D5-AF8C-45AE-9E77-B521A0A8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出席   </a:t>
            </a:r>
            <a:r>
              <a:rPr lang="en-US" altLang="zh-TW" dirty="0"/>
              <a:t>30%</a:t>
            </a:r>
          </a:p>
          <a:p>
            <a:r>
              <a:rPr lang="en-US" altLang="zh-TW" dirty="0"/>
              <a:t>Demo 30%</a:t>
            </a:r>
          </a:p>
          <a:p>
            <a:r>
              <a:rPr lang="zh-TW" altLang="en-US" dirty="0"/>
              <a:t>結報   </a:t>
            </a:r>
            <a:r>
              <a:rPr lang="en-US" altLang="zh-TW" dirty="0"/>
              <a:t>4</a:t>
            </a:r>
            <a:r>
              <a:rPr lang="en-US" altLang="zh-TW"/>
              <a:t>0</a:t>
            </a:r>
            <a:r>
              <a:rPr lang="en-US" altLang="zh-TW" dirty="0"/>
              <a:t>%</a:t>
            </a:r>
          </a:p>
          <a:p>
            <a:pPr lvl="1"/>
            <a:r>
              <a:rPr lang="en-US" altLang="zh-TW" dirty="0"/>
              <a:t>e3</a:t>
            </a:r>
            <a:r>
              <a:rPr lang="zh-TW" altLang="en-US" dirty="0"/>
              <a:t>上有學習單</a:t>
            </a:r>
            <a:endParaRPr lang="en-US" altLang="zh-TW" dirty="0"/>
          </a:p>
          <a:p>
            <a:pPr lvl="1"/>
            <a:r>
              <a:rPr lang="zh-TW" altLang="en-US" dirty="0"/>
              <a:t>檔名： </a:t>
            </a:r>
            <a:r>
              <a:rPr lang="zh-TW" altLang="en-US" dirty="0">
                <a:solidFill>
                  <a:srgbClr val="FF0000"/>
                </a:solidFill>
              </a:rPr>
              <a:t>學號</a:t>
            </a:r>
            <a:r>
              <a:rPr lang="en-US" altLang="zh-TW" dirty="0">
                <a:solidFill>
                  <a:srgbClr val="FF0000"/>
                </a:solidFill>
              </a:rPr>
              <a:t>_</a:t>
            </a:r>
            <a:r>
              <a:rPr lang="zh-TW" altLang="en-US" dirty="0">
                <a:solidFill>
                  <a:srgbClr val="FF0000"/>
                </a:solidFill>
              </a:rPr>
              <a:t>姓名</a:t>
            </a:r>
            <a:r>
              <a:rPr lang="en-US" altLang="zh-TW" dirty="0">
                <a:solidFill>
                  <a:srgbClr val="FF0000"/>
                </a:solidFill>
              </a:rPr>
              <a:t>_Labx.pdf</a:t>
            </a:r>
          </a:p>
          <a:p>
            <a:pPr lvl="1"/>
            <a:r>
              <a:rPr lang="zh-TW" altLang="en-US" dirty="0"/>
              <a:t>交</a:t>
            </a:r>
            <a:r>
              <a:rPr lang="en-US" altLang="zh-TW" dirty="0">
                <a:solidFill>
                  <a:srgbClr val="FF0000"/>
                </a:solidFill>
              </a:rPr>
              <a:t>pdf</a:t>
            </a:r>
            <a:r>
              <a:rPr lang="zh-TW" altLang="en-US" dirty="0"/>
              <a:t>到對應的資料夾中 </a:t>
            </a:r>
            <a:r>
              <a:rPr lang="en-US" altLang="zh-TW" dirty="0"/>
              <a:t>(</a:t>
            </a:r>
            <a:r>
              <a:rPr lang="zh-TW" altLang="en-US" dirty="0"/>
              <a:t>期限一週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4850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4523B-491A-47F4-97C8-553D0020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輸入程式碼的時候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A010E5-C349-4705-B34D-C120FABBF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1351"/>
            <a:ext cx="11285989" cy="4525963"/>
          </a:xfrm>
        </p:spPr>
        <p:txBody>
          <a:bodyPr/>
          <a:lstStyle/>
          <a:p>
            <a:r>
              <a:rPr lang="zh-TW" altLang="en-US" dirty="0"/>
              <a:t>看到紅線或紅字</a:t>
            </a:r>
            <a:endParaRPr lang="en-US" altLang="zh-TW" dirty="0"/>
          </a:p>
          <a:p>
            <a:pPr lvl="1"/>
            <a:r>
              <a:rPr lang="zh-TW" altLang="en-US" dirty="0"/>
              <a:t>在有錯的地方按 </a:t>
            </a:r>
            <a:r>
              <a:rPr lang="en-US" altLang="zh-TW" dirty="0"/>
              <a:t>Alt + Enter </a:t>
            </a:r>
            <a:r>
              <a:rPr lang="zh-TW" altLang="en-US" dirty="0"/>
              <a:t>或是點紅色燈泡可以使用系統自動修正</a:t>
            </a:r>
            <a:endParaRPr lang="en-US" altLang="zh-TW" dirty="0"/>
          </a:p>
          <a:p>
            <a:pPr lvl="1"/>
            <a:r>
              <a:rPr lang="zh-TW" altLang="en-US" dirty="0"/>
              <a:t>可以自動</a:t>
            </a:r>
            <a:r>
              <a:rPr lang="en-US" altLang="zh-TW" dirty="0"/>
              <a:t>import</a:t>
            </a:r>
            <a:r>
              <a:rPr lang="zh-TW" altLang="en-US" dirty="0"/>
              <a:t> </a:t>
            </a:r>
            <a:r>
              <a:rPr lang="en-US" altLang="zh-TW" dirty="0"/>
              <a:t>class</a:t>
            </a:r>
            <a:r>
              <a:rPr lang="zh-TW" altLang="en-US" dirty="0"/>
              <a:t>等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出現提示按</a:t>
            </a:r>
            <a:r>
              <a:rPr lang="en-US" altLang="zh-TW" dirty="0"/>
              <a:t>tab</a:t>
            </a:r>
            <a:r>
              <a:rPr lang="zh-TW" altLang="en-US" dirty="0"/>
              <a:t>可以快速修改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AB552E-1C06-40C2-959E-F2BB4C694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1438"/>
            <a:ext cx="4429743" cy="94310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7B36604-0CF8-4179-8B5A-F3681BC2E0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541"/>
          <a:stretch/>
        </p:blipFill>
        <p:spPr>
          <a:xfrm>
            <a:off x="683007" y="4488327"/>
            <a:ext cx="4953691" cy="141752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644EB4-CE8D-44E0-8FBA-7884E9EE72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991"/>
          <a:stretch/>
        </p:blipFill>
        <p:spPr>
          <a:xfrm>
            <a:off x="5835941" y="4307682"/>
            <a:ext cx="4153480" cy="3396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2E842C4-4400-408A-BA83-84282C81B2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795"/>
          <a:stretch/>
        </p:blipFill>
        <p:spPr>
          <a:xfrm>
            <a:off x="5835941" y="4660980"/>
            <a:ext cx="6059647" cy="95461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B2874FA-E051-471E-832E-15E1CAC2E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5941" y="5637155"/>
            <a:ext cx="4848902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9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E342C-95E2-4E4A-8A01-6448855A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7579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Q2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6E93EB-E26D-4F65-AE4C-5C2B79158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78176"/>
            <a:ext cx="10972800" cy="4525963"/>
          </a:xfrm>
        </p:spPr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Q1</a:t>
            </a:r>
            <a:r>
              <a:rPr lang="zh-TW" altLang="en-US" dirty="0"/>
              <a:t>的基礎上，每按一次</a:t>
            </a:r>
            <a:r>
              <a:rPr lang="en-US" altLang="zh-TW" dirty="0"/>
              <a:t>Demo</a:t>
            </a:r>
            <a:r>
              <a:rPr lang="zh-TW" altLang="en-US" dirty="0"/>
              <a:t>後</a:t>
            </a:r>
            <a:r>
              <a:rPr lang="en-US" altLang="zh-TW" dirty="0"/>
              <a:t>”Pass!”</a:t>
            </a:r>
            <a:r>
              <a:rPr lang="zh-TW" altLang="en-US" dirty="0"/>
              <a:t>字體會變大一點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新增一個</a:t>
            </a:r>
            <a:r>
              <a:rPr lang="en-US" altLang="zh-TW" dirty="0"/>
              <a:t>Back Button</a:t>
            </a:r>
            <a:r>
              <a:rPr lang="zh-TW" altLang="en-US" dirty="0"/>
              <a:t>，按下後會顯示</a:t>
            </a:r>
            <a:r>
              <a:rPr lang="en-US" altLang="zh-TW" dirty="0"/>
              <a:t>”Android Lab1 demo”</a:t>
            </a:r>
            <a:r>
              <a:rPr lang="zh-TW" altLang="en-US" dirty="0"/>
              <a:t>，且每按一次</a:t>
            </a:r>
            <a:r>
              <a:rPr lang="en-US" altLang="zh-TW" dirty="0"/>
              <a:t>Back</a:t>
            </a:r>
            <a:r>
              <a:rPr lang="zh-TW" altLang="en-US" dirty="0"/>
              <a:t> </a:t>
            </a:r>
            <a:r>
              <a:rPr lang="en-US" altLang="zh-TW" dirty="0"/>
              <a:t>Button</a:t>
            </a:r>
            <a:r>
              <a:rPr lang="zh-TW" altLang="en-US" dirty="0"/>
              <a:t>顯示的字體會變小一點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sz="2800" dirty="0"/>
              <a:t>Hint: 1. size = (int)</a:t>
            </a:r>
            <a:r>
              <a:rPr lang="en-US" altLang="zh-TW" sz="2800" dirty="0" err="1"/>
              <a:t>showtext.getTextSize</a:t>
            </a:r>
            <a:r>
              <a:rPr lang="en-US" altLang="zh-TW" sz="2800" dirty="0"/>
              <a:t>()</a:t>
            </a:r>
          </a:p>
          <a:p>
            <a:pPr marL="0" indent="0">
              <a:buNone/>
            </a:pPr>
            <a:r>
              <a:rPr lang="en-US" altLang="zh-TW" sz="2800" dirty="0"/>
              <a:t>	   2. </a:t>
            </a:r>
            <a:r>
              <a:rPr lang="en-US" altLang="zh-TW" sz="2800" dirty="0" err="1"/>
              <a:t>showtext.setTextSize</a:t>
            </a:r>
            <a:r>
              <a:rPr lang="en-US" altLang="zh-TW" sz="2800" dirty="0"/>
              <a:t>(</a:t>
            </a:r>
            <a:r>
              <a:rPr lang="en-US" altLang="zh-TW" sz="2800" dirty="0" err="1"/>
              <a:t>TypedValue.COMPLEX_UNIT_PX</a:t>
            </a:r>
            <a:r>
              <a:rPr lang="en-US" altLang="zh-TW" sz="2800" dirty="0"/>
              <a:t>, size)</a:t>
            </a:r>
            <a:endParaRPr lang="en-US" altLang="zh-TW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4B6199-7612-4E70-8E14-F1224EF78F8C}"/>
              </a:ext>
            </a:extLst>
          </p:cNvPr>
          <p:cNvSpPr txBox="1"/>
          <p:nvPr/>
        </p:nvSpPr>
        <p:spPr>
          <a:xfrm>
            <a:off x="973123" y="5919473"/>
            <a:ext cx="761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不要忘記在</a:t>
            </a:r>
            <a:r>
              <a:rPr lang="en-US" altLang="zh-TW" dirty="0">
                <a:solidFill>
                  <a:srgbClr val="FF0000"/>
                </a:solidFill>
              </a:rPr>
              <a:t>xml</a:t>
            </a:r>
            <a:r>
              <a:rPr lang="zh-TW" altLang="en-US" dirty="0">
                <a:solidFill>
                  <a:srgbClr val="FF0000"/>
                </a:solidFill>
              </a:rPr>
              <a:t>的元件要設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zh-TW" altLang="en-US" dirty="0">
                <a:solidFill>
                  <a:srgbClr val="FF0000"/>
                </a:solidFill>
              </a:rPr>
              <a:t>、給定位，在</a:t>
            </a:r>
            <a:r>
              <a:rPr lang="en-US" altLang="zh-TW" dirty="0">
                <a:solidFill>
                  <a:srgbClr val="FF0000"/>
                </a:solidFill>
              </a:rPr>
              <a:t>java</a:t>
            </a:r>
            <a:r>
              <a:rPr lang="zh-TW" altLang="en-US" dirty="0">
                <a:solidFill>
                  <a:srgbClr val="FF0000"/>
                </a:solidFill>
              </a:rPr>
              <a:t>上要用</a:t>
            </a:r>
            <a:r>
              <a:rPr lang="en-US" altLang="zh-TW" dirty="0" err="1">
                <a:solidFill>
                  <a:srgbClr val="FF0000"/>
                </a:solidFill>
              </a:rPr>
              <a:t>findViewById</a:t>
            </a:r>
            <a:r>
              <a:rPr lang="zh-TW" altLang="en-US" dirty="0">
                <a:solidFill>
                  <a:srgbClr val="FF0000"/>
                </a:solidFill>
              </a:rPr>
              <a:t>連結元件</a:t>
            </a:r>
          </a:p>
        </p:txBody>
      </p:sp>
    </p:spTree>
    <p:extLst>
      <p:ext uri="{BB962C8B-B14F-4D97-AF65-F5344CB8AC3E}">
        <p14:creationId xmlns:p14="http://schemas.microsoft.com/office/powerpoint/2010/main" val="1889344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BF86093-2336-4F25-A9F2-6C2951E0A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36" y="1114875"/>
            <a:ext cx="2415549" cy="529840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12967B-19C1-47B3-84E9-34EC59245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487" y="1116498"/>
            <a:ext cx="2599044" cy="529678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45CD60B-CFC4-498A-9E95-96B7435FB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551" y="1114875"/>
            <a:ext cx="2524758" cy="529678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C54CE80-37F8-453C-9623-A438D2E46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5680" y="1114875"/>
            <a:ext cx="2560869" cy="529678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8A0C951-C241-4264-88E3-5848B52287A6}"/>
              </a:ext>
            </a:extLst>
          </p:cNvPr>
          <p:cNvSpPr/>
          <p:nvPr/>
        </p:nvSpPr>
        <p:spPr>
          <a:xfrm>
            <a:off x="9831898" y="3917659"/>
            <a:ext cx="654341" cy="360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68D731-EF0C-450C-9AAF-8AFFE8061CB1}"/>
              </a:ext>
            </a:extLst>
          </p:cNvPr>
          <p:cNvSpPr/>
          <p:nvPr/>
        </p:nvSpPr>
        <p:spPr>
          <a:xfrm>
            <a:off x="7038365" y="3214382"/>
            <a:ext cx="691736" cy="384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BC4474-2D44-40BE-A150-FF4AFF023767}"/>
              </a:ext>
            </a:extLst>
          </p:cNvPr>
          <p:cNvSpPr txBox="1"/>
          <p:nvPr/>
        </p:nvSpPr>
        <p:spPr>
          <a:xfrm>
            <a:off x="1392795" y="704268"/>
            <a:ext cx="125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打開</a:t>
            </a:r>
            <a:r>
              <a:rPr lang="en-US" altLang="zh-TW" dirty="0"/>
              <a:t>app</a:t>
            </a:r>
            <a:r>
              <a:rPr lang="zh-TW" altLang="en-US" dirty="0"/>
              <a:t>時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F03AAE-D398-475D-8F40-E4A3116FC399}"/>
              </a:ext>
            </a:extLst>
          </p:cNvPr>
          <p:cNvSpPr txBox="1"/>
          <p:nvPr/>
        </p:nvSpPr>
        <p:spPr>
          <a:xfrm>
            <a:off x="4143913" y="688067"/>
            <a:ext cx="10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Q1</a:t>
            </a:r>
            <a:r>
              <a:rPr lang="zh-TW" altLang="en-US" dirty="0"/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527178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8B805-EAD0-4279-9BE4-8DC555CA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C6B548-98C3-4D83-B3CA-843505DA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在</a:t>
            </a:r>
            <a:r>
              <a:rPr lang="en-US" altLang="zh-TW" dirty="0" err="1"/>
              <a:t>EditText</a:t>
            </a:r>
            <a:r>
              <a:rPr lang="zh-TW" altLang="en-US" dirty="0"/>
              <a:t>上輸入名字，按下</a:t>
            </a:r>
            <a:r>
              <a:rPr lang="en-US" altLang="zh-TW" dirty="0"/>
              <a:t>SET</a:t>
            </a:r>
            <a:r>
              <a:rPr lang="zh-TW" altLang="en-US" dirty="0"/>
              <a:t>顯示</a:t>
            </a:r>
            <a:r>
              <a:rPr lang="en-US" altLang="zh-TW" dirty="0"/>
              <a:t>Welcome to Android, “</a:t>
            </a:r>
            <a:r>
              <a:rPr lang="zh-TW" altLang="en-US" dirty="0"/>
              <a:t>輸入的名字</a:t>
            </a:r>
            <a:r>
              <a:rPr lang="en-US" altLang="zh-TW" dirty="0"/>
              <a:t>”!</a:t>
            </a:r>
          </a:p>
          <a:p>
            <a:r>
              <a:rPr lang="zh-TW" altLang="en-US" dirty="0"/>
              <a:t>按下</a:t>
            </a:r>
            <a:r>
              <a:rPr lang="en-US" altLang="zh-TW" dirty="0"/>
              <a:t>RESET</a:t>
            </a:r>
            <a:r>
              <a:rPr lang="zh-TW" altLang="en-US" dirty="0"/>
              <a:t>，顯示</a:t>
            </a:r>
            <a:r>
              <a:rPr lang="en-US" altLang="zh-TW" dirty="0"/>
              <a:t>Hello World!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Hint: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EditText</a:t>
            </a:r>
            <a:r>
              <a:rPr lang="en-US" altLang="zh-TW" dirty="0"/>
              <a:t> Name; 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記得宣告元件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.</a:t>
            </a:r>
            <a:r>
              <a:rPr lang="en-US" altLang="zh-TW" dirty="0" err="1"/>
              <a:t>setText</a:t>
            </a:r>
            <a:r>
              <a:rPr lang="en-US" altLang="zh-TW" dirty="0"/>
              <a:t>(“</a:t>
            </a:r>
            <a:r>
              <a:rPr lang="zh-TW" altLang="en-US" dirty="0">
                <a:solidFill>
                  <a:srgbClr val="FF0000"/>
                </a:solidFill>
              </a:rPr>
              <a:t>自己打</a:t>
            </a:r>
            <a:r>
              <a:rPr lang="en-US" altLang="zh-TW" dirty="0"/>
              <a:t>”+ </a:t>
            </a:r>
            <a:r>
              <a:rPr lang="en-US" altLang="zh-TW" dirty="0" err="1"/>
              <a:t>Name.getText</a:t>
            </a:r>
            <a:r>
              <a:rPr lang="en-US" altLang="zh-TW" dirty="0"/>
              <a:t>().</a:t>
            </a:r>
            <a:r>
              <a:rPr lang="en-US" altLang="zh-TW" dirty="0" err="1"/>
              <a:t>toString</a:t>
            </a:r>
            <a:r>
              <a:rPr lang="en-US" altLang="zh-TW" dirty="0"/>
              <a:t>())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72C51D-5BAB-4D7E-B0DA-6EE2F548C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5" t="19296" r="4568" b="40462"/>
          <a:stretch/>
        </p:blipFill>
        <p:spPr>
          <a:xfrm>
            <a:off x="6627304" y="2845962"/>
            <a:ext cx="2290194" cy="225674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5A1EA7A-7163-4FC8-A0EF-4FA0C16642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28"/>
          <a:stretch/>
        </p:blipFill>
        <p:spPr>
          <a:xfrm>
            <a:off x="9264820" y="2845962"/>
            <a:ext cx="2430831" cy="225674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A652B3-4E68-436E-8FED-2E69AA0C1CF7}"/>
              </a:ext>
            </a:extLst>
          </p:cNvPr>
          <p:cNvSpPr/>
          <p:nvPr/>
        </p:nvSpPr>
        <p:spPr>
          <a:xfrm>
            <a:off x="6740555" y="4253217"/>
            <a:ext cx="2063691" cy="520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ACF4387-1183-428C-9ADD-59D8F1948859}"/>
              </a:ext>
            </a:extLst>
          </p:cNvPr>
          <p:cNvSpPr txBox="1"/>
          <p:nvPr/>
        </p:nvSpPr>
        <p:spPr>
          <a:xfrm>
            <a:off x="3770853" y="3888776"/>
            <a:ext cx="296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這個元件可以用</a:t>
            </a:r>
            <a:r>
              <a:rPr lang="en-US" altLang="zh-TW" dirty="0"/>
              <a:t>Plain Text</a:t>
            </a:r>
            <a:r>
              <a:rPr lang="zh-TW" altLang="en-US" dirty="0"/>
              <a:t>拉出來，類別是</a:t>
            </a:r>
            <a:r>
              <a:rPr lang="en-US" altLang="zh-TW" dirty="0" err="1"/>
              <a:t>EditText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F6BFB6-760C-4589-B7FD-65B1FD30052C}"/>
              </a:ext>
            </a:extLst>
          </p:cNvPr>
          <p:cNvSpPr txBox="1"/>
          <p:nvPr/>
        </p:nvSpPr>
        <p:spPr>
          <a:xfrm>
            <a:off x="2357303" y="5863887"/>
            <a:ext cx="213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只接受文字的形式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F1E88E-ACCD-48FD-9973-0F63867DA705}"/>
              </a:ext>
            </a:extLst>
          </p:cNvPr>
          <p:cNvSpPr txBox="1"/>
          <p:nvPr/>
        </p:nvSpPr>
        <p:spPr>
          <a:xfrm>
            <a:off x="872455" y="6250622"/>
            <a:ext cx="761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不要忘記在</a:t>
            </a:r>
            <a:r>
              <a:rPr lang="en-US" altLang="zh-TW" dirty="0">
                <a:solidFill>
                  <a:srgbClr val="FF0000"/>
                </a:solidFill>
              </a:rPr>
              <a:t>xml</a:t>
            </a:r>
            <a:r>
              <a:rPr lang="zh-TW" altLang="en-US" dirty="0">
                <a:solidFill>
                  <a:srgbClr val="FF0000"/>
                </a:solidFill>
              </a:rPr>
              <a:t>的元件要設</a:t>
            </a:r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zh-TW" altLang="en-US" dirty="0">
                <a:solidFill>
                  <a:srgbClr val="FF0000"/>
                </a:solidFill>
              </a:rPr>
              <a:t>、給定位，在</a:t>
            </a:r>
            <a:r>
              <a:rPr lang="en-US" altLang="zh-TW" dirty="0">
                <a:solidFill>
                  <a:srgbClr val="FF0000"/>
                </a:solidFill>
              </a:rPr>
              <a:t>java</a:t>
            </a:r>
            <a:r>
              <a:rPr lang="zh-TW" altLang="en-US" dirty="0">
                <a:solidFill>
                  <a:srgbClr val="FF0000"/>
                </a:solidFill>
              </a:rPr>
              <a:t>上要用</a:t>
            </a:r>
            <a:r>
              <a:rPr lang="en-US" altLang="zh-TW" dirty="0" err="1">
                <a:solidFill>
                  <a:srgbClr val="FF0000"/>
                </a:solidFill>
              </a:rPr>
              <a:t>findViewById</a:t>
            </a:r>
            <a:r>
              <a:rPr lang="zh-TW" altLang="en-US" dirty="0">
                <a:solidFill>
                  <a:srgbClr val="FF0000"/>
                </a:solidFill>
              </a:rPr>
              <a:t>連結元件</a:t>
            </a:r>
          </a:p>
        </p:txBody>
      </p:sp>
    </p:spTree>
    <p:extLst>
      <p:ext uri="{BB962C8B-B14F-4D97-AF65-F5344CB8AC3E}">
        <p14:creationId xmlns:p14="http://schemas.microsoft.com/office/powerpoint/2010/main" val="153644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E0D097-8AC3-4F71-9FBC-4ADE5E4F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642FC9-CC36-49FF-A205-AA6A7F2DB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Android Studio Introduction</a:t>
            </a:r>
          </a:p>
          <a:p>
            <a:endParaRPr lang="en-US" altLang="zh-TW" dirty="0"/>
          </a:p>
          <a:p>
            <a:r>
              <a:rPr lang="en-US" altLang="zh-TW" dirty="0"/>
              <a:t>Android Studio </a:t>
            </a:r>
            <a:r>
              <a:rPr lang="zh-TW" altLang="en-US" dirty="0"/>
              <a:t>入門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Android Studio Button</a:t>
            </a:r>
            <a:r>
              <a:rPr lang="zh-TW" altLang="en-US" dirty="0"/>
              <a:t>應用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053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BE41D-16A6-4370-90B2-4D234E52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03ADE0-5628-4AFB-AAB7-C5145DD5D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Q1 :</a:t>
            </a:r>
            <a:r>
              <a:rPr lang="zh-TW" altLang="en-US" dirty="0"/>
              <a:t> </a:t>
            </a:r>
            <a:r>
              <a:rPr lang="en-US" altLang="zh-TW" dirty="0"/>
              <a:t>Button</a:t>
            </a:r>
            <a:r>
              <a:rPr lang="zh-TW" altLang="en-US" dirty="0"/>
              <a:t>小程式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Q2 : </a:t>
            </a:r>
            <a:r>
              <a:rPr lang="zh-TW" altLang="en-US" dirty="0"/>
              <a:t>改變</a:t>
            </a:r>
            <a:r>
              <a:rPr lang="en-US" altLang="zh-TW" dirty="0" err="1"/>
              <a:t>TextView</a:t>
            </a:r>
            <a:r>
              <a:rPr lang="zh-TW" altLang="en-US" dirty="0"/>
              <a:t>字體大小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Q3 : </a:t>
            </a:r>
            <a:r>
              <a:rPr lang="zh-TW" altLang="en-US" dirty="0"/>
              <a:t>進階</a:t>
            </a:r>
            <a:r>
              <a:rPr lang="en-US" altLang="zh-TW" dirty="0"/>
              <a:t>Button</a:t>
            </a:r>
            <a:r>
              <a:rPr lang="zh-TW" altLang="en-US" dirty="0"/>
              <a:t>小程式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Q1</a:t>
            </a:r>
            <a:r>
              <a:rPr lang="zh-TW" altLang="en-US" dirty="0"/>
              <a:t>、</a:t>
            </a:r>
            <a:r>
              <a:rPr lang="en-US" altLang="zh-TW" dirty="0"/>
              <a:t>Q2</a:t>
            </a:r>
            <a:r>
              <a:rPr lang="zh-TW" altLang="en-US" dirty="0"/>
              <a:t>可建在同一個專案內，</a:t>
            </a:r>
            <a:r>
              <a:rPr lang="en-US" altLang="zh-TW" dirty="0"/>
              <a:t>Q3</a:t>
            </a:r>
            <a:r>
              <a:rPr lang="zh-TW" altLang="en-US" dirty="0"/>
              <a:t>自己一個新的專案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14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F4472-4C84-412D-8B86-92E1DE5A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65001C-17A6-42B7-A12A-9C74EB2B8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</a:t>
            </a:r>
            <a:r>
              <a:rPr lang="en-US" altLang="zh-TW" dirty="0"/>
              <a:t>Android</a:t>
            </a:r>
            <a:r>
              <a:rPr lang="zh-TW" altLang="en-US" dirty="0"/>
              <a:t>平台開發程式的整合式開發環境</a:t>
            </a:r>
            <a:endParaRPr lang="en-US" altLang="zh-TW" dirty="0"/>
          </a:p>
          <a:p>
            <a:r>
              <a:rPr lang="zh-TW" altLang="en-US" dirty="0"/>
              <a:t>供開發者免費使用，在</a:t>
            </a:r>
            <a:r>
              <a:rPr lang="en-US" altLang="zh-TW" dirty="0"/>
              <a:t>Windows</a:t>
            </a:r>
            <a:r>
              <a:rPr lang="zh-TW" altLang="en-US" dirty="0"/>
              <a:t>、</a:t>
            </a:r>
            <a:r>
              <a:rPr lang="en-US" altLang="zh-TW" dirty="0"/>
              <a:t>OS X</a:t>
            </a:r>
            <a:r>
              <a:rPr lang="zh-TW" altLang="en-US" dirty="0"/>
              <a:t>、</a:t>
            </a:r>
            <a:r>
              <a:rPr lang="en-US" altLang="zh-TW" dirty="0"/>
              <a:t>Linux</a:t>
            </a:r>
            <a:r>
              <a:rPr lang="zh-TW" altLang="en-US" dirty="0"/>
              <a:t>平台上均可執行</a:t>
            </a:r>
            <a:endParaRPr lang="en-US" altLang="zh-TW" dirty="0"/>
          </a:p>
          <a:p>
            <a:r>
              <a:rPr lang="zh-TW" altLang="en-US" dirty="0"/>
              <a:t>基於</a:t>
            </a:r>
            <a:r>
              <a:rPr lang="en-US" altLang="zh-TW" dirty="0"/>
              <a:t>Gradle</a:t>
            </a:r>
            <a:r>
              <a:rPr lang="zh-TW" altLang="en-US" dirty="0"/>
              <a:t>的建構</a:t>
            </a:r>
            <a:endParaRPr lang="en-US" altLang="zh-TW" dirty="0"/>
          </a:p>
          <a:p>
            <a:r>
              <a:rPr lang="zh-TW" altLang="en-US" dirty="0"/>
              <a:t>內建</a:t>
            </a:r>
            <a:r>
              <a:rPr lang="en-US" altLang="zh-TW" dirty="0"/>
              <a:t>Android SDK</a:t>
            </a:r>
            <a:r>
              <a:rPr lang="zh-TW" altLang="en-US" dirty="0"/>
              <a:t>和</a:t>
            </a:r>
            <a:r>
              <a:rPr lang="en-US" altLang="zh-TW" dirty="0"/>
              <a:t>AVD</a:t>
            </a:r>
            <a:r>
              <a:rPr lang="zh-TW" altLang="en-US" dirty="0"/>
              <a:t>管理器、佈局編輯器等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D439DA-AAE7-4886-893E-676E0E2EF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365"/>
          <a:stretch/>
        </p:blipFill>
        <p:spPr>
          <a:xfrm>
            <a:off x="4690866" y="5005722"/>
            <a:ext cx="2810267" cy="8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0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A06DE-9CC1-4785-82C0-E0FA62A2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Introduction-</a:t>
            </a:r>
            <a:r>
              <a:rPr lang="zh-TW" altLang="en-US" dirty="0"/>
              <a:t>元件</a:t>
            </a:r>
            <a:r>
              <a:rPr lang="en-US" altLang="zh-TW" dirty="0"/>
              <a:t>(View)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35778E-493B-4146-B0DF-8B8194237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一個介面上可以有許多個元件，每個元件搭配</a:t>
            </a:r>
            <a:r>
              <a:rPr lang="en-US" altLang="zh-TW" dirty="0"/>
              <a:t>java code</a:t>
            </a:r>
            <a:r>
              <a:rPr lang="zh-TW" altLang="en-US" dirty="0"/>
              <a:t>的指令可以完成各類功能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常用的元件有</a:t>
            </a:r>
            <a:r>
              <a:rPr lang="en-US" altLang="zh-TW" dirty="0" err="1"/>
              <a:t>TextView</a:t>
            </a:r>
            <a:r>
              <a:rPr lang="zh-TW" altLang="en-US" dirty="0"/>
              <a:t>、</a:t>
            </a:r>
            <a:r>
              <a:rPr lang="en-US" altLang="zh-TW" dirty="0" err="1"/>
              <a:t>ImageView</a:t>
            </a:r>
            <a:r>
              <a:rPr lang="zh-TW" altLang="en-US" dirty="0"/>
              <a:t>、</a:t>
            </a:r>
            <a:r>
              <a:rPr lang="en-US" altLang="zh-TW" dirty="0"/>
              <a:t>Button</a:t>
            </a:r>
            <a:r>
              <a:rPr lang="zh-TW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45533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2C60F-B1BD-4C21-A82F-EE4B6B47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Introduction-xml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C6049-0069-4376-A4BC-AA7F9EAF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用來設定畫面以及畫面上元件的屬性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F61405-F885-46EF-B4CF-0A0AACF3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60" y="2377076"/>
            <a:ext cx="10211077" cy="440906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5D3A96D-3290-468B-9487-56F27C9C4A68}"/>
              </a:ext>
            </a:extLst>
          </p:cNvPr>
          <p:cNvSpPr txBox="1"/>
          <p:nvPr/>
        </p:nvSpPr>
        <p:spPr>
          <a:xfrm>
            <a:off x="2096549" y="4265905"/>
            <a:ext cx="55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加入一個顯示文字的介面元件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AA38DC-A86D-4917-922A-C290B3E76BE0}"/>
              </a:ext>
            </a:extLst>
          </p:cNvPr>
          <p:cNvSpPr txBox="1"/>
          <p:nvPr/>
        </p:nvSpPr>
        <p:spPr>
          <a:xfrm>
            <a:off x="5001238" y="4456509"/>
            <a:ext cx="511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文字介面元件的寬度及高度，</a:t>
            </a:r>
            <a:r>
              <a:rPr lang="en-US" altLang="zh-TW" dirty="0">
                <a:solidFill>
                  <a:schemeClr val="bg1"/>
                </a:solidFill>
              </a:rPr>
              <a:t>wrap content</a:t>
            </a:r>
            <a:r>
              <a:rPr lang="zh-TW" altLang="en-US" dirty="0">
                <a:solidFill>
                  <a:schemeClr val="bg1"/>
                </a:solidFill>
              </a:rPr>
              <a:t>代表依照內容決定，</a:t>
            </a:r>
            <a:r>
              <a:rPr lang="en-US" altLang="zh-TW" dirty="0">
                <a:solidFill>
                  <a:schemeClr val="bg1"/>
                </a:solidFill>
              </a:rPr>
              <a:t>match parent</a:t>
            </a:r>
            <a:r>
              <a:rPr lang="zh-TW" altLang="en-US" dirty="0">
                <a:solidFill>
                  <a:schemeClr val="bg1"/>
                </a:solidFill>
              </a:rPr>
              <a:t>代表填滿可顯示的空間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64E3D0-0D70-493E-AA2B-82F042E0DED3}"/>
              </a:ext>
            </a:extLst>
          </p:cNvPr>
          <p:cNvSpPr/>
          <p:nvPr/>
        </p:nvSpPr>
        <p:spPr>
          <a:xfrm>
            <a:off x="5444456" y="5998128"/>
            <a:ext cx="310393" cy="293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8BDDB8-5685-4EF0-BB0F-9345A7424F7E}"/>
              </a:ext>
            </a:extLst>
          </p:cNvPr>
          <p:cNvSpPr txBox="1"/>
          <p:nvPr/>
        </p:nvSpPr>
        <p:spPr>
          <a:xfrm>
            <a:off x="5754849" y="5949515"/>
            <a:ext cx="55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代表此元件是沒有結尾標籤的單獨標籤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F036B56-BACD-448C-980E-D0E3000D51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164" t="18373" r="-1" b="47513"/>
          <a:stretch/>
        </p:blipFill>
        <p:spPr>
          <a:xfrm>
            <a:off x="9485140" y="2019572"/>
            <a:ext cx="1565397" cy="3030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78A3BB5-CBCE-4FF7-8F8B-BA2004364AFA}"/>
              </a:ext>
            </a:extLst>
          </p:cNvPr>
          <p:cNvSpPr/>
          <p:nvPr/>
        </p:nvSpPr>
        <p:spPr>
          <a:xfrm>
            <a:off x="9485140" y="2029032"/>
            <a:ext cx="587230" cy="293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75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CD234-0FF0-4C17-BD7D-E066B992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入門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02F91F-8321-4556-B973-3E89943A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Build your first app </a:t>
            </a:r>
          </a:p>
          <a:p>
            <a:r>
              <a:rPr lang="zh-TW" altLang="en-US" dirty="0"/>
              <a:t>步驟：</a:t>
            </a:r>
            <a:endParaRPr lang="en-US" altLang="zh-TW" dirty="0"/>
          </a:p>
          <a:p>
            <a:pPr lvl="1"/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Create a new Android Studio project</a:t>
            </a:r>
          </a:p>
          <a:p>
            <a:pPr lvl="1"/>
            <a:r>
              <a:rPr lang="en-US" altLang="zh-TW" dirty="0"/>
              <a:t>2.</a:t>
            </a:r>
            <a:r>
              <a:rPr lang="zh-TW" altLang="en-US" dirty="0"/>
              <a:t> </a:t>
            </a:r>
            <a:r>
              <a:rPr lang="en-US" altLang="zh-TW" dirty="0"/>
              <a:t>!! App</a:t>
            </a:r>
            <a:r>
              <a:rPr lang="zh-TW" altLang="en-US" dirty="0"/>
              <a:t>名稱請包含自己的學號 </a:t>
            </a:r>
            <a:r>
              <a:rPr lang="en-US" altLang="zh-TW" dirty="0"/>
              <a:t>!!</a:t>
            </a:r>
            <a:r>
              <a:rPr lang="zh-TW" altLang="en-US" dirty="0"/>
              <a:t> </a:t>
            </a:r>
            <a:r>
              <a:rPr lang="en-US" altLang="zh-TW" dirty="0"/>
              <a:t>(App+”</a:t>
            </a:r>
            <a:r>
              <a:rPr lang="zh-TW" altLang="en-US" dirty="0"/>
              <a:t>學號</a:t>
            </a:r>
            <a:r>
              <a:rPr lang="en-US" altLang="zh-TW" dirty="0"/>
              <a:t>”)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zh-TW" altLang="en-US" dirty="0"/>
              <a:t>不能有中文字</a:t>
            </a:r>
            <a:endParaRPr lang="en-US" altLang="zh-TW" dirty="0"/>
          </a:p>
          <a:p>
            <a:pPr lvl="1"/>
            <a:r>
              <a:rPr lang="en-US" altLang="zh-TW" dirty="0"/>
              <a:t>3.</a:t>
            </a:r>
            <a:r>
              <a:rPr lang="zh-TW" altLang="en-US" dirty="0"/>
              <a:t> </a:t>
            </a:r>
            <a:r>
              <a:rPr lang="en-US" altLang="zh-TW" dirty="0"/>
              <a:t>AVD</a:t>
            </a:r>
            <a:r>
              <a:rPr lang="zh-TW" altLang="en-US" dirty="0"/>
              <a:t>建立</a:t>
            </a:r>
            <a:r>
              <a:rPr lang="en-US" altLang="zh-TW" dirty="0"/>
              <a:t>(Virtual Device)</a:t>
            </a:r>
          </a:p>
          <a:p>
            <a:pPr lvl="1"/>
            <a:r>
              <a:rPr lang="en-US" altLang="zh-TW" dirty="0"/>
              <a:t>4.</a:t>
            </a:r>
            <a:r>
              <a:rPr lang="zh-TW" altLang="en-US" dirty="0"/>
              <a:t> </a:t>
            </a:r>
            <a:r>
              <a:rPr lang="en-US" altLang="zh-TW" dirty="0"/>
              <a:t>RUN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753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9E32B-AB15-4009-A47E-18B0A85D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9D1910C-D923-4559-A9B4-04530F8CB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145" y="1711325"/>
            <a:ext cx="6149710" cy="452596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9192A7D-2482-4CB3-9CD3-CB7299FD91BE}"/>
              </a:ext>
            </a:extLst>
          </p:cNvPr>
          <p:cNvSpPr/>
          <p:nvPr/>
        </p:nvSpPr>
        <p:spPr>
          <a:xfrm>
            <a:off x="4127383" y="3858936"/>
            <a:ext cx="3489821" cy="444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90F153F-B704-4009-A346-869374BFC9CD}"/>
              </a:ext>
            </a:extLst>
          </p:cNvPr>
          <p:cNvSpPr txBox="1"/>
          <p:nvPr/>
        </p:nvSpPr>
        <p:spPr>
          <a:xfrm>
            <a:off x="3801321" y="6266497"/>
            <a:ext cx="456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也可以用</a:t>
            </a:r>
            <a:r>
              <a:rPr lang="en-US" altLang="zh-TW" dirty="0"/>
              <a:t>File &gt; new &gt; project </a:t>
            </a:r>
            <a:r>
              <a:rPr lang="zh-TW" altLang="en-US" dirty="0"/>
              <a:t>建立新的</a:t>
            </a:r>
            <a:r>
              <a:rPr lang="en-US" altLang="zh-TW" dirty="0"/>
              <a:t>project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261489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3499</TotalTime>
  <Words>714</Words>
  <Application>Microsoft Office PowerPoint</Application>
  <PresentationFormat>寬螢幕</PresentationFormat>
  <Paragraphs>111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佈景主題1</vt:lpstr>
      <vt:lpstr>通訊網路實驗  Android &amp; Python Programming Android Studio</vt:lpstr>
      <vt:lpstr>評分標準 &amp; 注意事項</vt:lpstr>
      <vt:lpstr>課程大綱</vt:lpstr>
      <vt:lpstr>Demo項目</vt:lpstr>
      <vt:lpstr>Introduction</vt:lpstr>
      <vt:lpstr>Introduction-元件(View)</vt:lpstr>
      <vt:lpstr>Introduction-xml</vt:lpstr>
      <vt:lpstr>入門</vt:lpstr>
      <vt:lpstr>Step 1</vt:lpstr>
      <vt:lpstr>PowerPoint 簡報</vt:lpstr>
      <vt:lpstr>Step 2</vt:lpstr>
      <vt:lpstr>Step 3</vt:lpstr>
      <vt:lpstr>PowerPoint 簡報</vt:lpstr>
      <vt:lpstr>Step 4</vt:lpstr>
      <vt:lpstr>PowerPoint 簡報</vt:lpstr>
      <vt:lpstr>製作元件</vt:lpstr>
      <vt:lpstr>PowerPoint 簡報</vt:lpstr>
      <vt:lpstr>Q1</vt:lpstr>
      <vt:lpstr>PowerPoint 簡報</vt:lpstr>
      <vt:lpstr>輸入程式碼的時候</vt:lpstr>
      <vt:lpstr>Q2</vt:lpstr>
      <vt:lpstr>PowerPoint 簡報</vt:lpstr>
      <vt:lpstr>Q3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通訊網路實驗  Android &amp; Python Programming</dc:title>
  <dc:creator>HY</dc:creator>
  <cp:lastModifiedBy>亮宇 陳</cp:lastModifiedBy>
  <cp:revision>213</cp:revision>
  <dcterms:created xsi:type="dcterms:W3CDTF">2021-06-22T05:59:10Z</dcterms:created>
  <dcterms:modified xsi:type="dcterms:W3CDTF">2023-09-20T08:29:39Z</dcterms:modified>
</cp:coreProperties>
</file>