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79" r:id="rId3"/>
    <p:sldId id="258" r:id="rId4"/>
    <p:sldId id="259" r:id="rId5"/>
    <p:sldId id="260" r:id="rId6"/>
    <p:sldId id="277" r:id="rId7"/>
    <p:sldId id="280" r:id="rId8"/>
    <p:sldId id="281" r:id="rId9"/>
    <p:sldId id="264" r:id="rId10"/>
    <p:sldId id="282" r:id="rId11"/>
    <p:sldId id="261" r:id="rId12"/>
    <p:sldId id="262" r:id="rId13"/>
    <p:sldId id="263" r:id="rId14"/>
    <p:sldId id="283" r:id="rId15"/>
    <p:sldId id="265" r:id="rId16"/>
    <p:sldId id="266" r:id="rId17"/>
    <p:sldId id="267" r:id="rId18"/>
    <p:sldId id="268" r:id="rId19"/>
    <p:sldId id="284" r:id="rId20"/>
    <p:sldId id="269" r:id="rId21"/>
    <p:sldId id="272" r:id="rId22"/>
    <p:sldId id="273" r:id="rId23"/>
    <p:sldId id="276" r:id="rId2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 snapToGrid="0">
      <p:cViewPr varScale="1">
        <p:scale>
          <a:sx n="81" d="100"/>
          <a:sy n="81" d="100"/>
        </p:scale>
        <p:origin x="63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1340768"/>
            <a:ext cx="10363200" cy="2736304"/>
          </a:xfrm>
        </p:spPr>
        <p:txBody>
          <a:bodyPr numCol="1">
            <a:normAutofit/>
          </a:bodyPr>
          <a:lstStyle>
            <a:lvl1pPr>
              <a:defRPr sz="4800" b="1"/>
            </a:lvl1pPr>
          </a:lstStyle>
          <a:p>
            <a:r>
              <a:rPr lang="zh-TW"/>
              <a:t>按一下以編輯母片標題樣式</a:t>
            </a:r>
            <a:endParaRPr lang="zh-TW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4196680"/>
            <a:ext cx="8534400" cy="1752600"/>
          </a:xfrm>
        </p:spPr>
        <p:txBody>
          <a:bodyPr numCol="1"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/>
              <a:t>按一下以編輯母片副標題樣式</a:t>
            </a:r>
            <a:endParaRPr 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688626" y="6309321"/>
            <a:ext cx="1584383" cy="432048"/>
          </a:xfrm>
        </p:spPr>
        <p:txBody>
          <a:bodyPr numCol="1"/>
          <a:lstStyle/>
          <a:p>
            <a:fld id="{E484A2F5-42D3-4D09-8E66-EEC7E90E0E1F}" type="datetimeFigureOut">
              <a:rPr lang="zh-TW" altLang="en-US" smtClean="0"/>
              <a:t>2023/9/20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D0ECEBD9-5B52-43B5-A9C3-AABC27EEA7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8311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zh-TW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 numCol="1"/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E484A2F5-42D3-4D09-8E66-EEC7E90E0E1F}" type="datetimeFigureOut">
              <a:rPr lang="zh-TW" altLang="en-US" smtClean="0"/>
              <a:t>2023/9/20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numCol="1"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D0ECEBD9-5B52-43B5-A9C3-AABC27EEA7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10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 numCol="1"/>
          <a:lstStyle/>
          <a:p>
            <a:r>
              <a:rPr lang="zh-TW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1" y="274640"/>
            <a:ext cx="8026400" cy="5851525"/>
          </a:xfrm>
        </p:spPr>
        <p:txBody>
          <a:bodyPr vert="eaVert" numCol="1"/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E484A2F5-42D3-4D09-8E66-EEC7E90E0E1F}" type="datetimeFigureOut">
              <a:rPr lang="zh-TW" altLang="en-US" smtClean="0"/>
              <a:t>2023/9/20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numCol="1"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D0ECEBD9-5B52-43B5-A9C3-AABC27EEA7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7966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zh-TW"/>
              <a:t>按一下以編輯母片標題樣式</a:t>
            </a:r>
            <a:endParaRPr 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  <a:endParaRPr 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E484A2F5-42D3-4D09-8E66-EEC7E90E0E1F}" type="datetimeFigureOut">
              <a:rPr lang="zh-TW" altLang="en-US" smtClean="0"/>
              <a:t>2023/9/20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D0ECEBD9-5B52-43B5-A9C3-AABC27EEA7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6769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E484A2F5-42D3-4D09-8E66-EEC7E90E0E1F}" type="datetimeFigureOut">
              <a:rPr lang="zh-TW" altLang="en-US" smtClean="0"/>
              <a:t>2023/9/20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numCol="1"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D0ECEBD9-5B52-43B5-A9C3-AABC27EEA72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文字版面配置區 2"/>
          <p:cNvSpPr>
            <a:spLocks noGrp="1"/>
          </p:cNvSpPr>
          <p:nvPr>
            <p:ph type="body" idx="1"/>
          </p:nvPr>
        </p:nvSpPr>
        <p:spPr>
          <a:xfrm>
            <a:off x="831960" y="4589465"/>
            <a:ext cx="10516969" cy="1500187"/>
          </a:xfrm>
        </p:spPr>
        <p:txBody>
          <a:bodyPr numCol="1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/>
              <a:t>按一下以編輯母片文字樣式</a:t>
            </a:r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831960" y="1709739"/>
            <a:ext cx="10516969" cy="2852737"/>
          </a:xfrm>
        </p:spPr>
        <p:txBody>
          <a:bodyPr numCol="1" anchor="b">
            <a:normAutofit/>
          </a:bodyPr>
          <a:lstStyle>
            <a:lvl1pPr algn="l">
              <a:defRPr sz="4000" b="1"/>
            </a:lvl1pPr>
          </a:lstStyle>
          <a:p>
            <a:r>
              <a:rPr lang="zh-TW"/>
              <a:t>按一下以編輯母片標題樣式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2923679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zh-TW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1" y="1600203"/>
            <a:ext cx="53848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E484A2F5-42D3-4D09-8E66-EEC7E90E0E1F}" type="datetimeFigureOut">
              <a:rPr lang="zh-TW" altLang="en-US" smtClean="0"/>
              <a:t>2023/9/20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numCol="1"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D0ECEBD9-5B52-43B5-A9C3-AABC27EEA7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4277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numCol="1"/>
          <a:lstStyle>
            <a:lvl1pPr>
              <a:defRPr/>
            </a:lvl1pPr>
          </a:lstStyle>
          <a:p>
            <a:r>
              <a:rPr lang="zh-TW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numCol="1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numCol="1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E484A2F5-42D3-4D09-8E66-EEC7E90E0E1F}" type="datetimeFigureOut">
              <a:rPr lang="zh-TW" altLang="en-US" smtClean="0"/>
              <a:t>2023/9/20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numCol="1"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D0ECEBD9-5B52-43B5-A9C3-AABC27EEA7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9431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zh-TW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E484A2F5-42D3-4D09-8E66-EEC7E90E0E1F}" type="datetimeFigureOut">
              <a:rPr lang="zh-TW" altLang="en-US" smtClean="0"/>
              <a:t>2023/9/20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numCol="1"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D0ECEBD9-5B52-43B5-A9C3-AABC27EEA7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7304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E484A2F5-42D3-4D09-8E66-EEC7E90E0E1F}" type="datetimeFigureOut">
              <a:rPr lang="zh-TW" altLang="en-US" smtClean="0"/>
              <a:t>2023/9/20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numCol="1"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D0ECEBD9-5B52-43B5-A9C3-AABC27EEA7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464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numCol="1" anchor="b"/>
          <a:lstStyle>
            <a:lvl1pPr algn="l">
              <a:defRPr sz="2000" b="1"/>
            </a:lvl1pPr>
          </a:lstStyle>
          <a:p>
            <a:r>
              <a:rPr lang="zh-TW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 numCol="1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3"/>
            <a:ext cx="4011084" cy="4691063"/>
          </a:xfrm>
        </p:spPr>
        <p:txBody>
          <a:bodyPr numCol="1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E484A2F5-42D3-4D09-8E66-EEC7E90E0E1F}" type="datetimeFigureOut">
              <a:rPr lang="zh-TW" altLang="en-US" smtClean="0"/>
              <a:t>2023/9/20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numCol="1"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D0ECEBD9-5B52-43B5-A9C3-AABC27EEA7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1283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numCol="1" anchor="b"/>
          <a:lstStyle>
            <a:lvl1pPr algn="l">
              <a:defRPr sz="2000" b="1"/>
            </a:lvl1pPr>
          </a:lstStyle>
          <a:p>
            <a:r>
              <a:rPr lang="zh-TW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numCol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 numCol="1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E484A2F5-42D3-4D09-8E66-EEC7E90E0E1F}" type="datetimeFigureOut">
              <a:rPr lang="zh-TW" altLang="en-US" smtClean="0"/>
              <a:t>2023/9/20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numCol="1"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D0ECEBD9-5B52-43B5-A9C3-AABC27EEA7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8779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6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485800"/>
            <a:ext cx="10972800" cy="1143000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/>
          <a:p>
            <a:r>
              <a:rPr lang="zh-TW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711351"/>
            <a:ext cx="10972800" cy="4525963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/>
            <a:r>
              <a:rPr lang="zh-TW" dirty="0"/>
              <a:t>按一下以編輯母片文字樣式</a:t>
            </a:r>
          </a:p>
          <a:p>
            <a:pPr lvl="1"/>
            <a:r>
              <a:rPr lang="zh-TW" dirty="0"/>
              <a:t>第二層</a:t>
            </a:r>
          </a:p>
          <a:p>
            <a:pPr lvl="2"/>
            <a:r>
              <a:rPr lang="zh-TW" dirty="0"/>
              <a:t>第三層</a:t>
            </a:r>
          </a:p>
          <a:p>
            <a:pPr lvl="3"/>
            <a:r>
              <a:rPr lang="zh-TW" dirty="0"/>
              <a:t>第四層</a:t>
            </a:r>
          </a:p>
          <a:p>
            <a:pPr lvl="4"/>
            <a:r>
              <a:rPr lang="zh-TW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688626" y="6309320"/>
            <a:ext cx="1584383" cy="439710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4A2F5-42D3-4D09-8E66-EEC7E90E0E1F}" type="datetimeFigureOut">
              <a:rPr lang="zh-TW" altLang="en-US" smtClean="0"/>
              <a:t>2023/9/20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0273008" y="6356353"/>
            <a:ext cx="1309392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ECEBD9-5B52-43B5-A9C3-AABC27EEA72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>
          <a:xfrm flipH="1">
            <a:off x="11859217" y="1105989"/>
            <a:ext cx="36692" cy="5195671"/>
          </a:xfrm>
          <a:prstGeom prst="line">
            <a:avLst/>
          </a:prstGeom>
          <a:noFill/>
          <a:ln w="38100" cap="flat" cmpd="sng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numCol="1"/>
          <a:lstStyle/>
          <a:p>
            <a:endParaRPr lang="en-US" sz="1800" dirty="0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>
          <a:xfrm>
            <a:off x="323894" y="355599"/>
            <a:ext cx="10020256" cy="47650"/>
          </a:xfrm>
          <a:prstGeom prst="line">
            <a:avLst/>
          </a:prstGeom>
          <a:noFill/>
          <a:ln w="38100" cap="flat" cmpd="sng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numCol="1"/>
          <a:lstStyle/>
          <a:p>
            <a:endParaRPr lang="en-US" sz="1800" dirty="0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4AC02761-819D-4B08-BE71-9998B1FDF4E7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7371" y="64885"/>
            <a:ext cx="2203668" cy="933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033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60000"/>
        <a:buFont typeface="Wingdings" panose="05000000000000000000" pitchFamily="2" charset="2"/>
        <a:buChar char="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2">
            <a:lumMod val="60000"/>
            <a:lumOff val="40000"/>
          </a:schemeClr>
        </a:buClr>
        <a:buSzPct val="70000"/>
        <a:buFont typeface="Wingdings" panose="05000000000000000000" pitchFamily="2" charset="2"/>
        <a:buChar char="p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75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6">
            <a:lumMod val="50000"/>
          </a:schemeClr>
        </a:buClr>
        <a:buSzPct val="7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3">
            <a:lumMod val="75000"/>
          </a:schemeClr>
        </a:buClr>
        <a:buSzPct val="7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 alt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EF106E-C097-4EA5-B824-7809DD832F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通訊網路實驗</a:t>
            </a:r>
            <a:br>
              <a:rPr lang="en-US" altLang="zh-TW" dirty="0"/>
            </a:br>
            <a:br>
              <a:rPr lang="en-US" altLang="zh-TW" sz="3600" dirty="0"/>
            </a:br>
            <a:r>
              <a:rPr lang="en-US" altLang="zh-TW" sz="3600" b="0" dirty="0">
                <a:solidFill>
                  <a:srgbClr val="C00000"/>
                </a:solidFill>
              </a:rPr>
              <a:t>Android &amp; Python Programming</a:t>
            </a:r>
            <a:br>
              <a:rPr lang="en-US" altLang="zh-TW" sz="3600" b="0" dirty="0">
                <a:solidFill>
                  <a:srgbClr val="C00000"/>
                </a:solidFill>
              </a:rPr>
            </a:br>
            <a:r>
              <a:rPr lang="en-US" altLang="zh-TW" sz="3600" b="0" dirty="0">
                <a:solidFill>
                  <a:srgbClr val="C00000"/>
                </a:solidFill>
              </a:rPr>
              <a:t>Android Studio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EA3C669-D22B-42D6-8911-EB5EA3DBAF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70C0"/>
                </a:solidFill>
              </a:rPr>
              <a:t>Dept. of Electrical and Computer Engineering (ECE)</a:t>
            </a:r>
          </a:p>
          <a:p>
            <a:r>
              <a:rPr lang="en-US" altLang="zh-TW" b="1" dirty="0">
                <a:solidFill>
                  <a:srgbClr val="0070C0"/>
                </a:solidFill>
              </a:rPr>
              <a:t>National Yang</a:t>
            </a:r>
            <a:r>
              <a:rPr lang="zh-TW" altLang="en-US" b="1" dirty="0">
                <a:solidFill>
                  <a:srgbClr val="0070C0"/>
                </a:solidFill>
              </a:rPr>
              <a:t> </a:t>
            </a:r>
            <a:r>
              <a:rPr lang="en-US" altLang="zh-TW" b="1" dirty="0">
                <a:solidFill>
                  <a:srgbClr val="0070C0"/>
                </a:solidFill>
              </a:rPr>
              <a:t>Ming </a:t>
            </a:r>
            <a:r>
              <a:rPr lang="en-US" altLang="zh-TW" b="1" dirty="0" err="1">
                <a:solidFill>
                  <a:srgbClr val="0070C0"/>
                </a:solidFill>
              </a:rPr>
              <a:t>Chiao</a:t>
            </a:r>
            <a:r>
              <a:rPr lang="en-US" altLang="zh-TW" b="1" dirty="0">
                <a:solidFill>
                  <a:srgbClr val="0070C0"/>
                </a:solidFill>
              </a:rPr>
              <a:t> Tung University</a:t>
            </a:r>
            <a:endParaRPr lang="zh-TW" alt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9887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65B13A-0677-4498-B0DB-356C0E2BC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857500"/>
            <a:ext cx="10972800" cy="1143000"/>
          </a:xfrm>
        </p:spPr>
        <p:txBody>
          <a:bodyPr>
            <a:normAutofit/>
          </a:bodyPr>
          <a:lstStyle/>
          <a:p>
            <a:r>
              <a:rPr lang="en-US" altLang="zh-TW" sz="6600" dirty="0"/>
              <a:t>Q1</a:t>
            </a:r>
            <a:endParaRPr lang="zh-TW" altLang="en-US" sz="6600" dirty="0"/>
          </a:p>
        </p:txBody>
      </p:sp>
    </p:spTree>
    <p:extLst>
      <p:ext uri="{BB962C8B-B14F-4D97-AF65-F5344CB8AC3E}">
        <p14:creationId xmlns:p14="http://schemas.microsoft.com/office/powerpoint/2010/main" val="338548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65B13A-0677-4498-B0DB-356C0E2BC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69690"/>
            <a:ext cx="10972800" cy="1143000"/>
          </a:xfrm>
        </p:spPr>
        <p:txBody>
          <a:bodyPr/>
          <a:lstStyle/>
          <a:p>
            <a:r>
              <a:rPr lang="en-US" altLang="zh-TW" dirty="0"/>
              <a:t>Q1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D0D0770-1E14-4C8F-962F-60FD65A28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95241"/>
            <a:ext cx="10972800" cy="4525963"/>
          </a:xfrm>
        </p:spPr>
        <p:txBody>
          <a:bodyPr>
            <a:normAutofit/>
          </a:bodyPr>
          <a:lstStyle/>
          <a:p>
            <a:r>
              <a:rPr lang="zh-TW" altLang="en-US" dirty="0"/>
              <a:t>先設計出</a:t>
            </a:r>
            <a:r>
              <a:rPr lang="en-US" altLang="zh-TW" dirty="0"/>
              <a:t>App</a:t>
            </a:r>
            <a:r>
              <a:rPr lang="zh-TW" altLang="en-US" dirty="0"/>
              <a:t>一打開時顯示的主頁面，然後繼續做換頁設定</a:t>
            </a:r>
            <a:endParaRPr lang="en-US" altLang="zh-TW" dirty="0"/>
          </a:p>
          <a:p>
            <a:r>
              <a:rPr lang="zh-TW" altLang="en-US" dirty="0"/>
              <a:t>步驟：</a:t>
            </a:r>
            <a:endParaRPr lang="en-US" altLang="zh-TW" dirty="0"/>
          </a:p>
          <a:p>
            <a:pPr lvl="1"/>
            <a:r>
              <a:rPr lang="zh-TW" altLang="en-US" dirty="0"/>
              <a:t>開啟一個空的新專案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r>
              <a:rPr lang="zh-TW" altLang="en-US" dirty="0"/>
              <a:t>在</a:t>
            </a:r>
            <a:r>
              <a:rPr lang="en-US" altLang="zh-TW" dirty="0"/>
              <a:t>xml</a:t>
            </a:r>
            <a:r>
              <a:rPr lang="zh-TW" altLang="en-US" dirty="0"/>
              <a:t>裡面</a:t>
            </a:r>
            <a:r>
              <a:rPr lang="en-US" altLang="zh-TW" dirty="0"/>
              <a:t>(</a:t>
            </a:r>
            <a:r>
              <a:rPr lang="zh-TW" altLang="en-US" dirty="0"/>
              <a:t>如右圖</a:t>
            </a:r>
            <a:r>
              <a:rPr lang="en-US" altLang="zh-TW" dirty="0"/>
              <a:t>)</a:t>
            </a:r>
          </a:p>
          <a:p>
            <a:pPr lvl="2"/>
            <a:r>
              <a:rPr lang="zh-TW" altLang="en-US" dirty="0"/>
              <a:t>新增兩個</a:t>
            </a:r>
            <a:r>
              <a:rPr lang="en-US" altLang="zh-TW" dirty="0" err="1"/>
              <a:t>EditText</a:t>
            </a:r>
            <a:r>
              <a:rPr lang="zh-TW" altLang="en-US" dirty="0"/>
              <a:t>，一個輸入學號，另一個輸入名字</a:t>
            </a:r>
            <a:endParaRPr lang="en-US" altLang="zh-TW" dirty="0"/>
          </a:p>
          <a:p>
            <a:pPr lvl="2"/>
            <a:r>
              <a:rPr lang="zh-TW" altLang="en-US" dirty="0"/>
              <a:t>新增一個</a:t>
            </a:r>
            <a:r>
              <a:rPr lang="en-US" altLang="zh-TW" dirty="0"/>
              <a:t>Button</a:t>
            </a:r>
            <a:r>
              <a:rPr lang="zh-TW" altLang="en-US" dirty="0"/>
              <a:t>用來轉到下一個</a:t>
            </a:r>
            <a:r>
              <a:rPr lang="en-US" altLang="zh-TW" dirty="0"/>
              <a:t>activity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468AB6C-2DDD-43FF-86AF-E43A3676C8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21" t="5609" r="53620" b="13517"/>
          <a:stretch/>
        </p:blipFill>
        <p:spPr>
          <a:xfrm>
            <a:off x="8868138" y="2489429"/>
            <a:ext cx="2496148" cy="3798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161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0FDD3E-F0B4-453C-A7BC-E0B267D3D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76683"/>
            <a:ext cx="10972800" cy="1143000"/>
          </a:xfrm>
        </p:spPr>
        <p:txBody>
          <a:bodyPr/>
          <a:lstStyle/>
          <a:p>
            <a:r>
              <a:rPr lang="en-US" altLang="zh-TW" dirty="0"/>
              <a:t>Q1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05BE83-8B39-4BC2-BDBE-814C98BEC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21798"/>
            <a:ext cx="10972800" cy="4525963"/>
          </a:xfrm>
        </p:spPr>
        <p:txBody>
          <a:bodyPr/>
          <a:lstStyle/>
          <a:p>
            <a:r>
              <a:rPr lang="zh-TW" altLang="en-US" dirty="0"/>
              <a:t>在</a:t>
            </a:r>
            <a:r>
              <a:rPr lang="en-US" altLang="zh-TW" dirty="0"/>
              <a:t>MainActivity.java</a:t>
            </a:r>
            <a:r>
              <a:rPr lang="zh-TW" altLang="en-US" dirty="0"/>
              <a:t>中依序做下列</a:t>
            </a:r>
            <a:endParaRPr lang="en-US" altLang="zh-TW" dirty="0"/>
          </a:p>
          <a:p>
            <a:pPr lvl="1"/>
            <a:r>
              <a:rPr lang="zh-TW" altLang="en-US" dirty="0"/>
              <a:t>宣告</a:t>
            </a:r>
            <a:r>
              <a:rPr lang="en-US" altLang="zh-TW" dirty="0" err="1"/>
              <a:t>EditText</a:t>
            </a:r>
            <a:r>
              <a:rPr lang="zh-TW" altLang="en-US" dirty="0"/>
              <a:t>、</a:t>
            </a:r>
            <a:r>
              <a:rPr lang="en-US" altLang="zh-TW" dirty="0"/>
              <a:t>Button</a:t>
            </a:r>
            <a:r>
              <a:rPr lang="zh-TW" altLang="en-US" dirty="0"/>
              <a:t>等</a:t>
            </a:r>
            <a:endParaRPr lang="en-US" altLang="zh-TW" dirty="0"/>
          </a:p>
          <a:p>
            <a:pPr lvl="1"/>
            <a:r>
              <a:rPr lang="zh-TW" altLang="en-US" dirty="0"/>
              <a:t>使用</a:t>
            </a:r>
            <a:r>
              <a:rPr lang="en-US" altLang="zh-TW" dirty="0" err="1"/>
              <a:t>findViewById</a:t>
            </a:r>
            <a:r>
              <a:rPr lang="zh-TW" altLang="en-US" dirty="0"/>
              <a:t>連結</a:t>
            </a:r>
            <a:r>
              <a:rPr lang="en-US" altLang="zh-TW" dirty="0"/>
              <a:t>xml</a:t>
            </a:r>
            <a:r>
              <a:rPr lang="zh-TW" altLang="en-US" dirty="0"/>
              <a:t>中的元件</a:t>
            </a:r>
            <a:endParaRPr lang="en-US" altLang="zh-TW" dirty="0"/>
          </a:p>
          <a:p>
            <a:pPr marL="457200" lvl="1" indent="0">
              <a:buNone/>
            </a:pPr>
            <a:endParaRPr lang="en-US" altLang="zh-TW" dirty="0"/>
          </a:p>
          <a:p>
            <a:pPr lvl="1"/>
            <a:r>
              <a:rPr lang="zh-TW" altLang="en-US" dirty="0"/>
              <a:t>藉由</a:t>
            </a:r>
            <a:r>
              <a:rPr lang="en-US" altLang="zh-TW" dirty="0"/>
              <a:t>.</a:t>
            </a:r>
            <a:r>
              <a:rPr lang="en-US" altLang="zh-TW" dirty="0" err="1"/>
              <a:t>setOnClickListener</a:t>
            </a:r>
            <a:r>
              <a:rPr lang="zh-TW" altLang="en-US" dirty="0"/>
              <a:t>函數完成按下</a:t>
            </a:r>
            <a:r>
              <a:rPr lang="en-US" altLang="zh-TW" dirty="0"/>
              <a:t>button</a:t>
            </a:r>
            <a:r>
              <a:rPr lang="zh-TW" altLang="en-US" dirty="0"/>
              <a:t>後需要做的動作</a:t>
            </a:r>
            <a:endParaRPr lang="en-US" altLang="zh-TW" dirty="0"/>
          </a:p>
          <a:p>
            <a:pPr lvl="1"/>
            <a:r>
              <a:rPr lang="zh-TW" altLang="en-US" dirty="0"/>
              <a:t>接著建立一個空的</a:t>
            </a:r>
            <a:r>
              <a:rPr lang="en-US" altLang="zh-TW" dirty="0"/>
              <a:t>activity</a:t>
            </a:r>
            <a:r>
              <a:rPr lang="zh-TW" altLang="en-US" dirty="0"/>
              <a:t>，建好之後先不用動他</a:t>
            </a:r>
            <a:endParaRPr lang="en-US" altLang="zh-TW" dirty="0"/>
          </a:p>
          <a:p>
            <a:pPr lvl="1"/>
            <a:endParaRPr lang="en-US" altLang="zh-TW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A332E5FC-DA17-525A-A386-50AC2B8061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777" y="3428999"/>
            <a:ext cx="5440046" cy="392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159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A7075A-6C69-4C6F-B497-6945C106D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Q1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4C09E3-7E3A-4609-B192-278CEDEFF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接上頁，在</a:t>
            </a:r>
            <a:r>
              <a:rPr lang="en-US" altLang="zh-TW" dirty="0"/>
              <a:t>MainActivity.java</a:t>
            </a:r>
            <a:r>
              <a:rPr lang="zh-TW" altLang="en-US" dirty="0"/>
              <a:t>中</a:t>
            </a:r>
            <a:endParaRPr lang="en-US" altLang="zh-TW" dirty="0"/>
          </a:p>
          <a:p>
            <a:pPr lvl="1"/>
            <a:r>
              <a:rPr lang="zh-TW" altLang="en-US" dirty="0"/>
              <a:t>放在</a:t>
            </a:r>
            <a:r>
              <a:rPr lang="en-US" altLang="zh-TW" dirty="0"/>
              <a:t>.</a:t>
            </a:r>
            <a:r>
              <a:rPr lang="en-US" altLang="zh-TW" dirty="0" err="1"/>
              <a:t>setOnClickListener</a:t>
            </a:r>
            <a:r>
              <a:rPr lang="zh-TW" altLang="en-US" dirty="0"/>
              <a:t>裡面</a:t>
            </a:r>
            <a:endParaRPr lang="en-US" altLang="zh-TW" dirty="0"/>
          </a:p>
          <a:p>
            <a:pPr lvl="2"/>
            <a:r>
              <a:rPr lang="en-US" altLang="zh-TW" dirty="0"/>
              <a:t>Intent </a:t>
            </a:r>
            <a:r>
              <a:rPr lang="en-US" altLang="zh-TW" dirty="0" err="1"/>
              <a:t>intent</a:t>
            </a:r>
            <a:r>
              <a:rPr lang="en-US" altLang="zh-TW" dirty="0"/>
              <a:t> = new Intent();</a:t>
            </a:r>
          </a:p>
          <a:p>
            <a:pPr marL="914400" lvl="2" indent="0">
              <a:buNone/>
            </a:pPr>
            <a:r>
              <a:rPr lang="zh-TW" altLang="en-US" dirty="0"/>
              <a:t>   </a:t>
            </a:r>
            <a:r>
              <a:rPr lang="en-US" altLang="zh-TW" dirty="0" err="1"/>
              <a:t>intent.setClass</a:t>
            </a:r>
            <a:r>
              <a:rPr lang="en-US" altLang="zh-TW" dirty="0"/>
              <a:t>(</a:t>
            </a:r>
            <a:r>
              <a:rPr lang="en-US" altLang="zh-TW" dirty="0" err="1"/>
              <a:t>MainActivity.this</a:t>
            </a:r>
            <a:r>
              <a:rPr lang="en-US" altLang="zh-TW" dirty="0"/>
              <a:t>, MainActivity2.class);</a:t>
            </a:r>
          </a:p>
          <a:p>
            <a:pPr lvl="2"/>
            <a:r>
              <a:rPr lang="en-US" altLang="zh-TW" dirty="0"/>
              <a:t>Bundle </a:t>
            </a:r>
            <a:r>
              <a:rPr lang="en-US" altLang="zh-TW" dirty="0" err="1"/>
              <a:t>bundle</a:t>
            </a:r>
            <a:r>
              <a:rPr lang="en-US" altLang="zh-TW" dirty="0"/>
              <a:t> = new Bundle();</a:t>
            </a:r>
          </a:p>
          <a:p>
            <a:pPr marL="914400" lvl="2" indent="0">
              <a:buNone/>
            </a:pPr>
            <a:r>
              <a:rPr lang="zh-TW" altLang="en-US" dirty="0"/>
              <a:t>    </a:t>
            </a:r>
            <a:r>
              <a:rPr lang="en-US" altLang="zh-TW" dirty="0" err="1"/>
              <a:t>bundle.putString</a:t>
            </a:r>
            <a:r>
              <a:rPr lang="en-US" altLang="zh-TW" dirty="0"/>
              <a:t>(“</a:t>
            </a:r>
            <a:r>
              <a:rPr lang="zh-TW" altLang="en-US" dirty="0"/>
              <a:t>變數名稱</a:t>
            </a:r>
            <a:r>
              <a:rPr lang="en-US" altLang="zh-TW" dirty="0"/>
              <a:t>”, </a:t>
            </a:r>
            <a:r>
              <a:rPr lang="zh-TW" altLang="en-US" dirty="0"/>
              <a:t>變數的內容</a:t>
            </a:r>
            <a:r>
              <a:rPr lang="en-US" altLang="zh-TW" dirty="0"/>
              <a:t>);</a:t>
            </a:r>
          </a:p>
          <a:p>
            <a:pPr lvl="2"/>
            <a:r>
              <a:rPr lang="en-US" altLang="zh-TW" dirty="0" err="1"/>
              <a:t>intent.putExtras</a:t>
            </a:r>
            <a:r>
              <a:rPr lang="en-US" altLang="zh-TW" dirty="0"/>
              <a:t>(bundle);</a:t>
            </a:r>
          </a:p>
          <a:p>
            <a:pPr lvl="2"/>
            <a:r>
              <a:rPr lang="en-US" altLang="zh-TW" dirty="0" err="1"/>
              <a:t>startActivity</a:t>
            </a:r>
            <a:r>
              <a:rPr lang="en-US" altLang="zh-TW" dirty="0"/>
              <a:t>(intent);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787BF5F-D8D5-4DB4-84F3-C120E4431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8391" y="4555266"/>
            <a:ext cx="6154009" cy="221963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9ABDAAD2-ED9E-4497-AA4A-F2DD7F274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4055" y="5743866"/>
            <a:ext cx="2800741" cy="21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585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65B13A-0677-4498-B0DB-356C0E2BC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857500"/>
            <a:ext cx="10972800" cy="1143000"/>
          </a:xfrm>
        </p:spPr>
        <p:txBody>
          <a:bodyPr>
            <a:normAutofit/>
          </a:bodyPr>
          <a:lstStyle/>
          <a:p>
            <a:r>
              <a:rPr lang="en-US" altLang="zh-TW" sz="6600" dirty="0"/>
              <a:t>Q2</a:t>
            </a:r>
            <a:endParaRPr lang="zh-TW" altLang="en-US" sz="6600" dirty="0"/>
          </a:p>
        </p:txBody>
      </p:sp>
    </p:spTree>
    <p:extLst>
      <p:ext uri="{BB962C8B-B14F-4D97-AF65-F5344CB8AC3E}">
        <p14:creationId xmlns:p14="http://schemas.microsoft.com/office/powerpoint/2010/main" val="29628888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2961CB-3760-4604-97C9-303DC3DF6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Q2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1282EB-DB4F-4FC9-B457-9BBD80B6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猜數字小程式</a:t>
            </a:r>
            <a:endParaRPr lang="en-US" altLang="zh-TW" dirty="0"/>
          </a:p>
          <a:p>
            <a:r>
              <a:rPr lang="zh-TW" altLang="en-US" dirty="0"/>
              <a:t>規則：</a:t>
            </a:r>
            <a:endParaRPr lang="en-US" altLang="zh-TW" dirty="0"/>
          </a:p>
          <a:p>
            <a:pPr lvl="1"/>
            <a:r>
              <a:rPr lang="zh-TW" altLang="en-US" dirty="0"/>
              <a:t>在</a:t>
            </a:r>
            <a:r>
              <a:rPr lang="en-US" altLang="zh-TW" dirty="0"/>
              <a:t>1~50</a:t>
            </a:r>
            <a:r>
              <a:rPr lang="zh-TW" altLang="en-US" dirty="0"/>
              <a:t>裡面猜一個數字</a:t>
            </a:r>
            <a:endParaRPr lang="en-US" altLang="zh-TW" dirty="0"/>
          </a:p>
          <a:p>
            <a:pPr lvl="1"/>
            <a:r>
              <a:rPr lang="zh-TW" altLang="en-US" dirty="0"/>
              <a:t>猜測數字後會得到新的提示</a:t>
            </a:r>
            <a:r>
              <a:rPr lang="en-US" altLang="zh-TW" dirty="0"/>
              <a:t>(</a:t>
            </a:r>
            <a:r>
              <a:rPr lang="zh-TW" altLang="en-US" dirty="0"/>
              <a:t>紅框框內</a:t>
            </a:r>
            <a:endParaRPr lang="en-US" altLang="zh-TW" dirty="0"/>
          </a:p>
          <a:p>
            <a:pPr marL="457200" lvl="1" indent="0">
              <a:buNone/>
            </a:pPr>
            <a:r>
              <a:rPr lang="zh-TW" altLang="en-US" dirty="0"/>
              <a:t>顯示的文字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/>
              <a:t>每猜一次猜測次數</a:t>
            </a:r>
            <a:r>
              <a:rPr lang="en-US" altLang="zh-TW" dirty="0"/>
              <a:t>+1</a:t>
            </a:r>
          </a:p>
          <a:p>
            <a:pPr lvl="1"/>
            <a:r>
              <a:rPr lang="zh-TW" altLang="en-US" dirty="0"/>
              <a:t>猜對後顯示猜對且會有最佳紀錄</a:t>
            </a:r>
            <a:endParaRPr lang="en-US" altLang="zh-TW" dirty="0"/>
          </a:p>
          <a:p>
            <a:pPr lvl="1"/>
            <a:r>
              <a:rPr lang="zh-TW" altLang="en-US" dirty="0"/>
              <a:t>按下重新開始後可以進行下一輪遊戲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EFBEDBA-EA5B-4621-A0C1-D944347C2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5018" y="1132515"/>
            <a:ext cx="3445828" cy="5499042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5A0F251F-FA5A-4BA1-8D68-BFC4EF152A57}"/>
              </a:ext>
            </a:extLst>
          </p:cNvPr>
          <p:cNvSpPr/>
          <p:nvPr/>
        </p:nvSpPr>
        <p:spPr>
          <a:xfrm>
            <a:off x="9085276" y="2835479"/>
            <a:ext cx="1107347" cy="3271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84093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E603C5-56EC-4978-93E4-1F088D43E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Q2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F6A2926-8856-42F1-8CFF-6FD3DC4B9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將</a:t>
            </a:r>
            <a:r>
              <a:rPr lang="en-US" altLang="zh-TW" dirty="0"/>
              <a:t>Q2</a:t>
            </a:r>
            <a:r>
              <a:rPr lang="zh-TW" altLang="en-US" dirty="0"/>
              <a:t>的程式放在第二個</a:t>
            </a:r>
            <a:r>
              <a:rPr lang="en-US" altLang="zh-TW" dirty="0"/>
              <a:t>activity</a:t>
            </a:r>
            <a:r>
              <a:rPr lang="zh-TW" altLang="en-US" dirty="0"/>
              <a:t>中</a:t>
            </a:r>
            <a:endParaRPr lang="en-US" altLang="zh-TW" dirty="0"/>
          </a:p>
          <a:p>
            <a:r>
              <a:rPr lang="en-US" altLang="zh-TW" dirty="0"/>
              <a:t>Hint:</a:t>
            </a:r>
          </a:p>
          <a:p>
            <a:r>
              <a:rPr lang="zh-TW" altLang="en-US" dirty="0"/>
              <a:t>在</a:t>
            </a:r>
            <a:r>
              <a:rPr lang="en-US" altLang="zh-TW" dirty="0"/>
              <a:t>Activity_main2.xml</a:t>
            </a:r>
            <a:r>
              <a:rPr lang="zh-TW" altLang="en-US" dirty="0"/>
              <a:t>中</a:t>
            </a:r>
            <a:endParaRPr lang="en-US" altLang="zh-TW" dirty="0"/>
          </a:p>
          <a:p>
            <a:pPr lvl="1"/>
            <a:r>
              <a:rPr lang="zh-TW" altLang="en-US" dirty="0"/>
              <a:t>新增一個</a:t>
            </a:r>
            <a:r>
              <a:rPr lang="en-US" altLang="zh-TW" dirty="0" err="1"/>
              <a:t>EditText</a:t>
            </a:r>
            <a:r>
              <a:rPr lang="zh-TW" altLang="en-US" dirty="0"/>
              <a:t>，用來輸入猜測的數字</a:t>
            </a:r>
            <a:endParaRPr lang="en-US" altLang="zh-TW" dirty="0"/>
          </a:p>
          <a:p>
            <a:pPr lvl="1"/>
            <a:r>
              <a:rPr lang="zh-TW" altLang="en-US" dirty="0"/>
              <a:t>新增一個</a:t>
            </a:r>
            <a:r>
              <a:rPr lang="en-US" altLang="zh-TW" dirty="0"/>
              <a:t>Button</a:t>
            </a:r>
            <a:r>
              <a:rPr lang="zh-TW" altLang="en-US" dirty="0"/>
              <a:t>用來送出猜測的數字</a:t>
            </a:r>
            <a:endParaRPr lang="en-US" altLang="zh-TW" dirty="0"/>
          </a:p>
          <a:p>
            <a:pPr lvl="1"/>
            <a:r>
              <a:rPr lang="zh-TW" altLang="en-US" dirty="0"/>
              <a:t>新增三個</a:t>
            </a:r>
            <a:r>
              <a:rPr lang="en-US" altLang="zh-TW" dirty="0" err="1"/>
              <a:t>TextView</a:t>
            </a:r>
            <a:r>
              <a:rPr lang="zh-TW" altLang="en-US" dirty="0"/>
              <a:t>用來記錄提示、猜測次數、最佳紀錄</a:t>
            </a:r>
            <a:endParaRPr lang="en-US" altLang="zh-TW" dirty="0"/>
          </a:p>
          <a:p>
            <a:pPr lvl="1"/>
            <a:r>
              <a:rPr lang="zh-TW" altLang="en-US" dirty="0"/>
              <a:t>新增一個</a:t>
            </a:r>
            <a:r>
              <a:rPr lang="en-US" altLang="zh-TW" dirty="0"/>
              <a:t>Button</a:t>
            </a:r>
            <a:r>
              <a:rPr lang="zh-TW" altLang="en-US" dirty="0"/>
              <a:t>用於重新開始遊戲</a:t>
            </a:r>
            <a:endParaRPr lang="en-US" altLang="zh-TW" dirty="0"/>
          </a:p>
          <a:p>
            <a:pPr marL="457200" lvl="1" indent="0">
              <a:buNone/>
            </a:pPr>
            <a:r>
              <a:rPr lang="en-US" altLang="zh-TW" dirty="0"/>
              <a:t>(</a:t>
            </a:r>
            <a:r>
              <a:rPr lang="zh-TW" altLang="en-US" dirty="0"/>
              <a:t>如前頁圖示</a:t>
            </a:r>
            <a:r>
              <a:rPr lang="en-US" altLang="zh-TW" dirty="0"/>
              <a:t>)</a:t>
            </a:r>
          </a:p>
          <a:p>
            <a:pPr lvl="1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3883477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2920BB-01BD-4201-8D24-C543CA714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Q2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8E146CD-6094-4318-8F12-2AFB05AF8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在</a:t>
            </a:r>
            <a:r>
              <a:rPr lang="en-US" altLang="zh-TW" dirty="0"/>
              <a:t>MainActivity2.java</a:t>
            </a:r>
            <a:r>
              <a:rPr lang="zh-TW" altLang="en-US" dirty="0"/>
              <a:t>中</a:t>
            </a:r>
            <a:endParaRPr lang="en-US" altLang="zh-TW" dirty="0"/>
          </a:p>
          <a:p>
            <a:pPr lvl="1"/>
            <a:r>
              <a:rPr lang="zh-TW" altLang="en-US" dirty="0"/>
              <a:t>宣告</a:t>
            </a:r>
            <a:r>
              <a:rPr lang="en-US" altLang="zh-TW" dirty="0" err="1"/>
              <a:t>EditText</a:t>
            </a:r>
            <a:r>
              <a:rPr lang="zh-TW" altLang="en-US" dirty="0"/>
              <a:t>、</a:t>
            </a:r>
            <a:r>
              <a:rPr lang="en-US" altLang="zh-TW" dirty="0"/>
              <a:t>Button</a:t>
            </a:r>
            <a:r>
              <a:rPr lang="zh-TW" altLang="en-US" dirty="0"/>
              <a:t>、</a:t>
            </a:r>
            <a:r>
              <a:rPr lang="en-US" altLang="zh-TW" dirty="0" err="1"/>
              <a:t>TextView</a:t>
            </a:r>
            <a:endParaRPr lang="en-US" altLang="zh-TW" dirty="0"/>
          </a:p>
          <a:p>
            <a:pPr lvl="1"/>
            <a:r>
              <a:rPr lang="zh-TW" altLang="en-US" dirty="0"/>
              <a:t>宣告變數</a:t>
            </a:r>
            <a:endParaRPr lang="en-US" altLang="zh-TW" dirty="0"/>
          </a:p>
          <a:p>
            <a:pPr lvl="1"/>
            <a:r>
              <a:rPr lang="zh-TW" altLang="en-US" dirty="0"/>
              <a:t>藉由</a:t>
            </a:r>
            <a:r>
              <a:rPr lang="en-US" altLang="zh-TW" dirty="0" err="1"/>
              <a:t>findViewById</a:t>
            </a:r>
            <a:r>
              <a:rPr lang="zh-TW" altLang="en-US" dirty="0"/>
              <a:t>連結</a:t>
            </a:r>
            <a:r>
              <a:rPr lang="en-US" altLang="zh-TW" dirty="0"/>
              <a:t>xml</a:t>
            </a:r>
            <a:r>
              <a:rPr lang="zh-TW" altLang="en-US" dirty="0"/>
              <a:t>中的元件</a:t>
            </a:r>
            <a:endParaRPr lang="en-US" altLang="zh-TW" dirty="0"/>
          </a:p>
          <a:p>
            <a:pPr lvl="1"/>
            <a:r>
              <a:rPr lang="zh-TW" altLang="en-US" dirty="0"/>
              <a:t>設定</a:t>
            </a:r>
            <a:r>
              <a:rPr lang="en-US" altLang="zh-TW" dirty="0" err="1"/>
              <a:t>randNum</a:t>
            </a:r>
            <a:r>
              <a:rPr lang="en-US" altLang="zh-TW" dirty="0"/>
              <a:t>=</a:t>
            </a:r>
            <a:r>
              <a:rPr lang="sv-SE" altLang="zh-TW" dirty="0"/>
              <a:t>(int) (Math.random() * 50 + 1);</a:t>
            </a:r>
          </a:p>
          <a:p>
            <a:pPr lvl="1"/>
            <a:r>
              <a:rPr lang="zh-TW" altLang="en-US" dirty="0"/>
              <a:t>按下</a:t>
            </a:r>
            <a:r>
              <a:rPr lang="en-US" altLang="zh-TW" dirty="0"/>
              <a:t>”</a:t>
            </a:r>
            <a:r>
              <a:rPr lang="zh-TW" altLang="en-US" dirty="0"/>
              <a:t>送出</a:t>
            </a:r>
            <a:r>
              <a:rPr lang="en-US" altLang="zh-TW" dirty="0"/>
              <a:t>”</a:t>
            </a:r>
            <a:r>
              <a:rPr lang="zh-TW" altLang="en-US" dirty="0"/>
              <a:t>按鈕後的判斷式</a:t>
            </a:r>
            <a:r>
              <a:rPr lang="en-US" altLang="zh-TW" dirty="0"/>
              <a:t>(</a:t>
            </a:r>
            <a:r>
              <a:rPr lang="zh-TW" altLang="en-US" dirty="0"/>
              <a:t>見下頁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/>
              <a:t>設定按下</a:t>
            </a:r>
            <a:r>
              <a:rPr lang="en-US" altLang="zh-TW" dirty="0"/>
              <a:t>”</a:t>
            </a:r>
            <a:r>
              <a:rPr lang="zh-TW" altLang="en-US" dirty="0"/>
              <a:t>重新開始</a:t>
            </a:r>
            <a:r>
              <a:rPr lang="en-US" altLang="zh-TW" dirty="0"/>
              <a:t>”</a:t>
            </a:r>
            <a:r>
              <a:rPr lang="zh-TW" altLang="en-US" dirty="0"/>
              <a:t>按鈕的功能</a:t>
            </a:r>
            <a:endParaRPr lang="en-US" altLang="zh-TW" dirty="0"/>
          </a:p>
          <a:p>
            <a:pPr marL="457200" lvl="1" indent="0">
              <a:buNone/>
            </a:pPr>
            <a:r>
              <a:rPr lang="en-US" altLang="zh-TW" dirty="0"/>
              <a:t>e.g.</a:t>
            </a:r>
            <a:r>
              <a:rPr lang="zh-TW" altLang="en-US" dirty="0"/>
              <a:t>重新選擇</a:t>
            </a:r>
            <a:r>
              <a:rPr lang="en-US" altLang="zh-TW" dirty="0" err="1"/>
              <a:t>randNum</a:t>
            </a:r>
            <a:r>
              <a:rPr lang="zh-TW" altLang="en-US" dirty="0"/>
              <a:t>、</a:t>
            </a:r>
            <a:r>
              <a:rPr lang="en-US" altLang="zh-TW" dirty="0"/>
              <a:t>min/max</a:t>
            </a:r>
            <a:r>
              <a:rPr lang="zh-TW" altLang="en-US" dirty="0"/>
              <a:t>和提示改為初始值、猜測次數歸零</a:t>
            </a:r>
            <a:endParaRPr lang="sv-SE" altLang="zh-TW" dirty="0"/>
          </a:p>
          <a:p>
            <a:pPr marL="457200" lvl="1" indent="0">
              <a:buNone/>
            </a:pP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9CC170D-5B55-4417-AB85-5F251F7FE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1711" y="2791796"/>
            <a:ext cx="2362530" cy="48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5960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7A8616-A343-46DB-AA7C-1FAEA0446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Q2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E9DD790-B0AF-4513-8FF7-B3576D95D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Hint:</a:t>
            </a:r>
          </a:p>
          <a:p>
            <a:pPr lvl="1"/>
            <a:r>
              <a:rPr lang="zh-TW" altLang="en-US" dirty="0"/>
              <a:t>按下</a:t>
            </a:r>
            <a:r>
              <a:rPr lang="en-US" altLang="zh-TW" dirty="0"/>
              <a:t>”</a:t>
            </a:r>
            <a:r>
              <a:rPr lang="zh-TW" altLang="en-US" dirty="0"/>
              <a:t>送出</a:t>
            </a:r>
            <a:r>
              <a:rPr lang="en-US" altLang="zh-TW" dirty="0"/>
              <a:t>”</a:t>
            </a:r>
            <a:r>
              <a:rPr lang="zh-TW" altLang="en-US" dirty="0"/>
              <a:t>按鈕後的判斷式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457200" lvl="1" indent="0">
              <a:buNone/>
            </a:pPr>
            <a:endParaRPr lang="sv-SE" altLang="zh-TW" dirty="0"/>
          </a:p>
          <a:p>
            <a:pPr lvl="1"/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53891A4-C9F8-4502-9C6F-AC21FB715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3024" y="1711351"/>
            <a:ext cx="5934903" cy="494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5730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65B13A-0677-4498-B0DB-356C0E2BC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857500"/>
            <a:ext cx="10972800" cy="1143000"/>
          </a:xfrm>
        </p:spPr>
        <p:txBody>
          <a:bodyPr>
            <a:normAutofit/>
          </a:bodyPr>
          <a:lstStyle/>
          <a:p>
            <a:r>
              <a:rPr lang="en-US" altLang="zh-TW" sz="6600" dirty="0"/>
              <a:t>Q3</a:t>
            </a:r>
            <a:endParaRPr lang="zh-TW" altLang="en-US" sz="6600" dirty="0"/>
          </a:p>
        </p:txBody>
      </p:sp>
    </p:spTree>
    <p:extLst>
      <p:ext uri="{BB962C8B-B14F-4D97-AF65-F5344CB8AC3E}">
        <p14:creationId xmlns:p14="http://schemas.microsoft.com/office/powerpoint/2010/main" val="828954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5B3929-9D58-41E8-B1B4-1D114DE4B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評分標準 </a:t>
            </a:r>
            <a:r>
              <a:rPr lang="en-US" altLang="zh-TW" dirty="0"/>
              <a:t>&amp; </a:t>
            </a:r>
            <a:r>
              <a:rPr lang="zh-TW" altLang="en-US" dirty="0"/>
              <a:t>注意事項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2D010D5-AF8C-45AE-9E77-B521A0A88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出席   </a:t>
            </a:r>
            <a:r>
              <a:rPr lang="en-US" altLang="zh-TW" dirty="0"/>
              <a:t>30%</a:t>
            </a:r>
          </a:p>
          <a:p>
            <a:r>
              <a:rPr lang="en-US" altLang="zh-TW" dirty="0"/>
              <a:t>Demo 30%</a:t>
            </a:r>
          </a:p>
          <a:p>
            <a:r>
              <a:rPr lang="zh-TW" altLang="en-US" dirty="0"/>
              <a:t>結報   </a:t>
            </a:r>
            <a:r>
              <a:rPr lang="en-US" altLang="zh-TW" dirty="0"/>
              <a:t>4</a:t>
            </a:r>
            <a:r>
              <a:rPr lang="en-US" altLang="zh-TW"/>
              <a:t>0</a:t>
            </a:r>
            <a:r>
              <a:rPr lang="en-US" altLang="zh-TW" dirty="0"/>
              <a:t>%</a:t>
            </a:r>
          </a:p>
          <a:p>
            <a:pPr lvl="1"/>
            <a:r>
              <a:rPr lang="en-US" altLang="zh-TW" dirty="0"/>
              <a:t>e3</a:t>
            </a:r>
            <a:r>
              <a:rPr lang="zh-TW" altLang="en-US" dirty="0"/>
              <a:t>上有學習單</a:t>
            </a:r>
            <a:endParaRPr lang="en-US" altLang="zh-TW" dirty="0"/>
          </a:p>
          <a:p>
            <a:pPr lvl="1"/>
            <a:r>
              <a:rPr lang="zh-TW" altLang="en-US" dirty="0"/>
              <a:t>檔名：</a:t>
            </a:r>
            <a:r>
              <a:rPr lang="zh-TW" altLang="en-US" dirty="0">
                <a:solidFill>
                  <a:srgbClr val="FF0000"/>
                </a:solidFill>
              </a:rPr>
              <a:t>學號</a:t>
            </a:r>
            <a:r>
              <a:rPr lang="en-US" altLang="zh-TW" dirty="0">
                <a:solidFill>
                  <a:srgbClr val="FF0000"/>
                </a:solidFill>
              </a:rPr>
              <a:t>_</a:t>
            </a:r>
            <a:r>
              <a:rPr lang="zh-TW" altLang="en-US" dirty="0">
                <a:solidFill>
                  <a:srgbClr val="FF0000"/>
                </a:solidFill>
              </a:rPr>
              <a:t>姓名</a:t>
            </a:r>
            <a:r>
              <a:rPr lang="en-US" altLang="zh-TW" dirty="0">
                <a:solidFill>
                  <a:srgbClr val="FF0000"/>
                </a:solidFill>
              </a:rPr>
              <a:t>_Labx.pdf</a:t>
            </a:r>
            <a:endParaRPr lang="en-US" altLang="zh-TW" dirty="0"/>
          </a:p>
          <a:p>
            <a:pPr lvl="1"/>
            <a:r>
              <a:rPr lang="zh-TW" altLang="en-US" dirty="0"/>
              <a:t>交</a:t>
            </a:r>
            <a:r>
              <a:rPr lang="en-US" altLang="zh-TW" dirty="0">
                <a:solidFill>
                  <a:srgbClr val="FF0000"/>
                </a:solidFill>
              </a:rPr>
              <a:t>pdf</a:t>
            </a:r>
            <a:r>
              <a:rPr lang="zh-TW" altLang="en-US" dirty="0"/>
              <a:t>到對應的資料夾中 </a:t>
            </a:r>
            <a:r>
              <a:rPr lang="en-US" altLang="zh-TW" dirty="0"/>
              <a:t>(</a:t>
            </a:r>
            <a:r>
              <a:rPr lang="zh-TW" altLang="en-US" dirty="0"/>
              <a:t>期限一週</a:t>
            </a:r>
            <a:r>
              <a:rPr lang="en-US" altLang="zh-TW" dirty="0"/>
              <a:t>)</a:t>
            </a:r>
          </a:p>
          <a:p>
            <a:pPr marL="457200" lvl="1" indent="0">
              <a:buNone/>
            </a:pPr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348502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EE18EF-2E71-47FC-8DDC-DEAFF745A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接收</a:t>
            </a:r>
            <a:r>
              <a:rPr lang="en-US" altLang="zh-TW" dirty="0"/>
              <a:t>bundle</a:t>
            </a:r>
            <a:r>
              <a:rPr lang="zh-TW" altLang="en-US" dirty="0"/>
              <a:t>的資料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1FBE11F-A364-4286-ACB5-53F671064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Bundle bundle = </a:t>
            </a:r>
            <a:r>
              <a:rPr lang="en-US" altLang="zh-TW" dirty="0" err="1"/>
              <a:t>this.getIntent</a:t>
            </a:r>
            <a:r>
              <a:rPr lang="en-US" altLang="zh-TW" dirty="0"/>
              <a:t>().</a:t>
            </a:r>
            <a:r>
              <a:rPr lang="en-US" altLang="zh-TW" dirty="0" err="1"/>
              <a:t>getExtras</a:t>
            </a:r>
            <a:r>
              <a:rPr lang="en-US" altLang="zh-TW" dirty="0"/>
              <a:t>();</a:t>
            </a:r>
          </a:p>
          <a:p>
            <a:pPr marL="0" indent="0">
              <a:buNone/>
            </a:pPr>
            <a:r>
              <a:rPr lang="en-US" altLang="zh-TW" dirty="0"/>
              <a:t>    String “</a:t>
            </a:r>
            <a:r>
              <a:rPr lang="zh-TW" altLang="en-US" dirty="0"/>
              <a:t>變數名稱</a:t>
            </a:r>
            <a:r>
              <a:rPr lang="en-US" altLang="zh-TW" dirty="0"/>
              <a:t>” = (String)</a:t>
            </a:r>
            <a:r>
              <a:rPr lang="en-US" altLang="zh-TW" dirty="0" err="1"/>
              <a:t>bundle.getString</a:t>
            </a:r>
            <a:r>
              <a:rPr lang="en-US" altLang="zh-TW" dirty="0"/>
              <a:t>(“</a:t>
            </a:r>
            <a:r>
              <a:rPr lang="zh-TW" altLang="en-US" dirty="0"/>
              <a:t>在</a:t>
            </a:r>
            <a:r>
              <a:rPr lang="en-US" altLang="zh-TW" dirty="0"/>
              <a:t>bundle</a:t>
            </a:r>
            <a:r>
              <a:rPr lang="zh-TW" altLang="en-US" dirty="0"/>
              <a:t>內的變數名稱</a:t>
            </a:r>
            <a:r>
              <a:rPr lang="en-US" altLang="zh-TW" dirty="0"/>
              <a:t>”);</a:t>
            </a:r>
          </a:p>
          <a:p>
            <a:r>
              <a:rPr lang="zh-TW" altLang="en-US" dirty="0"/>
              <a:t>接收上個</a:t>
            </a:r>
            <a:r>
              <a:rPr lang="en" altLang="zh-TW" dirty="0"/>
              <a:t>activity</a:t>
            </a:r>
            <a:r>
              <a:rPr lang="zh-TW" altLang="en-US" dirty="0"/>
              <a:t>的資料傳遞時，要放在</a:t>
            </a:r>
            <a:r>
              <a:rPr lang="en" altLang="zh-TW" dirty="0" err="1"/>
              <a:t>onCreate</a:t>
            </a:r>
            <a:r>
              <a:rPr lang="en" altLang="zh-TW" dirty="0"/>
              <a:t> </a:t>
            </a:r>
            <a:r>
              <a:rPr lang="zh-TW" altLang="en-US" dirty="0"/>
              <a:t>後才可以 不然還沒初始化就接收</a:t>
            </a:r>
            <a:r>
              <a:rPr lang="en-US" altLang="zh-TW" dirty="0"/>
              <a:t>app</a:t>
            </a:r>
            <a:r>
              <a:rPr lang="zh-TW" altLang="en-US" dirty="0"/>
              <a:t>會閃退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977B867-C9B5-4B07-9D5D-1E9050ADF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7937" y="1711351"/>
            <a:ext cx="5557541" cy="1461345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178647C2-85A3-4BA0-8904-459B4D625651}"/>
              </a:ext>
            </a:extLst>
          </p:cNvPr>
          <p:cNvSpPr/>
          <p:nvPr/>
        </p:nvSpPr>
        <p:spPr>
          <a:xfrm>
            <a:off x="3162649" y="2610635"/>
            <a:ext cx="5025006" cy="5620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04565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EE18EF-2E71-47FC-8DDC-DEAFF745A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Q3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1FBE11F-A364-4286-ACB5-53F671064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在剛剛</a:t>
            </a:r>
            <a:r>
              <a:rPr lang="en-US" altLang="zh-TW" dirty="0"/>
              <a:t>Q2</a:t>
            </a:r>
            <a:r>
              <a:rPr lang="zh-TW" altLang="en-US" dirty="0"/>
              <a:t>                                   的下面接收</a:t>
            </a:r>
            <a:r>
              <a:rPr lang="en-US" altLang="zh-TW" dirty="0"/>
              <a:t>Q1</a:t>
            </a:r>
            <a:r>
              <a:rPr lang="zh-TW" altLang="en-US" dirty="0"/>
              <a:t>傳送的資料</a:t>
            </a:r>
            <a:endParaRPr lang="en-US" altLang="zh-TW" dirty="0"/>
          </a:p>
          <a:p>
            <a:r>
              <a:rPr lang="zh-TW" altLang="en-US" dirty="0"/>
              <a:t>在剛剛</a:t>
            </a:r>
            <a:r>
              <a:rPr lang="en-US" altLang="zh-TW" dirty="0"/>
              <a:t>Q2</a:t>
            </a:r>
            <a:r>
              <a:rPr lang="zh-TW" altLang="en-US" dirty="0"/>
              <a:t>的介面，新增一個</a:t>
            </a:r>
            <a:r>
              <a:rPr lang="en-US" altLang="zh-TW" dirty="0"/>
              <a:t>Button</a:t>
            </a:r>
            <a:r>
              <a:rPr lang="zh-TW" altLang="en-US" dirty="0"/>
              <a:t>用來轉到下一個</a:t>
            </a:r>
            <a:r>
              <a:rPr lang="en-US" altLang="zh-TW" dirty="0"/>
              <a:t>activity</a:t>
            </a:r>
          </a:p>
          <a:p>
            <a:r>
              <a:rPr lang="zh-TW" altLang="en-US" dirty="0"/>
              <a:t>步驟：</a:t>
            </a:r>
            <a:endParaRPr lang="en-US" altLang="zh-TW" dirty="0"/>
          </a:p>
          <a:p>
            <a:pPr lvl="1"/>
            <a:r>
              <a:rPr lang="zh-TW" altLang="en-US" dirty="0"/>
              <a:t>宣告新的</a:t>
            </a:r>
            <a:r>
              <a:rPr lang="en-US" altLang="zh-TW" dirty="0"/>
              <a:t>Button</a:t>
            </a:r>
            <a:r>
              <a:rPr lang="zh-TW" altLang="en-US" dirty="0"/>
              <a:t>、</a:t>
            </a:r>
            <a:r>
              <a:rPr lang="en-US" altLang="zh-TW" dirty="0" err="1"/>
              <a:t>findViewById</a:t>
            </a:r>
            <a:endParaRPr lang="en-US" altLang="zh-TW" dirty="0"/>
          </a:p>
          <a:p>
            <a:pPr lvl="1"/>
            <a:r>
              <a:rPr lang="zh-TW" altLang="en-US" dirty="0"/>
              <a:t>新建立一個空的</a:t>
            </a:r>
            <a:r>
              <a:rPr lang="en-US" altLang="zh-TW" dirty="0"/>
              <a:t>activity</a:t>
            </a:r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B386EAD-E65E-417C-A480-D8BCE399FF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73" r="4461" b="15458"/>
          <a:stretch/>
        </p:blipFill>
        <p:spPr>
          <a:xfrm>
            <a:off x="8089782" y="2899216"/>
            <a:ext cx="2706849" cy="3779274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8E8D6DD6-ECE9-44A9-9953-4C52BBF98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7692" y="1783674"/>
            <a:ext cx="3153215" cy="447737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A82E6A99-01BE-4A52-AF78-3909994F6EE4}"/>
              </a:ext>
            </a:extLst>
          </p:cNvPr>
          <p:cNvSpPr/>
          <p:nvPr/>
        </p:nvSpPr>
        <p:spPr>
          <a:xfrm>
            <a:off x="9672506" y="2899216"/>
            <a:ext cx="968767" cy="4211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48471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DB2655-2879-4AC2-BA39-910C6D4EB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Q3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A3FB21-A5C5-433E-865F-414D8CAE2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在</a:t>
            </a:r>
            <a:r>
              <a:rPr lang="en-US" altLang="zh-TW" dirty="0"/>
              <a:t>MainActivity2.java</a:t>
            </a:r>
            <a:r>
              <a:rPr lang="zh-TW" altLang="en-US" dirty="0"/>
              <a:t>中</a:t>
            </a:r>
            <a:endParaRPr lang="en-US" altLang="zh-TW" dirty="0"/>
          </a:p>
          <a:p>
            <a:pPr lvl="1"/>
            <a:r>
              <a:rPr lang="zh-TW" altLang="en-US" dirty="0"/>
              <a:t>剛剛新設置的</a:t>
            </a:r>
            <a:r>
              <a:rPr lang="en-US" altLang="zh-TW" dirty="0"/>
              <a:t>button</a:t>
            </a:r>
            <a:r>
              <a:rPr lang="zh-TW" altLang="en-US" dirty="0"/>
              <a:t>的</a:t>
            </a:r>
            <a:r>
              <a:rPr lang="en-US" altLang="zh-TW" dirty="0" err="1"/>
              <a:t>setOnClickListener</a:t>
            </a:r>
            <a:r>
              <a:rPr lang="zh-TW" altLang="en-US" dirty="0"/>
              <a:t>裡面要把</a:t>
            </a:r>
            <a:r>
              <a:rPr lang="en-US" altLang="zh-TW" dirty="0"/>
              <a:t>Q1</a:t>
            </a:r>
            <a:r>
              <a:rPr lang="zh-TW" altLang="en-US" dirty="0"/>
              <a:t>的學號、姓名以及</a:t>
            </a:r>
            <a:r>
              <a:rPr lang="en-US" altLang="zh-TW" dirty="0"/>
              <a:t>Q2</a:t>
            </a:r>
            <a:r>
              <a:rPr lang="zh-TW" altLang="en-US" dirty="0"/>
              <a:t>得到的最佳紀錄一起傳到新的</a:t>
            </a:r>
            <a:r>
              <a:rPr lang="en-US" altLang="zh-TW" dirty="0"/>
              <a:t>activity</a:t>
            </a:r>
          </a:p>
          <a:p>
            <a:endParaRPr lang="en-US" altLang="zh-TW" dirty="0"/>
          </a:p>
          <a:p>
            <a:pPr lvl="1"/>
            <a:r>
              <a:rPr lang="en-US" altLang="zh-TW" dirty="0"/>
              <a:t>Hint:</a:t>
            </a:r>
            <a:r>
              <a:rPr lang="zh-TW" altLang="en-US" dirty="0"/>
              <a:t>要傳數字可以用</a:t>
            </a:r>
            <a:r>
              <a:rPr lang="en-US" altLang="zh-TW" dirty="0" err="1"/>
              <a:t>bundle.putInt</a:t>
            </a:r>
            <a:r>
              <a:rPr lang="en-US" altLang="zh-TW" dirty="0"/>
              <a:t>(“</a:t>
            </a:r>
            <a:r>
              <a:rPr lang="zh-TW" altLang="en-US" dirty="0"/>
              <a:t>變數名稱</a:t>
            </a:r>
            <a:r>
              <a:rPr lang="en-US" altLang="zh-TW" dirty="0"/>
              <a:t>”, </a:t>
            </a:r>
            <a:r>
              <a:rPr lang="zh-TW" altLang="en-US" dirty="0"/>
              <a:t>變數的內容</a:t>
            </a:r>
            <a:r>
              <a:rPr lang="en-US" altLang="zh-TW" dirty="0"/>
              <a:t>);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613187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0B49E5-32D3-4EDB-B4C2-CC2743796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Q3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AF9C55-07DB-42AE-A781-FC4C17479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/>
          </a:p>
          <a:p>
            <a:r>
              <a:rPr lang="zh-TW" altLang="en-US" dirty="0"/>
              <a:t>加入</a:t>
            </a:r>
            <a:r>
              <a:rPr lang="en-US" altLang="zh-TW" dirty="0"/>
              <a:t>back button</a:t>
            </a:r>
            <a:r>
              <a:rPr lang="zh-TW" altLang="en-US" dirty="0"/>
              <a:t>，在按下之後回到主頁面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2F0C3E2-532C-4781-A8F4-2CBBC22D49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5449" y="1190249"/>
            <a:ext cx="2876951" cy="5391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636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B2F273-BE0B-4D7D-B50D-DC34DE681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課程大綱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036A1A-E5D2-4A8F-BA9D-F429DDB80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Android Studio Intent &amp; Bundle</a:t>
            </a:r>
          </a:p>
          <a:p>
            <a:endParaRPr lang="en-US" altLang="zh-TW" dirty="0"/>
          </a:p>
          <a:p>
            <a:r>
              <a:rPr lang="en-US" altLang="zh-TW" dirty="0"/>
              <a:t>Android Studio </a:t>
            </a:r>
            <a:r>
              <a:rPr lang="zh-TW" altLang="en-US" dirty="0"/>
              <a:t>猜數字小程式</a:t>
            </a:r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48967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24F209-06D9-4881-A025-294CD4627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Demo</a:t>
            </a:r>
            <a:r>
              <a:rPr lang="zh-TW" altLang="en-US" dirty="0"/>
              <a:t>項目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628924-656F-4C83-995D-057ED91F0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Q1:</a:t>
            </a:r>
            <a:r>
              <a:rPr lang="zh-TW" altLang="en-US" dirty="0"/>
              <a:t> 換頁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Q2:</a:t>
            </a:r>
            <a:r>
              <a:rPr lang="zh-TW" altLang="en-US" dirty="0"/>
              <a:t> 猜數字小程式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Q3:</a:t>
            </a:r>
            <a:r>
              <a:rPr lang="zh-TW" altLang="en-US" dirty="0"/>
              <a:t> </a:t>
            </a:r>
            <a:r>
              <a:rPr lang="en-US" altLang="zh-TW" dirty="0" err="1"/>
              <a:t>Intent&amp;Bundle</a:t>
            </a:r>
            <a:endParaRPr lang="en-US" altLang="zh-TW" dirty="0"/>
          </a:p>
          <a:p>
            <a:endParaRPr lang="en-US" altLang="zh-TW" dirty="0"/>
          </a:p>
          <a:p>
            <a:pPr lvl="1"/>
            <a:r>
              <a:rPr lang="en-US" altLang="zh-TW" dirty="0"/>
              <a:t>Q1</a:t>
            </a:r>
            <a:r>
              <a:rPr lang="zh-TW" altLang="en-US" dirty="0"/>
              <a:t>、</a:t>
            </a:r>
            <a:r>
              <a:rPr lang="en-US" altLang="zh-TW" dirty="0"/>
              <a:t>Q2</a:t>
            </a:r>
            <a:r>
              <a:rPr lang="zh-TW" altLang="en-US" dirty="0"/>
              <a:t>、</a:t>
            </a:r>
            <a:r>
              <a:rPr lang="en-US" altLang="zh-TW" dirty="0"/>
              <a:t>Q3</a:t>
            </a:r>
            <a:r>
              <a:rPr lang="zh-TW" altLang="en-US" dirty="0"/>
              <a:t>皆寫在同一個專案內，開專案時</a:t>
            </a:r>
            <a:r>
              <a:rPr lang="en-US" altLang="zh-TW" dirty="0"/>
              <a:t>language</a:t>
            </a:r>
            <a:r>
              <a:rPr lang="zh-TW" altLang="en-US" dirty="0"/>
              <a:t>記得選</a:t>
            </a:r>
            <a:r>
              <a:rPr lang="en-US" altLang="zh-TW" dirty="0"/>
              <a:t>Java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20540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EB90E9-570C-43D3-9207-9D6762235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Intent(</a:t>
            </a:r>
            <a:r>
              <a:rPr lang="zh-TW" altLang="en-US" dirty="0"/>
              <a:t>意圖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EB8CE5E-BADA-4B6E-928D-EBC5A4DAE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在</a:t>
            </a:r>
            <a:r>
              <a:rPr lang="en-US" altLang="zh-TW" dirty="0"/>
              <a:t>activity</a:t>
            </a:r>
            <a:r>
              <a:rPr lang="zh-TW" altLang="en-US" dirty="0"/>
              <a:t>之間轉換時使用</a:t>
            </a:r>
            <a:endParaRPr lang="en-US" altLang="zh-TW" dirty="0"/>
          </a:p>
          <a:p>
            <a:r>
              <a:rPr lang="zh-TW" altLang="en-US" dirty="0"/>
              <a:t>可以用來傳遞資料</a:t>
            </a:r>
            <a:endParaRPr lang="en-US" altLang="zh-TW" dirty="0"/>
          </a:p>
          <a:p>
            <a:r>
              <a:rPr lang="zh-TW" altLang="en-US" dirty="0"/>
              <a:t>使用</a:t>
            </a:r>
            <a:r>
              <a:rPr lang="en-US" altLang="zh-TW" dirty="0"/>
              <a:t>.</a:t>
            </a:r>
            <a:r>
              <a:rPr lang="en-US" altLang="zh-TW" dirty="0" err="1"/>
              <a:t>putExtra</a:t>
            </a:r>
            <a:r>
              <a:rPr lang="en-US" altLang="zh-TW" dirty="0"/>
              <a:t>()</a:t>
            </a:r>
            <a:r>
              <a:rPr lang="zh-TW" altLang="en-US" dirty="0"/>
              <a:t>加入資料到</a:t>
            </a:r>
            <a:r>
              <a:rPr lang="en-US" altLang="zh-TW" dirty="0"/>
              <a:t>intent</a:t>
            </a:r>
            <a:r>
              <a:rPr lang="zh-TW" altLang="en-US" dirty="0"/>
              <a:t>內，</a:t>
            </a:r>
            <a:r>
              <a:rPr lang="en-US" altLang="zh-TW" dirty="0" err="1"/>
              <a:t>getIntent</a:t>
            </a:r>
            <a:r>
              <a:rPr lang="en-US" altLang="zh-TW" dirty="0"/>
              <a:t>()</a:t>
            </a:r>
            <a:r>
              <a:rPr lang="zh-TW" altLang="en-US" dirty="0"/>
              <a:t>接收</a:t>
            </a:r>
            <a:r>
              <a:rPr lang="en-US" altLang="zh-TW" dirty="0"/>
              <a:t>intent</a:t>
            </a:r>
          </a:p>
          <a:p>
            <a:r>
              <a:rPr lang="zh-TW" altLang="en-US" dirty="0"/>
              <a:t>主要在傳值</a:t>
            </a:r>
          </a:p>
        </p:txBody>
      </p:sp>
    </p:spTree>
    <p:extLst>
      <p:ext uri="{BB962C8B-B14F-4D97-AF65-F5344CB8AC3E}">
        <p14:creationId xmlns:p14="http://schemas.microsoft.com/office/powerpoint/2010/main" val="1713540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0DCEB7-27E2-4915-BC44-B68552710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Bundle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759BD73-3818-4B91-BFAF-1912BCDFC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在不同</a:t>
            </a:r>
            <a:r>
              <a:rPr lang="en-US" altLang="zh-TW" dirty="0"/>
              <a:t>activity</a:t>
            </a:r>
            <a:r>
              <a:rPr lang="zh-TW" altLang="en-US" dirty="0"/>
              <a:t>之間傳遞資料</a:t>
            </a:r>
            <a:endParaRPr lang="en-US" altLang="zh-TW" dirty="0"/>
          </a:p>
          <a:p>
            <a:r>
              <a:rPr lang="zh-TW" altLang="en-US" dirty="0"/>
              <a:t>需要</a:t>
            </a:r>
            <a:r>
              <a:rPr lang="en-US" altLang="zh-TW" dirty="0"/>
              <a:t>Intent</a:t>
            </a:r>
            <a:r>
              <a:rPr lang="zh-TW" altLang="en-US" dirty="0"/>
              <a:t>協助才能完成資料傳遞</a:t>
            </a:r>
            <a:endParaRPr lang="en-US" altLang="zh-TW" dirty="0"/>
          </a:p>
          <a:p>
            <a:r>
              <a:rPr lang="zh-TW" altLang="en-US" dirty="0"/>
              <a:t>使用</a:t>
            </a:r>
            <a:r>
              <a:rPr lang="en-US" altLang="zh-TW" dirty="0"/>
              <a:t>.</a:t>
            </a:r>
            <a:r>
              <a:rPr lang="en-US" altLang="zh-TW" dirty="0" err="1"/>
              <a:t>putExtras</a:t>
            </a:r>
            <a:r>
              <a:rPr lang="en-US" altLang="zh-TW" dirty="0"/>
              <a:t>(bundle)</a:t>
            </a:r>
            <a:r>
              <a:rPr lang="zh-TW" altLang="en-US" dirty="0"/>
              <a:t>傳送</a:t>
            </a:r>
            <a:r>
              <a:rPr lang="en-US" altLang="zh-TW" dirty="0"/>
              <a:t>bundle</a:t>
            </a:r>
            <a:r>
              <a:rPr lang="zh-TW" altLang="en-US" dirty="0"/>
              <a:t>，</a:t>
            </a:r>
            <a:r>
              <a:rPr lang="en-US" altLang="zh-TW" dirty="0"/>
              <a:t>.</a:t>
            </a:r>
            <a:r>
              <a:rPr lang="en-US" altLang="zh-TW" dirty="0" err="1"/>
              <a:t>getExtras</a:t>
            </a:r>
            <a:r>
              <a:rPr lang="en-US" altLang="zh-TW" dirty="0"/>
              <a:t>()</a:t>
            </a:r>
            <a:r>
              <a:rPr lang="zh-TW" altLang="en-US" dirty="0"/>
              <a:t>接收</a:t>
            </a:r>
            <a:r>
              <a:rPr lang="en-US" altLang="zh-TW" dirty="0"/>
              <a:t>bundle</a:t>
            </a:r>
          </a:p>
          <a:p>
            <a:r>
              <a:rPr lang="zh-TW" altLang="en-US" dirty="0"/>
              <a:t>可以傳遞複數種資料</a:t>
            </a:r>
            <a:endParaRPr lang="en-US" altLang="zh-TW" dirty="0"/>
          </a:p>
          <a:p>
            <a:r>
              <a:rPr lang="zh-TW" altLang="en-US" dirty="0"/>
              <a:t>主要在傳資料</a:t>
            </a:r>
            <a:endParaRPr lang="en-US" altLang="zh-TW" dirty="0"/>
          </a:p>
          <a:p>
            <a:pPr lvl="1"/>
            <a:r>
              <a:rPr lang="zh-TW" altLang="en-US" dirty="0"/>
              <a:t>傳</a:t>
            </a:r>
            <a:r>
              <a:rPr lang="en-US" altLang="zh-TW" dirty="0"/>
              <a:t>String</a:t>
            </a:r>
            <a:r>
              <a:rPr lang="zh-TW" altLang="en-US" dirty="0"/>
              <a:t>的資料時要用 </a:t>
            </a:r>
            <a:r>
              <a:rPr lang="en-US" altLang="zh-TW" dirty="0"/>
              <a:t>.</a:t>
            </a:r>
            <a:r>
              <a:rPr lang="en-US" altLang="zh-TW" dirty="0" err="1"/>
              <a:t>putString</a:t>
            </a:r>
            <a:r>
              <a:rPr lang="en-US" altLang="zh-TW" dirty="0"/>
              <a:t>(   )</a:t>
            </a:r>
          </a:p>
          <a:p>
            <a:pPr lvl="1"/>
            <a:r>
              <a:rPr lang="zh-TW" altLang="en-US" dirty="0"/>
              <a:t>傳</a:t>
            </a:r>
            <a:r>
              <a:rPr lang="en-US" altLang="zh-TW" dirty="0"/>
              <a:t>Int</a:t>
            </a:r>
            <a:r>
              <a:rPr lang="zh-TW" altLang="en-US" dirty="0"/>
              <a:t>的資料時要用  </a:t>
            </a:r>
            <a:r>
              <a:rPr lang="en-US" altLang="zh-TW" dirty="0"/>
              <a:t>.</a:t>
            </a:r>
            <a:r>
              <a:rPr lang="en-US" altLang="zh-TW" dirty="0" err="1"/>
              <a:t>putInt</a:t>
            </a:r>
            <a:r>
              <a:rPr lang="en-US" altLang="zh-TW" dirty="0"/>
              <a:t>(   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19539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402E87-7669-4264-B4D5-999E5082B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假設從頁面</a:t>
            </a:r>
            <a:r>
              <a:rPr lang="en-US" altLang="zh-TW" dirty="0"/>
              <a:t>A</a:t>
            </a:r>
            <a:r>
              <a:rPr lang="zh-TW" altLang="en-US" dirty="0"/>
              <a:t>傳遞到</a:t>
            </a:r>
            <a:r>
              <a:rPr lang="en-US" altLang="zh-TW" dirty="0"/>
              <a:t>B</a:t>
            </a:r>
            <a:r>
              <a:rPr lang="zh-TW" altLang="en-US" dirty="0"/>
              <a:t>，再傳遞到</a:t>
            </a:r>
            <a:r>
              <a:rPr lang="en-US" altLang="zh-TW" dirty="0"/>
              <a:t>C </a:t>
            </a:r>
            <a:r>
              <a:rPr lang="en-US" altLang="zh-TW" sz="4000" dirty="0"/>
              <a:t>(Intent)</a:t>
            </a:r>
            <a:endParaRPr lang="zh-TW" altLang="en-US" sz="4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67BF28C-BC8D-4298-8E7B-5951FC7F8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3510C8D-3C5D-4929-AC0E-C854625F11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6757" y="1628800"/>
            <a:ext cx="8678486" cy="506800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4CEF44D3-ADA0-4DE2-AF09-D9B1D7FCB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3119" y="2051415"/>
            <a:ext cx="2958227" cy="1071451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D0814921-0082-433B-88AD-200927A0F6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5480" y="4016277"/>
            <a:ext cx="4867954" cy="819264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BD00312B-3FC7-4F0E-91BC-FD43A8DBC8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3434" y="4016275"/>
            <a:ext cx="3567912" cy="819265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A98C7693-041B-4840-A05F-5A2CFA572C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0277" y="5366831"/>
            <a:ext cx="2901069" cy="1267003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24835972-F198-403A-9F5B-D845EA09C5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5480" y="2051415"/>
            <a:ext cx="5477639" cy="1066949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698E2428-367A-41A5-B3E9-CBB7F0775D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5480" y="5366832"/>
            <a:ext cx="5534797" cy="1267002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D3252B97-B82C-4398-A8E9-F41E55CFB4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23376" y="2673959"/>
            <a:ext cx="424119" cy="18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114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6AA475-EB3A-42E4-B3A5-25E9D5B91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sz="5300" dirty="0"/>
              <a:t>假設從頁面</a:t>
            </a:r>
            <a:r>
              <a:rPr lang="en-US" altLang="zh-TW" sz="5300" dirty="0"/>
              <a:t>A</a:t>
            </a:r>
            <a:r>
              <a:rPr lang="zh-TW" altLang="en-US" sz="5300" dirty="0"/>
              <a:t>傳遞到</a:t>
            </a:r>
            <a:r>
              <a:rPr lang="en-US" altLang="zh-TW" sz="5300" dirty="0"/>
              <a:t>B</a:t>
            </a:r>
            <a:r>
              <a:rPr lang="zh-TW" altLang="en-US" sz="5300" dirty="0"/>
              <a:t>，再傳遞到</a:t>
            </a:r>
            <a:r>
              <a:rPr lang="en-US" altLang="zh-TW" sz="5300" dirty="0"/>
              <a:t>C </a:t>
            </a:r>
            <a:r>
              <a:rPr lang="en-US" altLang="zh-TW" sz="4400" dirty="0"/>
              <a:t>(Bundle)</a:t>
            </a:r>
            <a:endParaRPr lang="zh-TW" altLang="en-US" sz="4400" dirty="0"/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AE62ED0E-80C5-4DAD-B889-5B122E14FB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66944" y="3645648"/>
            <a:ext cx="3658111" cy="657317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9361EA8D-FF4F-49A1-A49B-2DBF8FA005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6283" y="1628800"/>
            <a:ext cx="8659433" cy="5039428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302CC89-B2F1-4A85-8AAC-F21F55BA5E2A}"/>
              </a:ext>
            </a:extLst>
          </p:cNvPr>
          <p:cNvSpPr/>
          <p:nvPr/>
        </p:nvSpPr>
        <p:spPr>
          <a:xfrm>
            <a:off x="8164038" y="6566113"/>
            <a:ext cx="4027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https://www.gushiciku.cn/pl/2Ryo/zh-tw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6A9F47E-7E1F-41BD-821F-9D2BFCDA1D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5526" y="2130804"/>
            <a:ext cx="5984958" cy="147646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72FB823-DC91-4AB0-BE5C-5CB641E19B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0485" y="2130803"/>
            <a:ext cx="2455989" cy="1476463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99F85A27-C6CF-4E80-A5E3-ED517124E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9547" y="4092949"/>
            <a:ext cx="3658111" cy="657317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0CBA7B0E-D6F5-49DF-B818-7E62542C92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5697" y="4092949"/>
            <a:ext cx="4800777" cy="657317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498D19C4-09AF-445D-9721-EF8B1ADC8B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59547" y="5222887"/>
            <a:ext cx="5229955" cy="1305107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7394117A-937A-463A-919C-D4736452C7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9502" y="5222887"/>
            <a:ext cx="3226972" cy="1305107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803B0A3B-545C-49A7-B169-21C64893C3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29936" y="5498920"/>
            <a:ext cx="5001323" cy="200053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53D00660-A427-4C0D-9D20-6AF51EDB9F7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56948" y="2368921"/>
            <a:ext cx="5060255" cy="209579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CD25892D-52A6-43DE-98B5-168D03E2CC9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96556" y="5678267"/>
            <a:ext cx="2257740" cy="228632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48D8E82E-86AD-46FA-B326-C3EFAF14DB6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11941" y="4297305"/>
            <a:ext cx="3553321" cy="22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687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F84463-E6DD-442C-A5C9-7087B32AC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建立一個空的</a:t>
            </a:r>
            <a:r>
              <a:rPr lang="en-US" altLang="zh-TW" dirty="0"/>
              <a:t>activity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6CDEEB9-AC25-4C4C-BF04-20456F041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985" y="1628920"/>
            <a:ext cx="3091197" cy="299681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BAD35F1E-9CAC-4AE4-ABDF-3743C406CE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6761" y="2949021"/>
            <a:ext cx="1727621" cy="3110337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A84F2374-C093-4582-9C61-D30C9F42FB7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9678"/>
          <a:stretch/>
        </p:blipFill>
        <p:spPr>
          <a:xfrm>
            <a:off x="5074382" y="4971652"/>
            <a:ext cx="2972443" cy="1581852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8A72AC04-48AD-4806-8457-630D99117649}"/>
              </a:ext>
            </a:extLst>
          </p:cNvPr>
          <p:cNvSpPr/>
          <p:nvPr/>
        </p:nvSpPr>
        <p:spPr>
          <a:xfrm>
            <a:off x="245985" y="2599768"/>
            <a:ext cx="1142158" cy="1918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9E84FC7-5620-4CB4-AA8C-86FA628582AA}"/>
              </a:ext>
            </a:extLst>
          </p:cNvPr>
          <p:cNvSpPr/>
          <p:nvPr/>
        </p:nvSpPr>
        <p:spPr>
          <a:xfrm>
            <a:off x="418675" y="2870155"/>
            <a:ext cx="640067" cy="1918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42F9C52-ED34-4C9C-AAB2-61563C6BCEB0}"/>
              </a:ext>
            </a:extLst>
          </p:cNvPr>
          <p:cNvSpPr/>
          <p:nvPr/>
        </p:nvSpPr>
        <p:spPr>
          <a:xfrm>
            <a:off x="1097891" y="2949021"/>
            <a:ext cx="2239291" cy="1918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5D7A7A7-E49E-4A22-B392-523C68A221F8}"/>
              </a:ext>
            </a:extLst>
          </p:cNvPr>
          <p:cNvSpPr/>
          <p:nvPr/>
        </p:nvSpPr>
        <p:spPr>
          <a:xfrm>
            <a:off x="3346760" y="4971652"/>
            <a:ext cx="1727621" cy="1722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384B070-EE12-4738-A886-C7011ED64158}"/>
              </a:ext>
            </a:extLst>
          </p:cNvPr>
          <p:cNvSpPr/>
          <p:nvPr/>
        </p:nvSpPr>
        <p:spPr>
          <a:xfrm>
            <a:off x="5064586" y="5916490"/>
            <a:ext cx="1144354" cy="1918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26A31B58-D513-4B38-953A-961330CA09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6451883" y="1886348"/>
            <a:ext cx="5410416" cy="3889488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57770C52-662F-479C-8701-991C9B4B47D8}"/>
              </a:ext>
            </a:extLst>
          </p:cNvPr>
          <p:cNvSpPr/>
          <p:nvPr/>
        </p:nvSpPr>
        <p:spPr>
          <a:xfrm>
            <a:off x="11274542" y="5541511"/>
            <a:ext cx="539288" cy="234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67674496-BAA6-48B3-8A8E-D11582DE203B}"/>
              </a:ext>
            </a:extLst>
          </p:cNvPr>
          <p:cNvSpPr txBox="1"/>
          <p:nvPr/>
        </p:nvSpPr>
        <p:spPr>
          <a:xfrm>
            <a:off x="7808425" y="4579177"/>
            <a:ext cx="3735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所有的</a:t>
            </a:r>
            <a:r>
              <a:rPr lang="en-US" altLang="zh-TW" dirty="0"/>
              <a:t>Name</a:t>
            </a:r>
            <a:r>
              <a:rPr lang="zh-TW" altLang="en-US" dirty="0"/>
              <a:t>都可以自行變更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396601884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1">
      <a:majorFont>
        <a:latin typeface="Calibri"/>
        <a:ea typeface="微軟正黑體"/>
        <a:cs typeface=""/>
      </a:majorFont>
      <a:minorFont>
        <a:latin typeface="Calibri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20271</TotalTime>
  <Words>821</Words>
  <Application>Microsoft Office PowerPoint</Application>
  <PresentationFormat>寬螢幕</PresentationFormat>
  <Paragraphs>121</Paragraphs>
  <Slides>23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27" baseType="lpstr">
      <vt:lpstr>Arial</vt:lpstr>
      <vt:lpstr>Calibri</vt:lpstr>
      <vt:lpstr>Wingdings</vt:lpstr>
      <vt:lpstr>佈景主題1</vt:lpstr>
      <vt:lpstr>通訊網路實驗  Android &amp; Python Programming Android Studio</vt:lpstr>
      <vt:lpstr>評分標準 &amp; 注意事項</vt:lpstr>
      <vt:lpstr>課程大綱</vt:lpstr>
      <vt:lpstr>Demo項目</vt:lpstr>
      <vt:lpstr>Intent(意圖)</vt:lpstr>
      <vt:lpstr>Bundle</vt:lpstr>
      <vt:lpstr>假設從頁面A傳遞到B，再傳遞到C (Intent)</vt:lpstr>
      <vt:lpstr>假設從頁面A傳遞到B，再傳遞到C (Bundle)</vt:lpstr>
      <vt:lpstr>建立一個空的activity</vt:lpstr>
      <vt:lpstr>Q1</vt:lpstr>
      <vt:lpstr>Q1</vt:lpstr>
      <vt:lpstr>Q1</vt:lpstr>
      <vt:lpstr>Q1</vt:lpstr>
      <vt:lpstr>Q2</vt:lpstr>
      <vt:lpstr>Q2</vt:lpstr>
      <vt:lpstr>Q2</vt:lpstr>
      <vt:lpstr>Q2</vt:lpstr>
      <vt:lpstr>Q2</vt:lpstr>
      <vt:lpstr>Q3</vt:lpstr>
      <vt:lpstr>接收bundle的資料</vt:lpstr>
      <vt:lpstr>Q3</vt:lpstr>
      <vt:lpstr>Q3</vt:lpstr>
      <vt:lpstr>Q3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通訊網路實驗  Android &amp; Python Programming Android Studio</dc:title>
  <dc:creator>HY</dc:creator>
  <cp:lastModifiedBy>亮宇 陳</cp:lastModifiedBy>
  <cp:revision>271</cp:revision>
  <dcterms:created xsi:type="dcterms:W3CDTF">2021-06-28T08:33:56Z</dcterms:created>
  <dcterms:modified xsi:type="dcterms:W3CDTF">2023-09-20T08:30:53Z</dcterms:modified>
</cp:coreProperties>
</file>