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58" r:id="rId4"/>
    <p:sldId id="259" r:id="rId5"/>
    <p:sldId id="280" r:id="rId6"/>
    <p:sldId id="273" r:id="rId7"/>
    <p:sldId id="260" r:id="rId8"/>
    <p:sldId id="261" r:id="rId9"/>
    <p:sldId id="262" r:id="rId10"/>
    <p:sldId id="268" r:id="rId11"/>
    <p:sldId id="288" r:id="rId12"/>
    <p:sldId id="263" r:id="rId13"/>
    <p:sldId id="264" r:id="rId14"/>
    <p:sldId id="275" r:id="rId15"/>
    <p:sldId id="286" r:id="rId16"/>
    <p:sldId id="266" r:id="rId17"/>
    <p:sldId id="269" r:id="rId18"/>
    <p:sldId id="281" r:id="rId19"/>
    <p:sldId id="282" r:id="rId20"/>
    <p:sldId id="287" r:id="rId21"/>
    <p:sldId id="284" r:id="rId22"/>
    <p:sldId id="285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1340768"/>
            <a:ext cx="10363200" cy="2736304"/>
          </a:xfrm>
        </p:spPr>
        <p:txBody>
          <a:bodyPr numCol="1">
            <a:normAutofit/>
          </a:bodyPr>
          <a:lstStyle>
            <a:lvl1pPr>
              <a:defRPr sz="4800" b="1"/>
            </a:lvl1pPr>
          </a:lstStyle>
          <a:p>
            <a:r>
              <a:rPr lang="zh-TW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4196680"/>
            <a:ext cx="8534400" cy="1752600"/>
          </a:xfrm>
        </p:spPr>
        <p:txBody>
          <a:bodyPr numCol="1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688626" y="6309321"/>
            <a:ext cx="1584383" cy="432048"/>
          </a:xfrm>
        </p:spPr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62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36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06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12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831960" y="4589465"/>
            <a:ext cx="10516969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31960" y="1709739"/>
            <a:ext cx="10516969" cy="2852737"/>
          </a:xfrm>
        </p:spPr>
        <p:txBody>
          <a:bodyPr numCol="1" anchor="b">
            <a:normAutofit/>
          </a:bodyPr>
          <a:lstStyle>
            <a:lvl1pPr algn="l">
              <a:defRPr sz="4000" b="1"/>
            </a:lvl1pPr>
          </a:lstStyle>
          <a:p>
            <a:r>
              <a:rPr lang="zh-TW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32423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600203"/>
            <a:ext cx="53848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27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3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9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63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60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90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485800"/>
            <a:ext cx="109728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711351"/>
            <a:ext cx="1097280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688626" y="6309320"/>
            <a:ext cx="1584383" cy="439710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73008" y="6356353"/>
            <a:ext cx="1309392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>
          <a:xfrm flipH="1">
            <a:off x="11859217" y="1105989"/>
            <a:ext cx="36692" cy="5195671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lang="en-US" sz="1800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>
          <a:xfrm>
            <a:off x="323894" y="355599"/>
            <a:ext cx="10020256" cy="47650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lang="en-US" sz="18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AC02761-819D-4B08-BE71-9998B1FDF4E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71" y="64885"/>
            <a:ext cx="2203668" cy="9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6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60000"/>
        <a:buFont typeface="Wingdings" panose="05000000000000000000" pitchFamily="2" charset="2"/>
        <a:buChar char="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70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 alt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EF106E-C097-4EA5-B824-7809DD832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通訊網路實驗</a:t>
            </a:r>
            <a:br>
              <a:rPr lang="en-US" altLang="zh-TW" dirty="0"/>
            </a:br>
            <a:br>
              <a:rPr lang="en-US" altLang="zh-TW" sz="3600" dirty="0"/>
            </a:br>
            <a:r>
              <a:rPr lang="en-US" altLang="zh-TW" sz="3600" b="0" dirty="0">
                <a:solidFill>
                  <a:srgbClr val="C00000"/>
                </a:solidFill>
              </a:rPr>
              <a:t>Android &amp; Python Programming</a:t>
            </a:r>
            <a:br>
              <a:rPr lang="en-US" altLang="zh-TW" sz="3600" b="0" dirty="0">
                <a:solidFill>
                  <a:srgbClr val="C00000"/>
                </a:solidFill>
              </a:rPr>
            </a:br>
            <a:r>
              <a:rPr lang="en-US" altLang="zh-TW" sz="3600" b="0" dirty="0">
                <a:solidFill>
                  <a:srgbClr val="C00000"/>
                </a:solidFill>
              </a:rPr>
              <a:t>Python GUI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A3C669-D22B-42D6-8911-EB5EA3DBA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Dept. of Electrical and Computer Engineering (ECE)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National Yang</a:t>
            </a:r>
            <a:r>
              <a:rPr lang="zh-TW" altLang="en-US" b="1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Ming </a:t>
            </a:r>
            <a:r>
              <a:rPr lang="en-US" altLang="zh-TW" b="1" dirty="0" err="1">
                <a:solidFill>
                  <a:srgbClr val="0070C0"/>
                </a:solidFill>
              </a:rPr>
              <a:t>Chiao</a:t>
            </a:r>
            <a:r>
              <a:rPr lang="en-US" altLang="zh-TW" b="1" dirty="0">
                <a:solidFill>
                  <a:srgbClr val="0070C0"/>
                </a:solidFill>
              </a:rPr>
              <a:t> Tung University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88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1100BF-3CE9-44AD-A1B2-587A1117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3980B-991B-41E6-895F-6A332FCE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button = </a:t>
            </a:r>
            <a:r>
              <a:rPr lang="en-US" altLang="zh-TW" dirty="0" err="1"/>
              <a:t>tk.Button</a:t>
            </a:r>
            <a:r>
              <a:rPr lang="en-US" altLang="zh-TW" dirty="0"/>
              <a:t>(frame, text = "7" , </a:t>
            </a:r>
            <a:r>
              <a:rPr lang="en-US" altLang="zh-TW" dirty="0" err="1"/>
              <a:t>borderwidth</a:t>
            </a:r>
            <a:r>
              <a:rPr lang="en-US" altLang="zh-TW" dirty="0"/>
              <a:t>=5, width= 4, command = lambda: Click("7"))</a:t>
            </a:r>
          </a:p>
          <a:p>
            <a:r>
              <a:rPr lang="en-US" altLang="zh-TW" dirty="0"/>
              <a:t>e.g.</a:t>
            </a:r>
          </a:p>
          <a:p>
            <a:pPr lvl="1"/>
            <a:r>
              <a:rPr lang="en-US" altLang="zh-TW" dirty="0"/>
              <a:t>command = lambda: Click(“7”)</a:t>
            </a:r>
          </a:p>
          <a:p>
            <a:pPr marL="457200" lvl="1" indent="0">
              <a:buNone/>
            </a:pPr>
            <a:r>
              <a:rPr lang="en-US" altLang="zh-TW" dirty="0"/>
              <a:t>   </a:t>
            </a:r>
            <a:r>
              <a:rPr lang="zh-TW" altLang="en-US" dirty="0"/>
              <a:t>當按下按鈕時傳值</a:t>
            </a:r>
            <a:r>
              <a:rPr lang="en-US" altLang="zh-TW" dirty="0"/>
              <a:t>’7’</a:t>
            </a:r>
            <a:r>
              <a:rPr lang="zh-TW" altLang="en-US" dirty="0"/>
              <a:t>給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Click</a:t>
            </a:r>
          </a:p>
          <a:p>
            <a:pPr lvl="1"/>
            <a:r>
              <a:rPr lang="en-US" altLang="zh-TW" dirty="0"/>
              <a:t>command = lambda: Clear() 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3B5880-D183-4ACD-913F-E6E81DDB990A}"/>
              </a:ext>
            </a:extLst>
          </p:cNvPr>
          <p:cNvSpPr txBox="1"/>
          <p:nvPr/>
        </p:nvSpPr>
        <p:spPr>
          <a:xfrm>
            <a:off x="7533315" y="2253206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按鈕的邊框寬度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F3B7880-D9A1-40A8-8369-73903E07C381}"/>
              </a:ext>
            </a:extLst>
          </p:cNvPr>
          <p:cNvSpPr txBox="1"/>
          <p:nvPr/>
        </p:nvSpPr>
        <p:spPr>
          <a:xfrm>
            <a:off x="10009466" y="2258379"/>
            <a:ext cx="134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按鈕的寬度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C69DBD-1E63-4357-A4C6-C0667F81032C}"/>
              </a:ext>
            </a:extLst>
          </p:cNvPr>
          <p:cNvSpPr txBox="1"/>
          <p:nvPr/>
        </p:nvSpPr>
        <p:spPr>
          <a:xfrm>
            <a:off x="7273255" y="312146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建立一個臨時的、一次性的單行函式來傳遞引數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2355092-9C2D-4373-AE0A-C48F47F1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868" y="3495966"/>
            <a:ext cx="380551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1100BF-3CE9-44AD-A1B2-587A1117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3980B-991B-41E6-895F-6A332FCE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button.config</a:t>
            </a:r>
            <a:r>
              <a:rPr lang="en-US" altLang="zh-TW" dirty="0"/>
              <a:t>(</a:t>
            </a:r>
            <a:r>
              <a:rPr lang="en-US" altLang="zh-TW" dirty="0" err="1"/>
              <a:t>bg</a:t>
            </a:r>
            <a:r>
              <a:rPr lang="en-US" altLang="zh-TW" dirty="0"/>
              <a:t>='red')</a:t>
            </a:r>
          </a:p>
          <a:p>
            <a:r>
              <a:rPr lang="en-US" altLang="zh-TW" dirty="0" err="1"/>
              <a:t>button.config</a:t>
            </a:r>
            <a:r>
              <a:rPr lang="en-US" altLang="zh-TW" dirty="0"/>
              <a:t>(text=‘hello’)</a:t>
            </a:r>
          </a:p>
          <a:p>
            <a:r>
              <a:rPr lang="en-US" altLang="zh-TW" dirty="0" err="1"/>
              <a:t>button.config</a:t>
            </a:r>
            <a:r>
              <a:rPr lang="en-US" altLang="zh-TW" dirty="0"/>
              <a:t>(font=‘Arial’)</a:t>
            </a:r>
          </a:p>
          <a:p>
            <a:r>
              <a:rPr lang="en-US" altLang="zh-TW" dirty="0" err="1"/>
              <a:t>button.config</a:t>
            </a:r>
            <a:r>
              <a:rPr lang="en-US" altLang="zh-TW" dirty="0"/>
              <a:t>(width=‘10’,height = ‘20’)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3B5880-D183-4ACD-913F-E6E81DDB990A}"/>
              </a:ext>
            </a:extLst>
          </p:cNvPr>
          <p:cNvSpPr txBox="1"/>
          <p:nvPr/>
        </p:nvSpPr>
        <p:spPr>
          <a:xfrm>
            <a:off x="4963370" y="1873368"/>
            <a:ext cx="248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設定</a:t>
            </a:r>
            <a:r>
              <a:rPr lang="en-US" altLang="zh-TW" dirty="0">
                <a:solidFill>
                  <a:srgbClr val="FF0000"/>
                </a:solidFill>
              </a:rPr>
              <a:t>button</a:t>
            </a:r>
            <a:r>
              <a:rPr lang="zh-TW" altLang="en-US" dirty="0">
                <a:solidFill>
                  <a:srgbClr val="FF0000"/>
                </a:solidFill>
              </a:rPr>
              <a:t>背景顏色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CDD0A81-D877-4EDF-B6F5-9D506D71FCAB}"/>
              </a:ext>
            </a:extLst>
          </p:cNvPr>
          <p:cNvSpPr txBox="1"/>
          <p:nvPr/>
        </p:nvSpPr>
        <p:spPr>
          <a:xfrm>
            <a:off x="5500781" y="2431994"/>
            <a:ext cx="248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設定</a:t>
            </a:r>
            <a:r>
              <a:rPr lang="en-US" altLang="zh-TW" dirty="0">
                <a:solidFill>
                  <a:srgbClr val="FF0000"/>
                </a:solidFill>
              </a:rPr>
              <a:t>button</a:t>
            </a:r>
            <a:r>
              <a:rPr lang="zh-TW" altLang="en-US" dirty="0">
                <a:solidFill>
                  <a:srgbClr val="FF0000"/>
                </a:solidFill>
              </a:rPr>
              <a:t>文字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A985FB5-5046-4672-866E-5FABD7DA0D91}"/>
              </a:ext>
            </a:extLst>
          </p:cNvPr>
          <p:cNvSpPr txBox="1"/>
          <p:nvPr/>
        </p:nvSpPr>
        <p:spPr>
          <a:xfrm>
            <a:off x="5500781" y="2989021"/>
            <a:ext cx="248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設定</a:t>
            </a:r>
            <a:r>
              <a:rPr lang="en-US" altLang="zh-TW" dirty="0">
                <a:solidFill>
                  <a:srgbClr val="FF0000"/>
                </a:solidFill>
              </a:rPr>
              <a:t>button</a:t>
            </a:r>
            <a:r>
              <a:rPr lang="zh-TW" altLang="en-US" dirty="0">
                <a:solidFill>
                  <a:srgbClr val="FF0000"/>
                </a:solidFill>
              </a:rPr>
              <a:t>字型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C81CF70-357F-4ACF-A7C4-7DFA2D54B359}"/>
              </a:ext>
            </a:extLst>
          </p:cNvPr>
          <p:cNvSpPr txBox="1"/>
          <p:nvPr/>
        </p:nvSpPr>
        <p:spPr>
          <a:xfrm>
            <a:off x="7449954" y="3605000"/>
            <a:ext cx="248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設定</a:t>
            </a:r>
            <a:r>
              <a:rPr lang="en-US" altLang="zh-TW" dirty="0">
                <a:solidFill>
                  <a:srgbClr val="FF0000"/>
                </a:solidFill>
              </a:rPr>
              <a:t>button</a:t>
            </a:r>
            <a:r>
              <a:rPr lang="zh-TW" altLang="en-US" dirty="0">
                <a:solidFill>
                  <a:srgbClr val="FF0000"/>
                </a:solidFill>
              </a:rPr>
              <a:t>寬高</a:t>
            </a:r>
          </a:p>
        </p:txBody>
      </p:sp>
    </p:spTree>
    <p:extLst>
      <p:ext uri="{BB962C8B-B14F-4D97-AF65-F5344CB8AC3E}">
        <p14:creationId xmlns:p14="http://schemas.microsoft.com/office/powerpoint/2010/main" val="206961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38E1B-A7B1-4EA9-901D-F0F0891B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GUI </a:t>
            </a:r>
            <a:r>
              <a:rPr lang="en-US" altLang="zh-TW" dirty="0" err="1"/>
              <a:t>Tkinter</a:t>
            </a:r>
            <a:r>
              <a:rPr lang="en-US" altLang="zh-TW" dirty="0"/>
              <a:t> (3)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4251EE-AA33-4836-870D-461EDE66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widget</a:t>
            </a:r>
            <a:r>
              <a:rPr lang="zh-TW" altLang="en-US" dirty="0"/>
              <a:t>放在視窗上</a:t>
            </a:r>
            <a:r>
              <a:rPr lang="en-US" altLang="zh-TW" dirty="0"/>
              <a:t> e.g. </a:t>
            </a:r>
            <a:r>
              <a:rPr lang="en-US" altLang="zh-TW" dirty="0" err="1"/>
              <a:t>frame.pack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pack() / pack(side=‘left/right/top/bottom’)</a:t>
            </a:r>
          </a:p>
          <a:p>
            <a:pPr lvl="2"/>
            <a:r>
              <a:rPr lang="en-US" altLang="zh-TW" dirty="0"/>
              <a:t>widget</a:t>
            </a:r>
            <a:r>
              <a:rPr lang="zh-TW" altLang="en-US" dirty="0"/>
              <a:t>會直接放在視窗上</a:t>
            </a:r>
            <a:r>
              <a:rPr lang="en-US" altLang="zh-TW" dirty="0"/>
              <a:t>(</a:t>
            </a:r>
            <a:r>
              <a:rPr lang="zh-TW" altLang="en-US" dirty="0"/>
              <a:t>或指定的方位</a:t>
            </a:r>
            <a:r>
              <a:rPr lang="en-US" altLang="zh-TW" dirty="0"/>
              <a:t>)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grid(column=0, row=1)</a:t>
            </a:r>
          </a:p>
          <a:p>
            <a:pPr lvl="2"/>
            <a:r>
              <a:rPr lang="en-US" altLang="zh-TW" dirty="0"/>
              <a:t>widget</a:t>
            </a:r>
            <a:r>
              <a:rPr lang="zh-TW" altLang="en-US" dirty="0"/>
              <a:t>會放在指定的位置</a:t>
            </a:r>
            <a:r>
              <a:rPr lang="en-US" altLang="zh-TW" dirty="0"/>
              <a:t>(</a:t>
            </a:r>
            <a:r>
              <a:rPr lang="zh-TW" altLang="en-US" dirty="0"/>
              <a:t>行列</a:t>
            </a:r>
            <a:r>
              <a:rPr lang="en-US" altLang="zh-TW" dirty="0"/>
              <a:t>)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place(x=10, y=30)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en-US" altLang="zh-TW" dirty="0"/>
              <a:t>widget</a:t>
            </a:r>
            <a:r>
              <a:rPr lang="zh-TW" altLang="en-US" dirty="0"/>
              <a:t>會放在指定的座標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0F078F0-8FF0-4DFE-AA19-32C790E21C9E}"/>
              </a:ext>
            </a:extLst>
          </p:cNvPr>
          <p:cNvSpPr txBox="1"/>
          <p:nvPr/>
        </p:nvSpPr>
        <p:spPr>
          <a:xfrm>
            <a:off x="413587" y="2608976"/>
            <a:ext cx="461665" cy="31878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三者不可在同一視窗中混用</a:t>
            </a:r>
          </a:p>
        </p:txBody>
      </p:sp>
    </p:spTree>
    <p:extLst>
      <p:ext uri="{BB962C8B-B14F-4D97-AF65-F5344CB8AC3E}">
        <p14:creationId xmlns:p14="http://schemas.microsoft.com/office/powerpoint/2010/main" val="376356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B627A-543D-47B6-BEA1-D911E9DA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GUI </a:t>
            </a:r>
            <a:r>
              <a:rPr lang="en-US" altLang="zh-TW" dirty="0" err="1"/>
              <a:t>Tkinter</a:t>
            </a:r>
            <a:r>
              <a:rPr lang="en-US" altLang="zh-TW" dirty="0"/>
              <a:t> (4)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F3FE9F-B09C-4588-88B5-916FFE98A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 err="1"/>
              <a:t>Tkinter</a:t>
            </a:r>
            <a:r>
              <a:rPr lang="zh-TW" altLang="en-US" dirty="0"/>
              <a:t>物件放入等待迴圈，讓</a:t>
            </a:r>
            <a:r>
              <a:rPr lang="en-US" altLang="zh-TW" dirty="0"/>
              <a:t>window</a:t>
            </a:r>
            <a:r>
              <a:rPr lang="zh-TW" altLang="en-US" dirty="0"/>
              <a:t>不斷重新整理</a:t>
            </a:r>
            <a:endParaRPr lang="en-US" altLang="zh-TW" dirty="0"/>
          </a:p>
          <a:p>
            <a:pPr lvl="1"/>
            <a:r>
              <a:rPr lang="en-US" altLang="zh-TW" dirty="0" err="1"/>
              <a:t>window.mainloop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645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9E160-FC51-4732-95E8-1A06DCE1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GUI </a:t>
            </a:r>
            <a:r>
              <a:rPr lang="en-US" altLang="zh-TW" dirty="0" err="1"/>
              <a:t>Tkinter</a:t>
            </a:r>
            <a:r>
              <a:rPr lang="en-US" altLang="zh-TW" dirty="0"/>
              <a:t> (5)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70B35B-FF02-41BF-BDD1-9F0C90834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警示視窗</a:t>
            </a:r>
            <a:r>
              <a:rPr lang="en-US" altLang="zh-TW" dirty="0"/>
              <a:t>(</a:t>
            </a:r>
            <a:r>
              <a:rPr lang="en-US" altLang="zh-TW" dirty="0" err="1"/>
              <a:t>messagebox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tk.messagebox.showinfo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 err="1"/>
              <a:t>tk.messagebox.showwarning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 err="1"/>
              <a:t>tk.messagebox.showerror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 err="1"/>
              <a:t>tk.messagebox.askyesno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#</a:t>
            </a:r>
            <a:r>
              <a:rPr lang="zh-TW" altLang="en-US" dirty="0"/>
              <a:t>回傳</a:t>
            </a:r>
            <a:r>
              <a:rPr lang="en-US" altLang="zh-TW" dirty="0"/>
              <a:t>true</a:t>
            </a:r>
            <a:r>
              <a:rPr lang="zh-TW" altLang="en-US" dirty="0"/>
              <a:t>或</a:t>
            </a:r>
            <a:r>
              <a:rPr lang="en-US" altLang="zh-TW" dirty="0"/>
              <a:t>false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B077B9-79A1-4CFA-BDBC-126B060AA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836" y="1628800"/>
            <a:ext cx="4820264" cy="15643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9496833-81CB-4A1E-A007-7659ED8EC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918" y="4748021"/>
            <a:ext cx="5963482" cy="157184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41B2FAF-66D7-4B10-80EE-9FD86C54622D}"/>
              </a:ext>
            </a:extLst>
          </p:cNvPr>
          <p:cNvSpPr txBox="1"/>
          <p:nvPr/>
        </p:nvSpPr>
        <p:spPr>
          <a:xfrm>
            <a:off x="378595" y="5134069"/>
            <a:ext cx="5240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如果有</a:t>
            </a:r>
            <a:r>
              <a:rPr lang="en-US" altLang="zh-TW" dirty="0"/>
              <a:t>module </a:t>
            </a:r>
            <a:r>
              <a:rPr lang="en-US" altLang="zh-TW" dirty="0" err="1"/>
              <a:t>tkinter</a:t>
            </a:r>
            <a:r>
              <a:rPr lang="en-US" altLang="zh-TW" dirty="0"/>
              <a:t> has no attribute </a:t>
            </a:r>
            <a:r>
              <a:rPr lang="en-US" altLang="zh-TW" dirty="0" err="1"/>
              <a:t>messagebox</a:t>
            </a:r>
            <a:r>
              <a:rPr lang="zh-TW" altLang="en-US" dirty="0"/>
              <a:t>錯誤，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import </a:t>
            </a:r>
            <a:r>
              <a:rPr lang="en-US" altLang="zh-TW" dirty="0" err="1"/>
              <a:t>tkinter</a:t>
            </a:r>
            <a:r>
              <a:rPr lang="en-US" altLang="zh-TW" dirty="0"/>
              <a:t> as </a:t>
            </a:r>
            <a:r>
              <a:rPr lang="en-US" altLang="zh-TW" dirty="0" err="1"/>
              <a:t>tk</a:t>
            </a:r>
            <a:r>
              <a:rPr lang="en-US" altLang="zh-TW" dirty="0"/>
              <a:t> </a:t>
            </a:r>
            <a:r>
              <a:rPr lang="zh-TW" altLang="en-US" dirty="0"/>
              <a:t>下面新增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</a:t>
            </a:r>
            <a:r>
              <a:rPr lang="en-US" altLang="zh-TW" dirty="0" err="1"/>
              <a:t>messagebox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93FC4F-E6A4-4B8F-BF3E-6CC0242F75EC}"/>
              </a:ext>
            </a:extLst>
          </p:cNvPr>
          <p:cNvSpPr/>
          <p:nvPr/>
        </p:nvSpPr>
        <p:spPr>
          <a:xfrm>
            <a:off x="6372836" y="2109979"/>
            <a:ext cx="3375171" cy="398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642A5B-37CB-4A34-9C79-F8556A5FC50D}"/>
              </a:ext>
            </a:extLst>
          </p:cNvPr>
          <p:cNvSpPr/>
          <p:nvPr/>
        </p:nvSpPr>
        <p:spPr>
          <a:xfrm>
            <a:off x="5618918" y="5275605"/>
            <a:ext cx="3483137" cy="398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91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1099D-291D-4971-A951-CA98D652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Global variable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22BA9C-79C7-45A2-A16A-AED4614E4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Global variable</a:t>
            </a:r>
            <a:r>
              <a:rPr lang="zh-TW" altLang="en-US" dirty="0"/>
              <a:t> 的使用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F5F04C-B021-43B9-8855-BD619B84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76" y="2624382"/>
            <a:ext cx="1666958" cy="151908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DDF5741-7A10-4B07-9516-9626F7941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376" y="4438651"/>
            <a:ext cx="4481098" cy="122483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A5D2966-98F2-4375-B8F8-C3C0F4B62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869" y="2500110"/>
            <a:ext cx="1481581" cy="172636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76F0D08-1A18-451C-8B49-851232618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869" y="4648201"/>
            <a:ext cx="3448954" cy="8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8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33E055-3C31-4AF8-A429-96733BE3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ECC363-A5B5-4B0E-A0F4-07F0ADA2C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521" y="922785"/>
            <a:ext cx="10972800" cy="3212987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sz="4600" dirty="0"/>
              <a:t>圈圈叉叉</a:t>
            </a:r>
            <a:endParaRPr lang="en-US" altLang="zh-TW" sz="46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3500" b="1" dirty="0"/>
              <a:t>Demo</a:t>
            </a:r>
            <a:r>
              <a:rPr lang="zh-TW" altLang="en-US" sz="3500" b="1" dirty="0"/>
              <a:t>標準</a:t>
            </a:r>
            <a:r>
              <a:rPr lang="en-US" altLang="zh-TW" sz="3500" b="1" dirty="0"/>
              <a:t>:</a:t>
            </a:r>
            <a:endParaRPr lang="en-US" altLang="zh-TW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TW" sz="2400" dirty="0"/>
              <a:t>1.</a:t>
            </a:r>
            <a:r>
              <a:rPr lang="zh-TW" altLang="en-US" sz="2400" dirty="0"/>
              <a:t> 玩家可以在九宮格內用滑鼠點選，選擇要下圈或叉</a:t>
            </a:r>
            <a:br>
              <a:rPr lang="en-US" altLang="zh-TW" sz="2400" dirty="0"/>
            </a:br>
            <a:r>
              <a:rPr lang="en-US" altLang="zh-TW" sz="2400" dirty="0"/>
              <a:t>2.</a:t>
            </a:r>
            <a:r>
              <a:rPr lang="zh-TW" altLang="en-US" sz="2400" dirty="0"/>
              <a:t> 判斷勝利條件，且勝利時要顯示 </a:t>
            </a:r>
            <a:r>
              <a:rPr lang="en-US" altLang="zh-TW" sz="2400" dirty="0"/>
              <a:t>‘X’ or ‘O’ </a:t>
            </a:r>
            <a:r>
              <a:rPr lang="zh-TW" altLang="en-US" sz="2400" dirty="0"/>
              <a:t>贏</a:t>
            </a:r>
            <a:endParaRPr lang="en-US" altLang="zh-TW" sz="2400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TW" sz="2400" dirty="0"/>
              <a:t>3.</a:t>
            </a:r>
            <a:r>
              <a:rPr lang="zh-TW" altLang="en-US" sz="2400" dirty="0"/>
              <a:t> 每次結束</a:t>
            </a:r>
            <a:r>
              <a:rPr lang="en-US" altLang="zh-TW" sz="2400" dirty="0"/>
              <a:t>(</a:t>
            </a:r>
            <a:r>
              <a:rPr lang="zh-TW" altLang="en-US" sz="2400" dirty="0"/>
              <a:t>平手或勝利</a:t>
            </a:r>
            <a:r>
              <a:rPr lang="en-US" altLang="zh-TW" sz="2400" dirty="0"/>
              <a:t>)</a:t>
            </a:r>
            <a:r>
              <a:rPr lang="zh-TW" altLang="en-US" sz="2400" dirty="0"/>
              <a:t>時，跳出詢問視窗，確認是否要重新一局</a:t>
            </a:r>
            <a:endParaRPr lang="en-US" altLang="zh-TW" sz="2400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TW" sz="2400" dirty="0"/>
              <a:t>4.</a:t>
            </a:r>
            <a:r>
              <a:rPr lang="zh-TW" altLang="en-US" sz="2400" dirty="0"/>
              <a:t> 點選</a:t>
            </a:r>
            <a:r>
              <a:rPr lang="en-US" altLang="zh-TW" sz="2400" dirty="0"/>
              <a:t>’</a:t>
            </a:r>
            <a:r>
              <a:rPr lang="zh-TW" altLang="en-US" sz="2400" dirty="0"/>
              <a:t>是</a:t>
            </a:r>
            <a:r>
              <a:rPr lang="en-US" altLang="zh-TW" sz="2400" dirty="0"/>
              <a:t>’</a:t>
            </a:r>
            <a:r>
              <a:rPr lang="zh-TW" altLang="en-US" sz="2400" dirty="0"/>
              <a:t>，會重新開始一局，點選</a:t>
            </a:r>
            <a:r>
              <a:rPr lang="en-US" altLang="zh-TW" sz="2400" dirty="0"/>
              <a:t>‘</a:t>
            </a:r>
            <a:r>
              <a:rPr lang="zh-TW" altLang="en-US" sz="2400" dirty="0"/>
              <a:t>否</a:t>
            </a:r>
            <a:r>
              <a:rPr lang="en-US" altLang="zh-TW" sz="2400" dirty="0"/>
              <a:t>’</a:t>
            </a:r>
            <a:r>
              <a:rPr lang="zh-TW" altLang="en-US" sz="2400" dirty="0"/>
              <a:t>會將視窗關閉</a:t>
            </a:r>
            <a:endParaRPr lang="en-US" altLang="zh-TW" sz="2400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TW" sz="2400" dirty="0"/>
              <a:t>5.</a:t>
            </a:r>
            <a:r>
              <a:rPr lang="zh-TW" altLang="en-US" sz="2400" dirty="0"/>
              <a:t> 獲勝時，改變</a:t>
            </a:r>
            <a:r>
              <a:rPr lang="en-US" altLang="zh-TW" sz="2400" dirty="0"/>
              <a:t>button</a:t>
            </a:r>
            <a:r>
              <a:rPr lang="zh-TW" altLang="en-US" sz="2400" dirty="0"/>
              <a:t>背景顏色，標示贏家所下的連線</a:t>
            </a:r>
            <a:endParaRPr lang="en-US" altLang="zh-TW" sz="2400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TW" sz="2400" dirty="0"/>
              <a:t>6.</a:t>
            </a:r>
            <a:r>
              <a:rPr lang="zh-TW" altLang="en-US" sz="2400" dirty="0"/>
              <a:t> 平手時，將全部</a:t>
            </a:r>
            <a:r>
              <a:rPr lang="en-US" altLang="zh-TW" sz="2400" dirty="0"/>
              <a:t>button</a:t>
            </a:r>
            <a:r>
              <a:rPr lang="zh-TW" altLang="en-US" sz="2400" dirty="0"/>
              <a:t>的背景改顏色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3100" dirty="0"/>
          </a:p>
          <a:p>
            <a:pPr marL="514350" indent="-514350">
              <a:buAutoNum type="arabicPeriod"/>
            </a:pPr>
            <a:endParaRPr lang="en-US" altLang="zh-TW" sz="3100" dirty="0"/>
          </a:p>
          <a:p>
            <a:pPr marL="0" indent="0">
              <a:buNone/>
            </a:pPr>
            <a:endParaRPr lang="en-US" altLang="zh-TW" sz="3100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A8491A-08E6-45AA-990E-DE12525E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399" y="4677163"/>
            <a:ext cx="2311339" cy="98780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5D6D11F-28B2-4E39-B988-9E8EC47E4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77" y="4282130"/>
            <a:ext cx="2069253" cy="182631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346461E-63FF-43CD-A61D-F98BED4D7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254" y="4135772"/>
            <a:ext cx="2384420" cy="208391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ADB7EA3-A7FB-4B93-BB09-DE659CAFF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4662" y="4598051"/>
            <a:ext cx="2337701" cy="113668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406C2BA-29EE-4350-9044-1DFDD05F9F9D}"/>
              </a:ext>
            </a:extLst>
          </p:cNvPr>
          <p:cNvSpPr txBox="1"/>
          <p:nvPr/>
        </p:nvSpPr>
        <p:spPr>
          <a:xfrm>
            <a:off x="2373086" y="637220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(a) </a:t>
            </a:r>
            <a:r>
              <a:rPr lang="zh-TW" altLang="en-US" b="1" dirty="0"/>
              <a:t>獲勝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FFBEADC-75EB-484F-A3F1-810CC16B0E87}"/>
              </a:ext>
            </a:extLst>
          </p:cNvPr>
          <p:cNvSpPr txBox="1"/>
          <p:nvPr/>
        </p:nvSpPr>
        <p:spPr>
          <a:xfrm>
            <a:off x="8408113" y="63722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(b) </a:t>
            </a:r>
            <a:r>
              <a:rPr lang="zh-TW" altLang="en-US" b="1" dirty="0"/>
              <a:t>平手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DD0D561-7BE3-4F5A-9658-1E460D5A5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0547" y="1412430"/>
            <a:ext cx="2491816" cy="222186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46F041-EFFC-4634-8FC7-9A2E7A4321C1}"/>
              </a:ext>
            </a:extLst>
          </p:cNvPr>
          <p:cNvSpPr txBox="1"/>
          <p:nvPr/>
        </p:nvSpPr>
        <p:spPr>
          <a:xfrm>
            <a:off x="9391912" y="3712266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(c) </a:t>
            </a:r>
            <a:r>
              <a:rPr lang="zh-TW" altLang="en-US" b="1" dirty="0"/>
              <a:t>進行中的遊戲</a:t>
            </a:r>
          </a:p>
        </p:txBody>
      </p:sp>
    </p:spTree>
    <p:extLst>
      <p:ext uri="{BB962C8B-B14F-4D97-AF65-F5344CB8AC3E}">
        <p14:creationId xmlns:p14="http://schemas.microsoft.com/office/powerpoint/2010/main" val="3861272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7D26A3-2501-4C55-9E93-BF1C0604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133902-A427-4C9D-AD62-94674D22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創建主視窗 </a:t>
            </a:r>
            <a:r>
              <a:rPr lang="en-US" altLang="zh-TW" sz="2800" dirty="0"/>
              <a:t>&gt;</a:t>
            </a:r>
            <a:r>
              <a:rPr lang="zh-TW" altLang="en-US" sz="2800" dirty="0"/>
              <a:t> </a:t>
            </a:r>
            <a:r>
              <a:rPr lang="en-US" altLang="zh-TW" sz="2800" dirty="0"/>
              <a:t> </a:t>
            </a:r>
            <a:r>
              <a:rPr lang="zh-TW" altLang="en-US" sz="2800" dirty="0"/>
              <a:t>建出</a:t>
            </a:r>
            <a:r>
              <a:rPr lang="en-US" altLang="zh-TW" sz="2800" dirty="0"/>
              <a:t>button &gt;</a:t>
            </a:r>
            <a:r>
              <a:rPr lang="zh-TW" altLang="en-US" sz="2800" dirty="0"/>
              <a:t> 撰寫</a:t>
            </a:r>
            <a:r>
              <a:rPr lang="en-US" altLang="zh-TW" sz="2800" dirty="0"/>
              <a:t>button</a:t>
            </a:r>
            <a:r>
              <a:rPr lang="zh-TW" altLang="en-US" sz="2800" dirty="0"/>
              <a:t>的</a:t>
            </a:r>
            <a:r>
              <a:rPr lang="en-US" altLang="zh-TW" sz="2800" dirty="0"/>
              <a:t>listener function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AEA0384-BDD4-46F2-AC6B-7C455EDA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949" y="2916295"/>
            <a:ext cx="5446102" cy="325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11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7D26A3-2501-4C55-9E93-BF1C0604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133902-A427-4C9D-AD62-94674D22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創建主視窗 </a:t>
            </a:r>
            <a:r>
              <a:rPr lang="en-US" altLang="zh-TW" sz="2800" dirty="0"/>
              <a:t>&gt;</a:t>
            </a:r>
            <a:r>
              <a:rPr lang="zh-TW" altLang="en-US" sz="2800" dirty="0"/>
              <a:t> </a:t>
            </a:r>
            <a:r>
              <a:rPr lang="en-US" altLang="zh-TW" sz="2800" dirty="0"/>
              <a:t> </a:t>
            </a:r>
            <a:r>
              <a:rPr lang="zh-TW" altLang="en-US" sz="2800" b="1" dirty="0">
                <a:solidFill>
                  <a:srgbClr val="FF0000"/>
                </a:solidFill>
              </a:rPr>
              <a:t>建出</a:t>
            </a:r>
            <a:r>
              <a:rPr lang="en-US" altLang="zh-TW" sz="2800" b="1" dirty="0">
                <a:solidFill>
                  <a:srgbClr val="FF0000"/>
                </a:solidFill>
              </a:rPr>
              <a:t>button </a:t>
            </a:r>
            <a:r>
              <a:rPr lang="en-US" altLang="zh-TW" sz="2800" dirty="0"/>
              <a:t>&gt;</a:t>
            </a:r>
            <a:r>
              <a:rPr lang="zh-TW" altLang="en-US" sz="2800" dirty="0"/>
              <a:t> 撰寫</a:t>
            </a:r>
            <a:r>
              <a:rPr lang="en-US" altLang="zh-TW" sz="2800" dirty="0"/>
              <a:t>button</a:t>
            </a:r>
            <a:r>
              <a:rPr lang="zh-TW" altLang="en-US" sz="2800" dirty="0"/>
              <a:t>的</a:t>
            </a:r>
            <a:r>
              <a:rPr lang="en-US" altLang="zh-TW" sz="2800" dirty="0"/>
              <a:t>listener function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6" name="Picture 3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4483F708-7F0A-412C-BB2E-8776E4A1A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38" y="3183986"/>
            <a:ext cx="7911123" cy="202725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1C067CF-A5F0-45DD-A032-48D8DC459D15}"/>
              </a:ext>
            </a:extLst>
          </p:cNvPr>
          <p:cNvSpPr/>
          <p:nvPr/>
        </p:nvSpPr>
        <p:spPr>
          <a:xfrm>
            <a:off x="7210425" y="4505325"/>
            <a:ext cx="1295400" cy="276225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5774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7D26A3-2501-4C55-9E93-BF1C0604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133902-A427-4C9D-AD62-94674D22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創建主視窗 </a:t>
            </a:r>
            <a:r>
              <a:rPr lang="en-US" altLang="zh-TW" sz="2800" dirty="0"/>
              <a:t>&gt;</a:t>
            </a:r>
            <a:r>
              <a:rPr lang="zh-TW" altLang="en-US" sz="2800" dirty="0"/>
              <a:t> </a:t>
            </a:r>
            <a:r>
              <a:rPr lang="en-US" altLang="zh-TW" sz="2800" dirty="0"/>
              <a:t> </a:t>
            </a:r>
            <a:r>
              <a:rPr lang="zh-TW" altLang="en-US" sz="2800" dirty="0"/>
              <a:t>建出</a:t>
            </a:r>
            <a:r>
              <a:rPr lang="en-US" altLang="zh-TW" sz="2800" dirty="0"/>
              <a:t>button &gt;</a:t>
            </a:r>
            <a:r>
              <a:rPr lang="zh-TW" altLang="en-US" sz="2800" dirty="0"/>
              <a:t> </a:t>
            </a:r>
            <a:r>
              <a:rPr lang="zh-TW" altLang="en-US" sz="2800" b="1" dirty="0">
                <a:solidFill>
                  <a:srgbClr val="FF0000"/>
                </a:solidFill>
              </a:rPr>
              <a:t>撰寫</a:t>
            </a:r>
            <a:r>
              <a:rPr lang="en-US" altLang="zh-TW" sz="2800" b="1" dirty="0">
                <a:solidFill>
                  <a:srgbClr val="FF0000"/>
                </a:solidFill>
              </a:rPr>
              <a:t>button</a:t>
            </a:r>
            <a:r>
              <a:rPr lang="zh-TW" altLang="en-US" sz="2800" b="1" dirty="0">
                <a:solidFill>
                  <a:srgbClr val="FF0000"/>
                </a:solidFill>
              </a:rPr>
              <a:t>的</a:t>
            </a:r>
            <a:r>
              <a:rPr lang="en-US" altLang="zh-TW" sz="2800" b="1" dirty="0">
                <a:solidFill>
                  <a:srgbClr val="FF0000"/>
                </a:solidFill>
              </a:rPr>
              <a:t>listener function</a:t>
            </a:r>
          </a:p>
          <a:p>
            <a:pPr marL="0" indent="0">
              <a:buNone/>
            </a:pPr>
            <a:endParaRPr lang="en-US" altLang="zh-TW" sz="2800" b="1" dirty="0">
              <a:solidFill>
                <a:srgbClr val="FF0000"/>
              </a:solidFill>
            </a:endParaRPr>
          </a:p>
          <a:p>
            <a:endParaRPr lang="en-US" altLang="zh-TW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BF8736-0145-44B5-B6A2-C0BAE941B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269" y="2363657"/>
            <a:ext cx="7525462" cy="411373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CA125C4-7644-4DD7-8B43-88C43FED3430}"/>
              </a:ext>
            </a:extLst>
          </p:cNvPr>
          <p:cNvSpPr/>
          <p:nvPr/>
        </p:nvSpPr>
        <p:spPr>
          <a:xfrm>
            <a:off x="3505199" y="5961089"/>
            <a:ext cx="1381125" cy="276225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97B5229-9B56-441B-872B-7F7A7D083542}"/>
              </a:ext>
            </a:extLst>
          </p:cNvPr>
          <p:cNvSpPr txBox="1">
            <a:spLocks/>
          </p:cNvSpPr>
          <p:nvPr/>
        </p:nvSpPr>
        <p:spPr>
          <a:xfrm>
            <a:off x="6705600" y="5463600"/>
            <a:ext cx="1097280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60000"/>
              <a:buFont typeface="Wingdings" panose="05000000000000000000" pitchFamily="2" charset="2"/>
              <a:buChar char="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>
                <a:solidFill>
                  <a:srgbClr val="FF0000"/>
                </a:solidFill>
              </a:rPr>
              <a:t>見下頁提示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5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B3929-9D58-41E8-B1B4-1D114DE4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 </a:t>
            </a:r>
            <a:r>
              <a:rPr lang="en-US" altLang="zh-TW" dirty="0"/>
              <a:t>&amp; </a:t>
            </a:r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D010D5-AF8C-45AE-9E77-B521A0A8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出席   </a:t>
            </a:r>
            <a:r>
              <a:rPr lang="en-US" altLang="zh-TW" dirty="0"/>
              <a:t>30%</a:t>
            </a:r>
          </a:p>
          <a:p>
            <a:r>
              <a:rPr lang="en-US" altLang="zh-TW" dirty="0"/>
              <a:t>Demo 30%</a:t>
            </a:r>
          </a:p>
          <a:p>
            <a:r>
              <a:rPr lang="zh-TW" altLang="en-US" dirty="0"/>
              <a:t>結報   </a:t>
            </a:r>
            <a:r>
              <a:rPr lang="en-US" altLang="zh-TW" dirty="0"/>
              <a:t>4</a:t>
            </a:r>
            <a:r>
              <a:rPr lang="en-US" altLang="zh-TW"/>
              <a:t>0</a:t>
            </a:r>
            <a:r>
              <a:rPr lang="en-US" altLang="zh-TW" dirty="0"/>
              <a:t>%</a:t>
            </a:r>
          </a:p>
          <a:p>
            <a:pPr lvl="1"/>
            <a:r>
              <a:rPr lang="en-US" altLang="zh-TW" dirty="0"/>
              <a:t>e3</a:t>
            </a:r>
            <a:r>
              <a:rPr lang="zh-TW" altLang="en-US" dirty="0"/>
              <a:t>上有學習單</a:t>
            </a:r>
            <a:endParaRPr lang="en-US" altLang="zh-TW" dirty="0"/>
          </a:p>
          <a:p>
            <a:pPr lvl="1"/>
            <a:r>
              <a:rPr lang="zh-TW" altLang="en-US" dirty="0"/>
              <a:t>檔名：</a:t>
            </a:r>
            <a:r>
              <a:rPr lang="zh-TW" altLang="en-US" dirty="0">
                <a:solidFill>
                  <a:srgbClr val="FF0000"/>
                </a:solidFill>
              </a:rPr>
              <a:t>學號</a:t>
            </a:r>
            <a:r>
              <a:rPr lang="en-US" altLang="zh-TW" dirty="0">
                <a:solidFill>
                  <a:srgbClr val="FF0000"/>
                </a:solidFill>
              </a:rPr>
              <a:t>_</a:t>
            </a:r>
            <a:r>
              <a:rPr lang="zh-TW" altLang="en-US" dirty="0">
                <a:solidFill>
                  <a:srgbClr val="FF0000"/>
                </a:solidFill>
              </a:rPr>
              <a:t>姓名</a:t>
            </a:r>
            <a:r>
              <a:rPr lang="en-US" altLang="zh-TW" dirty="0">
                <a:solidFill>
                  <a:srgbClr val="FF0000"/>
                </a:solidFill>
              </a:rPr>
              <a:t>_Labx.pdf</a:t>
            </a:r>
            <a:endParaRPr lang="en-US" altLang="zh-TW" dirty="0"/>
          </a:p>
          <a:p>
            <a:pPr lvl="1"/>
            <a:r>
              <a:rPr lang="zh-TW" altLang="en-US" dirty="0"/>
              <a:t>交</a:t>
            </a:r>
            <a:r>
              <a:rPr lang="en-US" altLang="zh-TW" dirty="0">
                <a:solidFill>
                  <a:srgbClr val="FF0000"/>
                </a:solidFill>
              </a:rPr>
              <a:t>pdf</a:t>
            </a:r>
            <a:r>
              <a:rPr lang="zh-TW" altLang="en-US" dirty="0"/>
              <a:t>到對應的資料夾中 </a:t>
            </a:r>
            <a:r>
              <a:rPr lang="en-US" altLang="zh-TW" dirty="0"/>
              <a:t>(</a:t>
            </a:r>
            <a:r>
              <a:rPr lang="zh-TW" altLang="en-US" dirty="0"/>
              <a:t>期限一週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4850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7D26A3-2501-4C55-9E93-BF1C0604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133902-A427-4C9D-AD62-94674D22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提示</a:t>
            </a:r>
            <a:r>
              <a:rPr lang="en-US" altLang="zh-TW" sz="2800" dirty="0"/>
              <a:t>:</a:t>
            </a:r>
            <a:r>
              <a:rPr lang="zh-TW" altLang="en-US" sz="2800" dirty="0"/>
              <a:t>若要設定特定</a:t>
            </a:r>
            <a:r>
              <a:rPr lang="en-US" altLang="zh-TW" sz="2800" dirty="0"/>
              <a:t>row &amp; column </a:t>
            </a:r>
            <a:r>
              <a:rPr lang="zh-TW" altLang="en-US" sz="2800" dirty="0"/>
              <a:t>的</a:t>
            </a:r>
            <a:r>
              <a:rPr lang="en-US" altLang="zh-TW" sz="2800" dirty="0"/>
              <a:t>button</a:t>
            </a:r>
            <a:r>
              <a:rPr lang="zh-TW" altLang="en-US" sz="2800" dirty="0"/>
              <a:t>，可以使用這個</a:t>
            </a:r>
            <a:r>
              <a:rPr lang="en-US" altLang="zh-TW" sz="2800" dirty="0"/>
              <a:t>function</a:t>
            </a:r>
            <a:endParaRPr lang="zh-TW" altLang="en-US" sz="2800" dirty="0"/>
          </a:p>
          <a:p>
            <a:pPr marL="0" indent="0">
              <a:buNone/>
            </a:pPr>
            <a:endParaRPr lang="en-US" altLang="zh-TW" sz="2800" b="1" dirty="0">
              <a:solidFill>
                <a:srgbClr val="FF0000"/>
              </a:solidFill>
            </a:endParaRPr>
          </a:p>
          <a:p>
            <a:endParaRPr lang="en-US" altLang="zh-TW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88E1DAB-C5A5-40FA-BCA1-5F043313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42" y="2752826"/>
            <a:ext cx="7737459" cy="48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6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7D26A3-2501-4C55-9E93-BF1C0604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133902-A427-4C9D-AD62-94674D228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4176"/>
            <a:ext cx="10972800" cy="452596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&gt; </a:t>
            </a:r>
            <a:r>
              <a:rPr lang="zh-TW" altLang="en-US" sz="2400" b="1" dirty="0">
                <a:solidFill>
                  <a:srgbClr val="FF0000"/>
                </a:solidFill>
              </a:rPr>
              <a:t>檢查遊戲使否結束 </a:t>
            </a:r>
            <a:r>
              <a:rPr lang="en-US" altLang="zh-TW" sz="2400" dirty="0"/>
              <a:t>&gt;</a:t>
            </a:r>
            <a:r>
              <a:rPr lang="zh-TW" altLang="en-US" sz="2400" dirty="0"/>
              <a:t> 標出顏色並詢問是否繼續遊戲 </a:t>
            </a:r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b="1" dirty="0">
              <a:solidFill>
                <a:srgbClr val="FF0000"/>
              </a:solidFill>
            </a:endParaRPr>
          </a:p>
          <a:p>
            <a:endParaRPr lang="en-US" altLang="zh-TW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2AEBC5-B1E0-4998-A119-CAE83E364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853" y="1871216"/>
            <a:ext cx="5764293" cy="49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89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7D26A3-2501-4C55-9E93-BF1C0604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</a:t>
            </a: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0304D36-29AE-46B1-A042-E334A0D33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4176"/>
            <a:ext cx="10972800" cy="452596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&gt; </a:t>
            </a:r>
            <a:r>
              <a:rPr lang="zh-TW" altLang="en-US" sz="2400" dirty="0"/>
              <a:t>檢查遊戲使否結束 </a:t>
            </a:r>
            <a:r>
              <a:rPr lang="en-US" altLang="zh-TW" sz="2400" dirty="0"/>
              <a:t>&gt;</a:t>
            </a:r>
            <a:r>
              <a:rPr lang="zh-TW" altLang="en-US" sz="2400" dirty="0"/>
              <a:t> </a:t>
            </a:r>
            <a:r>
              <a:rPr lang="zh-TW" altLang="en-US" sz="2400" b="1" dirty="0">
                <a:solidFill>
                  <a:srgbClr val="FF0000"/>
                </a:solidFill>
              </a:rPr>
              <a:t>標出顏色並詢問是否繼續遊戲 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2400" b="1" dirty="0">
              <a:solidFill>
                <a:srgbClr val="FF0000"/>
              </a:solidFill>
            </a:endParaRPr>
          </a:p>
          <a:p>
            <a:endParaRPr lang="en-US" altLang="zh-TW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28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10C0CF9-5B80-4FB0-B76E-10726188D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131" y="2070558"/>
            <a:ext cx="580973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3B4B1-E1B6-4C60-B748-6E487C06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250F85-0B0D-4EBA-B7B8-44BE854D9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Anaconda3 Spyder</a:t>
            </a:r>
            <a:r>
              <a:rPr lang="zh-TW" altLang="en-US" dirty="0"/>
              <a:t>介紹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Python GUI </a:t>
            </a:r>
            <a:r>
              <a:rPr lang="en-US" altLang="zh-TW" dirty="0" err="1"/>
              <a:t>Tkinter</a:t>
            </a:r>
            <a:r>
              <a:rPr lang="en-US" altLang="zh-TW" dirty="0"/>
              <a:t> </a:t>
            </a:r>
            <a:r>
              <a:rPr lang="zh-TW" altLang="en-US" dirty="0"/>
              <a:t>入門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圈圈叉叉小程式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515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AA6BF-543C-4806-8242-15DDE98E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016F9-0D4A-4B18-9217-0E8E57D3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Q1:</a:t>
            </a:r>
            <a:r>
              <a:rPr lang="zh-TW" altLang="en-US" dirty="0"/>
              <a:t> 圈圈叉叉小程式</a:t>
            </a:r>
          </a:p>
        </p:txBody>
      </p:sp>
    </p:spTree>
    <p:extLst>
      <p:ext uri="{BB962C8B-B14F-4D97-AF65-F5344CB8AC3E}">
        <p14:creationId xmlns:p14="http://schemas.microsoft.com/office/powerpoint/2010/main" val="301394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A724A2-082C-476F-A263-00C2FA9B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Anaconda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FBFCDA-628E-4EFC-8F3C-56DA2FA4A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很受歡迎的</a:t>
            </a:r>
            <a:r>
              <a:rPr lang="en-US" altLang="zh-TW" dirty="0"/>
              <a:t>Data Science</a:t>
            </a:r>
            <a:r>
              <a:rPr lang="zh-TW" altLang="en-US" dirty="0"/>
              <a:t>、</a:t>
            </a:r>
            <a:r>
              <a:rPr lang="en-US" altLang="zh-TW" dirty="0"/>
              <a:t>Machine Learning</a:t>
            </a:r>
            <a:r>
              <a:rPr lang="zh-TW" altLang="en-US" dirty="0"/>
              <a:t>平台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具備多種流行的</a:t>
            </a:r>
            <a:r>
              <a:rPr lang="en-US" altLang="zh-TW" dirty="0"/>
              <a:t>packages</a:t>
            </a:r>
          </a:p>
          <a:p>
            <a:endParaRPr lang="en-US" altLang="zh-TW" dirty="0"/>
          </a:p>
          <a:p>
            <a:r>
              <a:rPr lang="zh-TW" altLang="en-US" dirty="0"/>
              <a:t>適用於</a:t>
            </a:r>
            <a:r>
              <a:rPr lang="en-US" altLang="zh-TW" dirty="0"/>
              <a:t>Windows</a:t>
            </a:r>
            <a:r>
              <a:rPr lang="zh-TW" altLang="en-US" dirty="0"/>
              <a:t>、</a:t>
            </a:r>
            <a:r>
              <a:rPr lang="en-US" altLang="zh-TW" dirty="0"/>
              <a:t>Linux</a:t>
            </a:r>
            <a:r>
              <a:rPr lang="zh-TW" altLang="en-US" dirty="0"/>
              <a:t>、</a:t>
            </a:r>
            <a:r>
              <a:rPr lang="en-US" altLang="zh-TW" dirty="0"/>
              <a:t>MacOS</a:t>
            </a:r>
            <a:r>
              <a:rPr lang="zh-TW" altLang="en-US" dirty="0"/>
              <a:t>等作業系統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在安裝、執行上相對簡易</a:t>
            </a:r>
          </a:p>
        </p:txBody>
      </p:sp>
    </p:spTree>
    <p:extLst>
      <p:ext uri="{BB962C8B-B14F-4D97-AF65-F5344CB8AC3E}">
        <p14:creationId xmlns:p14="http://schemas.microsoft.com/office/powerpoint/2010/main" val="402644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42831B-91DB-4827-8970-9AB91070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CCC1A5-66F0-4B96-A89A-E35998190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1351"/>
            <a:ext cx="10972800" cy="4525963"/>
          </a:xfrm>
        </p:spPr>
        <p:txBody>
          <a:bodyPr/>
          <a:lstStyle/>
          <a:p>
            <a:r>
              <a:rPr lang="zh-TW" altLang="en-US" dirty="0"/>
              <a:t>開始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Anaconda3 &gt; Spyder(anaconda3)</a:t>
            </a:r>
          </a:p>
          <a:p>
            <a:endParaRPr lang="en-US" altLang="zh-TW" dirty="0"/>
          </a:p>
          <a:p>
            <a:r>
              <a:rPr lang="zh-TW" altLang="en-US" dirty="0"/>
              <a:t>綠色箭頭可以</a:t>
            </a:r>
            <a:r>
              <a:rPr lang="en-US" altLang="zh-TW" dirty="0"/>
              <a:t>debug</a:t>
            </a:r>
          </a:p>
          <a:p>
            <a:endParaRPr lang="en-US" altLang="zh-TW" dirty="0"/>
          </a:p>
          <a:p>
            <a:r>
              <a:rPr lang="en-US" altLang="zh-TW" dirty="0"/>
              <a:t>Console</a:t>
            </a:r>
            <a:r>
              <a:rPr lang="zh-TW" altLang="en-US" dirty="0"/>
              <a:t>裡面可以顯示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變數值、執行結果等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sz="2400" dirty="0"/>
              <a:t>但今天的執行結果會另外跳視窗出來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713F24A-7BF3-4DD7-9FC5-3C2011DAAAEE}"/>
              </a:ext>
            </a:extLst>
          </p:cNvPr>
          <p:cNvGrpSpPr/>
          <p:nvPr/>
        </p:nvGrpSpPr>
        <p:grpSpPr>
          <a:xfrm>
            <a:off x="8265859" y="1316483"/>
            <a:ext cx="1851266" cy="2282316"/>
            <a:chOff x="8269835" y="2080469"/>
            <a:chExt cx="2581635" cy="3253390"/>
          </a:xfrm>
        </p:grpSpPr>
        <p:pic>
          <p:nvPicPr>
            <p:cNvPr id="4" name="內容版面配置區 3">
              <a:extLst>
                <a:ext uri="{FF2B5EF4-FFF2-40B4-BE49-F238E27FC236}">
                  <a16:creationId xmlns:a16="http://schemas.microsoft.com/office/drawing/2014/main" id="{6DD2A2BA-FE81-43FA-B200-09725E7699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508"/>
            <a:stretch/>
          </p:blipFill>
          <p:spPr>
            <a:xfrm>
              <a:off x="8269835" y="2080469"/>
              <a:ext cx="2581635" cy="325339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83B3124-D8C8-46CF-91DF-E51E8A103D5C}"/>
                </a:ext>
              </a:extLst>
            </p:cNvPr>
            <p:cNvSpPr/>
            <p:nvPr/>
          </p:nvSpPr>
          <p:spPr>
            <a:xfrm>
              <a:off x="8347046" y="2080469"/>
              <a:ext cx="2424418" cy="3858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A049AB2-4A7C-4EAB-9A81-8D467CC55211}"/>
                </a:ext>
              </a:extLst>
            </p:cNvPr>
            <p:cNvSpPr/>
            <p:nvPr/>
          </p:nvSpPr>
          <p:spPr>
            <a:xfrm>
              <a:off x="8427052" y="4531453"/>
              <a:ext cx="2424418" cy="3858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D7794A53-BEAE-4ED2-936D-BF3B3F648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775" y="2973652"/>
            <a:ext cx="2391109" cy="39058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CB7DF16-8DD7-406F-BFF9-B21C13F8D888}"/>
              </a:ext>
            </a:extLst>
          </p:cNvPr>
          <p:cNvSpPr/>
          <p:nvPr/>
        </p:nvSpPr>
        <p:spPr>
          <a:xfrm>
            <a:off x="6635692" y="2973652"/>
            <a:ext cx="404192" cy="390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ABD88D9-F8CF-401A-9071-5E715A37F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092" y="3548507"/>
            <a:ext cx="6005997" cy="319628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8BF1E5A-8089-45D0-97CE-8EA284F7E9C4}"/>
              </a:ext>
            </a:extLst>
          </p:cNvPr>
          <p:cNvSpPr/>
          <p:nvPr/>
        </p:nvSpPr>
        <p:spPr>
          <a:xfrm>
            <a:off x="9029036" y="5159271"/>
            <a:ext cx="2971664" cy="1585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87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C4FED-ADFB-4146-9435-A8B0BC9E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CC0D80-9F31-46FF-B6CE-A5AD477B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GUI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 err="1"/>
              <a:t>PyQt</a:t>
            </a:r>
            <a:endParaRPr lang="en-US" altLang="zh-TW" dirty="0"/>
          </a:p>
          <a:p>
            <a:pPr lvl="1"/>
            <a:r>
              <a:rPr lang="zh-TW" altLang="en-US" dirty="0"/>
              <a:t>整合度高、有圖形化介面可以用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err="1"/>
              <a:t>Tkinter</a:t>
            </a:r>
            <a:endParaRPr lang="en-US" altLang="zh-TW" dirty="0"/>
          </a:p>
          <a:p>
            <a:pPr lvl="1"/>
            <a:r>
              <a:rPr lang="en-US" altLang="zh-TW" dirty="0"/>
              <a:t>Python</a:t>
            </a:r>
            <a:r>
              <a:rPr lang="zh-TW" altLang="en-US" dirty="0"/>
              <a:t>內建的</a:t>
            </a:r>
            <a:r>
              <a:rPr lang="en-US" altLang="zh-TW" dirty="0"/>
              <a:t>package</a:t>
            </a:r>
          </a:p>
          <a:p>
            <a:pPr lvl="1"/>
            <a:r>
              <a:rPr lang="zh-TW" altLang="en-US" dirty="0"/>
              <a:t>簡單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96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A32EC-9EEE-4C17-ADC9-E45F659D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GUI </a:t>
            </a:r>
            <a:r>
              <a:rPr lang="en-US" altLang="zh-TW" dirty="0" err="1"/>
              <a:t>Tkinter</a:t>
            </a:r>
            <a:r>
              <a:rPr lang="en-US" altLang="zh-TW" dirty="0"/>
              <a:t> 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71E1E-7C8A-41BD-83A4-EC3B0B15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tkinter</a:t>
            </a:r>
            <a:r>
              <a:rPr lang="en-US" altLang="zh-TW" dirty="0"/>
              <a:t> as </a:t>
            </a:r>
            <a:r>
              <a:rPr lang="en-US" altLang="zh-TW" dirty="0" err="1"/>
              <a:t>tk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創造</a:t>
            </a:r>
            <a:r>
              <a:rPr lang="en-US" altLang="zh-TW" dirty="0" err="1"/>
              <a:t>tkinter</a:t>
            </a:r>
            <a:r>
              <a:rPr lang="zh-TW" altLang="en-US" dirty="0"/>
              <a:t>的物件主視窗</a:t>
            </a:r>
            <a:endParaRPr lang="en-US" altLang="zh-TW" dirty="0"/>
          </a:p>
          <a:p>
            <a:pPr lvl="1"/>
            <a:r>
              <a:rPr lang="en-US" altLang="zh-TW" dirty="0"/>
              <a:t>window = </a:t>
            </a:r>
            <a:r>
              <a:rPr lang="en-US" altLang="zh-TW" dirty="0" err="1"/>
              <a:t>tk.Tk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window.title</a:t>
            </a:r>
            <a:r>
              <a:rPr lang="en-US" altLang="zh-TW" dirty="0"/>
              <a:t>(‘Lab3’)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121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1EBC3-37FB-4A3E-B496-2B40CD36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GUI </a:t>
            </a:r>
            <a:r>
              <a:rPr lang="en-US" altLang="zh-TW" dirty="0" err="1"/>
              <a:t>Tkinter</a:t>
            </a:r>
            <a:r>
              <a:rPr lang="en-US" altLang="zh-TW" dirty="0"/>
              <a:t> 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FA4198-1234-4771-9568-FD5CE2C95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建立主視窗後即可創造其他</a:t>
            </a:r>
            <a:r>
              <a:rPr lang="en-US" altLang="zh-TW" dirty="0"/>
              <a:t>widget</a:t>
            </a:r>
            <a:r>
              <a:rPr lang="zh-TW" altLang="en-US" dirty="0"/>
              <a:t>物件，如</a:t>
            </a:r>
            <a:r>
              <a:rPr lang="en-US" altLang="zh-TW" dirty="0"/>
              <a:t>Button</a:t>
            </a:r>
            <a:r>
              <a:rPr lang="zh-TW" altLang="en-US" dirty="0"/>
              <a:t>、</a:t>
            </a:r>
            <a:r>
              <a:rPr lang="en-US" altLang="zh-TW" dirty="0"/>
              <a:t>Label</a:t>
            </a:r>
            <a:r>
              <a:rPr lang="zh-TW" altLang="en-US" dirty="0"/>
              <a:t>等</a:t>
            </a:r>
            <a:endParaRPr lang="en-US" altLang="zh-TW" dirty="0"/>
          </a:p>
          <a:p>
            <a:pPr lvl="1"/>
            <a:r>
              <a:rPr lang="en-US" altLang="zh-TW" dirty="0"/>
              <a:t>e.g.  label = </a:t>
            </a:r>
            <a:r>
              <a:rPr lang="en-US" altLang="zh-TW" dirty="0" err="1"/>
              <a:t>tk.Label</a:t>
            </a:r>
            <a:r>
              <a:rPr lang="en-US" altLang="zh-TW" dirty="0"/>
              <a:t>(window, text=‘Hello World!’)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e.g. button = </a:t>
            </a:r>
            <a:r>
              <a:rPr lang="en-US" altLang="zh-TW" dirty="0" err="1"/>
              <a:t>tk.Button</a:t>
            </a:r>
            <a:r>
              <a:rPr lang="en-US" altLang="zh-TW" dirty="0"/>
              <a:t>(window, text=‘hit me’, command=‘xxx’)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e.g. frame = </a:t>
            </a:r>
            <a:r>
              <a:rPr lang="en-US" altLang="zh-TW" dirty="0" err="1"/>
              <a:t>tk.Frame</a:t>
            </a:r>
            <a:r>
              <a:rPr lang="en-US" altLang="zh-TW" dirty="0"/>
              <a:t>(window)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CECA7C-DA5F-4EBB-898F-73CDCD99CE57}"/>
              </a:ext>
            </a:extLst>
          </p:cNvPr>
          <p:cNvSpPr txBox="1"/>
          <p:nvPr/>
        </p:nvSpPr>
        <p:spPr>
          <a:xfrm>
            <a:off x="4656851" y="31096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所在視窗名稱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A9779D0-70C9-42D4-A6B5-2E64E049B468}"/>
              </a:ext>
            </a:extLst>
          </p:cNvPr>
          <p:cNvSpPr txBox="1"/>
          <p:nvPr/>
        </p:nvSpPr>
        <p:spPr>
          <a:xfrm>
            <a:off x="6226511" y="308916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label</a:t>
            </a:r>
            <a:r>
              <a:rPr lang="zh-TW" altLang="en-US" dirty="0">
                <a:solidFill>
                  <a:srgbClr val="FF0000"/>
                </a:solidFill>
              </a:rPr>
              <a:t>顯示的文字</a:t>
            </a:r>
          </a:p>
        </p:txBody>
      </p:sp>
    </p:spTree>
    <p:extLst>
      <p:ext uri="{BB962C8B-B14F-4D97-AF65-F5344CB8AC3E}">
        <p14:creationId xmlns:p14="http://schemas.microsoft.com/office/powerpoint/2010/main" val="42991239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4052</TotalTime>
  <Words>828</Words>
  <Application>Microsoft Office PowerPoint</Application>
  <PresentationFormat>寬螢幕</PresentationFormat>
  <Paragraphs>137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佈景主題1</vt:lpstr>
      <vt:lpstr>通訊網路實驗  Android &amp; Python Programming Python GUI</vt:lpstr>
      <vt:lpstr>評分標準 &amp; 注意事項</vt:lpstr>
      <vt:lpstr>課程大綱</vt:lpstr>
      <vt:lpstr>Demo項目</vt:lpstr>
      <vt:lpstr>Anaconda</vt:lpstr>
      <vt:lpstr>Introduction</vt:lpstr>
      <vt:lpstr>Introduction</vt:lpstr>
      <vt:lpstr>Python GUI Tkinter (1)</vt:lpstr>
      <vt:lpstr>Python GUI Tkinter (2)</vt:lpstr>
      <vt:lpstr>設定Button</vt:lpstr>
      <vt:lpstr>設定Button</vt:lpstr>
      <vt:lpstr>Python GUI Tkinter (3)</vt:lpstr>
      <vt:lpstr>Python GUI Tkinter (4)</vt:lpstr>
      <vt:lpstr>Python GUI Tkinter (5)</vt:lpstr>
      <vt:lpstr>Global variable</vt:lpstr>
      <vt:lpstr>Q1</vt:lpstr>
      <vt:lpstr>Q1</vt:lpstr>
      <vt:lpstr>Q1</vt:lpstr>
      <vt:lpstr>Q1</vt:lpstr>
      <vt:lpstr>Q1</vt:lpstr>
      <vt:lpstr>Q1</vt:lpstr>
      <vt:lpstr>Q1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通訊網路實驗  Android &amp; Python Programming Python GUI</dc:title>
  <dc:creator>HY</dc:creator>
  <cp:lastModifiedBy>亮宇 陳</cp:lastModifiedBy>
  <cp:revision>183</cp:revision>
  <dcterms:created xsi:type="dcterms:W3CDTF">2021-07-07T07:46:48Z</dcterms:created>
  <dcterms:modified xsi:type="dcterms:W3CDTF">2023-09-20T08:31:28Z</dcterms:modified>
</cp:coreProperties>
</file>