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8" r:id="rId4"/>
    <p:sldId id="259" r:id="rId5"/>
    <p:sldId id="280" r:id="rId6"/>
    <p:sldId id="273" r:id="rId7"/>
    <p:sldId id="260" r:id="rId8"/>
    <p:sldId id="261" r:id="rId9"/>
    <p:sldId id="262" r:id="rId10"/>
    <p:sldId id="267" r:id="rId11"/>
    <p:sldId id="268" r:id="rId12"/>
    <p:sldId id="263" r:id="rId13"/>
    <p:sldId id="264" r:id="rId14"/>
    <p:sldId id="265" r:id="rId15"/>
    <p:sldId id="266" r:id="rId16"/>
    <p:sldId id="269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2736304"/>
          </a:xfrm>
        </p:spPr>
        <p:txBody>
          <a:bodyPr numCol="1">
            <a:normAutofit/>
          </a:bodyPr>
          <a:lstStyle>
            <a:lvl1pPr>
              <a:defRPr sz="48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196680"/>
            <a:ext cx="8534400" cy="17526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88626" y="6309321"/>
            <a:ext cx="1584383" cy="432048"/>
          </a:xfrm>
        </p:spPr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2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6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831960" y="4589465"/>
            <a:ext cx="10516969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1960" y="1709739"/>
            <a:ext cx="10516969" cy="2852737"/>
          </a:xfrm>
        </p:spPr>
        <p:txBody>
          <a:bodyPr numCol="1" anchor="b">
            <a:normAutofit/>
          </a:bodyPr>
          <a:lstStyle>
            <a:lvl1pPr algn="l">
              <a:defRPr sz="40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242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11351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88626" y="6309320"/>
            <a:ext cx="1584383" cy="43971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73008" y="6356353"/>
            <a:ext cx="130939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>
          <a:xfrm flipH="1">
            <a:off x="11859217" y="1105989"/>
            <a:ext cx="36692" cy="519567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>
          <a:xfrm>
            <a:off x="323894" y="355599"/>
            <a:ext cx="10020256" cy="4765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C02761-819D-4B08-BE71-9998B1FDF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71" y="64885"/>
            <a:ext cx="2203668" cy="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106E-C097-4EA5-B824-7809DD83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通訊網路實驗</a:t>
            </a:r>
            <a:br>
              <a:rPr lang="en-US" altLang="zh-TW" dirty="0"/>
            </a:br>
            <a:br>
              <a:rPr lang="en-US" altLang="zh-TW" sz="3600" dirty="0"/>
            </a:br>
            <a:r>
              <a:rPr lang="en-US" altLang="zh-TW" sz="3600" b="0" dirty="0">
                <a:solidFill>
                  <a:srgbClr val="C00000"/>
                </a:solidFill>
              </a:rPr>
              <a:t>Android &amp; Python Programming</a:t>
            </a:r>
            <a:br>
              <a:rPr lang="en-US" altLang="zh-TW" sz="3600" b="0" dirty="0">
                <a:solidFill>
                  <a:srgbClr val="C00000"/>
                </a:solidFill>
              </a:rPr>
            </a:br>
            <a:r>
              <a:rPr lang="en-US" altLang="zh-TW" sz="3600" b="0" dirty="0">
                <a:solidFill>
                  <a:srgbClr val="C00000"/>
                </a:solidFill>
              </a:rPr>
              <a:t>Python GUI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C669-D22B-42D6-8911-EB5EA3DB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Dept. of Electrical and Computer Engineering (ECE)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National Yang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Ming </a:t>
            </a:r>
            <a:r>
              <a:rPr lang="en-US" altLang="zh-TW" b="1" dirty="0" err="1">
                <a:solidFill>
                  <a:srgbClr val="0070C0"/>
                </a:solidFill>
              </a:rPr>
              <a:t>Chiao</a:t>
            </a:r>
            <a:r>
              <a:rPr lang="en-US" altLang="zh-TW" b="1" dirty="0">
                <a:solidFill>
                  <a:srgbClr val="0070C0"/>
                </a:solidFill>
              </a:rPr>
              <a:t> Tung University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1099D-291D-4971-A951-CA98D652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設定顯示文字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2BA9C-79C7-45A2-A16A-AED4614E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顯示的文字：</a:t>
            </a:r>
            <a:endParaRPr lang="en-US" altLang="zh-TW" dirty="0"/>
          </a:p>
          <a:p>
            <a:pPr lvl="1"/>
            <a:r>
              <a:rPr lang="zh-TW" altLang="en-US" dirty="0"/>
              <a:t>無法變更文字的寫法： </a:t>
            </a:r>
            <a:r>
              <a:rPr lang="en-US" altLang="zh-TW" dirty="0"/>
              <a:t>text = var</a:t>
            </a:r>
          </a:p>
          <a:p>
            <a:pPr lvl="1"/>
            <a:r>
              <a:rPr lang="zh-TW" altLang="en-US" dirty="0"/>
              <a:t>文字隨著變數變動的寫法：</a:t>
            </a:r>
            <a:r>
              <a:rPr lang="en-US" altLang="zh-TW" dirty="0" err="1"/>
              <a:t>textvariable</a:t>
            </a:r>
            <a:r>
              <a:rPr lang="en-US" altLang="zh-TW" dirty="0"/>
              <a:t> = var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text=var)</a:t>
            </a:r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</a:t>
            </a:r>
            <a:r>
              <a:rPr lang="en-US" altLang="zh-TW" dirty="0" err="1"/>
              <a:t>textvariable</a:t>
            </a:r>
            <a:r>
              <a:rPr lang="en-US" altLang="zh-TW" dirty="0"/>
              <a:t>=var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7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100BF-3CE9-44AD-A1B2-587A111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3980B-991B-41E6-895F-6A332FC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= </a:t>
            </a:r>
            <a:r>
              <a:rPr lang="en-US" altLang="zh-TW" dirty="0" err="1"/>
              <a:t>tk.Button</a:t>
            </a:r>
            <a:r>
              <a:rPr lang="en-US" altLang="zh-TW" dirty="0"/>
              <a:t>(frame, text = "7" , </a:t>
            </a:r>
            <a:r>
              <a:rPr lang="en-US" altLang="zh-TW" dirty="0" err="1"/>
              <a:t>borderwidth</a:t>
            </a:r>
            <a:r>
              <a:rPr lang="en-US" altLang="zh-TW" dirty="0"/>
              <a:t>=5, width= 4, command = lambda: Click("7"))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dirty="0"/>
              <a:t>command = lambda: Click(“7”)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當按下按鈕時傳值</a:t>
            </a:r>
            <a:r>
              <a:rPr lang="en-US" altLang="zh-TW" dirty="0"/>
              <a:t>’7’</a:t>
            </a:r>
            <a:r>
              <a:rPr lang="zh-TW" altLang="en-US" dirty="0"/>
              <a:t>給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Click</a:t>
            </a:r>
          </a:p>
          <a:p>
            <a:pPr lvl="1"/>
            <a:r>
              <a:rPr lang="en-US" altLang="zh-TW" dirty="0"/>
              <a:t>command = lambda: Clear() 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B5880-D183-4ACD-913F-E6E81DDB990A}"/>
              </a:ext>
            </a:extLst>
          </p:cNvPr>
          <p:cNvSpPr txBox="1"/>
          <p:nvPr/>
        </p:nvSpPr>
        <p:spPr>
          <a:xfrm>
            <a:off x="7533315" y="2253206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按鈕的邊框寬度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3B7880-D9A1-40A8-8369-73903E07C381}"/>
              </a:ext>
            </a:extLst>
          </p:cNvPr>
          <p:cNvSpPr txBox="1"/>
          <p:nvPr/>
        </p:nvSpPr>
        <p:spPr>
          <a:xfrm>
            <a:off x="10009466" y="2258379"/>
            <a:ext cx="13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按鈕的寬度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C69DBD-1E63-4357-A4C6-C0667F81032C}"/>
              </a:ext>
            </a:extLst>
          </p:cNvPr>
          <p:cNvSpPr txBox="1"/>
          <p:nvPr/>
        </p:nvSpPr>
        <p:spPr>
          <a:xfrm>
            <a:off x="7273255" y="312146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建立一個臨時的、一次性的單行函式來傳遞引數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355092-9C2D-4373-AE0A-C48F47F1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868" y="3495966"/>
            <a:ext cx="380551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38E1B-A7B1-4EA9-901D-F0F0891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251EE-AA33-4836-870D-461EDE6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將</a:t>
            </a:r>
            <a:r>
              <a:rPr lang="en-US" altLang="zh-TW" dirty="0"/>
              <a:t>widget</a:t>
            </a:r>
            <a:r>
              <a:rPr lang="zh-TW" altLang="en-US" dirty="0"/>
              <a:t>放在視窗上</a:t>
            </a:r>
            <a:r>
              <a:rPr lang="en-US" altLang="zh-TW" dirty="0"/>
              <a:t> e.g. </a:t>
            </a:r>
            <a:r>
              <a:rPr lang="en-US" altLang="zh-TW" dirty="0" err="1"/>
              <a:t>frame.pack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pack() / pack(side=‘left/right/top/bottom’)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會直接放在視窗上</a:t>
            </a:r>
            <a:r>
              <a:rPr lang="en-US" altLang="zh-TW" dirty="0"/>
              <a:t>(</a:t>
            </a:r>
            <a:r>
              <a:rPr lang="zh-TW" altLang="en-US" dirty="0"/>
              <a:t>或指定的方位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grid(column=0, row=1)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會放在指定的位置</a:t>
            </a:r>
            <a:r>
              <a:rPr lang="en-US" altLang="zh-TW" dirty="0"/>
              <a:t>(</a:t>
            </a:r>
            <a:r>
              <a:rPr lang="zh-TW" altLang="en-US" dirty="0"/>
              <a:t>行列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place(x=10, y=30)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會放在指定的座標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0F078F0-8FF0-4DFE-AA19-32C790E21C9E}"/>
              </a:ext>
            </a:extLst>
          </p:cNvPr>
          <p:cNvSpPr txBox="1"/>
          <p:nvPr/>
        </p:nvSpPr>
        <p:spPr>
          <a:xfrm>
            <a:off x="413587" y="2608976"/>
            <a:ext cx="461665" cy="3187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三者不可在同一視窗中混用</a:t>
            </a:r>
          </a:p>
        </p:txBody>
      </p:sp>
    </p:spTree>
    <p:extLst>
      <p:ext uri="{BB962C8B-B14F-4D97-AF65-F5344CB8AC3E}">
        <p14:creationId xmlns:p14="http://schemas.microsoft.com/office/powerpoint/2010/main" val="376356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B627A-543D-47B6-BEA1-D911E9D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3FE9F-B09C-4588-88B5-916FFE98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將</a:t>
            </a:r>
            <a:r>
              <a:rPr lang="en-US" altLang="zh-TW" dirty="0" err="1"/>
              <a:t>Tkinter</a:t>
            </a:r>
            <a:r>
              <a:rPr lang="zh-TW" altLang="en-US" dirty="0"/>
              <a:t>物件放入等待迴圈，讓</a:t>
            </a:r>
            <a:r>
              <a:rPr lang="en-US" altLang="zh-TW" dirty="0"/>
              <a:t>window</a:t>
            </a:r>
            <a:r>
              <a:rPr lang="zh-TW" altLang="en-US" dirty="0"/>
              <a:t>不斷重新整理</a:t>
            </a:r>
            <a:endParaRPr lang="en-US" altLang="zh-TW" dirty="0"/>
          </a:p>
          <a:p>
            <a:pPr lvl="1"/>
            <a:r>
              <a:rPr lang="en-US" altLang="zh-TW" dirty="0" err="1"/>
              <a:t>window.mainloop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45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2DB9B-FE5B-4792-A867-C8308C9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  <a:r>
              <a:rPr lang="zh-TW" altLang="en-US" dirty="0"/>
              <a:t>相關用法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AD6A6-F371-4964-8A99-6749C0E0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 = </a:t>
            </a:r>
            <a:r>
              <a:rPr lang="en-US" altLang="zh-TW" dirty="0" err="1"/>
              <a:t>tk.StringVar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var.set</a:t>
            </a:r>
            <a:r>
              <a:rPr lang="en-US" altLang="zh-TW" dirty="0"/>
              <a:t>(‘Python GUI’) </a:t>
            </a:r>
            <a:r>
              <a:rPr lang="zh-TW" altLang="en-US" dirty="0"/>
              <a:t>可以用來設定</a:t>
            </a:r>
            <a:r>
              <a:rPr lang="en-US" altLang="zh-TW" dirty="0"/>
              <a:t>var</a:t>
            </a:r>
            <a:r>
              <a:rPr lang="zh-TW" altLang="en-US" dirty="0"/>
              <a:t>字串變數的值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var.get</a:t>
            </a:r>
            <a:r>
              <a:rPr lang="en-US" altLang="zh-TW" dirty="0"/>
              <a:t>() </a:t>
            </a:r>
            <a:r>
              <a:rPr lang="zh-TW" altLang="en-US" dirty="0"/>
              <a:t> 取得</a:t>
            </a:r>
            <a:r>
              <a:rPr lang="en-US" altLang="zh-TW" dirty="0"/>
              <a:t>var</a:t>
            </a:r>
            <a:r>
              <a:rPr lang="zh-TW" altLang="en-US" dirty="0"/>
              <a:t>字串變數的值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temp = </a:t>
            </a:r>
            <a:r>
              <a:rPr lang="en-US" altLang="zh-TW" dirty="0" err="1"/>
              <a:t>var.get</a:t>
            </a:r>
            <a:r>
              <a:rPr lang="en-US" altLang="zh-TW" dirty="0"/>
              <a:t>().split(‘</a:t>
            </a:r>
            <a:r>
              <a:rPr lang="zh-TW" altLang="en-US" dirty="0"/>
              <a:t> </a:t>
            </a:r>
            <a:r>
              <a:rPr lang="en-US" altLang="zh-TW" dirty="0"/>
              <a:t>‘) </a:t>
            </a:r>
            <a:r>
              <a:rPr lang="zh-TW" altLang="en-US" dirty="0"/>
              <a:t>將</a:t>
            </a:r>
            <a:r>
              <a:rPr lang="en-US" altLang="zh-TW" dirty="0"/>
              <a:t>var</a:t>
            </a:r>
            <a:r>
              <a:rPr lang="zh-TW" altLang="en-US" dirty="0"/>
              <a:t>字串變數之中用空白隔開的值分別存入</a:t>
            </a:r>
            <a:r>
              <a:rPr lang="en-US" altLang="zh-TW" dirty="0"/>
              <a:t>temp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物件中</a:t>
            </a:r>
          </a:p>
        </p:txBody>
      </p:sp>
    </p:spTree>
    <p:extLst>
      <p:ext uri="{BB962C8B-B14F-4D97-AF65-F5344CB8AC3E}">
        <p14:creationId xmlns:p14="http://schemas.microsoft.com/office/powerpoint/2010/main" val="17458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E055-3C31-4AF8-A429-96733BE3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ECC363-A5B5-4B0E-A0F4-07F0ADA2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sz="4600" dirty="0"/>
              <a:t>小小算盤</a:t>
            </a:r>
            <a:endParaRPr lang="en-US" altLang="zh-TW" sz="46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3500" b="1" dirty="0"/>
              <a:t>Demo</a:t>
            </a:r>
            <a:r>
              <a:rPr lang="zh-TW" altLang="en-US" sz="3500" b="1" dirty="0"/>
              <a:t>標準</a:t>
            </a:r>
            <a:r>
              <a:rPr lang="en-US" altLang="zh-TW" sz="3500" b="1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100" dirty="0"/>
              <a:t>1.  </a:t>
            </a:r>
            <a:r>
              <a:rPr lang="zh-TW" altLang="en-US" sz="3100" dirty="0"/>
              <a:t>一開始顯示</a:t>
            </a:r>
            <a:r>
              <a:rPr lang="en-US" altLang="zh-TW" sz="3100" dirty="0"/>
              <a:t>0</a:t>
            </a:r>
          </a:p>
          <a:p>
            <a:pPr marL="0" indent="0">
              <a:buNone/>
            </a:pPr>
            <a:r>
              <a:rPr lang="en-US" altLang="zh-TW" sz="3100" dirty="0"/>
              <a:t>2.  </a:t>
            </a:r>
            <a:r>
              <a:rPr lang="zh-TW" altLang="en-US" sz="3100" dirty="0"/>
              <a:t>運算結果皆為整數 </a:t>
            </a:r>
            <a:r>
              <a:rPr lang="en-US" altLang="zh-TW" sz="3100" dirty="0"/>
              <a:t>(ex: 4/3=1)</a:t>
            </a:r>
          </a:p>
          <a:p>
            <a:pPr marL="0" indent="0">
              <a:buNone/>
            </a:pPr>
            <a:r>
              <a:rPr lang="en-US" altLang="zh-TW" sz="3100" dirty="0"/>
              <a:t>2.  </a:t>
            </a:r>
            <a:r>
              <a:rPr lang="zh-TW" altLang="en-US" sz="3100" dirty="0"/>
              <a:t>能做負數計算</a:t>
            </a:r>
            <a:r>
              <a:rPr lang="en-US" altLang="zh-TW" sz="3100" dirty="0"/>
              <a:t>(ex: -2*3=-6)</a:t>
            </a:r>
          </a:p>
          <a:p>
            <a:pPr marL="0" indent="0">
              <a:buNone/>
            </a:pPr>
            <a:r>
              <a:rPr lang="en-US" altLang="zh-TW" sz="3100" dirty="0"/>
              <a:t>3.  </a:t>
            </a:r>
            <a:r>
              <a:rPr lang="zh-TW" altLang="en-US" sz="3100" dirty="0"/>
              <a:t>除</a:t>
            </a:r>
            <a:r>
              <a:rPr lang="en-US" altLang="zh-TW" sz="3100" dirty="0"/>
              <a:t>0 Label</a:t>
            </a:r>
            <a:r>
              <a:rPr lang="zh-TW" altLang="en-US" sz="3100" dirty="0"/>
              <a:t>顯示</a:t>
            </a:r>
            <a:r>
              <a:rPr lang="en-US" altLang="zh-TW" sz="3100" dirty="0"/>
              <a:t>ERROR</a:t>
            </a:r>
          </a:p>
          <a:p>
            <a:pPr marL="0" indent="0">
              <a:buNone/>
            </a:pPr>
            <a:r>
              <a:rPr lang="en-US" altLang="zh-TW" sz="3100" dirty="0"/>
              <a:t>4.  </a:t>
            </a:r>
            <a:r>
              <a:rPr lang="zh-TW" altLang="en-US" sz="3100" dirty="0"/>
              <a:t>第一次計算完後仍能繼續運算 </a:t>
            </a:r>
            <a:r>
              <a:rPr lang="en-US" altLang="zh-TW" sz="3100" dirty="0"/>
              <a:t>(</a:t>
            </a:r>
            <a:r>
              <a:rPr lang="zh-TW" altLang="en-US" sz="3100" dirty="0"/>
              <a:t>按下</a:t>
            </a:r>
            <a:r>
              <a:rPr lang="en-US" altLang="zh-TW" sz="3100" dirty="0"/>
              <a:t>”=”</a:t>
            </a:r>
            <a:r>
              <a:rPr lang="zh-TW" altLang="en-US" sz="3100" dirty="0"/>
              <a:t>後仍可以繼續使用</a:t>
            </a:r>
            <a:r>
              <a:rPr lang="en-US" altLang="zh-TW" sz="3100" dirty="0"/>
              <a:t>)</a:t>
            </a:r>
          </a:p>
          <a:p>
            <a:pPr marL="0" indent="0">
              <a:buNone/>
            </a:pPr>
            <a:r>
              <a:rPr lang="en-US" altLang="zh-TW" sz="3100" dirty="0"/>
              <a:t>5.  </a:t>
            </a:r>
            <a:r>
              <a:rPr lang="zh-TW" altLang="en-US" sz="3100" dirty="0"/>
              <a:t>不能用</a:t>
            </a:r>
            <a:r>
              <a:rPr lang="en-US" altLang="zh-TW" sz="3100" dirty="0"/>
              <a:t>eval()</a:t>
            </a:r>
            <a:r>
              <a:rPr lang="zh-TW" altLang="en-US" sz="3100" dirty="0"/>
              <a:t>函數完成</a:t>
            </a:r>
            <a:endParaRPr lang="en-US" altLang="zh-TW" sz="3100" dirty="0"/>
          </a:p>
          <a:p>
            <a:pPr marL="0" indent="0">
              <a:buNone/>
            </a:pPr>
            <a:r>
              <a:rPr lang="en-US" altLang="zh-TW" sz="3100" dirty="0"/>
              <a:t>6.  </a:t>
            </a:r>
            <a:r>
              <a:rPr lang="zh-TW" altLang="en-US" sz="3100" dirty="0"/>
              <a:t>測資會是</a:t>
            </a:r>
            <a:r>
              <a:rPr lang="en-US" altLang="zh-TW" sz="3100" dirty="0"/>
              <a:t>“</a:t>
            </a:r>
            <a:r>
              <a:rPr lang="zh-TW" altLang="en-US" sz="3100" dirty="0"/>
              <a:t> </a:t>
            </a:r>
            <a:r>
              <a:rPr lang="en-US" altLang="zh-TW" sz="3100" dirty="0"/>
              <a:t>A</a:t>
            </a:r>
            <a:r>
              <a:rPr lang="zh-TW" altLang="en-US" sz="3100" dirty="0"/>
              <a:t> </a:t>
            </a:r>
            <a:r>
              <a:rPr lang="en-US" altLang="zh-TW" sz="3100" dirty="0"/>
              <a:t>?</a:t>
            </a:r>
            <a:r>
              <a:rPr lang="zh-TW" altLang="en-US" sz="3100" dirty="0"/>
              <a:t> </a:t>
            </a:r>
            <a:r>
              <a:rPr lang="en-US" altLang="zh-TW" sz="3100" dirty="0"/>
              <a:t>B =</a:t>
            </a:r>
            <a:r>
              <a:rPr lang="zh-TW" altLang="en-US" sz="3100" dirty="0"/>
              <a:t> </a:t>
            </a:r>
            <a:r>
              <a:rPr lang="en-US" altLang="zh-TW" sz="3100" dirty="0"/>
              <a:t>“ </a:t>
            </a:r>
            <a:r>
              <a:rPr lang="zh-TW" altLang="en-US" sz="3100" dirty="0"/>
              <a:t>的形式</a:t>
            </a:r>
            <a:r>
              <a:rPr lang="en-US" altLang="zh-TW" sz="3100" dirty="0"/>
              <a:t> (?</a:t>
            </a:r>
            <a:r>
              <a:rPr lang="zh-TW" altLang="en-US" sz="3100" dirty="0"/>
              <a:t>為任意運算子，意為一筆測資不會出現兩個以上的運算子，</a:t>
            </a:r>
            <a:endParaRPr lang="en-US" altLang="zh-TW" sz="3100" dirty="0"/>
          </a:p>
          <a:p>
            <a:pPr marL="0" indent="0">
              <a:buNone/>
            </a:pPr>
            <a:r>
              <a:rPr lang="en-US" altLang="zh-TW" sz="3100" dirty="0"/>
              <a:t>ex:</a:t>
            </a:r>
            <a:r>
              <a:rPr lang="zh-TW" altLang="en-US" sz="3100" dirty="0"/>
              <a:t> </a:t>
            </a:r>
            <a:r>
              <a:rPr lang="en-US" altLang="zh-TW" sz="3100" dirty="0"/>
              <a:t>2*3/4-3=-2)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E4FF6B-9955-447D-AE08-E98BB666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1053" r="1"/>
          <a:stretch/>
        </p:blipFill>
        <p:spPr>
          <a:xfrm>
            <a:off x="6540724" y="1442815"/>
            <a:ext cx="2513575" cy="29174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21E7B9-404B-4A75-A263-A862319E7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" t="833" b="1188"/>
          <a:stretch/>
        </p:blipFill>
        <p:spPr>
          <a:xfrm>
            <a:off x="9249869" y="1442815"/>
            <a:ext cx="2513575" cy="29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D26A3-2501-4C55-9E93-BF1C0604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33902-A427-4C9D-AD62-94674D22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創建主視窗 </a:t>
            </a:r>
            <a:r>
              <a:rPr lang="en-US" altLang="zh-TW" dirty="0"/>
              <a:t>&gt;</a:t>
            </a:r>
            <a:r>
              <a:rPr lang="zh-TW" altLang="en-US" dirty="0"/>
              <a:t> 分割成兩個</a:t>
            </a:r>
            <a:r>
              <a:rPr lang="en-US" altLang="zh-TW" dirty="0"/>
              <a:t>frame &gt;  </a:t>
            </a:r>
            <a:r>
              <a:rPr lang="zh-TW" altLang="en-US" dirty="0"/>
              <a:t>建出所有</a:t>
            </a:r>
            <a:r>
              <a:rPr lang="en-US" altLang="zh-TW" dirty="0"/>
              <a:t>button &gt;</a:t>
            </a:r>
            <a:r>
              <a:rPr lang="zh-TW" altLang="en-US" dirty="0"/>
              <a:t> 撰寫</a:t>
            </a:r>
            <a:r>
              <a:rPr lang="en-US" altLang="zh-TW" dirty="0"/>
              <a:t>button</a:t>
            </a:r>
            <a:r>
              <a:rPr lang="zh-TW" altLang="en-US" dirty="0"/>
              <a:t>的</a:t>
            </a:r>
            <a:r>
              <a:rPr lang="en-US" altLang="zh-TW" dirty="0"/>
              <a:t>listener function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DB7FD4-37C9-48E6-B581-293AEBE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95" y="2677348"/>
            <a:ext cx="9118010" cy="41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B3929-9D58-41E8-B1B4-1D114DE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 </a:t>
            </a:r>
            <a:r>
              <a:rPr lang="en-US" altLang="zh-TW" dirty="0"/>
              <a:t>&amp;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10D5-AF8C-45AE-9E77-B521A0A8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   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Demo 30%</a:t>
            </a:r>
          </a:p>
          <a:p>
            <a:r>
              <a:rPr lang="zh-TW" altLang="en-US" dirty="0"/>
              <a:t>結報   </a:t>
            </a:r>
            <a:r>
              <a:rPr lang="en-US" altLang="zh-TW" dirty="0"/>
              <a:t>4</a:t>
            </a:r>
            <a:r>
              <a:rPr lang="en-US" altLang="zh-TW"/>
              <a:t>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e3</a:t>
            </a:r>
            <a:r>
              <a:rPr lang="zh-TW" altLang="en-US" dirty="0"/>
              <a:t>上有學習單</a:t>
            </a:r>
            <a:endParaRPr lang="en-US" altLang="zh-TW" dirty="0"/>
          </a:p>
          <a:p>
            <a:pPr lvl="1"/>
            <a:r>
              <a:rPr lang="zh-TW" altLang="en-US" dirty="0"/>
              <a:t>檔名：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_Labx.pdf</a:t>
            </a:r>
            <a:endParaRPr lang="en-US" altLang="zh-TW" dirty="0"/>
          </a:p>
          <a:p>
            <a:pPr lvl="1"/>
            <a:r>
              <a:rPr lang="zh-TW" altLang="en-US" dirty="0"/>
              <a:t>交</a:t>
            </a:r>
            <a:r>
              <a:rPr lang="en-US" altLang="zh-TW" dirty="0">
                <a:solidFill>
                  <a:srgbClr val="FF0000"/>
                </a:solidFill>
              </a:rPr>
              <a:t>pdf</a:t>
            </a:r>
            <a:r>
              <a:rPr lang="zh-TW" altLang="en-US" dirty="0"/>
              <a:t>到對應的資料夾中 </a:t>
            </a:r>
            <a:r>
              <a:rPr lang="en-US" altLang="zh-TW" dirty="0"/>
              <a:t>(</a:t>
            </a:r>
            <a:r>
              <a:rPr lang="zh-TW" altLang="en-US" dirty="0"/>
              <a:t>期限一週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5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3B4B1-E1B6-4C60-B748-6E487C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0F85-0B0D-4EBA-B7B8-44BE854D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Anaconda3 Spyder</a:t>
            </a:r>
            <a:r>
              <a:rPr lang="zh-TW" altLang="en-US" dirty="0"/>
              <a:t>介紹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入門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計算機小程式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1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AA6BF-543C-4806-8242-15DDE98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016F9-0D4A-4B18-9217-0E8E57D3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/>
              <a:t> 小小計算機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9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724A2-082C-476F-A263-00C2FA9B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BFCDA-628E-4EFC-8F3C-56DA2FA4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很受歡迎的</a:t>
            </a:r>
            <a:r>
              <a:rPr lang="en-US" altLang="zh-TW" dirty="0"/>
              <a:t>Data Science</a:t>
            </a:r>
            <a:r>
              <a:rPr lang="zh-TW" altLang="en-US" dirty="0"/>
              <a:t>、</a:t>
            </a:r>
            <a:r>
              <a:rPr lang="en-US" altLang="zh-TW" dirty="0"/>
              <a:t>Machine Learning</a:t>
            </a:r>
            <a:r>
              <a:rPr lang="zh-TW" altLang="en-US" dirty="0"/>
              <a:t>平台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具備多種流行的</a:t>
            </a:r>
            <a:r>
              <a:rPr lang="en-US" altLang="zh-TW" dirty="0"/>
              <a:t>packages</a:t>
            </a:r>
          </a:p>
          <a:p>
            <a:endParaRPr lang="en-US" altLang="zh-TW" dirty="0"/>
          </a:p>
          <a:p>
            <a:r>
              <a:rPr lang="zh-TW" altLang="en-US" dirty="0"/>
              <a:t>適用於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、</a:t>
            </a:r>
            <a:r>
              <a:rPr lang="en-US" altLang="zh-TW" dirty="0"/>
              <a:t>MacOS</a:t>
            </a:r>
            <a:r>
              <a:rPr lang="zh-TW" altLang="en-US" dirty="0"/>
              <a:t>等作業系統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在安裝、執行上相對簡易</a:t>
            </a:r>
          </a:p>
        </p:txBody>
      </p:sp>
    </p:spTree>
    <p:extLst>
      <p:ext uri="{BB962C8B-B14F-4D97-AF65-F5344CB8AC3E}">
        <p14:creationId xmlns:p14="http://schemas.microsoft.com/office/powerpoint/2010/main" val="402644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2831B-91DB-4827-8970-9AB9107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CC1A5-66F0-4B96-A89A-E3599819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51"/>
            <a:ext cx="10972800" cy="4525963"/>
          </a:xfrm>
        </p:spPr>
        <p:txBody>
          <a:bodyPr/>
          <a:lstStyle/>
          <a:p>
            <a:r>
              <a:rPr lang="zh-TW" altLang="en-US" dirty="0"/>
              <a:t>開始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Anaconda3 &gt; Spyder(anaconda3)</a:t>
            </a:r>
          </a:p>
          <a:p>
            <a:endParaRPr lang="en-US" altLang="zh-TW" dirty="0"/>
          </a:p>
          <a:p>
            <a:r>
              <a:rPr lang="zh-TW" altLang="en-US" dirty="0"/>
              <a:t>綠色箭頭可以</a:t>
            </a:r>
            <a:r>
              <a:rPr lang="en-US" altLang="zh-TW" dirty="0"/>
              <a:t>debug</a:t>
            </a:r>
          </a:p>
          <a:p>
            <a:endParaRPr lang="en-US" altLang="zh-TW" dirty="0"/>
          </a:p>
          <a:p>
            <a:r>
              <a:rPr lang="en-US" altLang="zh-TW" dirty="0"/>
              <a:t>Console</a:t>
            </a:r>
            <a:r>
              <a:rPr lang="zh-TW" altLang="en-US" dirty="0"/>
              <a:t>裡面可以顯示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變數值、執行結果等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但今天的執行結果會另外跳視窗出來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713F24A-7BF3-4DD7-9FC5-3C2011DAAAEE}"/>
              </a:ext>
            </a:extLst>
          </p:cNvPr>
          <p:cNvGrpSpPr/>
          <p:nvPr/>
        </p:nvGrpSpPr>
        <p:grpSpPr>
          <a:xfrm>
            <a:off x="8265859" y="1316483"/>
            <a:ext cx="1851266" cy="2282316"/>
            <a:chOff x="8269835" y="2080469"/>
            <a:chExt cx="2581635" cy="3253390"/>
          </a:xfrm>
        </p:grpSpPr>
        <p:pic>
          <p:nvPicPr>
            <p:cNvPr id="4" name="內容版面配置區 3">
              <a:extLst>
                <a:ext uri="{FF2B5EF4-FFF2-40B4-BE49-F238E27FC236}">
                  <a16:creationId xmlns:a16="http://schemas.microsoft.com/office/drawing/2014/main" id="{6DD2A2BA-FE81-43FA-B200-09725E769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508"/>
            <a:stretch/>
          </p:blipFill>
          <p:spPr>
            <a:xfrm>
              <a:off x="8269835" y="2080469"/>
              <a:ext cx="2581635" cy="325339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3B3124-D8C8-46CF-91DF-E51E8A103D5C}"/>
                </a:ext>
              </a:extLst>
            </p:cNvPr>
            <p:cNvSpPr/>
            <p:nvPr/>
          </p:nvSpPr>
          <p:spPr>
            <a:xfrm>
              <a:off x="8347046" y="2080469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49AB2-4A7C-4EAB-9A81-8D467CC55211}"/>
                </a:ext>
              </a:extLst>
            </p:cNvPr>
            <p:cNvSpPr/>
            <p:nvPr/>
          </p:nvSpPr>
          <p:spPr>
            <a:xfrm>
              <a:off x="8427052" y="4531453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D7794A53-BEAE-4ED2-936D-BF3B3F64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75" y="2973652"/>
            <a:ext cx="2391109" cy="3905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B7DF16-8DD7-406F-BFF9-B21C13F8D888}"/>
              </a:ext>
            </a:extLst>
          </p:cNvPr>
          <p:cNvSpPr/>
          <p:nvPr/>
        </p:nvSpPr>
        <p:spPr>
          <a:xfrm>
            <a:off x="6635692" y="2973652"/>
            <a:ext cx="404192" cy="39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BD88D9-F8CF-401A-9071-5E715A37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092" y="3548507"/>
            <a:ext cx="6005997" cy="319628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BF1E5A-8089-45D0-97CE-8EA284F7E9C4}"/>
              </a:ext>
            </a:extLst>
          </p:cNvPr>
          <p:cNvSpPr/>
          <p:nvPr/>
        </p:nvSpPr>
        <p:spPr>
          <a:xfrm>
            <a:off x="9029036" y="5159271"/>
            <a:ext cx="2971664" cy="1585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7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C4FED-ADFB-4146-9435-A8B0BC9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C0D80-9F31-46FF-B6CE-A5AD477B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GUI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 err="1"/>
              <a:t>PyQt</a:t>
            </a:r>
            <a:endParaRPr lang="en-US" altLang="zh-TW" dirty="0"/>
          </a:p>
          <a:p>
            <a:pPr lvl="1"/>
            <a:r>
              <a:rPr lang="zh-TW" altLang="en-US" dirty="0"/>
              <a:t>整合度高、有圖形化介面可以用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Tkinter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內建的</a:t>
            </a:r>
            <a:r>
              <a:rPr lang="en-US" altLang="zh-TW" dirty="0"/>
              <a:t>package</a:t>
            </a:r>
          </a:p>
          <a:p>
            <a:pPr lvl="1"/>
            <a:r>
              <a:rPr lang="zh-TW" altLang="en-US" dirty="0"/>
              <a:t>簡單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9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A32EC-9EEE-4C17-ADC9-E45F659D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71E1E-7C8A-41BD-83A4-EC3B0B15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創造</a:t>
            </a:r>
            <a:r>
              <a:rPr lang="en-US" altLang="zh-TW" dirty="0" err="1"/>
              <a:t>tkinter</a:t>
            </a:r>
            <a:r>
              <a:rPr lang="zh-TW" altLang="en-US" dirty="0"/>
              <a:t>的物件主視窗</a:t>
            </a:r>
            <a:endParaRPr lang="en-US" altLang="zh-TW" dirty="0"/>
          </a:p>
          <a:p>
            <a:pPr lvl="1"/>
            <a:r>
              <a:rPr lang="en-US" altLang="zh-TW" dirty="0"/>
              <a:t>window = </a:t>
            </a:r>
            <a:r>
              <a:rPr lang="en-US" altLang="zh-TW" dirty="0" err="1"/>
              <a:t>tk.Tk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window.title</a:t>
            </a:r>
            <a:r>
              <a:rPr lang="en-US" altLang="zh-TW" dirty="0"/>
              <a:t>(‘Lab4’)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21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EBC3-37FB-4A3E-B496-2B40CD36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A4198-1234-4771-9568-FD5CE2C9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建立主視窗後即可創造其他</a:t>
            </a:r>
            <a:r>
              <a:rPr lang="en-US" altLang="zh-TW" dirty="0"/>
              <a:t>widget</a:t>
            </a:r>
            <a:r>
              <a:rPr lang="zh-TW" altLang="en-US" dirty="0"/>
              <a:t>物件，如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/>
              <a:t>Label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text=‘Hello World!’)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button = </a:t>
            </a:r>
            <a:r>
              <a:rPr lang="en-US" altLang="zh-TW" dirty="0" err="1"/>
              <a:t>tk.Button</a:t>
            </a:r>
            <a:r>
              <a:rPr lang="en-US" altLang="zh-TW" dirty="0"/>
              <a:t>(window, text=‘hit me’, command=‘xxx’)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frame = </a:t>
            </a:r>
            <a:r>
              <a:rPr lang="en-US" altLang="zh-TW" dirty="0" err="1"/>
              <a:t>tk.Frame</a:t>
            </a:r>
            <a:r>
              <a:rPr lang="en-US" altLang="zh-TW" dirty="0"/>
              <a:t>(window)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CECA7C-DA5F-4EBB-898F-73CDCD99CE57}"/>
              </a:ext>
            </a:extLst>
          </p:cNvPr>
          <p:cNvSpPr txBox="1"/>
          <p:nvPr/>
        </p:nvSpPr>
        <p:spPr>
          <a:xfrm>
            <a:off x="4395831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所在視窗名稱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9779D0-70C9-42D4-A6B5-2E64E049B468}"/>
              </a:ext>
            </a:extLst>
          </p:cNvPr>
          <p:cNvSpPr txBox="1"/>
          <p:nvPr/>
        </p:nvSpPr>
        <p:spPr>
          <a:xfrm>
            <a:off x="6650287" y="32443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顯示的文字</a:t>
            </a:r>
          </a:p>
        </p:txBody>
      </p:sp>
    </p:spTree>
    <p:extLst>
      <p:ext uri="{BB962C8B-B14F-4D97-AF65-F5344CB8AC3E}">
        <p14:creationId xmlns:p14="http://schemas.microsoft.com/office/powerpoint/2010/main" val="42991239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740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佈景主題1</vt:lpstr>
      <vt:lpstr>通訊網路實驗  Android &amp; Python Programming Python GUI</vt:lpstr>
      <vt:lpstr>評分標準 &amp; 注意事項</vt:lpstr>
      <vt:lpstr>課程大綱</vt:lpstr>
      <vt:lpstr>Demo項目</vt:lpstr>
      <vt:lpstr>Anaconda</vt:lpstr>
      <vt:lpstr>Introduction</vt:lpstr>
      <vt:lpstr>Introduction</vt:lpstr>
      <vt:lpstr>Python GUI Tkinter (1)</vt:lpstr>
      <vt:lpstr>Python GUI Tkinter (2)</vt:lpstr>
      <vt:lpstr>設定顯示文字</vt:lpstr>
      <vt:lpstr>設定Button</vt:lpstr>
      <vt:lpstr>Python GUI Tkinter (3)</vt:lpstr>
      <vt:lpstr>Python GUI Tkinter (4)</vt:lpstr>
      <vt:lpstr>StringVar()相關用法</vt:lpstr>
      <vt:lpstr>Q1</vt:lpstr>
      <vt:lpstr>Q1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通訊網路實驗  Android &amp; Python Programming Python GUI</dc:title>
  <dc:creator>HY</dc:creator>
  <cp:lastModifiedBy>亮宇 陳</cp:lastModifiedBy>
  <cp:revision>126</cp:revision>
  <dcterms:created xsi:type="dcterms:W3CDTF">2021-07-07T07:46:48Z</dcterms:created>
  <dcterms:modified xsi:type="dcterms:W3CDTF">2023-09-20T08:32:02Z</dcterms:modified>
</cp:coreProperties>
</file>