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9" r:id="rId3"/>
    <p:sldId id="258" r:id="rId4"/>
    <p:sldId id="259" r:id="rId5"/>
    <p:sldId id="273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77" r:id="rId14"/>
    <p:sldId id="280" r:id="rId15"/>
    <p:sldId id="281" r:id="rId16"/>
    <p:sldId id="282" r:id="rId17"/>
    <p:sldId id="290" r:id="rId18"/>
    <p:sldId id="278" r:id="rId19"/>
    <p:sldId id="279" r:id="rId20"/>
    <p:sldId id="274" r:id="rId21"/>
    <p:sldId id="275" r:id="rId22"/>
    <p:sldId id="288" r:id="rId23"/>
    <p:sldId id="283" r:id="rId24"/>
    <p:sldId id="291" r:id="rId25"/>
    <p:sldId id="285" r:id="rId26"/>
    <p:sldId id="287" r:id="rId27"/>
    <p:sldId id="276" r:id="rId28"/>
    <p:sldId id="284" r:id="rId29"/>
    <p:sldId id="286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81" d="100"/>
          <a:sy n="81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1340768"/>
            <a:ext cx="10363200" cy="2736304"/>
          </a:xfrm>
        </p:spPr>
        <p:txBody>
          <a:bodyPr numCol="1">
            <a:normAutofit/>
          </a:bodyPr>
          <a:lstStyle>
            <a:lvl1pPr>
              <a:defRPr sz="48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4196680"/>
            <a:ext cx="8534400" cy="1752600"/>
          </a:xfrm>
        </p:spPr>
        <p:txBody>
          <a:bodyPr numCol="1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/>
              <a:t>按一下以編輯母片副標題樣式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688626" y="6309321"/>
            <a:ext cx="1584383" cy="432048"/>
          </a:xfrm>
        </p:spPr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621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43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1" y="274640"/>
            <a:ext cx="8026400" cy="5851525"/>
          </a:xfrm>
        </p:spPr>
        <p:txBody>
          <a:bodyPr vert="eaVert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6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1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版面配置區 2"/>
          <p:cNvSpPr>
            <a:spLocks noGrp="1"/>
          </p:cNvSpPr>
          <p:nvPr>
            <p:ph type="body" idx="1"/>
          </p:nvPr>
        </p:nvSpPr>
        <p:spPr>
          <a:xfrm>
            <a:off x="831960" y="4589465"/>
            <a:ext cx="10516969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1960" y="1709739"/>
            <a:ext cx="10516969" cy="2852737"/>
          </a:xfrm>
        </p:spPr>
        <p:txBody>
          <a:bodyPr numCol="1" anchor="b">
            <a:normAutofit/>
          </a:bodyPr>
          <a:lstStyle>
            <a:lvl1pPr algn="l">
              <a:defRPr sz="4000" b="1"/>
            </a:lvl1pPr>
          </a:lstStyle>
          <a:p>
            <a:r>
              <a:rPr lang="zh-TW"/>
              <a:t>按一下以編輯母片標題樣式</a:t>
            </a:r>
            <a:endParaRPr lang="zh-TW" dirty="0"/>
          </a:p>
        </p:txBody>
      </p:sp>
    </p:spTree>
    <p:extLst>
      <p:ext uri="{BB962C8B-B14F-4D97-AF65-F5344CB8AC3E}">
        <p14:creationId xmlns:p14="http://schemas.microsoft.com/office/powerpoint/2010/main" val="332423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1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 numCol="1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27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>
              <a:defRPr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 numCol="1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3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59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63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084" cy="4691063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60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numCol="1" anchor="b"/>
          <a:lstStyle>
            <a:lvl1pPr algn="l">
              <a:defRPr sz="2000" b="1"/>
            </a:lvl1pPr>
          </a:lstStyle>
          <a:p>
            <a:r>
              <a:rPr lang="zh-TW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 numCol="1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numCol="1"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90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485800"/>
            <a:ext cx="109728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zh-TW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711351"/>
            <a:ext cx="109728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zh-TW" dirty="0"/>
              <a:t>按一下以編輯母片文字樣式</a:t>
            </a:r>
          </a:p>
          <a:p>
            <a:pPr lvl="1"/>
            <a:r>
              <a:rPr lang="zh-TW" dirty="0"/>
              <a:t>第二層</a:t>
            </a:r>
          </a:p>
          <a:p>
            <a:pPr lvl="2"/>
            <a:r>
              <a:rPr lang="zh-TW" dirty="0"/>
              <a:t>第三層</a:t>
            </a:r>
          </a:p>
          <a:p>
            <a:pPr lvl="3"/>
            <a:r>
              <a:rPr lang="zh-TW" dirty="0"/>
              <a:t>第四層</a:t>
            </a:r>
          </a:p>
          <a:p>
            <a:pPr lvl="4"/>
            <a:r>
              <a:rPr lang="zh-TW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688626" y="6309320"/>
            <a:ext cx="1584383" cy="439710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A2F5-42D3-4D09-8E66-EEC7E90E0E1F}" type="datetimeFigureOut">
              <a:rPr lang="zh-TW" altLang="en-US" smtClean="0"/>
              <a:t>2023/9/20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73008" y="6356353"/>
            <a:ext cx="1309392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CEBD9-5B52-43B5-A9C3-AABC27EEA72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>
          <a:xfrm flipH="1">
            <a:off x="11859217" y="1105989"/>
            <a:ext cx="36692" cy="5195671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>
          <a:xfrm>
            <a:off x="323894" y="355599"/>
            <a:ext cx="10020256" cy="4765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numCol="1"/>
          <a:lstStyle/>
          <a:p>
            <a:endParaRPr lang="en-US" sz="18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AC02761-819D-4B08-BE71-9998B1FDF4E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371" y="64885"/>
            <a:ext cx="2203668" cy="93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68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60000"/>
        <a:buFont typeface="Wingdings" panose="05000000000000000000" pitchFamily="2" charset="2"/>
        <a:buChar char="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70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>
            <a:lumMod val="50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3">
            <a:lumMod val="75000"/>
          </a:schemeClr>
        </a:buClr>
        <a:buSzPct val="7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 alt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EF106E-C097-4EA5-B824-7809DD832F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通訊網路實驗</a:t>
            </a:r>
            <a:br>
              <a:rPr lang="en-US" altLang="zh-TW" dirty="0"/>
            </a:br>
            <a:br>
              <a:rPr lang="en-US" altLang="zh-TW" sz="3600" dirty="0"/>
            </a:br>
            <a:r>
              <a:rPr lang="en-US" altLang="zh-TW" sz="3600" b="0" dirty="0">
                <a:solidFill>
                  <a:srgbClr val="C00000"/>
                </a:solidFill>
              </a:rPr>
              <a:t>Android &amp; Python Programming</a:t>
            </a:r>
            <a:br>
              <a:rPr lang="en-US" altLang="zh-TW" sz="3600" b="0" dirty="0">
                <a:solidFill>
                  <a:srgbClr val="C00000"/>
                </a:solidFill>
              </a:rPr>
            </a:br>
            <a:r>
              <a:rPr lang="en-US" altLang="zh-TW" sz="3600" b="0" dirty="0">
                <a:solidFill>
                  <a:srgbClr val="C00000"/>
                </a:solidFill>
              </a:rPr>
              <a:t>Python GUI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EA3C669-D22B-42D6-8911-EB5EA3DBA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70C0"/>
                </a:solidFill>
              </a:rPr>
              <a:t>Dept. of Electrical and Computer Engineering (ECE)</a:t>
            </a:r>
          </a:p>
          <a:p>
            <a:r>
              <a:rPr lang="en-US" altLang="zh-TW" b="1" dirty="0">
                <a:solidFill>
                  <a:srgbClr val="0070C0"/>
                </a:solidFill>
              </a:rPr>
              <a:t>National Yang</a:t>
            </a:r>
            <a:r>
              <a:rPr lang="zh-TW" altLang="en-US" b="1" dirty="0">
                <a:solidFill>
                  <a:srgbClr val="0070C0"/>
                </a:solidFill>
              </a:rPr>
              <a:t> </a:t>
            </a:r>
            <a:r>
              <a:rPr lang="en-US" altLang="zh-TW" b="1" dirty="0">
                <a:solidFill>
                  <a:srgbClr val="0070C0"/>
                </a:solidFill>
              </a:rPr>
              <a:t>Ming </a:t>
            </a:r>
            <a:r>
              <a:rPr lang="en-US" altLang="zh-TW" b="1" dirty="0" err="1">
                <a:solidFill>
                  <a:srgbClr val="0070C0"/>
                </a:solidFill>
              </a:rPr>
              <a:t>Chiao</a:t>
            </a:r>
            <a:r>
              <a:rPr lang="en-US" altLang="zh-TW" b="1" dirty="0">
                <a:solidFill>
                  <a:srgbClr val="0070C0"/>
                </a:solidFill>
              </a:rPr>
              <a:t> Tung University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88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738E1B-A7B1-4EA9-901D-F0F0891B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4251EE-AA33-4836-870D-461EDE66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4.</a:t>
            </a:r>
            <a:r>
              <a:rPr lang="zh-TW" altLang="en-US" dirty="0"/>
              <a:t> 將</a:t>
            </a:r>
            <a:r>
              <a:rPr lang="en-US" altLang="zh-TW" dirty="0"/>
              <a:t>widget</a:t>
            </a:r>
            <a:r>
              <a:rPr lang="zh-TW" altLang="en-US" dirty="0"/>
              <a:t>放在視窗上</a:t>
            </a:r>
            <a:r>
              <a:rPr lang="en-US" altLang="zh-TW" dirty="0"/>
              <a:t> e.g. </a:t>
            </a:r>
            <a:r>
              <a:rPr lang="en-US" altLang="zh-TW" dirty="0" err="1"/>
              <a:t>frame.pack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/>
              <a:t>pack() / pack(side=‘left/right/top/bottom’)</a:t>
            </a:r>
          </a:p>
          <a:p>
            <a:pPr lvl="2"/>
            <a:r>
              <a:rPr lang="en-US" altLang="zh-TW" dirty="0"/>
              <a:t>widget</a:t>
            </a:r>
            <a:r>
              <a:rPr lang="zh-TW" altLang="en-US" dirty="0"/>
              <a:t>會直接放在視窗上</a:t>
            </a:r>
            <a:r>
              <a:rPr lang="en-US" altLang="zh-TW" dirty="0"/>
              <a:t>(</a:t>
            </a:r>
            <a:r>
              <a:rPr lang="zh-TW" altLang="en-US" dirty="0"/>
              <a:t>或指定的方位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grid(column=0, row=1)</a:t>
            </a:r>
          </a:p>
          <a:p>
            <a:pPr lvl="2"/>
            <a:r>
              <a:rPr lang="en-US" altLang="zh-TW" dirty="0"/>
              <a:t>widget</a:t>
            </a:r>
            <a:r>
              <a:rPr lang="zh-TW" altLang="en-US" dirty="0"/>
              <a:t>會放在指定的位置</a:t>
            </a:r>
            <a:r>
              <a:rPr lang="en-US" altLang="zh-TW" dirty="0"/>
              <a:t>(</a:t>
            </a:r>
            <a:r>
              <a:rPr lang="zh-TW" altLang="en-US" dirty="0"/>
              <a:t>行列</a:t>
            </a:r>
            <a:r>
              <a:rPr lang="en-US" altLang="zh-TW" dirty="0"/>
              <a:t>)</a:t>
            </a:r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place(x=10, y=30)</a:t>
            </a:r>
            <a:r>
              <a:rPr lang="zh-TW" altLang="en-US" dirty="0"/>
              <a:t> </a:t>
            </a:r>
            <a:endParaRPr lang="en-US" altLang="zh-TW" dirty="0"/>
          </a:p>
          <a:p>
            <a:pPr lvl="2"/>
            <a:r>
              <a:rPr lang="en-US" altLang="zh-TW" dirty="0"/>
              <a:t>widget</a:t>
            </a:r>
            <a:r>
              <a:rPr lang="zh-TW" altLang="en-US" dirty="0"/>
              <a:t>會放在指定的座標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4BE768-32D0-44FB-99B8-14BC9FEF0EBF}"/>
              </a:ext>
            </a:extLst>
          </p:cNvPr>
          <p:cNvSpPr txBox="1"/>
          <p:nvPr/>
        </p:nvSpPr>
        <p:spPr>
          <a:xfrm>
            <a:off x="413587" y="2608976"/>
            <a:ext cx="461665" cy="318781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三者不可在同一視窗中混用</a:t>
            </a:r>
          </a:p>
        </p:txBody>
      </p:sp>
    </p:spTree>
    <p:extLst>
      <p:ext uri="{BB962C8B-B14F-4D97-AF65-F5344CB8AC3E}">
        <p14:creationId xmlns:p14="http://schemas.microsoft.com/office/powerpoint/2010/main" val="37635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B627A-543D-47B6-BEA1-D911E9DA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F3FE9F-B09C-4588-88B5-916FFE98A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5.</a:t>
            </a:r>
            <a:r>
              <a:rPr lang="zh-TW" altLang="en-US" dirty="0"/>
              <a:t> 將</a:t>
            </a:r>
            <a:r>
              <a:rPr lang="en-US" altLang="zh-TW" dirty="0" err="1"/>
              <a:t>Tkinter</a:t>
            </a:r>
            <a:r>
              <a:rPr lang="zh-TW" altLang="en-US" dirty="0"/>
              <a:t>物件放入等待迴圈，讓</a:t>
            </a:r>
            <a:r>
              <a:rPr lang="en-US" altLang="zh-TW" dirty="0"/>
              <a:t>window</a:t>
            </a:r>
            <a:r>
              <a:rPr lang="zh-TW" altLang="en-US" dirty="0"/>
              <a:t>不斷重新整理</a:t>
            </a:r>
            <a:endParaRPr lang="en-US" altLang="zh-TW" dirty="0"/>
          </a:p>
          <a:p>
            <a:pPr lvl="1"/>
            <a:r>
              <a:rPr lang="en-US" altLang="zh-TW" dirty="0" err="1"/>
              <a:t>window.mainloop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6453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2DB9B-FE5B-4792-A867-C8308C9A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StringVar</a:t>
            </a:r>
            <a:r>
              <a:rPr lang="en-US" altLang="zh-TW" dirty="0"/>
              <a:t>()</a:t>
            </a:r>
            <a:r>
              <a:rPr lang="zh-TW" altLang="en-US" dirty="0"/>
              <a:t>相關用法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9AD6A6-F371-4964-8A99-6749C0E0A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 = </a:t>
            </a:r>
            <a:r>
              <a:rPr lang="en-US" altLang="zh-TW" dirty="0" err="1"/>
              <a:t>tk.StringVar</a:t>
            </a:r>
            <a:r>
              <a:rPr lang="en-US" altLang="zh-TW" dirty="0"/>
              <a:t>() </a:t>
            </a:r>
          </a:p>
          <a:p>
            <a:r>
              <a:rPr lang="en-US" altLang="zh-TW" dirty="0" err="1"/>
              <a:t>var.set</a:t>
            </a:r>
            <a:r>
              <a:rPr lang="en-US" altLang="zh-TW" dirty="0"/>
              <a:t>(‘Python GUI’) </a:t>
            </a:r>
            <a:r>
              <a:rPr lang="zh-TW" altLang="en-US" dirty="0"/>
              <a:t>設定</a:t>
            </a:r>
            <a:r>
              <a:rPr lang="en-US" altLang="zh-TW" dirty="0"/>
              <a:t>var</a:t>
            </a:r>
            <a:r>
              <a:rPr lang="zh-TW" altLang="en-US" dirty="0"/>
              <a:t>字串變數的值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x = </a:t>
            </a:r>
            <a:r>
              <a:rPr lang="en-US" altLang="zh-TW" dirty="0" err="1"/>
              <a:t>var.get</a:t>
            </a:r>
            <a:r>
              <a:rPr lang="en-US" altLang="zh-TW" dirty="0"/>
              <a:t>() </a:t>
            </a:r>
            <a:r>
              <a:rPr lang="zh-TW" altLang="en-US" dirty="0"/>
              <a:t> 取得</a:t>
            </a:r>
            <a:r>
              <a:rPr lang="en-US" altLang="zh-TW" dirty="0"/>
              <a:t>var</a:t>
            </a:r>
            <a:r>
              <a:rPr lang="zh-TW" altLang="en-US" dirty="0"/>
              <a:t>字串變數的值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temp = </a:t>
            </a:r>
            <a:r>
              <a:rPr lang="en-US" altLang="zh-TW" dirty="0" err="1"/>
              <a:t>var.get</a:t>
            </a:r>
            <a:r>
              <a:rPr lang="en-US" altLang="zh-TW" dirty="0"/>
              <a:t>().split(‘</a:t>
            </a:r>
            <a:r>
              <a:rPr lang="zh-TW" altLang="en-US" dirty="0"/>
              <a:t> </a:t>
            </a:r>
            <a:r>
              <a:rPr lang="en-US" altLang="zh-TW" dirty="0"/>
              <a:t>‘) </a:t>
            </a:r>
            <a:r>
              <a:rPr lang="zh-TW" altLang="en-US" dirty="0"/>
              <a:t>將</a:t>
            </a:r>
            <a:r>
              <a:rPr lang="en-US" altLang="zh-TW" dirty="0"/>
              <a:t>var</a:t>
            </a:r>
            <a:r>
              <a:rPr lang="zh-TW" altLang="en-US" dirty="0"/>
              <a:t>字串變數之中用空白隔開的值分別存入</a:t>
            </a:r>
            <a:r>
              <a:rPr lang="en-US" altLang="zh-TW" dirty="0"/>
              <a:t>temp</a:t>
            </a:r>
            <a:r>
              <a:rPr lang="zh-TW" altLang="en-US" dirty="0"/>
              <a:t> </a:t>
            </a:r>
            <a:r>
              <a:rPr lang="en-US" altLang="zh-TW" dirty="0"/>
              <a:t>list</a:t>
            </a:r>
            <a:r>
              <a:rPr lang="zh-TW" altLang="en-US" dirty="0"/>
              <a:t>物件中</a:t>
            </a:r>
          </a:p>
        </p:txBody>
      </p:sp>
    </p:spTree>
    <p:extLst>
      <p:ext uri="{BB962C8B-B14F-4D97-AF65-F5344CB8AC3E}">
        <p14:creationId xmlns:p14="http://schemas.microsoft.com/office/powerpoint/2010/main" val="174586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58BDA-9C1C-4AB0-A324-6E7C4E08C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7A94D-7326-4D79-B1CC-604E5703C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fruit = {‘Apple’:1, ‘Banana’:20}</a:t>
            </a:r>
          </a:p>
          <a:p>
            <a:endParaRPr lang="en-US" altLang="zh-TW" dirty="0"/>
          </a:p>
          <a:p>
            <a:r>
              <a:rPr lang="zh-TW" altLang="en-US" dirty="0"/>
              <a:t>可變的資料型態</a:t>
            </a:r>
            <a:endParaRPr lang="en-US" altLang="zh-TW" dirty="0"/>
          </a:p>
          <a:p>
            <a:r>
              <a:rPr lang="zh-TW" altLang="en-US" dirty="0"/>
              <a:t>沒有順序性，無法使用</a:t>
            </a:r>
            <a:r>
              <a:rPr lang="en-US" altLang="zh-TW" dirty="0"/>
              <a:t>index</a:t>
            </a:r>
            <a:r>
              <a:rPr lang="zh-TW" altLang="en-US" dirty="0"/>
              <a:t>查找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8DCEEF-060D-4DEF-93FC-D5E0A064DF59}"/>
              </a:ext>
            </a:extLst>
          </p:cNvPr>
          <p:cNvSpPr txBox="1"/>
          <p:nvPr/>
        </p:nvSpPr>
        <p:spPr>
          <a:xfrm>
            <a:off x="2516698" y="1485410"/>
            <a:ext cx="53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Key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4074DD-4AB3-494A-B53E-2FA02DA0A38A}"/>
              </a:ext>
            </a:extLst>
          </p:cNvPr>
          <p:cNvSpPr txBox="1"/>
          <p:nvPr/>
        </p:nvSpPr>
        <p:spPr>
          <a:xfrm>
            <a:off x="3264716" y="1485410"/>
            <a:ext cx="7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Value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BF9E4B-12CA-41CE-97C5-8D349412F2D9}"/>
              </a:ext>
            </a:extLst>
          </p:cNvPr>
          <p:cNvSpPr txBox="1"/>
          <p:nvPr/>
        </p:nvSpPr>
        <p:spPr>
          <a:xfrm>
            <a:off x="2938244" y="2259078"/>
            <a:ext cx="652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item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29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E4869B-48EC-4B3C-946A-9A41EF58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AE374-6D15-46B5-998E-A87A5C144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</a:t>
            </a:r>
            <a:r>
              <a:rPr lang="en-US" altLang="zh-TW" dirty="0"/>
              <a:t>dictionary</a:t>
            </a:r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{}</a:t>
            </a:r>
            <a:r>
              <a:rPr lang="zh-TW" altLang="en-US" dirty="0"/>
              <a:t>建立</a:t>
            </a:r>
            <a:endParaRPr lang="en-US" altLang="zh-TW" dirty="0"/>
          </a:p>
          <a:p>
            <a:pPr lvl="2"/>
            <a:r>
              <a:rPr lang="en-US" altLang="zh-TW" dirty="0"/>
              <a:t>fruit = {}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  <a:r>
              <a:rPr lang="zh-TW" altLang="en-US" dirty="0"/>
              <a:t>建立</a:t>
            </a:r>
            <a:endParaRPr lang="en-US" altLang="zh-TW" dirty="0"/>
          </a:p>
          <a:p>
            <a:pPr lvl="2"/>
            <a:r>
              <a:rPr lang="en-US" altLang="zh-TW" dirty="0"/>
              <a:t>fruit =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2718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1CE03C-1ECA-4157-8210-10D3F042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(3)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A31C18-C205-44A4-A1E6-0E439483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keys()</a:t>
            </a:r>
            <a:r>
              <a:rPr lang="zh-TW" altLang="en-US" dirty="0"/>
              <a:t>取得所有</a:t>
            </a:r>
            <a:r>
              <a:rPr lang="en-US" altLang="zh-TW" dirty="0"/>
              <a:t>key</a:t>
            </a:r>
          </a:p>
          <a:p>
            <a:pPr lvl="1"/>
            <a:r>
              <a:rPr lang="en-US" altLang="zh-TW" dirty="0" err="1"/>
              <a:t>fruit.keys</a:t>
            </a:r>
            <a:r>
              <a:rPr lang="en-US" altLang="zh-TW" dirty="0"/>
              <a:t>()</a:t>
            </a:r>
            <a:r>
              <a:rPr lang="zh-TW" altLang="en-US" dirty="0"/>
              <a:t>回傳 </a:t>
            </a:r>
            <a:r>
              <a:rPr lang="en-US" altLang="zh-TW" dirty="0" err="1"/>
              <a:t>dict_keys</a:t>
            </a:r>
            <a:r>
              <a:rPr lang="en-US" altLang="zh-TW" dirty="0"/>
              <a:t>(['Apple', 'Banana'])</a:t>
            </a:r>
          </a:p>
          <a:p>
            <a:pPr lvl="1"/>
            <a:endParaRPr lang="en-US" altLang="zh-TW" dirty="0"/>
          </a:p>
          <a:p>
            <a:r>
              <a:rPr lang="zh-TW" altLang="en-US" dirty="0"/>
              <a:t>使用</a:t>
            </a:r>
            <a:r>
              <a:rPr lang="en-US" altLang="zh-TW" dirty="0"/>
              <a:t>values()</a:t>
            </a:r>
            <a:r>
              <a:rPr lang="zh-TW" altLang="en-US" dirty="0"/>
              <a:t>取得所有</a:t>
            </a:r>
            <a:r>
              <a:rPr lang="en-US" altLang="zh-TW" dirty="0"/>
              <a:t>value</a:t>
            </a:r>
          </a:p>
          <a:p>
            <a:pPr lvl="1"/>
            <a:r>
              <a:rPr lang="en-US" altLang="zh-TW" dirty="0" err="1"/>
              <a:t>fruit.values</a:t>
            </a:r>
            <a:r>
              <a:rPr lang="en-US" altLang="zh-TW" dirty="0"/>
              <a:t>()</a:t>
            </a:r>
            <a:r>
              <a:rPr lang="zh-TW" altLang="en-US" dirty="0"/>
              <a:t>回傳 </a:t>
            </a:r>
            <a:r>
              <a:rPr lang="en-US" altLang="zh-TW" dirty="0" err="1"/>
              <a:t>dict_values</a:t>
            </a:r>
            <a:r>
              <a:rPr lang="en-US" altLang="zh-TW" dirty="0"/>
              <a:t>([1, 20])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69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1FE4E4-2DEA-4E7E-B7A3-7D93AD01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(4)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5E2484-EC05-4C20-A6EC-73919F88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字典內的元素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in</a:t>
            </a:r>
            <a:r>
              <a:rPr lang="zh-TW" altLang="en-US" dirty="0"/>
              <a:t>檢查</a:t>
            </a:r>
            <a:r>
              <a:rPr lang="en-US" altLang="zh-TW" dirty="0"/>
              <a:t>key: ‘xxx’ in </a:t>
            </a:r>
            <a:r>
              <a:rPr lang="en-US" altLang="zh-TW" dirty="0" err="1"/>
              <a:t>yyy</a:t>
            </a:r>
            <a:endParaRPr lang="en-US" altLang="zh-TW" dirty="0"/>
          </a:p>
          <a:p>
            <a:pPr lvl="2"/>
            <a:r>
              <a:rPr lang="en-US" altLang="zh-TW" dirty="0"/>
              <a:t>e.g. ‘Apple’ in fruit</a:t>
            </a:r>
          </a:p>
          <a:p>
            <a:pPr lvl="2"/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[]</a:t>
            </a:r>
            <a:r>
              <a:rPr lang="zh-TW" altLang="en-US" dirty="0"/>
              <a:t>與</a:t>
            </a:r>
            <a:r>
              <a:rPr lang="en-US" altLang="zh-TW" dirty="0"/>
              <a:t>=</a:t>
            </a:r>
            <a:r>
              <a:rPr lang="zh-TW" altLang="en-US" dirty="0"/>
              <a:t> 改變</a:t>
            </a:r>
            <a:r>
              <a:rPr lang="en-US" altLang="zh-TW" dirty="0"/>
              <a:t>or</a:t>
            </a:r>
            <a:r>
              <a:rPr lang="zh-TW" altLang="en-US" dirty="0"/>
              <a:t>增加 字典內的元素</a:t>
            </a:r>
            <a:endParaRPr lang="en-US" altLang="zh-TW" dirty="0"/>
          </a:p>
          <a:p>
            <a:pPr lvl="2"/>
            <a:r>
              <a:rPr lang="en-US" altLang="zh-TW" dirty="0"/>
              <a:t>e.g.  fruit[‘Apple’]=2</a:t>
            </a:r>
            <a:r>
              <a:rPr lang="zh-TW" altLang="en-US" dirty="0"/>
              <a:t>、 </a:t>
            </a:r>
            <a:r>
              <a:rPr lang="en-US" altLang="zh-TW" dirty="0"/>
              <a:t>fruit[‘Mango’]=10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46D5CC-BB60-4077-9662-D4377949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742" y="4672091"/>
            <a:ext cx="3725232" cy="156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3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701E-3B38-4A16-B62B-2BDDC321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Dictionary (5)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41387-351F-426B-A99E-A0D820C07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字典內的元素</a:t>
            </a:r>
            <a:endParaRPr lang="en-US" altLang="zh-TW" dirty="0"/>
          </a:p>
          <a:p>
            <a:pPr lvl="1"/>
            <a:r>
              <a:rPr lang="zh-TW" altLang="en-US" dirty="0"/>
              <a:t>使用</a:t>
            </a:r>
            <a:r>
              <a:rPr lang="en-US" altLang="zh-TW" dirty="0"/>
              <a:t>[]</a:t>
            </a:r>
            <a:r>
              <a:rPr lang="zh-TW" altLang="en-US" dirty="0"/>
              <a:t>取得每個</a:t>
            </a:r>
            <a:r>
              <a:rPr lang="en-US" altLang="zh-TW" dirty="0"/>
              <a:t>key</a:t>
            </a:r>
            <a:r>
              <a:rPr lang="zh-TW" altLang="en-US" dirty="0"/>
              <a:t>的</a:t>
            </a:r>
            <a:r>
              <a:rPr lang="en-US" altLang="zh-TW" dirty="0"/>
              <a:t>value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6262540-1284-4163-9522-A52D92EC4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141" y="2883427"/>
            <a:ext cx="4059604" cy="13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5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B66C3-9538-4FAB-ACBC-9CD14DFB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Pickle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B56C6-944E-4380-B5D4-5436E7ECE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專用不需要下載，但使用前要先</a:t>
            </a:r>
            <a:r>
              <a:rPr lang="en-US" altLang="zh-TW" dirty="0">
                <a:solidFill>
                  <a:srgbClr val="FF0000"/>
                </a:solidFill>
              </a:rPr>
              <a:t>import pickle</a:t>
            </a:r>
          </a:p>
          <a:p>
            <a:r>
              <a:rPr lang="zh-TW" altLang="en-US" dirty="0"/>
              <a:t>以二進制壓縮、保存資料</a:t>
            </a:r>
            <a:endParaRPr lang="en-US" altLang="zh-TW" dirty="0"/>
          </a:p>
          <a:p>
            <a:r>
              <a:rPr lang="zh-TW" altLang="en-US" dirty="0"/>
              <a:t>提供</a:t>
            </a:r>
            <a:r>
              <a:rPr lang="en-US" altLang="zh-TW" dirty="0"/>
              <a:t>4</a:t>
            </a:r>
            <a:r>
              <a:rPr lang="zh-TW" altLang="en-US" dirty="0"/>
              <a:t>個功能：</a:t>
            </a:r>
            <a:r>
              <a:rPr lang="en-US" altLang="zh-TW" dirty="0"/>
              <a:t>dump, load, dumps, loads</a:t>
            </a:r>
          </a:p>
          <a:p>
            <a:pPr marL="0" indent="0">
              <a:buNone/>
            </a:pPr>
            <a:r>
              <a:rPr lang="en-US" altLang="zh-TW" dirty="0" err="1"/>
              <a:t>pickle.dump</a:t>
            </a:r>
            <a:r>
              <a:rPr lang="en-US" altLang="zh-TW" dirty="0"/>
              <a:t>(object, file) </a:t>
            </a:r>
            <a:r>
              <a:rPr lang="zh-TW" altLang="en-US" dirty="0"/>
              <a:t>儲存資料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pickle.load</a:t>
            </a:r>
            <a:r>
              <a:rPr lang="en-US" altLang="zh-TW" dirty="0"/>
              <a:t>(file)</a:t>
            </a:r>
            <a:r>
              <a:rPr lang="zh-TW" altLang="en-US" dirty="0"/>
              <a:t> 讀取儲存的資料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3242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18496-D211-4CC5-93C7-041D62BB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Pickle</a:t>
            </a:r>
            <a:r>
              <a:rPr lang="zh-TW" altLang="en-US" dirty="0"/>
              <a:t> </a:t>
            </a:r>
            <a:r>
              <a:rPr lang="en-US" altLang="zh-TW" dirty="0"/>
              <a:t>(2)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6FDDDE-1202-4C12-A14C-B749FE59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data</a:t>
            </a:r>
            <a:r>
              <a:rPr lang="zh-TW" altLang="en-US" dirty="0"/>
              <a:t>寫入檔案</a:t>
            </a:r>
            <a:endParaRPr lang="en-US" altLang="zh-TW" dirty="0"/>
          </a:p>
          <a:p>
            <a:pPr lvl="1"/>
            <a:r>
              <a:rPr lang="en-US" altLang="zh-TW" dirty="0"/>
              <a:t>with open(‘</a:t>
            </a:r>
            <a:r>
              <a:rPr lang="zh-TW" altLang="en-US" dirty="0"/>
              <a:t>檔名</a:t>
            </a:r>
            <a:r>
              <a:rPr lang="en-US" altLang="zh-TW" dirty="0"/>
              <a:t>’, ‘</a:t>
            </a:r>
            <a:r>
              <a:rPr lang="en-US" altLang="zh-TW" dirty="0" err="1"/>
              <a:t>wb</a:t>
            </a:r>
            <a:r>
              <a:rPr lang="en-US" altLang="zh-TW" dirty="0"/>
              <a:t>’) as f:</a:t>
            </a:r>
          </a:p>
          <a:p>
            <a:pPr marL="914400" lvl="2" indent="0">
              <a:buNone/>
            </a:pPr>
            <a:r>
              <a:rPr lang="en-US" altLang="zh-TW" sz="2800" dirty="0" err="1"/>
              <a:t>pickle.dump</a:t>
            </a:r>
            <a:r>
              <a:rPr lang="en-US" altLang="zh-TW" sz="2800" dirty="0"/>
              <a:t>(data, f)</a:t>
            </a:r>
          </a:p>
          <a:p>
            <a:endParaRPr lang="en-US" altLang="zh-TW" dirty="0"/>
          </a:p>
          <a:p>
            <a:r>
              <a:rPr lang="zh-TW" altLang="en-US" dirty="0"/>
              <a:t>讀取檔案中的</a:t>
            </a:r>
            <a:r>
              <a:rPr lang="en-US" altLang="zh-TW" dirty="0"/>
              <a:t>data</a:t>
            </a:r>
          </a:p>
          <a:p>
            <a:pPr lvl="1"/>
            <a:r>
              <a:rPr lang="en-US" altLang="zh-TW" dirty="0"/>
              <a:t>with open(‘</a:t>
            </a:r>
            <a:r>
              <a:rPr lang="zh-TW" altLang="en-US" dirty="0"/>
              <a:t>檔名</a:t>
            </a:r>
            <a:r>
              <a:rPr lang="en-US" altLang="zh-TW" dirty="0"/>
              <a:t>’, ‘</a:t>
            </a:r>
            <a:r>
              <a:rPr lang="en-US" altLang="zh-TW" dirty="0" err="1"/>
              <a:t>rb</a:t>
            </a:r>
            <a:r>
              <a:rPr lang="en-US" altLang="zh-TW" dirty="0"/>
              <a:t>’) as f:</a:t>
            </a:r>
          </a:p>
          <a:p>
            <a:pPr marL="914400" lvl="2" indent="0">
              <a:buNone/>
            </a:pPr>
            <a:r>
              <a:rPr lang="en-US" altLang="zh-TW" sz="2800" dirty="0"/>
              <a:t>data = </a:t>
            </a:r>
            <a:r>
              <a:rPr lang="en-US" altLang="zh-TW" sz="2800" dirty="0" err="1"/>
              <a:t>pickle.load</a:t>
            </a:r>
            <a:r>
              <a:rPr lang="en-US" altLang="zh-TW" sz="2800" dirty="0"/>
              <a:t>(f)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191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B3929-9D58-41E8-B1B4-1D114DE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 </a:t>
            </a:r>
            <a:r>
              <a:rPr lang="en-US" altLang="zh-TW" dirty="0"/>
              <a:t>&amp; </a:t>
            </a:r>
            <a:r>
              <a:rPr lang="zh-TW" altLang="en-US" dirty="0"/>
              <a:t>注意事項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D010D5-AF8C-45AE-9E77-B521A0A8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出席   </a:t>
            </a:r>
            <a:r>
              <a:rPr lang="en-US" altLang="zh-TW" dirty="0"/>
              <a:t>30%</a:t>
            </a:r>
          </a:p>
          <a:p>
            <a:r>
              <a:rPr lang="en-US" altLang="zh-TW" dirty="0"/>
              <a:t>Demo 30%</a:t>
            </a:r>
          </a:p>
          <a:p>
            <a:r>
              <a:rPr lang="zh-TW" altLang="en-US" dirty="0"/>
              <a:t>結報   </a:t>
            </a:r>
            <a:r>
              <a:rPr lang="en-US" altLang="zh-TW" dirty="0"/>
              <a:t>4</a:t>
            </a:r>
            <a:r>
              <a:rPr lang="en-US" altLang="zh-TW"/>
              <a:t>0</a:t>
            </a:r>
            <a:r>
              <a:rPr lang="en-US" altLang="zh-TW" dirty="0"/>
              <a:t>%</a:t>
            </a:r>
          </a:p>
          <a:p>
            <a:pPr lvl="1"/>
            <a:r>
              <a:rPr lang="en-US" altLang="zh-TW" dirty="0"/>
              <a:t>e3</a:t>
            </a:r>
            <a:r>
              <a:rPr lang="zh-TW" altLang="en-US" dirty="0"/>
              <a:t>上有學習單</a:t>
            </a:r>
            <a:endParaRPr lang="en-US" altLang="zh-TW" dirty="0"/>
          </a:p>
          <a:p>
            <a:pPr lvl="1"/>
            <a:r>
              <a:rPr lang="zh-TW" altLang="en-US" dirty="0"/>
              <a:t>檔名：</a:t>
            </a:r>
            <a:r>
              <a:rPr lang="zh-TW" altLang="en-US" dirty="0">
                <a:solidFill>
                  <a:srgbClr val="FF0000"/>
                </a:solidFill>
              </a:rPr>
              <a:t>學號</a:t>
            </a:r>
            <a:r>
              <a:rPr lang="en-US" altLang="zh-TW" dirty="0">
                <a:solidFill>
                  <a:srgbClr val="FF0000"/>
                </a:solidFill>
              </a:rPr>
              <a:t>_</a:t>
            </a:r>
            <a:r>
              <a:rPr lang="zh-TW" altLang="en-US" dirty="0">
                <a:solidFill>
                  <a:srgbClr val="FF0000"/>
                </a:solidFill>
              </a:rPr>
              <a:t>姓名</a:t>
            </a:r>
            <a:r>
              <a:rPr lang="en-US" altLang="zh-TW" dirty="0">
                <a:solidFill>
                  <a:srgbClr val="FF0000"/>
                </a:solidFill>
              </a:rPr>
              <a:t>_Labx.pdf</a:t>
            </a:r>
            <a:endParaRPr lang="en-US" altLang="zh-TW" dirty="0"/>
          </a:p>
          <a:p>
            <a:pPr lvl="1"/>
            <a:r>
              <a:rPr lang="zh-TW" altLang="en-US" dirty="0"/>
              <a:t>交</a:t>
            </a:r>
            <a:r>
              <a:rPr lang="en-US" altLang="zh-TW" dirty="0">
                <a:solidFill>
                  <a:srgbClr val="FF0000"/>
                </a:solidFill>
              </a:rPr>
              <a:t>pdf</a:t>
            </a:r>
            <a:r>
              <a:rPr lang="zh-TW" altLang="en-US" dirty="0"/>
              <a:t>到對應的資料夾中 </a:t>
            </a:r>
            <a:r>
              <a:rPr lang="en-US" altLang="zh-TW" dirty="0"/>
              <a:t>(</a:t>
            </a:r>
            <a:r>
              <a:rPr lang="zh-TW" altLang="en-US" dirty="0"/>
              <a:t>期限一週</a:t>
            </a:r>
            <a:r>
              <a:rPr lang="en-US" altLang="zh-TW" dirty="0"/>
              <a:t>)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485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458E4-1990-4266-94E2-95FE43CF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</a:t>
            </a:r>
            <a:r>
              <a:rPr lang="en-US" altLang="zh-TW" dirty="0" err="1"/>
              <a:t>Tkinter</a:t>
            </a:r>
            <a:r>
              <a:rPr lang="en-US" altLang="zh-TW" dirty="0"/>
              <a:t> GUI (5)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9CC909-7FB7-4800-BF90-D9B59DEC0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其他常用的</a:t>
            </a:r>
            <a:r>
              <a:rPr lang="en-US" altLang="zh-TW" dirty="0"/>
              <a:t>widget</a:t>
            </a:r>
            <a:r>
              <a:rPr lang="zh-TW" altLang="en-US" dirty="0"/>
              <a:t>，如</a:t>
            </a:r>
            <a:r>
              <a:rPr lang="en-US" altLang="zh-TW" dirty="0"/>
              <a:t>Entry</a:t>
            </a:r>
          </a:p>
          <a:p>
            <a:pPr lvl="1"/>
            <a:r>
              <a:rPr lang="en-US" altLang="zh-TW" dirty="0"/>
              <a:t>e.g. entry = </a:t>
            </a:r>
            <a:r>
              <a:rPr lang="en-US" altLang="zh-TW" dirty="0" err="1"/>
              <a:t>tk.Entry</a:t>
            </a:r>
            <a:r>
              <a:rPr lang="en-US" altLang="zh-TW" dirty="0"/>
              <a:t>(window, </a:t>
            </a:r>
            <a:r>
              <a:rPr lang="en-US" altLang="zh-TW" dirty="0" err="1"/>
              <a:t>textvariable</a:t>
            </a:r>
            <a:r>
              <a:rPr lang="en-US" altLang="zh-TW" dirty="0"/>
              <a:t>=var, show=‘*’)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e.g. </a:t>
            </a:r>
            <a:r>
              <a:rPr lang="en-US" altLang="zh-TW" dirty="0" err="1"/>
              <a:t>usr_name</a:t>
            </a:r>
            <a:r>
              <a:rPr lang="en-US" altLang="zh-TW" dirty="0"/>
              <a:t> = </a:t>
            </a:r>
            <a:r>
              <a:rPr lang="en-US" altLang="zh-TW" dirty="0" err="1"/>
              <a:t>entry.get</a:t>
            </a:r>
            <a:r>
              <a:rPr lang="en-US" altLang="zh-TW" dirty="0"/>
              <a:t>()</a:t>
            </a:r>
            <a:r>
              <a:rPr lang="zh-TW" altLang="en-US" dirty="0"/>
              <a:t>可以取得在輸入框內輸入的資料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001666-04E2-4AE5-9CBB-ED44CE8D2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87" y="2907403"/>
            <a:ext cx="5828080" cy="197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75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69E160-FC51-4732-95E8-1A06DCE1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0B35B-FF02-41BF-BDD1-9F0C90834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警示視窗</a:t>
            </a:r>
            <a:r>
              <a:rPr lang="en-US" altLang="zh-TW" dirty="0"/>
              <a:t>(</a:t>
            </a:r>
            <a:r>
              <a:rPr lang="en-US" altLang="zh-TW" dirty="0" err="1"/>
              <a:t>messagebox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 err="1"/>
              <a:t>tk.messagebox.showinfo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tk.messagebox.showwarning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tk.messagebox.showerror</a:t>
            </a:r>
            <a:r>
              <a:rPr lang="en-US" altLang="zh-TW" dirty="0"/>
              <a:t>()</a:t>
            </a:r>
          </a:p>
          <a:p>
            <a:pPr marL="0" indent="0">
              <a:buNone/>
            </a:pPr>
            <a:r>
              <a:rPr lang="en-US" altLang="zh-TW" dirty="0" err="1"/>
              <a:t>tk.messagebox.askyesno</a:t>
            </a:r>
            <a:r>
              <a:rPr lang="en-US" altLang="zh-TW" dirty="0"/>
              <a:t>()</a:t>
            </a:r>
            <a:r>
              <a:rPr lang="zh-TW" altLang="en-US" dirty="0"/>
              <a:t> </a:t>
            </a:r>
            <a:r>
              <a:rPr lang="en-US" altLang="zh-TW" dirty="0"/>
              <a:t>#</a:t>
            </a:r>
            <a:r>
              <a:rPr lang="zh-TW" altLang="en-US" dirty="0"/>
              <a:t>回傳</a:t>
            </a:r>
            <a:r>
              <a:rPr lang="en-US" altLang="zh-TW" dirty="0"/>
              <a:t>true</a:t>
            </a:r>
            <a:r>
              <a:rPr lang="zh-TW" altLang="en-US" dirty="0"/>
              <a:t>或</a:t>
            </a:r>
            <a:r>
              <a:rPr lang="en-US" altLang="zh-TW" dirty="0"/>
              <a:t>false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B077B9-79A1-4CFA-BDBC-126B060A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836" y="1628800"/>
            <a:ext cx="4820264" cy="156431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496833-81CB-4A1E-A007-7659ED8EC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8918" y="4748021"/>
            <a:ext cx="5963482" cy="157184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41B2FAF-66D7-4B10-80EE-9FD86C54622D}"/>
              </a:ext>
            </a:extLst>
          </p:cNvPr>
          <p:cNvSpPr txBox="1"/>
          <p:nvPr/>
        </p:nvSpPr>
        <p:spPr>
          <a:xfrm>
            <a:off x="378595" y="5134069"/>
            <a:ext cx="5240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如果有</a:t>
            </a:r>
            <a:r>
              <a:rPr lang="en-US" altLang="zh-TW" dirty="0"/>
              <a:t>module </a:t>
            </a:r>
            <a:r>
              <a:rPr lang="en-US" altLang="zh-TW" dirty="0" err="1"/>
              <a:t>tkinter</a:t>
            </a:r>
            <a:r>
              <a:rPr lang="en-US" altLang="zh-TW" dirty="0"/>
              <a:t> has no attribute </a:t>
            </a:r>
            <a:r>
              <a:rPr lang="en-US" altLang="zh-TW" dirty="0" err="1"/>
              <a:t>messagebox</a:t>
            </a:r>
            <a:r>
              <a:rPr lang="zh-TW" altLang="en-US" dirty="0"/>
              <a:t>錯誤，</a:t>
            </a:r>
            <a:endParaRPr lang="en-US" altLang="zh-TW" dirty="0"/>
          </a:p>
          <a:p>
            <a:r>
              <a:rPr lang="zh-TW" altLang="en-US" dirty="0"/>
              <a:t>在</a:t>
            </a:r>
            <a:r>
              <a:rPr lang="en-US" altLang="zh-TW" dirty="0"/>
              <a:t>import </a:t>
            </a:r>
            <a:r>
              <a:rPr lang="en-US" altLang="zh-TW" dirty="0" err="1"/>
              <a:t>tkinter</a:t>
            </a:r>
            <a:r>
              <a:rPr lang="en-US" altLang="zh-TW" dirty="0"/>
              <a:t> as </a:t>
            </a:r>
            <a:r>
              <a:rPr lang="en-US" altLang="zh-TW" dirty="0" err="1"/>
              <a:t>tk</a:t>
            </a:r>
            <a:r>
              <a:rPr lang="en-US" altLang="zh-TW" dirty="0"/>
              <a:t> </a:t>
            </a:r>
            <a:r>
              <a:rPr lang="zh-TW" altLang="en-US" dirty="0"/>
              <a:t>下面新增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en-US" altLang="zh-TW" dirty="0" err="1"/>
              <a:t>tkinter</a:t>
            </a:r>
            <a:r>
              <a:rPr lang="en-US" altLang="zh-TW" dirty="0"/>
              <a:t> import </a:t>
            </a:r>
            <a:r>
              <a:rPr lang="en-US" altLang="zh-TW" dirty="0" err="1"/>
              <a:t>messagebox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93FC4F-E6A4-4B8F-BF3E-6CC0242F75EC}"/>
              </a:ext>
            </a:extLst>
          </p:cNvPr>
          <p:cNvSpPr/>
          <p:nvPr/>
        </p:nvSpPr>
        <p:spPr>
          <a:xfrm>
            <a:off x="6372836" y="2109979"/>
            <a:ext cx="3375171" cy="398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B642A5B-37CB-4A34-9C79-F8556A5FC50D}"/>
              </a:ext>
            </a:extLst>
          </p:cNvPr>
          <p:cNvSpPr/>
          <p:nvPr/>
        </p:nvSpPr>
        <p:spPr>
          <a:xfrm>
            <a:off x="5618918" y="5275605"/>
            <a:ext cx="3483137" cy="398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91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A8B9FB18-B986-4C4F-B409-B4DCD827DA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" r="688"/>
          <a:stretch/>
        </p:blipFill>
        <p:spPr>
          <a:xfrm>
            <a:off x="3419916" y="1628800"/>
            <a:ext cx="7015990" cy="363495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4E2744C-1769-41AA-96C5-3ECBB224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5800"/>
            <a:ext cx="10972800" cy="1143000"/>
          </a:xfrm>
        </p:spPr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PIL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0A35464-2EB0-4832-BE3A-36F69FB6F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663" b="37863"/>
          <a:stretch/>
        </p:blipFill>
        <p:spPr>
          <a:xfrm>
            <a:off x="756408" y="2222420"/>
            <a:ext cx="2553056" cy="171001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A26749E-AF1D-4D73-87A7-575A8AA4FA1F}"/>
              </a:ext>
            </a:extLst>
          </p:cNvPr>
          <p:cNvSpPr/>
          <p:nvPr/>
        </p:nvSpPr>
        <p:spPr>
          <a:xfrm>
            <a:off x="777383" y="3219371"/>
            <a:ext cx="2508308" cy="4110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內容版面配置區 3">
            <a:extLst>
              <a:ext uri="{FF2B5EF4-FFF2-40B4-BE49-F238E27FC236}">
                <a16:creationId xmlns:a16="http://schemas.microsoft.com/office/drawing/2014/main" id="{3FE69A69-A846-4626-A284-700C68BF3B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579" b="-213"/>
          <a:stretch/>
        </p:blipFill>
        <p:spPr>
          <a:xfrm>
            <a:off x="755009" y="3932435"/>
            <a:ext cx="2553056" cy="71306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FBAEAAF-A854-488E-B96C-9ECF18BA9E2D}"/>
              </a:ext>
            </a:extLst>
          </p:cNvPr>
          <p:cNvSpPr/>
          <p:nvPr/>
        </p:nvSpPr>
        <p:spPr>
          <a:xfrm>
            <a:off x="4554986" y="1908493"/>
            <a:ext cx="1954871" cy="1803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1EA689-07E2-4567-B6F8-110F3686AF0B}"/>
              </a:ext>
            </a:extLst>
          </p:cNvPr>
          <p:cNvSpPr txBox="1"/>
          <p:nvPr/>
        </p:nvSpPr>
        <p:spPr>
          <a:xfrm>
            <a:off x="4297971" y="4645499"/>
            <a:ext cx="1683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dirty="0">
                <a:solidFill>
                  <a:schemeClr val="bg1"/>
                </a:solidFill>
              </a:rPr>
              <a:t>輸入</a:t>
            </a:r>
            <a:r>
              <a:rPr lang="en-US" altLang="zh-TW" sz="2200" dirty="0">
                <a:solidFill>
                  <a:schemeClr val="bg1"/>
                </a:solidFill>
              </a:rPr>
              <a:t>y</a:t>
            </a:r>
            <a:endParaRPr lang="zh-TW" altLang="en-US" sz="2200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33028C3-3DEB-439D-85D4-B70EEA255C26}"/>
              </a:ext>
            </a:extLst>
          </p:cNvPr>
          <p:cNvSpPr txBox="1"/>
          <p:nvPr/>
        </p:nvSpPr>
        <p:spPr>
          <a:xfrm>
            <a:off x="6708767" y="1814009"/>
            <a:ext cx="324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/>
                </a:solidFill>
              </a:rPr>
              <a:t>conda</a:t>
            </a:r>
            <a:r>
              <a:rPr lang="en-US" altLang="zh-TW" dirty="0">
                <a:solidFill>
                  <a:schemeClr val="bg1"/>
                </a:solidFill>
              </a:rPr>
              <a:t> install –c anaconda pillow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E9ECBE6-B505-40E9-AD05-60AAF4EA8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916" y="5356031"/>
            <a:ext cx="7015990" cy="92084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EDE26AC-33E3-46F9-8122-0F764B4FB3BB}"/>
              </a:ext>
            </a:extLst>
          </p:cNvPr>
          <p:cNvSpPr/>
          <p:nvPr/>
        </p:nvSpPr>
        <p:spPr>
          <a:xfrm>
            <a:off x="3316454" y="6031896"/>
            <a:ext cx="1440104" cy="329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E28DC46-8E04-468D-9D52-EDDA9CDA0BFA}"/>
              </a:ext>
            </a:extLst>
          </p:cNvPr>
          <p:cNvSpPr txBox="1"/>
          <p:nvPr/>
        </p:nvSpPr>
        <p:spPr>
          <a:xfrm flipH="1">
            <a:off x="3216756" y="6383805"/>
            <a:ext cx="243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出現表示安裝完成</a:t>
            </a:r>
          </a:p>
        </p:txBody>
      </p:sp>
    </p:spTree>
    <p:extLst>
      <p:ext uri="{BB962C8B-B14F-4D97-AF65-F5344CB8AC3E}">
        <p14:creationId xmlns:p14="http://schemas.microsoft.com/office/powerpoint/2010/main" val="2479215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87542-8E9B-422B-A860-6C243C5D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ECD40-55E7-44B4-9184-4D85D370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登入介面分為上下兩個</a:t>
            </a:r>
            <a:r>
              <a:rPr lang="en-US" altLang="zh-TW" dirty="0"/>
              <a:t>frame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</a:p>
          <a:p>
            <a:r>
              <a:rPr lang="zh-TW" altLang="en-US" dirty="0"/>
              <a:t>上面的</a:t>
            </a:r>
            <a:r>
              <a:rPr lang="en-US" altLang="zh-TW" dirty="0"/>
              <a:t>frame</a:t>
            </a:r>
            <a:r>
              <a:rPr lang="zh-TW" altLang="en-US" dirty="0"/>
              <a:t>放圖片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from PIL import Image, </a:t>
            </a:r>
            <a:r>
              <a:rPr lang="en-US" altLang="zh-TW" dirty="0" err="1"/>
              <a:t>ImageTk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image1 = </a:t>
            </a:r>
            <a:r>
              <a:rPr lang="en-US" altLang="zh-TW" dirty="0" err="1"/>
              <a:t>ImageTk.PhotoImage</a:t>
            </a:r>
            <a:r>
              <a:rPr lang="en-US" altLang="zh-TW" dirty="0"/>
              <a:t>( </a:t>
            </a:r>
            <a:r>
              <a:rPr lang="en-US" altLang="zh-TW" dirty="0" err="1"/>
              <a:t>Image.open</a:t>
            </a:r>
            <a:r>
              <a:rPr lang="en-US" altLang="zh-TW" dirty="0"/>
              <a:t>(‘</a:t>
            </a:r>
            <a:r>
              <a:rPr lang="zh-TW" altLang="en-US" dirty="0"/>
              <a:t>檔名</a:t>
            </a:r>
            <a:r>
              <a:rPr lang="en-US" altLang="zh-TW" dirty="0"/>
              <a:t>.jpg’). resize((</a:t>
            </a:r>
            <a:r>
              <a:rPr lang="zh-TW" altLang="en-US" dirty="0"/>
              <a:t>寬</a:t>
            </a:r>
            <a:r>
              <a:rPr lang="en-US" altLang="zh-TW" dirty="0"/>
              <a:t>,</a:t>
            </a:r>
            <a:r>
              <a:rPr lang="zh-TW" altLang="en-US" dirty="0"/>
              <a:t>高</a:t>
            </a:r>
            <a:r>
              <a:rPr lang="en-US" altLang="zh-TW" dirty="0"/>
              <a:t>)) )</a:t>
            </a:r>
          </a:p>
          <a:p>
            <a:pPr marL="457200" lvl="1" indent="0">
              <a:buNone/>
            </a:pPr>
            <a:r>
              <a:rPr lang="en-US" altLang="zh-TW" dirty="0" err="1"/>
              <a:t>im</a:t>
            </a:r>
            <a:r>
              <a:rPr lang="en-US" altLang="zh-TW" dirty="0"/>
              <a:t> = </a:t>
            </a:r>
            <a:r>
              <a:rPr lang="en-US" altLang="zh-TW" dirty="0" err="1"/>
              <a:t>tk.Label</a:t>
            </a:r>
            <a:r>
              <a:rPr lang="en-US" altLang="zh-TW" dirty="0"/>
              <a:t>(f1, image=image1)</a:t>
            </a:r>
          </a:p>
          <a:p>
            <a:pPr marL="457200" lvl="1" indent="0">
              <a:buNone/>
            </a:pPr>
            <a:r>
              <a:rPr lang="en-US" altLang="zh-TW" dirty="0" err="1"/>
              <a:t>im.pack</a:t>
            </a:r>
            <a:r>
              <a:rPr lang="en-US" altLang="zh-TW" dirty="0"/>
              <a:t>()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B6319A-D51C-49B9-8494-0314363D75F8}"/>
              </a:ext>
            </a:extLst>
          </p:cNvPr>
          <p:cNvSpPr txBox="1"/>
          <p:nvPr/>
        </p:nvSpPr>
        <p:spPr>
          <a:xfrm>
            <a:off x="690097" y="6056012"/>
            <a:ext cx="10811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!</a:t>
            </a:r>
            <a:r>
              <a:rPr lang="zh-TW" altLang="en-US" sz="2400" dirty="0">
                <a:solidFill>
                  <a:srgbClr val="FF0000"/>
                </a:solidFill>
              </a:rPr>
              <a:t>如果出現</a:t>
            </a:r>
            <a:r>
              <a:rPr lang="en-US" altLang="zh-TW" sz="2400" dirty="0" err="1">
                <a:solidFill>
                  <a:srgbClr val="FF0000"/>
                </a:solidFill>
              </a:rPr>
              <a:t>TclError</a:t>
            </a:r>
            <a:r>
              <a:rPr lang="en-US" altLang="zh-TW" sz="2400" dirty="0">
                <a:solidFill>
                  <a:srgbClr val="FF0000"/>
                </a:solidFill>
              </a:rPr>
              <a:t>: image “pyimage2”</a:t>
            </a:r>
            <a:r>
              <a:rPr lang="zh-TW" altLang="en-US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>
                <a:solidFill>
                  <a:srgbClr val="FF0000"/>
                </a:solidFill>
              </a:rPr>
              <a:t>doesn’t exist</a:t>
            </a:r>
            <a:r>
              <a:rPr lang="zh-TW" altLang="en-US" sz="2400" dirty="0">
                <a:solidFill>
                  <a:srgbClr val="FF0000"/>
                </a:solidFill>
              </a:rPr>
              <a:t>，把</a:t>
            </a:r>
            <a:r>
              <a:rPr lang="en-US" altLang="zh-TW" sz="2400" dirty="0">
                <a:solidFill>
                  <a:srgbClr val="FF0000"/>
                </a:solidFill>
              </a:rPr>
              <a:t>console</a:t>
            </a:r>
            <a:r>
              <a:rPr lang="zh-TW" altLang="en-US" sz="2400" dirty="0">
                <a:solidFill>
                  <a:srgbClr val="FF0000"/>
                </a:solidFill>
              </a:rPr>
              <a:t>關掉再執行一次就好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5C30D34-7849-41F0-A4FC-58FB82560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799" y="5668425"/>
            <a:ext cx="1181265" cy="3429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2BB3B0D-A53B-4DB1-9527-2F549A068EFB}"/>
              </a:ext>
            </a:extLst>
          </p:cNvPr>
          <p:cNvSpPr/>
          <p:nvPr/>
        </p:nvSpPr>
        <p:spPr>
          <a:xfrm>
            <a:off x="8791661" y="5758542"/>
            <a:ext cx="251670" cy="218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78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C87542-8E9B-422B-A860-6C243C5D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ECD40-55E7-44B4-9184-4D85D370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DCB0195-D1E4-49E2-8C1C-15A52126C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023" y="1435565"/>
            <a:ext cx="4505954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07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3BEBB-D28E-4A55-9430-07751626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401E2B-AAA6-45FA-B170-2945790D1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下面的</a:t>
            </a:r>
            <a:r>
              <a:rPr lang="en-US" altLang="zh-TW" sz="2800" dirty="0"/>
              <a:t>frame</a:t>
            </a:r>
            <a:r>
              <a:rPr lang="zh-TW" altLang="en-US" sz="2800" dirty="0"/>
              <a:t>顯示</a:t>
            </a:r>
            <a:r>
              <a:rPr lang="en-US" altLang="zh-TW" sz="2800" dirty="0"/>
              <a:t>User Name</a:t>
            </a:r>
            <a:r>
              <a:rPr lang="zh-TW" altLang="en-US" sz="2800" dirty="0"/>
              <a:t>、</a:t>
            </a:r>
            <a:r>
              <a:rPr lang="en-US" altLang="zh-TW" sz="2800" dirty="0"/>
              <a:t>Password</a:t>
            </a:r>
            <a:r>
              <a:rPr lang="zh-TW" altLang="en-US" sz="2800" dirty="0"/>
              <a:t>，輸入框</a:t>
            </a:r>
            <a:r>
              <a:rPr lang="en-US" altLang="zh-TW" sz="2800" dirty="0"/>
              <a:t>(Entry)</a:t>
            </a:r>
            <a:r>
              <a:rPr lang="zh-TW" altLang="en-US" sz="2800" dirty="0"/>
              <a:t>，並新增</a:t>
            </a:r>
            <a:endParaRPr lang="en-US" altLang="zh-TW" sz="2800" dirty="0"/>
          </a:p>
          <a:p>
            <a:pPr marL="0" indent="0">
              <a:buNone/>
            </a:pPr>
            <a:r>
              <a:rPr lang="zh-TW" altLang="en-US" sz="2800" dirty="0"/>
              <a:t>    </a:t>
            </a:r>
            <a:r>
              <a:rPr lang="en-US" altLang="zh-TW" sz="2800" dirty="0"/>
              <a:t>Log In</a:t>
            </a:r>
            <a:r>
              <a:rPr lang="zh-TW" altLang="en-US" sz="2800" dirty="0"/>
              <a:t>按鈕與</a:t>
            </a:r>
            <a:r>
              <a:rPr lang="en-US" altLang="zh-TW" sz="2800" dirty="0"/>
              <a:t>Sign Up</a:t>
            </a:r>
            <a:r>
              <a:rPr lang="zh-TW" altLang="en-US" sz="2800" dirty="0"/>
              <a:t>按鈕</a:t>
            </a:r>
            <a:r>
              <a:rPr lang="en-US" altLang="zh-TW" sz="2800" dirty="0"/>
              <a:t>(</a:t>
            </a:r>
            <a:r>
              <a:rPr lang="zh-TW" altLang="en-US" sz="2800" dirty="0"/>
              <a:t>先暫時不用設定</a:t>
            </a:r>
            <a:r>
              <a:rPr lang="en-US" altLang="zh-TW" sz="2800" dirty="0"/>
              <a:t>)</a:t>
            </a:r>
          </a:p>
          <a:p>
            <a:r>
              <a:rPr lang="zh-TW" altLang="en-US" sz="2800" dirty="0"/>
              <a:t>輸入密碼時，需隱藏輸入的內容</a:t>
            </a:r>
            <a:endParaRPr lang="en-US" altLang="zh-TW" sz="2800" dirty="0"/>
          </a:p>
          <a:p>
            <a:r>
              <a:rPr lang="zh-TW" altLang="en-US" sz="2800" dirty="0"/>
              <a:t>設定按下</a:t>
            </a:r>
            <a:r>
              <a:rPr lang="en-US" altLang="zh-TW" sz="2800" dirty="0"/>
              <a:t>Log In</a:t>
            </a:r>
            <a:r>
              <a:rPr lang="zh-TW" altLang="en-US" sz="2800" dirty="0"/>
              <a:t>按鈕的功能</a:t>
            </a:r>
            <a:r>
              <a:rPr lang="en-US" altLang="zh-TW" sz="2800" dirty="0"/>
              <a:t>(</a:t>
            </a:r>
            <a:r>
              <a:rPr lang="en-US" altLang="zh-TW" sz="2800" dirty="0" err="1"/>
              <a:t>messagebox</a:t>
            </a:r>
            <a:r>
              <a:rPr lang="en-US" altLang="zh-TW" sz="2800" dirty="0"/>
              <a:t>)</a:t>
            </a:r>
          </a:p>
          <a:p>
            <a:pPr lvl="1"/>
            <a:r>
              <a:rPr lang="zh-TW" altLang="en-US" dirty="0"/>
              <a:t>帳號存在且密碼正確，顯示登入成功</a:t>
            </a:r>
            <a:endParaRPr lang="en-US" altLang="zh-TW" dirty="0"/>
          </a:p>
          <a:p>
            <a:pPr lvl="1"/>
            <a:r>
              <a:rPr lang="zh-TW" altLang="en-US" dirty="0"/>
              <a:t>帳號存在但密碼錯誤，顯示密碼錯誤</a:t>
            </a:r>
            <a:endParaRPr lang="en-US" altLang="zh-TW" dirty="0"/>
          </a:p>
          <a:p>
            <a:pPr lvl="1"/>
            <a:r>
              <a:rPr lang="zh-TW" altLang="en-US" dirty="0"/>
              <a:t>帳號不存在的話，按</a:t>
            </a:r>
            <a:r>
              <a:rPr lang="en-US" altLang="zh-TW" dirty="0"/>
              <a:t>”</a:t>
            </a:r>
            <a:r>
              <a:rPr lang="zh-TW" altLang="en-US" dirty="0"/>
              <a:t>是</a:t>
            </a:r>
            <a:r>
              <a:rPr lang="en-US" altLang="zh-TW" dirty="0"/>
              <a:t>(Y)”</a:t>
            </a:r>
            <a:r>
              <a:rPr lang="zh-TW" altLang="en-US" dirty="0"/>
              <a:t>可直接寫入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pickle</a:t>
            </a:r>
            <a:r>
              <a:rPr lang="zh-TW" altLang="en-US" dirty="0"/>
              <a:t>檔，如圖</a:t>
            </a:r>
            <a:r>
              <a:rPr lang="en-US" altLang="zh-TW" dirty="0"/>
              <a:t>: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E4AE62A-DFAD-4EFD-AD6D-EBF16F9F9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771" y="2218415"/>
            <a:ext cx="4248895" cy="444579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D750D528-8FEA-403C-8678-D97C2BFEC9E4}"/>
              </a:ext>
            </a:extLst>
          </p:cNvPr>
          <p:cNvSpPr txBox="1"/>
          <p:nvPr/>
        </p:nvSpPr>
        <p:spPr>
          <a:xfrm>
            <a:off x="7001158" y="1259468"/>
            <a:ext cx="4915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提醒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debug</a:t>
            </a:r>
            <a:r>
              <a:rPr lang="zh-TW" altLang="en-US" dirty="0">
                <a:solidFill>
                  <a:srgbClr val="FF0000"/>
                </a:solidFill>
              </a:rPr>
              <a:t>的時候記得刪掉舊的</a:t>
            </a:r>
            <a:r>
              <a:rPr lang="en-US" altLang="zh-TW" dirty="0" err="1">
                <a:solidFill>
                  <a:srgbClr val="FF0000"/>
                </a:solidFill>
              </a:rPr>
              <a:t>user_info.pickle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43B40F-2EE7-475B-ACAD-D7EBD071A6EA}"/>
              </a:ext>
            </a:extLst>
          </p:cNvPr>
          <p:cNvSpPr txBox="1"/>
          <p:nvPr/>
        </p:nvSpPr>
        <p:spPr>
          <a:xfrm>
            <a:off x="9865834" y="3649211"/>
            <a:ext cx="779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</a:rPr>
              <a:t>讀檔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9FA6D3-4824-456F-95F7-59AD0C151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309" y="5280381"/>
            <a:ext cx="3337849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68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BA3C9-6E95-46D1-A7B5-83169D10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Attribute Error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0F7E87-36DA-447D-BB25-9B1F20E60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如果執行時</a:t>
            </a:r>
            <a:r>
              <a:rPr lang="en-US" altLang="zh-TW" dirty="0"/>
              <a:t>entry</a:t>
            </a:r>
            <a:r>
              <a:rPr lang="zh-TW" altLang="en-US" dirty="0"/>
              <a:t>變數出現</a:t>
            </a:r>
            <a:r>
              <a:rPr lang="en-US" altLang="zh-TW" dirty="0"/>
              <a:t>Exception in </a:t>
            </a:r>
            <a:r>
              <a:rPr lang="en-US" altLang="zh-TW" dirty="0" err="1"/>
              <a:t>Tkinter</a:t>
            </a:r>
            <a:r>
              <a:rPr lang="en-US" altLang="zh-TW" dirty="0"/>
              <a:t> callback</a:t>
            </a:r>
            <a:r>
              <a:rPr lang="zh-TW" altLang="en-US" dirty="0"/>
              <a:t>，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把你的</a:t>
            </a:r>
            <a:r>
              <a:rPr lang="en-US" altLang="zh-TW" dirty="0"/>
              <a:t>entry</a:t>
            </a:r>
            <a:r>
              <a:rPr lang="zh-TW" altLang="en-US" dirty="0"/>
              <a:t>和定位的</a:t>
            </a:r>
            <a:r>
              <a:rPr lang="en-US" altLang="zh-TW" dirty="0"/>
              <a:t>pack/grid/place</a:t>
            </a:r>
            <a:r>
              <a:rPr lang="zh-TW" altLang="en-US" dirty="0"/>
              <a:t>分成兩行寫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6CDFE8-4566-4429-87D7-A7DF408A7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55" b="32703"/>
          <a:stretch/>
        </p:blipFill>
        <p:spPr>
          <a:xfrm>
            <a:off x="1073868" y="2407640"/>
            <a:ext cx="7967821" cy="31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68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E4D5D-77F5-43AB-A770-4ED34F38B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DF3E3-4387-4BC4-AAD3-F195BC3A7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彈出式視窗</a:t>
            </a:r>
            <a:r>
              <a:rPr lang="en-US" altLang="zh-TW" dirty="0"/>
              <a:t>(</a:t>
            </a:r>
            <a:r>
              <a:rPr lang="en-US" altLang="zh-TW" dirty="0" err="1"/>
              <a:t>toplevel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Tk</a:t>
            </a:r>
            <a:r>
              <a:rPr lang="zh-TW" altLang="en-US" dirty="0"/>
              <a:t>是主視窗，關閉則整個程式結束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err="1"/>
              <a:t>Toplevel</a:t>
            </a:r>
            <a:r>
              <a:rPr lang="zh-TW" altLang="en-US" dirty="0"/>
              <a:t>是子視窗，關閉後主視窗還會存在</a:t>
            </a:r>
            <a:endParaRPr lang="en-US" altLang="zh-TW" dirty="0"/>
          </a:p>
          <a:p>
            <a:pPr lvl="1"/>
            <a:r>
              <a:rPr lang="en-US" altLang="zh-TW" dirty="0"/>
              <a:t>e.g.  window2 = </a:t>
            </a:r>
            <a:r>
              <a:rPr lang="en-US" altLang="zh-TW" dirty="0" err="1"/>
              <a:t>tk.Toplevel</a:t>
            </a:r>
            <a:r>
              <a:rPr lang="en-US" altLang="zh-TW" dirty="0"/>
              <a:t>(window)</a:t>
            </a:r>
          </a:p>
          <a:p>
            <a:pPr marL="457200" lvl="1" indent="0">
              <a:buNone/>
            </a:pPr>
            <a:r>
              <a:rPr lang="en-US" altLang="zh-TW" dirty="0"/>
              <a:t>window2</a:t>
            </a:r>
            <a:r>
              <a:rPr lang="zh-TW" altLang="en-US" dirty="0"/>
              <a:t>會彈出在</a:t>
            </a:r>
            <a:r>
              <a:rPr lang="en-US" altLang="zh-TW" dirty="0"/>
              <a:t>window</a:t>
            </a:r>
            <a:r>
              <a:rPr lang="zh-TW" altLang="en-US" dirty="0"/>
              <a:t>上  且  不需要</a:t>
            </a:r>
            <a:r>
              <a:rPr lang="en-US" altLang="zh-TW" dirty="0"/>
              <a:t>.</a:t>
            </a:r>
            <a:r>
              <a:rPr lang="en-US" altLang="zh-TW" dirty="0" err="1"/>
              <a:t>mainloop</a:t>
            </a:r>
            <a:r>
              <a:rPr lang="en-US" altLang="zh-TW" dirty="0"/>
              <a:t>()</a:t>
            </a:r>
            <a:r>
              <a:rPr lang="zh-TW" altLang="en-US" dirty="0"/>
              <a:t>就會顯示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window2.destroy()</a:t>
            </a:r>
            <a:r>
              <a:rPr lang="zh-TW" altLang="en-US" dirty="0"/>
              <a:t> 自動關閉彈出式視窗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5144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3C5C23-FE6A-42B4-BC5B-F3A5BA70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009B54-9528-4F12-8B28-E5E571955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51"/>
            <a:ext cx="10972800" cy="5030108"/>
          </a:xfrm>
        </p:spPr>
        <p:txBody>
          <a:bodyPr>
            <a:normAutofit lnSpcReduction="10000"/>
          </a:bodyPr>
          <a:lstStyle/>
          <a:p>
            <a:endParaRPr lang="en-US" altLang="zh-TW" sz="2700" dirty="0"/>
          </a:p>
          <a:p>
            <a:r>
              <a:rPr lang="zh-TW" altLang="en-US" sz="2700" dirty="0"/>
              <a:t>開始設定</a:t>
            </a:r>
            <a:r>
              <a:rPr lang="en-US" altLang="zh-TW" sz="2700" dirty="0"/>
              <a:t>Q1</a:t>
            </a:r>
            <a:r>
              <a:rPr lang="zh-TW" altLang="en-US" sz="2700" dirty="0"/>
              <a:t>創建的</a:t>
            </a:r>
            <a:r>
              <a:rPr lang="en-US" altLang="zh-TW" sz="2700" dirty="0"/>
              <a:t>Sign Up</a:t>
            </a:r>
            <a:r>
              <a:rPr lang="zh-TW" altLang="en-US" sz="2700" dirty="0"/>
              <a:t>按鈕，按下後會彈出註冊的視窗</a:t>
            </a:r>
            <a:r>
              <a:rPr lang="en-US" altLang="zh-TW" sz="2700" dirty="0"/>
              <a:t>(</a:t>
            </a:r>
            <a:r>
              <a:rPr lang="zh-TW" altLang="en-US" sz="2700" dirty="0"/>
              <a:t>彈出視窗</a:t>
            </a:r>
            <a:r>
              <a:rPr lang="en-US" altLang="zh-TW" sz="2700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sz="2800" dirty="0"/>
          </a:p>
          <a:p>
            <a:endParaRPr lang="en-US" altLang="zh-TW" sz="2700" dirty="0"/>
          </a:p>
          <a:p>
            <a:r>
              <a:rPr lang="zh-TW" altLang="en-US" sz="2700" dirty="0"/>
              <a:t>設定彈出視窗的</a:t>
            </a:r>
            <a:r>
              <a:rPr lang="en-US" altLang="zh-TW" sz="2700" dirty="0"/>
              <a:t>title</a:t>
            </a:r>
            <a:r>
              <a:rPr lang="zh-TW" altLang="en-US" sz="2700" dirty="0"/>
              <a:t>、視窗大小 </a:t>
            </a:r>
            <a:r>
              <a:rPr lang="en-US" altLang="zh-TW" sz="2700" dirty="0"/>
              <a:t>(</a:t>
            </a:r>
            <a:r>
              <a:rPr lang="zh-TW" altLang="en-US" sz="2700" dirty="0"/>
              <a:t>、顏色等</a:t>
            </a:r>
            <a:r>
              <a:rPr lang="en-US" altLang="zh-TW" sz="2700" dirty="0"/>
              <a:t>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33FA5BD-C093-4EF8-814C-C9F26C8F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8952" y="3126114"/>
            <a:ext cx="3305636" cy="220058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D970272-D7CE-4D6A-9C0E-B597EEC7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906" y="2802002"/>
            <a:ext cx="2850776" cy="3209049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256D5FFB-93C5-4CD9-A492-FE92EFDF7694}"/>
              </a:ext>
            </a:extLst>
          </p:cNvPr>
          <p:cNvSpPr/>
          <p:nvPr/>
        </p:nvSpPr>
        <p:spPr>
          <a:xfrm>
            <a:off x="3155576" y="5468471"/>
            <a:ext cx="905436" cy="2599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50707D3B-09A3-4CD7-9A8F-B83900C192E0}"/>
              </a:ext>
            </a:extLst>
          </p:cNvPr>
          <p:cNvCxnSpPr>
            <a:stCxn id="7" idx="6"/>
          </p:cNvCxnSpPr>
          <p:nvPr/>
        </p:nvCxnSpPr>
        <p:spPr>
          <a:xfrm flipV="1">
            <a:off x="4061012" y="4295269"/>
            <a:ext cx="2770094" cy="1303190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02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29A21-AA32-4021-99DD-8D897AB36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6B2AFC-FD24-4BEB-903A-BDBDDFF73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按下彈出視窗的</a:t>
            </a:r>
            <a:r>
              <a:rPr lang="en-US" altLang="zh-TW" dirty="0"/>
              <a:t>sign up</a:t>
            </a:r>
            <a:r>
              <a:rPr lang="zh-TW" altLang="en-US" dirty="0"/>
              <a:t>按鈕後，先判斷</a:t>
            </a:r>
            <a:endParaRPr lang="en-US" altLang="zh-TW" dirty="0"/>
          </a:p>
          <a:p>
            <a:pPr lvl="1"/>
            <a:r>
              <a:rPr lang="zh-TW" altLang="en-US" dirty="0"/>
              <a:t>若已經存在</a:t>
            </a:r>
            <a:r>
              <a:rPr lang="en-US" altLang="zh-TW" dirty="0"/>
              <a:t>pickle</a:t>
            </a:r>
            <a:r>
              <a:rPr lang="zh-TW" altLang="en-US" dirty="0"/>
              <a:t>檔，且裡面有內容則讀檔</a:t>
            </a:r>
            <a:endParaRPr lang="en-US" altLang="zh-TW" dirty="0"/>
          </a:p>
          <a:p>
            <a:pPr lvl="1"/>
            <a:r>
              <a:rPr lang="zh-TW" altLang="en-US" dirty="0"/>
              <a:t>若已經存在</a:t>
            </a:r>
            <a:r>
              <a:rPr lang="en-US" altLang="zh-TW" dirty="0"/>
              <a:t>pickle</a:t>
            </a:r>
            <a:r>
              <a:rPr lang="zh-TW" altLang="en-US" dirty="0"/>
              <a:t>檔，且裡面空白則建空字典</a:t>
            </a:r>
            <a:endParaRPr lang="en-US" altLang="zh-TW" dirty="0"/>
          </a:p>
          <a:p>
            <a:pPr lvl="1"/>
            <a:r>
              <a:rPr lang="zh-TW" altLang="en-US" dirty="0"/>
              <a:t>若不存在</a:t>
            </a:r>
            <a:r>
              <a:rPr lang="en-US" altLang="zh-TW" dirty="0"/>
              <a:t>pickle</a:t>
            </a:r>
            <a:r>
              <a:rPr lang="zh-TW" altLang="en-US" dirty="0"/>
              <a:t>檔則建空字典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之後判斷 </a:t>
            </a:r>
            <a:r>
              <a:rPr lang="en-US" altLang="zh-TW" dirty="0"/>
              <a:t>(</a:t>
            </a:r>
            <a:r>
              <a:rPr lang="zh-TW" altLang="en-US" dirty="0"/>
              <a:t>記得都要加上</a:t>
            </a:r>
            <a:r>
              <a:rPr lang="en-US" altLang="zh-TW" dirty="0" err="1"/>
              <a:t>messagebox</a:t>
            </a:r>
            <a:r>
              <a:rPr lang="en-US" altLang="zh-TW" dirty="0"/>
              <a:t>)</a:t>
            </a:r>
          </a:p>
          <a:p>
            <a:pPr lvl="2"/>
            <a:r>
              <a:rPr lang="zh-TW" altLang="en-US" dirty="0"/>
              <a:t>帳號是否已經被註冊，若已被註冊則提示已有相同帳號存在</a:t>
            </a:r>
            <a:endParaRPr lang="en-US" altLang="zh-TW" dirty="0"/>
          </a:p>
          <a:p>
            <a:pPr lvl="2"/>
            <a:r>
              <a:rPr lang="zh-TW" altLang="en-US" dirty="0"/>
              <a:t>密碼和確認密碼是否相同，若不同則提示兩者不同</a:t>
            </a:r>
            <a:endParaRPr lang="en-US" altLang="zh-TW" dirty="0"/>
          </a:p>
          <a:p>
            <a:pPr lvl="2"/>
            <a:r>
              <a:rPr lang="zh-TW" altLang="en-US" dirty="0"/>
              <a:t>若都沒問題則將註冊的帳號密碼寫入</a:t>
            </a:r>
            <a:r>
              <a:rPr lang="en-US" altLang="zh-TW" dirty="0"/>
              <a:t>pickle</a:t>
            </a:r>
            <a:r>
              <a:rPr lang="zh-TW" altLang="en-US" dirty="0"/>
              <a:t>檔，銷毀註冊視窗，並提示註冊成功</a:t>
            </a: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FEE059-C887-4591-8439-E64C23E8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212" y="281795"/>
            <a:ext cx="3305636" cy="220058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A9CCE4-D67C-4DCC-917E-F53A8DE8DC59}"/>
              </a:ext>
            </a:extLst>
          </p:cNvPr>
          <p:cNvSpPr/>
          <p:nvPr/>
        </p:nvSpPr>
        <p:spPr>
          <a:xfrm>
            <a:off x="9865453" y="1677797"/>
            <a:ext cx="696287" cy="486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22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23B4B1-E1B6-4C60-B748-6E487C06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50F85-0B0D-4EBA-B7B8-44BE854D9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</a:t>
            </a:r>
            <a:r>
              <a:rPr lang="zh-TW" altLang="en-US" dirty="0"/>
              <a:t>介紹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登入系統小程式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515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CAA6BF-543C-4806-8242-15DDE98E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r>
              <a:rPr lang="zh-TW" altLang="en-US" dirty="0"/>
              <a:t>項目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0016F9-0D4A-4B18-9217-0E8E57D3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Q1:</a:t>
            </a:r>
            <a:r>
              <a:rPr lang="zh-TW" altLang="en-US" dirty="0"/>
              <a:t> 登入介面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Q2:</a:t>
            </a:r>
            <a:r>
              <a:rPr lang="zh-TW" altLang="en-US" dirty="0"/>
              <a:t> 註冊介面</a:t>
            </a:r>
          </a:p>
        </p:txBody>
      </p:sp>
    </p:spTree>
    <p:extLst>
      <p:ext uri="{BB962C8B-B14F-4D97-AF65-F5344CB8AC3E}">
        <p14:creationId xmlns:p14="http://schemas.microsoft.com/office/powerpoint/2010/main" val="30139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42831B-91DB-4827-8970-9AB91070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CCC1A5-66F0-4B96-A89A-E35998190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11351"/>
            <a:ext cx="10972800" cy="4525963"/>
          </a:xfrm>
        </p:spPr>
        <p:txBody>
          <a:bodyPr/>
          <a:lstStyle/>
          <a:p>
            <a:r>
              <a:rPr lang="zh-TW" altLang="en-US" dirty="0"/>
              <a:t>開始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/>
              <a:t>Anaconda3 &gt; Spyder(anaconda3)</a:t>
            </a:r>
          </a:p>
          <a:p>
            <a:endParaRPr lang="en-US" altLang="zh-TW" dirty="0"/>
          </a:p>
          <a:p>
            <a:r>
              <a:rPr lang="zh-TW" altLang="en-US" dirty="0"/>
              <a:t>綠色箭頭可以</a:t>
            </a:r>
            <a:r>
              <a:rPr lang="en-US" altLang="zh-TW" dirty="0"/>
              <a:t>debug</a:t>
            </a:r>
          </a:p>
          <a:p>
            <a:endParaRPr lang="en-US" altLang="zh-TW" dirty="0"/>
          </a:p>
          <a:p>
            <a:r>
              <a:rPr lang="en-US" altLang="zh-TW" dirty="0"/>
              <a:t>Console</a:t>
            </a:r>
            <a:r>
              <a:rPr lang="zh-TW" altLang="en-US" dirty="0"/>
              <a:t>裡面可以顯示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   變數值、執行結果等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713F24A-7BF3-4DD7-9FC5-3C2011DAAAEE}"/>
              </a:ext>
            </a:extLst>
          </p:cNvPr>
          <p:cNvGrpSpPr/>
          <p:nvPr/>
        </p:nvGrpSpPr>
        <p:grpSpPr>
          <a:xfrm>
            <a:off x="8265859" y="1316483"/>
            <a:ext cx="1851266" cy="2282316"/>
            <a:chOff x="8269835" y="2080469"/>
            <a:chExt cx="2581635" cy="3253390"/>
          </a:xfrm>
        </p:grpSpPr>
        <p:pic>
          <p:nvPicPr>
            <p:cNvPr id="4" name="內容版面配置區 3">
              <a:extLst>
                <a:ext uri="{FF2B5EF4-FFF2-40B4-BE49-F238E27FC236}">
                  <a16:creationId xmlns:a16="http://schemas.microsoft.com/office/drawing/2014/main" id="{6DD2A2BA-FE81-43FA-B200-09725E769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508"/>
            <a:stretch/>
          </p:blipFill>
          <p:spPr>
            <a:xfrm>
              <a:off x="8269835" y="2080469"/>
              <a:ext cx="2581635" cy="3253390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83B3124-D8C8-46CF-91DF-E51E8A103D5C}"/>
                </a:ext>
              </a:extLst>
            </p:cNvPr>
            <p:cNvSpPr/>
            <p:nvPr/>
          </p:nvSpPr>
          <p:spPr>
            <a:xfrm>
              <a:off x="8347046" y="2080469"/>
              <a:ext cx="2424418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A049AB2-4A7C-4EAB-9A81-8D467CC55211}"/>
                </a:ext>
              </a:extLst>
            </p:cNvPr>
            <p:cNvSpPr/>
            <p:nvPr/>
          </p:nvSpPr>
          <p:spPr>
            <a:xfrm>
              <a:off x="8427052" y="4531453"/>
              <a:ext cx="2424418" cy="3858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D7794A53-BEAE-4ED2-936D-BF3B3F648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775" y="2973652"/>
            <a:ext cx="2391109" cy="39058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CB7DF16-8DD7-406F-BFF9-B21C13F8D888}"/>
              </a:ext>
            </a:extLst>
          </p:cNvPr>
          <p:cNvSpPr/>
          <p:nvPr/>
        </p:nvSpPr>
        <p:spPr>
          <a:xfrm>
            <a:off x="6635692" y="2973652"/>
            <a:ext cx="404192" cy="390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ABD88D9-F8CF-401A-9071-5E715A37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637" y="3598799"/>
            <a:ext cx="5816994" cy="30957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8BF1E5A-8089-45D0-97CE-8EA284F7E9C4}"/>
              </a:ext>
            </a:extLst>
          </p:cNvPr>
          <p:cNvSpPr/>
          <p:nvPr/>
        </p:nvSpPr>
        <p:spPr>
          <a:xfrm>
            <a:off x="7888134" y="5209563"/>
            <a:ext cx="2908497" cy="148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9875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A32EC-9EEE-4C17-ADC9-E45F659D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71E1E-7C8A-41BD-83A4-EC3B0B150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 Import </a:t>
            </a:r>
            <a:r>
              <a:rPr lang="en-US" altLang="zh-TW" dirty="0" err="1"/>
              <a:t>tkinter</a:t>
            </a:r>
            <a:r>
              <a:rPr lang="en-US" altLang="zh-TW" dirty="0"/>
              <a:t> as </a:t>
            </a:r>
            <a:r>
              <a:rPr lang="en-US" altLang="zh-TW" dirty="0" err="1"/>
              <a:t>tk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2. </a:t>
            </a:r>
            <a:r>
              <a:rPr lang="zh-TW" altLang="en-US" dirty="0"/>
              <a:t>創造</a:t>
            </a:r>
            <a:r>
              <a:rPr lang="en-US" altLang="zh-TW" dirty="0" err="1"/>
              <a:t>tkinter</a:t>
            </a:r>
            <a:r>
              <a:rPr lang="zh-TW" altLang="en-US" dirty="0"/>
              <a:t>的物件主視窗</a:t>
            </a:r>
            <a:endParaRPr lang="en-US" altLang="zh-TW" dirty="0"/>
          </a:p>
          <a:p>
            <a:pPr lvl="1"/>
            <a:r>
              <a:rPr lang="en-US" altLang="zh-TW" dirty="0"/>
              <a:t>window = </a:t>
            </a:r>
            <a:r>
              <a:rPr lang="en-US" altLang="zh-TW" dirty="0" err="1"/>
              <a:t>tk.Tk</a:t>
            </a:r>
            <a:r>
              <a:rPr lang="en-US" altLang="zh-TW" dirty="0"/>
              <a:t>()</a:t>
            </a:r>
          </a:p>
          <a:p>
            <a:pPr lvl="1"/>
            <a:r>
              <a:rPr lang="en-US" altLang="zh-TW" dirty="0" err="1"/>
              <a:t>window.title</a:t>
            </a:r>
            <a:r>
              <a:rPr lang="en-US" altLang="zh-TW" dirty="0"/>
              <a:t>(‘Lab5’)</a:t>
            </a:r>
          </a:p>
          <a:p>
            <a:pPr lvl="1"/>
            <a:r>
              <a:rPr lang="en-US" altLang="zh-TW" dirty="0" err="1"/>
              <a:t>window.geometry</a:t>
            </a:r>
            <a:r>
              <a:rPr lang="en-US" altLang="zh-TW" dirty="0"/>
              <a:t>(‘400x400’)</a:t>
            </a:r>
            <a:r>
              <a:rPr lang="zh-TW" altLang="en-US" dirty="0"/>
              <a:t> 設定視窗大小</a:t>
            </a:r>
          </a:p>
        </p:txBody>
      </p:sp>
    </p:spTree>
    <p:extLst>
      <p:ext uri="{BB962C8B-B14F-4D97-AF65-F5344CB8AC3E}">
        <p14:creationId xmlns:p14="http://schemas.microsoft.com/office/powerpoint/2010/main" val="358121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1EBC3-37FB-4A3E-B496-2B40CD36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 GUI </a:t>
            </a:r>
            <a:r>
              <a:rPr lang="en-US" altLang="zh-TW" dirty="0" err="1"/>
              <a:t>Tkinter</a:t>
            </a:r>
            <a:r>
              <a:rPr lang="en-US" altLang="zh-TW" dirty="0"/>
              <a:t> (2)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FA4198-1234-4771-9568-FD5CE2C95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3. </a:t>
            </a:r>
            <a:r>
              <a:rPr lang="zh-TW" altLang="en-US" dirty="0"/>
              <a:t>建立主視窗後即可創造其他</a:t>
            </a:r>
            <a:r>
              <a:rPr lang="en-US" altLang="zh-TW" dirty="0"/>
              <a:t>widget</a:t>
            </a:r>
            <a:r>
              <a:rPr lang="zh-TW" altLang="en-US" dirty="0"/>
              <a:t>物件，如</a:t>
            </a:r>
            <a:r>
              <a:rPr lang="en-US" altLang="zh-TW" dirty="0"/>
              <a:t>Button</a:t>
            </a:r>
            <a:r>
              <a:rPr lang="zh-TW" altLang="en-US" dirty="0"/>
              <a:t>、</a:t>
            </a:r>
            <a:r>
              <a:rPr lang="en-US" altLang="zh-TW" dirty="0"/>
              <a:t>Label</a:t>
            </a:r>
            <a:r>
              <a:rPr lang="zh-TW" altLang="en-US" dirty="0"/>
              <a:t>等</a:t>
            </a:r>
            <a:endParaRPr lang="en-US" altLang="zh-TW" dirty="0"/>
          </a:p>
          <a:p>
            <a:pPr lvl="1"/>
            <a:r>
              <a:rPr lang="en-US" altLang="zh-TW" dirty="0"/>
              <a:t>e.g.  label = </a:t>
            </a:r>
            <a:r>
              <a:rPr lang="en-US" altLang="zh-TW" dirty="0" err="1"/>
              <a:t>tk.Label</a:t>
            </a:r>
            <a:r>
              <a:rPr lang="en-US" altLang="zh-TW" dirty="0"/>
              <a:t>(window, text=‘Hello World!’)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e.g. button = </a:t>
            </a:r>
            <a:r>
              <a:rPr lang="en-US" altLang="zh-TW" dirty="0" err="1"/>
              <a:t>tk.Button</a:t>
            </a:r>
            <a:r>
              <a:rPr lang="en-US" altLang="zh-TW" dirty="0"/>
              <a:t>(window, text=‘hit me’, command=‘xxx’)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e.g. frame = </a:t>
            </a:r>
            <a:r>
              <a:rPr lang="en-US" altLang="zh-TW" dirty="0" err="1"/>
              <a:t>tk.Frame</a:t>
            </a:r>
            <a:r>
              <a:rPr lang="en-US" altLang="zh-TW" dirty="0"/>
              <a:t>(window)</a:t>
            </a:r>
            <a:r>
              <a:rPr lang="zh-TW" altLang="en-US" dirty="0"/>
              <a:t> </a:t>
            </a:r>
            <a:r>
              <a:rPr lang="en-US" altLang="zh-TW" dirty="0"/>
              <a:t>#width= , height= , </a:t>
            </a:r>
            <a:r>
              <a:rPr lang="en-US" altLang="zh-TW" dirty="0" err="1"/>
              <a:t>bg</a:t>
            </a:r>
            <a:r>
              <a:rPr lang="en-US" altLang="zh-TW" dirty="0"/>
              <a:t>=‘’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2CECA7C-DA5F-4EBB-898F-73CDCD99CE57}"/>
              </a:ext>
            </a:extLst>
          </p:cNvPr>
          <p:cNvSpPr txBox="1"/>
          <p:nvPr/>
        </p:nvSpPr>
        <p:spPr>
          <a:xfrm>
            <a:off x="4395831" y="324433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主視窗名稱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A9779D0-70C9-42D4-A6B5-2E64E049B468}"/>
              </a:ext>
            </a:extLst>
          </p:cNvPr>
          <p:cNvSpPr txBox="1"/>
          <p:nvPr/>
        </p:nvSpPr>
        <p:spPr>
          <a:xfrm>
            <a:off x="6650287" y="3244334"/>
            <a:ext cx="179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label</a:t>
            </a:r>
            <a:r>
              <a:rPr lang="zh-TW" altLang="en-US" dirty="0">
                <a:solidFill>
                  <a:srgbClr val="FF0000"/>
                </a:solidFill>
              </a:rPr>
              <a:t>顯示的文字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5995EA-4EFE-40AD-8B29-E2ABD2A96B74}"/>
              </a:ext>
            </a:extLst>
          </p:cNvPr>
          <p:cNvSpPr txBox="1"/>
          <p:nvPr/>
        </p:nvSpPr>
        <p:spPr>
          <a:xfrm>
            <a:off x="5812493" y="5306798"/>
            <a:ext cx="5644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若使用</a:t>
            </a:r>
            <a:r>
              <a:rPr lang="en-US" altLang="zh-TW" dirty="0">
                <a:solidFill>
                  <a:srgbClr val="FF0000"/>
                </a:solidFill>
              </a:rPr>
              <a:t>.place()</a:t>
            </a:r>
            <a:r>
              <a:rPr lang="zh-TW" altLang="en-US" dirty="0">
                <a:solidFill>
                  <a:srgbClr val="FF0000"/>
                </a:solidFill>
              </a:rPr>
              <a:t>的方式將</a:t>
            </a:r>
            <a:r>
              <a:rPr lang="en-US" altLang="zh-TW" dirty="0">
                <a:solidFill>
                  <a:srgbClr val="FF0000"/>
                </a:solidFill>
              </a:rPr>
              <a:t>widget</a:t>
            </a:r>
            <a:r>
              <a:rPr lang="zh-TW" altLang="en-US" dirty="0">
                <a:solidFill>
                  <a:srgbClr val="FF0000"/>
                </a:solidFill>
              </a:rPr>
              <a:t>放在視窗上需要加上寬高，否則不一定需要</a:t>
            </a:r>
          </a:p>
        </p:txBody>
      </p:sp>
    </p:spTree>
    <p:extLst>
      <p:ext uri="{BB962C8B-B14F-4D97-AF65-F5344CB8AC3E}">
        <p14:creationId xmlns:p14="http://schemas.microsoft.com/office/powerpoint/2010/main" val="429912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1099D-291D-4971-A951-CA98D652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設定顯示文字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22BA9C-79C7-45A2-A16A-AED4614E4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label</a:t>
            </a:r>
            <a:r>
              <a:rPr lang="zh-TW" altLang="en-US" dirty="0"/>
              <a:t>顯示的文字：</a:t>
            </a:r>
            <a:endParaRPr lang="en-US" altLang="zh-TW" dirty="0"/>
          </a:p>
          <a:p>
            <a:pPr lvl="1"/>
            <a:r>
              <a:rPr lang="zh-TW" altLang="en-US" dirty="0"/>
              <a:t>無法變更文字的寫法： </a:t>
            </a:r>
            <a:r>
              <a:rPr lang="en-US" altLang="zh-TW" dirty="0"/>
              <a:t>text = var</a:t>
            </a:r>
          </a:p>
          <a:p>
            <a:pPr lvl="1"/>
            <a:r>
              <a:rPr lang="zh-TW" altLang="en-US" dirty="0"/>
              <a:t>文字隨著變數變動的寫法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textvariable</a:t>
            </a:r>
            <a:r>
              <a:rPr lang="en-US" altLang="zh-TW" dirty="0"/>
              <a:t> = var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e.g.  label = </a:t>
            </a:r>
            <a:r>
              <a:rPr lang="en-US" altLang="zh-TW" dirty="0" err="1"/>
              <a:t>tk.Label</a:t>
            </a:r>
            <a:r>
              <a:rPr lang="en-US" altLang="zh-TW" dirty="0"/>
              <a:t>(window, text=var)</a:t>
            </a:r>
          </a:p>
          <a:p>
            <a:pPr lvl="1"/>
            <a:r>
              <a:rPr lang="en-US" altLang="zh-TW" dirty="0"/>
              <a:t>e.g.  label = </a:t>
            </a:r>
            <a:r>
              <a:rPr lang="en-US" altLang="zh-TW" dirty="0" err="1"/>
              <a:t>tk.Label</a:t>
            </a:r>
            <a:r>
              <a:rPr lang="en-US" altLang="zh-TW" dirty="0"/>
              <a:t>(window, </a:t>
            </a:r>
            <a:r>
              <a:rPr lang="en-US" altLang="zh-TW" dirty="0" err="1"/>
              <a:t>textvariable</a:t>
            </a:r>
            <a:r>
              <a:rPr lang="en-US" altLang="zh-TW" dirty="0"/>
              <a:t>=var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8794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100BF-3CE9-44AD-A1B2-587A1117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Button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F3980B-991B-41E6-895F-6A332FCE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button = </a:t>
            </a:r>
            <a:r>
              <a:rPr lang="en-US" altLang="zh-TW" dirty="0" err="1"/>
              <a:t>tk.Button</a:t>
            </a:r>
            <a:r>
              <a:rPr lang="en-US" altLang="zh-TW" dirty="0"/>
              <a:t>(frame, text = "7" , </a:t>
            </a:r>
            <a:r>
              <a:rPr lang="en-US" altLang="zh-TW" dirty="0" err="1"/>
              <a:t>borderwidth</a:t>
            </a:r>
            <a:r>
              <a:rPr lang="en-US" altLang="zh-TW" dirty="0"/>
              <a:t>=5, width= 4, command = lambda: Click("7"))</a:t>
            </a:r>
          </a:p>
          <a:p>
            <a:r>
              <a:rPr lang="en-US" altLang="zh-TW" dirty="0"/>
              <a:t>e.g.</a:t>
            </a:r>
          </a:p>
          <a:p>
            <a:pPr lvl="1"/>
            <a:r>
              <a:rPr lang="en-US" altLang="zh-TW" dirty="0"/>
              <a:t>command = lambda: Click(“7”)</a:t>
            </a:r>
          </a:p>
          <a:p>
            <a:pPr marL="457200" lvl="1" indent="0">
              <a:buNone/>
            </a:pPr>
            <a:r>
              <a:rPr lang="en-US" altLang="zh-TW" dirty="0"/>
              <a:t>   </a:t>
            </a:r>
            <a:r>
              <a:rPr lang="zh-TW" altLang="en-US" dirty="0"/>
              <a:t>當按下按鈕時傳值</a:t>
            </a:r>
            <a:r>
              <a:rPr lang="en-US" altLang="zh-TW" dirty="0"/>
              <a:t>’7’</a:t>
            </a:r>
            <a:r>
              <a:rPr lang="zh-TW" altLang="en-US" dirty="0"/>
              <a:t>給</a:t>
            </a:r>
            <a:r>
              <a:rPr lang="en-US" altLang="zh-TW" dirty="0"/>
              <a:t>function</a:t>
            </a:r>
            <a:r>
              <a:rPr lang="zh-TW" altLang="en-US" dirty="0"/>
              <a:t> </a:t>
            </a:r>
            <a:r>
              <a:rPr lang="en-US" altLang="zh-TW" dirty="0"/>
              <a:t>Click</a:t>
            </a:r>
          </a:p>
          <a:p>
            <a:pPr lvl="1"/>
            <a:r>
              <a:rPr lang="en-US" altLang="zh-TW" dirty="0"/>
              <a:t>command = Clear() </a:t>
            </a:r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A3B5880-D183-4ACD-913F-E6E81DDB990A}"/>
              </a:ext>
            </a:extLst>
          </p:cNvPr>
          <p:cNvSpPr txBox="1"/>
          <p:nvPr/>
        </p:nvSpPr>
        <p:spPr>
          <a:xfrm>
            <a:off x="7533315" y="2253206"/>
            <a:ext cx="181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按鈕的邊框寬度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F3B7880-D9A1-40A8-8369-73903E07C381}"/>
              </a:ext>
            </a:extLst>
          </p:cNvPr>
          <p:cNvSpPr txBox="1"/>
          <p:nvPr/>
        </p:nvSpPr>
        <p:spPr>
          <a:xfrm>
            <a:off x="10009466" y="2258379"/>
            <a:ext cx="13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按鈕的寬度</a:t>
            </a:r>
          </a:p>
        </p:txBody>
      </p:sp>
    </p:spTree>
    <p:extLst>
      <p:ext uri="{BB962C8B-B14F-4D97-AF65-F5344CB8AC3E}">
        <p14:creationId xmlns:p14="http://schemas.microsoft.com/office/powerpoint/2010/main" val="71988855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1400</Words>
  <Application>Microsoft Office PowerPoint</Application>
  <PresentationFormat>寬螢幕</PresentationFormat>
  <Paragraphs>202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3" baseType="lpstr">
      <vt:lpstr>Arial</vt:lpstr>
      <vt:lpstr>Calibri</vt:lpstr>
      <vt:lpstr>Wingdings</vt:lpstr>
      <vt:lpstr>佈景主題1</vt:lpstr>
      <vt:lpstr>通訊網路實驗  Android &amp; Python Programming Python GUI</vt:lpstr>
      <vt:lpstr>評分標準 &amp; 注意事項</vt:lpstr>
      <vt:lpstr>課程大綱</vt:lpstr>
      <vt:lpstr>Demo項目</vt:lpstr>
      <vt:lpstr>Introduction</vt:lpstr>
      <vt:lpstr>Python GUI Tkinter (1)</vt:lpstr>
      <vt:lpstr>Python GUI Tkinter (2)</vt:lpstr>
      <vt:lpstr>設定顯示文字</vt:lpstr>
      <vt:lpstr>設定Button</vt:lpstr>
      <vt:lpstr>Python GUI Tkinter (3)</vt:lpstr>
      <vt:lpstr>Python GUI Tkinter (4)</vt:lpstr>
      <vt:lpstr>StringVar()相關用法</vt:lpstr>
      <vt:lpstr>Dictionary (1)</vt:lpstr>
      <vt:lpstr>Dictionary (2)</vt:lpstr>
      <vt:lpstr>Dictionary (3)</vt:lpstr>
      <vt:lpstr>Dictionary (4)</vt:lpstr>
      <vt:lpstr>Dictionary (5)</vt:lpstr>
      <vt:lpstr>Pickle (1)</vt:lpstr>
      <vt:lpstr>Pickle (2)</vt:lpstr>
      <vt:lpstr>Python Tkinter GUI (5)</vt:lpstr>
      <vt:lpstr>Python GUI Tkinter (6)</vt:lpstr>
      <vt:lpstr>安裝PIL</vt:lpstr>
      <vt:lpstr>Q1</vt:lpstr>
      <vt:lpstr>Q1</vt:lpstr>
      <vt:lpstr>Q1</vt:lpstr>
      <vt:lpstr>Attribute Error</vt:lpstr>
      <vt:lpstr>Python GUI Tkinter (7)</vt:lpstr>
      <vt:lpstr>Q2</vt:lpstr>
      <vt:lpstr>Q2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通訊網路實驗  Android &amp; Python Programming Python GUI</dc:title>
  <dc:creator>HY</dc:creator>
  <cp:lastModifiedBy>亮宇 陳</cp:lastModifiedBy>
  <cp:revision>284</cp:revision>
  <dcterms:created xsi:type="dcterms:W3CDTF">2021-07-07T07:46:48Z</dcterms:created>
  <dcterms:modified xsi:type="dcterms:W3CDTF">2023-09-20T08:32:35Z</dcterms:modified>
</cp:coreProperties>
</file>