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84" r:id="rId13"/>
    <p:sldId id="285" r:id="rId14"/>
    <p:sldId id="286" r:id="rId15"/>
    <p:sldId id="287" r:id="rId16"/>
    <p:sldId id="288" r:id="rId17"/>
    <p:sldId id="268" r:id="rId18"/>
    <p:sldId id="269" r:id="rId19"/>
    <p:sldId id="270" r:id="rId20"/>
    <p:sldId id="271" r:id="rId21"/>
    <p:sldId id="272" r:id="rId22"/>
    <p:sldId id="273" r:id="rId23"/>
    <p:sldId id="274" r:id="rId24"/>
    <p:sldId id="275" r:id="rId25"/>
    <p:sldId id="276" r:id="rId2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jT1vuUzM8yzVufLar7NQeszjWH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039" autoAdjust="0"/>
  </p:normalViewPr>
  <p:slideViewPr>
    <p:cSldViewPr snapToGrid="0">
      <p:cViewPr varScale="1">
        <p:scale>
          <a:sx n="68" d="100"/>
          <a:sy n="68" d="100"/>
        </p:scale>
        <p:origin x="1162"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p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 name="Google Shape;45;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 name="Google Shape;166;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5: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690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0082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371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9: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4814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19516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1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dirty="0"/>
              <a:t>不需要安裝任何軟體，只需要下載函式庫並導入即可，也是名稱</a:t>
            </a:r>
            <a:r>
              <a:rPr lang="en-US" altLang="zh-TW" dirty="0"/>
              <a:t>“zero”</a:t>
            </a:r>
            <a:r>
              <a:rPr lang="zh-TW" altLang="en-US" dirty="0"/>
              <a:t>的由來</a:t>
            </a:r>
            <a:endParaRPr lang="en-US" altLang="zh-TW" dirty="0"/>
          </a:p>
          <a:p>
            <a:pPr marL="0" lvl="0" indent="0" algn="l" rtl="0">
              <a:spcBef>
                <a:spcPts val="0"/>
              </a:spcBef>
              <a:spcAft>
                <a:spcPts val="0"/>
              </a:spcAft>
              <a:buNone/>
            </a:pPr>
            <a:endParaRPr lang="en-US" dirty="0"/>
          </a:p>
          <a:p>
            <a:pPr marL="0" lvl="0" indent="0" algn="l" rtl="0">
              <a:spcBef>
                <a:spcPts val="0"/>
              </a:spcBef>
              <a:spcAft>
                <a:spcPts val="0"/>
              </a:spcAft>
              <a:buNone/>
            </a:pPr>
            <a:r>
              <a:rPr lang="en-US" altLang="zh-TW" b="0" i="0" dirty="0" err="1">
                <a:solidFill>
                  <a:srgbClr val="4A4A4A"/>
                </a:solidFill>
                <a:effectLst/>
                <a:latin typeface="Open Sans" panose="020B0606030504020204" pitchFamily="34" charset="0"/>
              </a:rPr>
              <a:t>ZeroMQ</a:t>
            </a:r>
            <a:r>
              <a:rPr lang="en-US" altLang="zh-TW" b="0" i="0" dirty="0">
                <a:solidFill>
                  <a:srgbClr val="4A4A4A"/>
                </a:solidFill>
                <a:effectLst/>
                <a:latin typeface="Open Sans" panose="020B0606030504020204" pitchFamily="34" charset="0"/>
              </a:rPr>
              <a:t> (also known as ØMQ, 0MQ, or </a:t>
            </a:r>
            <a:r>
              <a:rPr lang="en-US" altLang="zh-TW" b="0" i="0" dirty="0" err="1">
                <a:solidFill>
                  <a:srgbClr val="4A4A4A"/>
                </a:solidFill>
                <a:effectLst/>
                <a:latin typeface="Open Sans" panose="020B0606030504020204" pitchFamily="34" charset="0"/>
              </a:rPr>
              <a:t>zmq</a:t>
            </a:r>
            <a:r>
              <a:rPr lang="en-US" altLang="zh-TW" b="0" i="0" dirty="0">
                <a:solidFill>
                  <a:srgbClr val="4A4A4A"/>
                </a:solidFill>
                <a:effectLst/>
                <a:latin typeface="Open Sans" panose="020B0606030504020204" pitchFamily="34" charset="0"/>
              </a:rPr>
              <a:t>) looks like an embeddable networking library but acts like a concurrency framework. It gives you sockets that carry atomic messages across various transports like in-process, inter-process, TCP, and multicast. You can connect sockets N-to-N with patterns like fan-out, pub-sub, task distribution, and request-reply. It's fast enough to be the fabric for clustered products. Its asynchronous I/O model gives you scalable multicore applications, built as asynchronous message-processing tasks. It has a score of language APIs and runs on most operating systems.</a:t>
            </a:r>
          </a:p>
          <a:p>
            <a:pPr marL="0" lvl="0" indent="0" algn="l" rtl="0">
              <a:spcBef>
                <a:spcPts val="0"/>
              </a:spcBef>
              <a:spcAft>
                <a:spcPts val="0"/>
              </a:spcAft>
              <a:buNone/>
            </a:pPr>
            <a:endParaRPr dirty="0"/>
          </a:p>
        </p:txBody>
      </p:sp>
      <p:sp>
        <p:nvSpPr>
          <p:cNvPr id="56" name="Google Shape;56;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2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2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2" name="Google Shape;282;p2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zh-TW" altLang="en-US" b="0" i="0" dirty="0">
                <a:solidFill>
                  <a:srgbClr val="242424"/>
                </a:solidFill>
                <a:effectLst/>
                <a:latin typeface="source-serif-pro"/>
              </a:rPr>
              <a:t>隨者現在越來越多語言</a:t>
            </a:r>
            <a:r>
              <a:rPr lang="en-US" altLang="zh-TW" b="0" i="0" dirty="0">
                <a:solidFill>
                  <a:srgbClr val="242424"/>
                </a:solidFill>
                <a:effectLst/>
                <a:latin typeface="source-serif-pro"/>
              </a:rPr>
              <a:t>/</a:t>
            </a:r>
            <a:r>
              <a:rPr lang="zh-TW" altLang="en-US" b="0" i="0" dirty="0">
                <a:solidFill>
                  <a:srgbClr val="242424"/>
                </a:solidFill>
                <a:effectLst/>
                <a:latin typeface="source-serif-pro"/>
              </a:rPr>
              <a:t>平台</a:t>
            </a:r>
            <a:r>
              <a:rPr lang="en-US" altLang="zh-TW" b="0" i="0" dirty="0">
                <a:solidFill>
                  <a:srgbClr val="242424"/>
                </a:solidFill>
                <a:effectLst/>
                <a:latin typeface="source-serif-pro"/>
              </a:rPr>
              <a:t>/</a:t>
            </a:r>
            <a:r>
              <a:rPr lang="zh-TW" altLang="en-US" b="0" i="0" dirty="0">
                <a:solidFill>
                  <a:srgbClr val="242424"/>
                </a:solidFill>
                <a:effectLst/>
                <a:latin typeface="source-serif-pro"/>
              </a:rPr>
              <a:t>容器出現，大家使否有疑問說，這麼多語言</a:t>
            </a:r>
            <a:r>
              <a:rPr lang="en-US" altLang="zh-TW" b="0" i="0" dirty="0">
                <a:solidFill>
                  <a:srgbClr val="242424"/>
                </a:solidFill>
                <a:effectLst/>
                <a:latin typeface="source-serif-pro"/>
              </a:rPr>
              <a:t>/</a:t>
            </a:r>
            <a:r>
              <a:rPr lang="zh-TW" altLang="en-US" b="0" i="0" dirty="0">
                <a:solidFill>
                  <a:srgbClr val="242424"/>
                </a:solidFill>
                <a:effectLst/>
                <a:latin typeface="source-serif-pro"/>
              </a:rPr>
              <a:t>平台</a:t>
            </a:r>
            <a:r>
              <a:rPr lang="en-US" altLang="zh-TW" b="0" i="0" dirty="0">
                <a:solidFill>
                  <a:srgbClr val="242424"/>
                </a:solidFill>
                <a:effectLst/>
                <a:latin typeface="source-serif-pro"/>
              </a:rPr>
              <a:t>/</a:t>
            </a:r>
            <a:r>
              <a:rPr lang="zh-TW" altLang="en-US" b="0" i="0" dirty="0">
                <a:solidFill>
                  <a:srgbClr val="242424"/>
                </a:solidFill>
                <a:effectLst/>
                <a:latin typeface="source-serif-pro"/>
              </a:rPr>
              <a:t>容器之間要如何進行通訊呢</a:t>
            </a:r>
            <a:r>
              <a:rPr lang="en-US" altLang="zh-TW" b="0" i="0" dirty="0">
                <a:solidFill>
                  <a:srgbClr val="242424"/>
                </a:solidFill>
                <a:effectLst/>
                <a:latin typeface="source-serif-pro"/>
              </a:rPr>
              <a:t>?</a:t>
            </a:r>
            <a:r>
              <a:rPr lang="zh-TW" altLang="en-US" b="0" i="0" dirty="0">
                <a:solidFill>
                  <a:srgbClr val="242424"/>
                </a:solidFill>
                <a:effectLst/>
                <a:latin typeface="source-serif-pro"/>
              </a:rPr>
              <a:t>這時為大家介紹一個好用有簡易的傳輸層 </a:t>
            </a:r>
            <a:r>
              <a:rPr lang="en-US" altLang="zh-TW" b="0" i="0" dirty="0">
                <a:solidFill>
                  <a:srgbClr val="242424"/>
                </a:solidFill>
                <a:effectLst/>
                <a:latin typeface="source-serif-pro"/>
              </a:rPr>
              <a:t>"</a:t>
            </a:r>
            <a:r>
              <a:rPr lang="en-US" altLang="zh-TW" b="0" i="0" dirty="0" err="1">
                <a:solidFill>
                  <a:srgbClr val="242424"/>
                </a:solidFill>
                <a:effectLst/>
                <a:latin typeface="source-serif-pro"/>
              </a:rPr>
              <a:t>ZeroMQ</a:t>
            </a:r>
            <a:r>
              <a:rPr lang="en-US" altLang="zh-TW" b="0" i="0" dirty="0">
                <a:solidFill>
                  <a:srgbClr val="242424"/>
                </a:solidFill>
                <a:effectLst/>
                <a:latin typeface="source-serif-pro"/>
              </a:rPr>
              <a:t> (ZMQ)"</a:t>
            </a:r>
            <a:r>
              <a:rPr lang="zh-TW" altLang="en-US" b="0" i="0" dirty="0">
                <a:solidFill>
                  <a:srgbClr val="242424"/>
                </a:solidFill>
                <a:effectLst/>
                <a:latin typeface="source-serif-pro"/>
              </a:rPr>
              <a:t>。 </a:t>
            </a:r>
            <a:r>
              <a:rPr lang="en-US" altLang="zh-TW" b="0" i="0" dirty="0" err="1">
                <a:solidFill>
                  <a:srgbClr val="242424"/>
                </a:solidFill>
                <a:effectLst/>
                <a:latin typeface="source-serif-pro"/>
              </a:rPr>
              <a:t>ZeroMQ</a:t>
            </a:r>
            <a:r>
              <a:rPr lang="zh-TW" altLang="en-US" b="0" i="0" dirty="0">
                <a:solidFill>
                  <a:srgbClr val="242424"/>
                </a:solidFill>
                <a:effectLst/>
                <a:latin typeface="source-serif-pro"/>
              </a:rPr>
              <a:t>是一個為可伸縮的分散式或並行應用程式設計的高效能非同步訊息庫。它提供一個訊息佇列</a:t>
            </a:r>
            <a:r>
              <a:rPr lang="en-US" altLang="zh-TW" b="0" i="0" dirty="0">
                <a:solidFill>
                  <a:srgbClr val="242424"/>
                </a:solidFill>
                <a:effectLst/>
                <a:latin typeface="source-serif-pro"/>
              </a:rPr>
              <a:t>, </a:t>
            </a:r>
            <a:r>
              <a:rPr lang="zh-TW" altLang="en-US" b="0" i="0" dirty="0">
                <a:solidFill>
                  <a:srgbClr val="242424"/>
                </a:solidFill>
                <a:effectLst/>
                <a:latin typeface="source-serif-pro"/>
              </a:rPr>
              <a:t>但是與訊息導向中介層不同，</a:t>
            </a:r>
            <a:r>
              <a:rPr lang="en-US" altLang="zh-TW" b="0" i="0" dirty="0" err="1">
                <a:solidFill>
                  <a:srgbClr val="242424"/>
                </a:solidFill>
                <a:effectLst/>
                <a:latin typeface="source-serif-pro"/>
              </a:rPr>
              <a:t>ZeroMQ</a:t>
            </a:r>
            <a:r>
              <a:rPr lang="zh-TW" altLang="en-US" b="0" i="0" dirty="0">
                <a:solidFill>
                  <a:srgbClr val="242424"/>
                </a:solidFill>
                <a:effectLst/>
                <a:latin typeface="source-serif-pro"/>
              </a:rPr>
              <a:t>的執行不需要專門的訊息代理（</a:t>
            </a:r>
            <a:r>
              <a:rPr lang="en-US" altLang="zh-TW" b="0" i="0" dirty="0">
                <a:solidFill>
                  <a:srgbClr val="242424"/>
                </a:solidFill>
                <a:effectLst/>
                <a:latin typeface="source-serif-pro"/>
              </a:rPr>
              <a:t>message broker</a:t>
            </a:r>
            <a:r>
              <a:rPr lang="zh-TW" altLang="en-US" b="0" i="0" dirty="0">
                <a:solidFill>
                  <a:srgbClr val="242424"/>
                </a:solidFill>
                <a:effectLst/>
                <a:latin typeface="source-serif-pro"/>
              </a:rPr>
              <a:t>）。該庫設計成常見的通訊端風格的</a:t>
            </a:r>
            <a:r>
              <a:rPr lang="en-US" altLang="zh-TW" b="0" i="0" dirty="0">
                <a:solidFill>
                  <a:srgbClr val="242424"/>
                </a:solidFill>
                <a:effectLst/>
                <a:latin typeface="source-serif-pro"/>
              </a:rPr>
              <a:t>API</a:t>
            </a:r>
            <a:r>
              <a:rPr lang="zh-TW" altLang="en-US" b="0" i="0" dirty="0">
                <a:solidFill>
                  <a:srgbClr val="242424"/>
                </a:solidFill>
                <a:effectLst/>
                <a:latin typeface="source-serif-pro"/>
              </a:rPr>
              <a:t>。</a:t>
            </a:r>
            <a:r>
              <a:rPr lang="en-US" altLang="zh-TW" b="0" i="0" dirty="0" err="1">
                <a:solidFill>
                  <a:srgbClr val="242424"/>
                </a:solidFill>
                <a:effectLst/>
                <a:latin typeface="source-serif-pro"/>
              </a:rPr>
              <a:t>ZeroQ</a:t>
            </a:r>
            <a:r>
              <a:rPr lang="zh-TW" altLang="en-US" b="0" i="0" dirty="0">
                <a:solidFill>
                  <a:srgbClr val="242424"/>
                </a:solidFill>
                <a:effectLst/>
                <a:latin typeface="source-serif-pro"/>
              </a:rPr>
              <a:t>通過許多第三方軟體支援大部分流行的程式語言，從</a:t>
            </a:r>
            <a:r>
              <a:rPr lang="en-US" altLang="zh-TW" b="0" i="0" dirty="0">
                <a:solidFill>
                  <a:srgbClr val="242424"/>
                </a:solidFill>
                <a:effectLst/>
                <a:latin typeface="source-serif-pro"/>
              </a:rPr>
              <a:t>Java</a:t>
            </a:r>
            <a:r>
              <a:rPr lang="zh-TW" altLang="en-US" b="0" i="0" dirty="0">
                <a:solidFill>
                  <a:srgbClr val="242424"/>
                </a:solidFill>
                <a:effectLst/>
                <a:latin typeface="source-serif-pro"/>
              </a:rPr>
              <a:t>和</a:t>
            </a:r>
            <a:r>
              <a:rPr lang="en-US" altLang="zh-TW" b="0" i="0" dirty="0">
                <a:solidFill>
                  <a:srgbClr val="242424"/>
                </a:solidFill>
                <a:effectLst/>
                <a:latin typeface="source-serif-pro"/>
              </a:rPr>
              <a:t>Python</a:t>
            </a:r>
            <a:r>
              <a:rPr lang="zh-TW" altLang="en-US" b="0" i="0" dirty="0">
                <a:solidFill>
                  <a:srgbClr val="242424"/>
                </a:solidFill>
                <a:effectLst/>
                <a:latin typeface="source-serif-pro"/>
              </a:rPr>
              <a:t>到</a:t>
            </a:r>
            <a:r>
              <a:rPr lang="en-US" altLang="zh-TW" b="0" i="0" dirty="0">
                <a:solidFill>
                  <a:srgbClr val="242424"/>
                </a:solidFill>
                <a:effectLst/>
                <a:latin typeface="source-serif-pro"/>
              </a:rPr>
              <a:t>Erlang</a:t>
            </a:r>
            <a:r>
              <a:rPr lang="zh-TW" altLang="en-US" b="0" i="0" dirty="0">
                <a:solidFill>
                  <a:srgbClr val="242424"/>
                </a:solidFill>
                <a:effectLst/>
                <a:latin typeface="source-serif-pro"/>
              </a:rPr>
              <a:t>和</a:t>
            </a:r>
            <a:r>
              <a:rPr lang="en-US" altLang="zh-TW" b="0" i="0" dirty="0">
                <a:solidFill>
                  <a:srgbClr val="242424"/>
                </a:solidFill>
                <a:effectLst/>
                <a:latin typeface="source-serif-pro"/>
              </a:rPr>
              <a:t>Haskell</a:t>
            </a:r>
            <a:r>
              <a:rPr lang="zh-TW" altLang="en-US" b="0" i="0" dirty="0">
                <a:solidFill>
                  <a:srgbClr val="242424"/>
                </a:solidFill>
                <a:effectLst/>
                <a:latin typeface="source-serif-pro"/>
              </a:rPr>
              <a:t>。</a:t>
            </a:r>
            <a:endParaRPr dirty="0"/>
          </a:p>
        </p:txBody>
      </p:sp>
      <p:sp>
        <p:nvSpPr>
          <p:cNvPr id="67" name="Google Shape;67;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zh-TW" b="0" i="0" dirty="0">
                <a:solidFill>
                  <a:srgbClr val="242424"/>
                </a:solidFill>
                <a:effectLst/>
                <a:latin typeface="source-serif-pro"/>
              </a:rPr>
              <a:t>Request-Reply</a:t>
            </a:r>
            <a:r>
              <a:rPr lang="zh-TW" altLang="en-US" b="0" i="0" dirty="0">
                <a:solidFill>
                  <a:srgbClr val="242424"/>
                </a:solidFill>
                <a:effectLst/>
                <a:latin typeface="source-serif-pro"/>
              </a:rPr>
              <a:t>通訊模式為最常見通訊方式</a:t>
            </a:r>
            <a:r>
              <a:rPr lang="en-US" altLang="zh-TW" b="0" i="0" dirty="0">
                <a:solidFill>
                  <a:srgbClr val="242424"/>
                </a:solidFill>
                <a:effectLst/>
                <a:latin typeface="source-serif-pro"/>
              </a:rPr>
              <a:t>(rep</a:t>
            </a:r>
            <a:r>
              <a:rPr lang="zh-TW" altLang="en-US" b="0" i="0" dirty="0">
                <a:solidFill>
                  <a:srgbClr val="242424"/>
                </a:solidFill>
                <a:effectLst/>
                <a:latin typeface="source-serif-pro"/>
              </a:rPr>
              <a:t>、</a:t>
            </a:r>
            <a:r>
              <a:rPr lang="en-US" altLang="zh-TW" b="0" i="0" dirty="0">
                <a:solidFill>
                  <a:srgbClr val="242424"/>
                </a:solidFill>
                <a:effectLst/>
                <a:latin typeface="source-serif-pro"/>
              </a:rPr>
              <a:t>req)</a:t>
            </a:r>
            <a:r>
              <a:rPr lang="zh-TW" altLang="en-US" b="0" i="0" dirty="0">
                <a:solidFill>
                  <a:srgbClr val="242424"/>
                </a:solidFill>
                <a:effectLst/>
                <a:latin typeface="source-serif-pro"/>
              </a:rPr>
              <a:t>。此種方式為當客戶端發出訊息後，服務端接收訊息後， 一定要回復訊息給客戶端。如果從客戶端來看，此種方式看似為</a:t>
            </a:r>
            <a:r>
              <a:rPr lang="en-US" altLang="zh-TW" b="0" i="0" dirty="0">
                <a:solidFill>
                  <a:srgbClr val="242424"/>
                </a:solidFill>
                <a:effectLst/>
                <a:latin typeface="source-serif-pro"/>
              </a:rPr>
              <a:t>1</a:t>
            </a:r>
            <a:r>
              <a:rPr lang="zh-TW" altLang="en-US" b="0" i="0" dirty="0">
                <a:solidFill>
                  <a:srgbClr val="242424"/>
                </a:solidFill>
                <a:effectLst/>
                <a:latin typeface="source-serif-pro"/>
              </a:rPr>
              <a:t>對</a:t>
            </a:r>
            <a:r>
              <a:rPr lang="en-US" altLang="zh-TW" b="0" i="0" dirty="0">
                <a:solidFill>
                  <a:srgbClr val="242424"/>
                </a:solidFill>
                <a:effectLst/>
                <a:latin typeface="source-serif-pro"/>
              </a:rPr>
              <a:t>1</a:t>
            </a:r>
            <a:r>
              <a:rPr lang="zh-TW" altLang="en-US" b="0" i="0" dirty="0">
                <a:solidFill>
                  <a:srgbClr val="242424"/>
                </a:solidFill>
                <a:effectLst/>
                <a:latin typeface="source-serif-pro"/>
              </a:rPr>
              <a:t>溝通。從服務端來看是一種</a:t>
            </a:r>
            <a:r>
              <a:rPr lang="en-US" altLang="zh-TW" b="0" i="0" dirty="0">
                <a:solidFill>
                  <a:srgbClr val="242424"/>
                </a:solidFill>
                <a:effectLst/>
                <a:latin typeface="source-serif-pro"/>
              </a:rPr>
              <a:t>1</a:t>
            </a:r>
            <a:r>
              <a:rPr lang="zh-TW" altLang="en-US" b="0" i="0" dirty="0">
                <a:solidFill>
                  <a:srgbClr val="242424"/>
                </a:solidFill>
                <a:effectLst/>
                <a:latin typeface="source-serif-pro"/>
              </a:rPr>
              <a:t>對</a:t>
            </a:r>
            <a:r>
              <a:rPr lang="en-US" altLang="zh-TW" b="0" i="0" dirty="0">
                <a:solidFill>
                  <a:srgbClr val="242424"/>
                </a:solidFill>
                <a:effectLst/>
                <a:latin typeface="source-serif-pro"/>
              </a:rPr>
              <a:t>N</a:t>
            </a:r>
            <a:r>
              <a:rPr lang="zh-TW" altLang="en-US" b="0" i="0" dirty="0">
                <a:solidFill>
                  <a:srgbClr val="242424"/>
                </a:solidFill>
                <a:effectLst/>
                <a:latin typeface="source-serif-pro"/>
              </a:rPr>
              <a:t>的通訊方式，</a:t>
            </a:r>
            <a:r>
              <a:rPr lang="en-US" altLang="zh-TW" b="0" i="0" dirty="0">
                <a:solidFill>
                  <a:srgbClr val="242424"/>
                </a:solidFill>
                <a:effectLst/>
                <a:latin typeface="source-serif-pro"/>
              </a:rPr>
              <a:t>1</a:t>
            </a:r>
            <a:r>
              <a:rPr lang="zh-TW" altLang="en-US" b="0" i="0" dirty="0">
                <a:solidFill>
                  <a:srgbClr val="242424"/>
                </a:solidFill>
                <a:effectLst/>
                <a:latin typeface="source-serif-pro"/>
              </a:rPr>
              <a:t>個服務端可以同時對應多個客戶端。</a:t>
            </a:r>
            <a:endParaRPr lang="en-US" altLang="zh-TW"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zh-TW" altLang="en-US" b="0" i="0" dirty="0">
                <a:solidFill>
                  <a:srgbClr val="242424"/>
                </a:solidFill>
                <a:effectLst/>
                <a:latin typeface="source-serif-pro"/>
              </a:rPr>
              <a:t>以下為各位示範一個報時台系統，我們需要準備兩個</a:t>
            </a:r>
            <a:r>
              <a:rPr lang="en-US" altLang="zh-TW" b="0" i="0" dirty="0">
                <a:solidFill>
                  <a:srgbClr val="242424"/>
                </a:solidFill>
                <a:effectLst/>
                <a:latin typeface="source-serif-pro"/>
              </a:rPr>
              <a:t>python</a:t>
            </a:r>
            <a:r>
              <a:rPr lang="zh-TW" altLang="en-US" b="0" i="0" dirty="0">
                <a:solidFill>
                  <a:srgbClr val="242424"/>
                </a:solidFill>
                <a:effectLst/>
                <a:latin typeface="source-serif-pro"/>
              </a:rPr>
              <a:t>檔，</a:t>
            </a:r>
            <a:r>
              <a:rPr lang="en-US" altLang="zh-TW" b="0" i="0" dirty="0">
                <a:solidFill>
                  <a:srgbClr val="242424"/>
                </a:solidFill>
                <a:effectLst/>
                <a:latin typeface="source-serif-pro"/>
              </a:rPr>
              <a:t>Server.py</a:t>
            </a:r>
            <a:r>
              <a:rPr lang="zh-TW" altLang="en-US" b="0" i="0" dirty="0">
                <a:solidFill>
                  <a:srgbClr val="242424"/>
                </a:solidFill>
                <a:effectLst/>
                <a:latin typeface="source-serif-pro"/>
              </a:rPr>
              <a:t>與</a:t>
            </a:r>
            <a:r>
              <a:rPr lang="en-US" altLang="zh-TW" b="0" i="0" dirty="0">
                <a:solidFill>
                  <a:srgbClr val="242424"/>
                </a:solidFill>
                <a:effectLst/>
                <a:latin typeface="source-serif-pro"/>
              </a:rPr>
              <a:t>Client.py</a:t>
            </a:r>
            <a:r>
              <a:rPr lang="zh-TW" altLang="en-US" b="0" i="0" dirty="0">
                <a:solidFill>
                  <a:srgbClr val="242424"/>
                </a:solidFill>
                <a:effectLst/>
                <a:latin typeface="source-serif-pro"/>
              </a:rPr>
              <a:t>。執行時就會看到</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端去向</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端問現在時間，</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端就會回應當前系統時間給</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a:t>
            </a:r>
            <a:endParaRPr lang="en-US"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dirty="0"/>
              <a:t>Sever.py</a:t>
            </a:r>
          </a:p>
          <a:p>
            <a:pPr marL="0" lvl="0" indent="0" algn="l" rtl="0">
              <a:spcBef>
                <a:spcPts val="0"/>
              </a:spcBef>
              <a:spcAft>
                <a:spcPts val="0"/>
              </a:spcAft>
              <a:buNone/>
            </a:pPr>
            <a:endParaRPr lang="en-US" dirty="0"/>
          </a:p>
          <a:p>
            <a:pPr marL="0" lvl="0" indent="0" algn="l" rtl="0">
              <a:spcBef>
                <a:spcPts val="0"/>
              </a:spcBef>
              <a:spcAft>
                <a:spcPts val="0"/>
              </a:spcAft>
              <a:buNone/>
            </a:pPr>
            <a:r>
              <a:rPr lang="en-US" altLang="zh-TW" b="0" i="0" dirty="0">
                <a:solidFill>
                  <a:srgbClr val="242424"/>
                </a:solidFill>
                <a:effectLst/>
                <a:latin typeface="source-code-pro"/>
              </a:rPr>
              <a:t>import </a:t>
            </a:r>
            <a:r>
              <a:rPr lang="en-US" altLang="zh-TW" b="0" i="0" dirty="0" err="1">
                <a:solidFill>
                  <a:srgbClr val="242424"/>
                </a:solidFill>
                <a:effectLst/>
                <a:latin typeface="source-code-pro"/>
              </a:rPr>
              <a:t>zmq</a:t>
            </a:r>
            <a:r>
              <a:rPr lang="en-US" altLang="zh-TW" b="0" i="0" dirty="0">
                <a:solidFill>
                  <a:srgbClr val="242424"/>
                </a:solidFill>
                <a:effectLst/>
                <a:latin typeface="source-code-pro"/>
              </a:rPr>
              <a:t> </a:t>
            </a:r>
            <a:br>
              <a:rPr lang="en-US" altLang="zh-TW" dirty="0"/>
            </a:br>
            <a:r>
              <a:rPr lang="en-US" altLang="zh-TW" b="0" i="0" dirty="0">
                <a:solidFill>
                  <a:srgbClr val="242424"/>
                </a:solidFill>
                <a:effectLst/>
                <a:latin typeface="source-code-pro"/>
              </a:rPr>
              <a:t>from datetime import datetime</a:t>
            </a:r>
            <a:endParaRPr lang="en-US" dirty="0"/>
          </a:p>
          <a:p>
            <a:pPr marL="0" lvl="0" indent="0" algn="l" rtl="0">
              <a:spcBef>
                <a:spcPts val="0"/>
              </a:spcBef>
              <a:spcAft>
                <a:spcPts val="0"/>
              </a:spcAft>
              <a:buNone/>
            </a:pPr>
            <a:r>
              <a:rPr lang="en-US" altLang="zh-TW" b="0" i="0" dirty="0">
                <a:solidFill>
                  <a:srgbClr val="242424"/>
                </a:solidFill>
                <a:effectLst/>
                <a:latin typeface="source-code-pro"/>
              </a:rPr>
              <a:t># --------- </a:t>
            </a:r>
            <a:r>
              <a:rPr lang="zh-TW" altLang="en-US" b="0" i="0" dirty="0">
                <a:solidFill>
                  <a:srgbClr val="242424"/>
                </a:solidFill>
                <a:effectLst/>
                <a:latin typeface="source-code-pro"/>
              </a:rPr>
              <a:t>程式碼 </a:t>
            </a:r>
            <a:r>
              <a:rPr lang="en-US" altLang="zh-TW" b="0" i="0" dirty="0">
                <a:solidFill>
                  <a:srgbClr val="242424"/>
                </a:solidFill>
                <a:effectLst/>
                <a:latin typeface="source-code-pro"/>
              </a:rPr>
              <a:t>---------</a:t>
            </a:r>
            <a:br>
              <a:rPr lang="zh-TW" altLang="en-US" dirty="0"/>
            </a:br>
            <a:r>
              <a:rPr lang="en-US" altLang="zh-TW" b="0" i="0" dirty="0">
                <a:solidFill>
                  <a:srgbClr val="242424"/>
                </a:solidFill>
                <a:effectLst/>
                <a:latin typeface="source-code-pro"/>
              </a:rPr>
              <a:t>context = </a:t>
            </a:r>
            <a:r>
              <a:rPr lang="en-US" altLang="zh-TW" b="0" i="0" dirty="0" err="1">
                <a:solidFill>
                  <a:srgbClr val="242424"/>
                </a:solidFill>
                <a:effectLst/>
                <a:latin typeface="source-code-pro"/>
              </a:rPr>
              <a:t>zmq.Context</a:t>
            </a:r>
            <a:r>
              <a:rPr lang="en-US" altLang="zh-TW" b="0" i="0" dirty="0">
                <a:solidFill>
                  <a:srgbClr val="242424"/>
                </a:solidFill>
                <a:effectLst/>
                <a:latin typeface="source-code-pro"/>
              </a:rPr>
              <a:t>()</a:t>
            </a:r>
            <a:br>
              <a:rPr lang="en-US" altLang="zh-TW" dirty="0"/>
            </a:br>
            <a:r>
              <a:rPr lang="en-US" altLang="zh-TW" b="0" i="0" dirty="0">
                <a:solidFill>
                  <a:srgbClr val="242424"/>
                </a:solidFill>
                <a:effectLst/>
                <a:latin typeface="source-code-pro"/>
              </a:rPr>
              <a:t>socket = </a:t>
            </a:r>
            <a:r>
              <a:rPr lang="en-US" altLang="zh-TW" b="0" i="0" dirty="0" err="1">
                <a:solidFill>
                  <a:srgbClr val="242424"/>
                </a:solidFill>
                <a:effectLst/>
                <a:latin typeface="source-code-pro"/>
              </a:rPr>
              <a:t>context.socket</a:t>
            </a:r>
            <a:r>
              <a:rPr lang="en-US" altLang="zh-TW" b="0" i="0" dirty="0">
                <a:solidFill>
                  <a:srgbClr val="242424"/>
                </a:solidFill>
                <a:effectLst/>
                <a:latin typeface="source-code-pro"/>
              </a:rPr>
              <a:t>(</a:t>
            </a:r>
            <a:r>
              <a:rPr lang="en-US" altLang="zh-TW" b="0" i="0" dirty="0" err="1">
                <a:solidFill>
                  <a:srgbClr val="242424"/>
                </a:solidFill>
                <a:effectLst/>
                <a:latin typeface="source-code-pro"/>
              </a:rPr>
              <a:t>zmq.REP</a:t>
            </a:r>
            <a:r>
              <a:rPr lang="en-US" altLang="zh-TW" b="0" i="0" dirty="0">
                <a:solidFill>
                  <a:srgbClr val="242424"/>
                </a:solidFill>
                <a:effectLst/>
                <a:latin typeface="source-code-pro"/>
              </a:rPr>
              <a:t>)</a:t>
            </a:r>
            <a:br>
              <a:rPr lang="en-US" altLang="zh-TW" dirty="0"/>
            </a:br>
            <a:r>
              <a:rPr lang="en-US" altLang="zh-TW" b="0" i="0" dirty="0" err="1">
                <a:solidFill>
                  <a:srgbClr val="242424"/>
                </a:solidFill>
                <a:effectLst/>
                <a:latin typeface="source-code-pro"/>
              </a:rPr>
              <a:t>socket.bind</a:t>
            </a:r>
            <a:r>
              <a:rPr lang="en-US" altLang="zh-TW" b="0" i="0" dirty="0">
                <a:solidFill>
                  <a:srgbClr val="242424"/>
                </a:solidFill>
                <a:effectLst/>
                <a:latin typeface="source-code-pro"/>
              </a:rPr>
              <a:t>("</a:t>
            </a:r>
            <a:r>
              <a:rPr lang="en-US" altLang="zh-TW" b="0" i="0" dirty="0" err="1">
                <a:solidFill>
                  <a:srgbClr val="242424"/>
                </a:solidFill>
                <a:effectLst/>
                <a:latin typeface="source-code-pro"/>
              </a:rPr>
              <a:t>tcp</a:t>
            </a:r>
            <a:r>
              <a:rPr lang="en-US" altLang="zh-TW" b="0" i="0" dirty="0">
                <a:solidFill>
                  <a:srgbClr val="242424"/>
                </a:solidFill>
                <a:effectLst/>
                <a:latin typeface="source-code-pro"/>
              </a:rPr>
              <a:t>://*:5555")</a:t>
            </a:r>
            <a:br>
              <a:rPr lang="en-US" altLang="zh-TW" dirty="0"/>
            </a:br>
            <a:r>
              <a:rPr lang="en-US" altLang="zh-TW" b="0" i="0" dirty="0">
                <a:solidFill>
                  <a:srgbClr val="242424"/>
                </a:solidFill>
                <a:effectLst/>
                <a:latin typeface="source-code-pro"/>
              </a:rPr>
              <a:t>while True:</a:t>
            </a:r>
            <a:br>
              <a:rPr lang="en-US" altLang="zh-TW" dirty="0"/>
            </a:br>
            <a:r>
              <a:rPr lang="en-US" altLang="zh-TW" b="0" i="0" dirty="0">
                <a:solidFill>
                  <a:srgbClr val="242424"/>
                </a:solidFill>
                <a:effectLst/>
                <a:latin typeface="source-code-pro"/>
              </a:rPr>
              <a:t>message = </a:t>
            </a:r>
            <a:r>
              <a:rPr lang="en-US" altLang="zh-TW" b="0" i="0" dirty="0" err="1">
                <a:solidFill>
                  <a:srgbClr val="242424"/>
                </a:solidFill>
                <a:effectLst/>
                <a:latin typeface="source-code-pro"/>
              </a:rPr>
              <a:t>socket.recv</a:t>
            </a:r>
            <a:r>
              <a:rPr lang="en-US" altLang="zh-TW" b="0" i="0" dirty="0">
                <a:solidFill>
                  <a:srgbClr val="242424"/>
                </a:solidFill>
                <a:effectLst/>
                <a:latin typeface="source-code-pro"/>
              </a:rPr>
              <a:t>()</a:t>
            </a:r>
            <a:br>
              <a:rPr lang="en-US" altLang="zh-TW" dirty="0"/>
            </a:br>
            <a:r>
              <a:rPr lang="en-US" altLang="zh-TW" b="0" i="0" dirty="0">
                <a:solidFill>
                  <a:srgbClr val="242424"/>
                </a:solidFill>
                <a:effectLst/>
                <a:latin typeface="source-code-pro"/>
              </a:rPr>
              <a:t>print("Received: %s" % </a:t>
            </a:r>
            <a:r>
              <a:rPr lang="en-US" altLang="zh-TW" b="0" i="0" dirty="0" err="1">
                <a:solidFill>
                  <a:srgbClr val="242424"/>
                </a:solidFill>
                <a:effectLst/>
                <a:latin typeface="source-code-pro"/>
              </a:rPr>
              <a:t>message.decode</a:t>
            </a:r>
            <a:r>
              <a:rPr lang="en-US" altLang="zh-TW" b="0" i="0" dirty="0">
                <a:solidFill>
                  <a:srgbClr val="242424"/>
                </a:solidFill>
                <a:effectLst/>
                <a:latin typeface="source-code-pro"/>
              </a:rPr>
              <a:t>("utf-8")) </a:t>
            </a:r>
            <a:br>
              <a:rPr lang="en-US" altLang="zh-TW" dirty="0"/>
            </a:br>
            <a:r>
              <a:rPr lang="en-US" altLang="zh-TW" b="0" i="0" dirty="0" err="1">
                <a:solidFill>
                  <a:srgbClr val="242424"/>
                </a:solidFill>
                <a:effectLst/>
                <a:latin typeface="source-code-pro"/>
              </a:rPr>
              <a:t>socket.send</a:t>
            </a:r>
            <a:r>
              <a:rPr lang="en-US" altLang="zh-TW" b="0" i="0" dirty="0">
                <a:solidFill>
                  <a:srgbClr val="242424"/>
                </a:solidFill>
                <a:effectLst/>
                <a:latin typeface="source-code-pro"/>
              </a:rPr>
              <a:t>("Now Time is : {0}".format(</a:t>
            </a:r>
            <a:r>
              <a:rPr lang="en-US" altLang="zh-TW" b="0" i="0" dirty="0" err="1">
                <a:solidFill>
                  <a:srgbClr val="242424"/>
                </a:solidFill>
                <a:effectLst/>
                <a:latin typeface="source-code-pro"/>
              </a:rPr>
              <a:t>datetime.now</a:t>
            </a:r>
            <a:r>
              <a:rPr lang="en-US" altLang="zh-TW" b="0" i="0" dirty="0">
                <a:solidFill>
                  <a:srgbClr val="242424"/>
                </a:solidFill>
                <a:effectLst/>
                <a:latin typeface="source-code-pro"/>
              </a:rPr>
              <a:t>().</a:t>
            </a:r>
            <a:r>
              <a:rPr lang="en-US" altLang="zh-TW" b="0" i="0" dirty="0" err="1">
                <a:solidFill>
                  <a:srgbClr val="242424"/>
                </a:solidFill>
                <a:effectLst/>
                <a:latin typeface="source-code-pro"/>
              </a:rPr>
              <a:t>strftime</a:t>
            </a:r>
            <a:r>
              <a:rPr lang="en-US" altLang="zh-TW" b="0" i="0" dirty="0">
                <a:solidFill>
                  <a:srgbClr val="242424"/>
                </a:solidFill>
                <a:effectLst/>
                <a:latin typeface="source-code-pro"/>
              </a:rPr>
              <a:t>('%Y-%m-%d %H:%M:%S')).encode('utf-8'))</a:t>
            </a:r>
            <a:br>
              <a:rPr lang="en-US" altLang="zh-TW" dirty="0"/>
            </a:br>
            <a:r>
              <a:rPr lang="en-US" altLang="zh-TW" b="0" i="0" dirty="0">
                <a:solidFill>
                  <a:srgbClr val="242424"/>
                </a:solidFill>
                <a:effectLst/>
                <a:latin typeface="source-code-pro"/>
              </a:rPr>
              <a:t># --------- </a:t>
            </a:r>
            <a:r>
              <a:rPr lang="zh-TW" altLang="en-US" b="0" i="0" dirty="0">
                <a:solidFill>
                  <a:srgbClr val="242424"/>
                </a:solidFill>
                <a:effectLst/>
                <a:latin typeface="source-code-pro"/>
              </a:rPr>
              <a:t>程式碼 </a:t>
            </a:r>
            <a:r>
              <a:rPr lang="en-US" altLang="zh-TW" b="0" i="0" dirty="0">
                <a:solidFill>
                  <a:srgbClr val="242424"/>
                </a:solidFill>
                <a:effectLst/>
                <a:latin typeface="source-code-pro"/>
              </a:rPr>
              <a:t>---------</a:t>
            </a:r>
          </a:p>
          <a:p>
            <a:pPr marL="0" lvl="0" indent="0" algn="l" rtl="0">
              <a:spcBef>
                <a:spcPts val="0"/>
              </a:spcBef>
              <a:spcAft>
                <a:spcPts val="0"/>
              </a:spcAft>
              <a:buNone/>
            </a:pPr>
            <a:endParaRPr lang="en-US" b="0" i="0" dirty="0">
              <a:solidFill>
                <a:srgbClr val="242424"/>
              </a:solidFill>
              <a:effectLst/>
              <a:latin typeface="source-code-pro"/>
            </a:endParaRPr>
          </a:p>
          <a:p>
            <a:pPr marL="0" lvl="0" indent="0" algn="l" rtl="0">
              <a:spcBef>
                <a:spcPts val="0"/>
              </a:spcBef>
              <a:spcAft>
                <a:spcPts val="0"/>
              </a:spcAft>
              <a:buNone/>
            </a:pPr>
            <a:endParaRPr lang="en-US" b="0" i="0" dirty="0">
              <a:solidFill>
                <a:srgbClr val="242424"/>
              </a:solidFill>
              <a:effectLst/>
              <a:latin typeface="source-code-pro"/>
            </a:endParaRPr>
          </a:p>
          <a:p>
            <a:pPr marL="0" lvl="0" indent="0" algn="l" rtl="0">
              <a:spcBef>
                <a:spcPts val="0"/>
              </a:spcBef>
              <a:spcAft>
                <a:spcPts val="0"/>
              </a:spcAft>
              <a:buNone/>
            </a:pPr>
            <a:r>
              <a:rPr lang="en-US" b="0" i="0" dirty="0">
                <a:solidFill>
                  <a:srgbClr val="242424"/>
                </a:solidFill>
                <a:effectLst/>
                <a:latin typeface="source-code-pro"/>
              </a:rPr>
              <a:t>Client.py</a:t>
            </a:r>
          </a:p>
          <a:p>
            <a:pPr marL="0" lvl="0" indent="0" algn="l" rtl="0">
              <a:spcBef>
                <a:spcPts val="0"/>
              </a:spcBef>
              <a:spcAft>
                <a:spcPts val="0"/>
              </a:spcAft>
              <a:buNone/>
            </a:pPr>
            <a:endParaRPr lang="en-US" dirty="0"/>
          </a:p>
          <a:p>
            <a:pPr marL="0" lvl="0" indent="0" algn="l" rtl="0">
              <a:spcBef>
                <a:spcPts val="0"/>
              </a:spcBef>
              <a:spcAft>
                <a:spcPts val="0"/>
              </a:spcAft>
              <a:buNone/>
            </a:pPr>
            <a:r>
              <a:rPr lang="en-US" altLang="zh-TW" b="0" i="0" dirty="0">
                <a:effectLst/>
                <a:latin typeface="source-code-pro"/>
              </a:rPr>
              <a:t>import </a:t>
            </a:r>
            <a:r>
              <a:rPr lang="en-US" altLang="zh-TW" b="0" i="0" dirty="0" err="1">
                <a:effectLst/>
                <a:latin typeface="source-code-pro"/>
              </a:rPr>
              <a:t>zmq</a:t>
            </a:r>
            <a:br>
              <a:rPr lang="en-US" altLang="zh-TW" b="0" i="0" dirty="0">
                <a:effectLst/>
                <a:latin typeface="source-code-pro"/>
              </a:rPr>
            </a:br>
            <a:r>
              <a:rPr lang="en-US" altLang="zh-TW" b="0" i="0" dirty="0">
                <a:effectLst/>
                <a:latin typeface="source-code-pro"/>
              </a:rPr>
              <a:t>import sys#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zmq.REQ</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socket.connect</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://localhost:5555")</a:t>
            </a:r>
            <a:br>
              <a:rPr lang="en-US" altLang="zh-TW" b="0" i="0" dirty="0">
                <a:effectLst/>
                <a:latin typeface="source-code-pro"/>
              </a:rPr>
            </a:br>
            <a:r>
              <a:rPr lang="en-US" altLang="zh-TW" b="0" i="0" dirty="0" err="1">
                <a:effectLst/>
                <a:latin typeface="source-code-pro"/>
              </a:rPr>
              <a:t>socket.send</a:t>
            </a:r>
            <a:r>
              <a:rPr lang="en-US" altLang="zh-TW" b="0" i="0" dirty="0">
                <a:effectLst/>
                <a:latin typeface="source-code-pro"/>
              </a:rPr>
              <a:t>("what time is it </a:t>
            </a:r>
            <a:r>
              <a:rPr lang="en-US" altLang="zh-TW" b="0" i="0" dirty="0" err="1">
                <a:effectLst/>
                <a:latin typeface="source-code-pro"/>
              </a:rPr>
              <a:t>now".encode</a:t>
            </a:r>
            <a:r>
              <a:rPr lang="en-US" altLang="zh-TW" b="0" i="0" dirty="0">
                <a:effectLst/>
                <a:latin typeface="source-code-pro"/>
              </a:rPr>
              <a:t>('utf-8'))</a:t>
            </a:r>
            <a:br>
              <a:rPr lang="en-US" altLang="zh-TW" b="0" i="0" dirty="0">
                <a:effectLst/>
                <a:latin typeface="source-code-pro"/>
              </a:rPr>
            </a:br>
            <a:r>
              <a:rPr lang="en-US" altLang="zh-TW" b="0" i="0" dirty="0">
                <a:effectLst/>
                <a:latin typeface="source-code-pro"/>
              </a:rPr>
              <a:t>response = </a:t>
            </a:r>
            <a:r>
              <a:rPr lang="en-US" altLang="zh-TW" b="0" i="0" dirty="0" err="1">
                <a:effectLst/>
                <a:latin typeface="source-code-pro"/>
              </a:rPr>
              <a:t>socket.recv</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print("response: %s" % response)</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p>
          <a:p>
            <a:pPr marL="0" lvl="0" indent="0" algn="l" rtl="0">
              <a:spcBef>
                <a:spcPts val="0"/>
              </a:spcBef>
              <a:spcAft>
                <a:spcPts val="0"/>
              </a:spcAft>
              <a:buNone/>
            </a:pPr>
            <a:endParaRPr dirty="0"/>
          </a:p>
        </p:txBody>
      </p:sp>
      <p:sp>
        <p:nvSpPr>
          <p:cNvPr id="95" name="Google Shape;9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ltLang="zh-TW" b="0" i="0" dirty="0">
                <a:solidFill>
                  <a:srgbClr val="242424"/>
                </a:solidFill>
                <a:effectLst/>
                <a:latin typeface="source-serif-pro"/>
              </a:rPr>
              <a:t>Publish-Subscribe</a:t>
            </a:r>
            <a:r>
              <a:rPr lang="zh-TW" altLang="en-US" b="0" i="0" dirty="0">
                <a:solidFill>
                  <a:srgbClr val="242424"/>
                </a:solidFill>
                <a:effectLst/>
                <a:latin typeface="source-serif-pro"/>
              </a:rPr>
              <a:t>簡單來說就是廣播模式。</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端會對所有</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端進行廣播，沒有訊息佇列，如果</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端沒有收到訊息該筆訊息不會保留將永久遺失不會補發訊息。不過</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端不 一定都需接收所有</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端發出的訊息，可以進行訊息過濾，接收自己要的訊息或發送給自己的訊息即可。</a:t>
            </a:r>
            <a:endParaRPr lang="en-US" altLang="zh-TW"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zh-TW" altLang="en-US" b="0" i="0" dirty="0">
                <a:solidFill>
                  <a:srgbClr val="242424"/>
                </a:solidFill>
                <a:effectLst/>
                <a:latin typeface="source-serif-pro"/>
              </a:rPr>
              <a:t>以下為各位示範一個廣播系統，我們需要準備三個</a:t>
            </a:r>
            <a:r>
              <a:rPr lang="en-US" altLang="zh-TW" b="0" i="0" dirty="0">
                <a:solidFill>
                  <a:srgbClr val="242424"/>
                </a:solidFill>
                <a:effectLst/>
                <a:latin typeface="source-serif-pro"/>
              </a:rPr>
              <a:t>python</a:t>
            </a:r>
            <a:r>
              <a:rPr lang="zh-TW" altLang="en-US" b="0" i="0" dirty="0">
                <a:solidFill>
                  <a:srgbClr val="242424"/>
                </a:solidFill>
                <a:effectLst/>
                <a:latin typeface="source-serif-pro"/>
              </a:rPr>
              <a:t>檔，</a:t>
            </a:r>
            <a:r>
              <a:rPr lang="en-US" altLang="zh-TW" b="0" i="0" dirty="0">
                <a:solidFill>
                  <a:srgbClr val="242424"/>
                </a:solidFill>
                <a:effectLst/>
                <a:latin typeface="source-serif-pro"/>
              </a:rPr>
              <a:t>Server.py</a:t>
            </a:r>
            <a:r>
              <a:rPr lang="zh-TW" altLang="en-US" b="0" i="0" dirty="0">
                <a:solidFill>
                  <a:srgbClr val="242424"/>
                </a:solidFill>
                <a:effectLst/>
                <a:latin typeface="source-serif-pro"/>
              </a:rPr>
              <a:t>、</a:t>
            </a:r>
            <a:r>
              <a:rPr lang="en-US" altLang="zh-TW" b="0" i="0" dirty="0">
                <a:solidFill>
                  <a:srgbClr val="242424"/>
                </a:solidFill>
                <a:effectLst/>
                <a:latin typeface="source-serif-pro"/>
              </a:rPr>
              <a:t>Client1.py</a:t>
            </a:r>
            <a:r>
              <a:rPr lang="zh-TW" altLang="en-US" b="0" i="0" dirty="0">
                <a:solidFill>
                  <a:srgbClr val="242424"/>
                </a:solidFill>
                <a:effectLst/>
                <a:latin typeface="source-serif-pro"/>
              </a:rPr>
              <a:t>、</a:t>
            </a:r>
            <a:r>
              <a:rPr lang="en-US" altLang="zh-TW" b="0" i="0" dirty="0">
                <a:solidFill>
                  <a:srgbClr val="242424"/>
                </a:solidFill>
                <a:effectLst/>
                <a:latin typeface="source-serif-pro"/>
              </a:rPr>
              <a:t>Client2.py</a:t>
            </a:r>
            <a:r>
              <a:rPr lang="zh-TW" altLang="en-US" b="0" i="0" dirty="0">
                <a:solidFill>
                  <a:srgbClr val="242424"/>
                </a:solidFill>
                <a:effectLst/>
                <a:latin typeface="source-serif-pro"/>
              </a:rPr>
              <a:t>。執行時就會看到</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端去向</a:t>
            </a:r>
            <a:r>
              <a:rPr lang="en-US" altLang="zh-TW" b="0" i="0" dirty="0">
                <a:solidFill>
                  <a:srgbClr val="242424"/>
                </a:solidFill>
                <a:effectLst/>
                <a:latin typeface="source-serif-pro"/>
              </a:rPr>
              <a:t>Client1</a:t>
            </a:r>
            <a:r>
              <a:rPr lang="zh-TW" altLang="en-US" b="0" i="0" dirty="0">
                <a:solidFill>
                  <a:srgbClr val="242424"/>
                </a:solidFill>
                <a:effectLst/>
                <a:latin typeface="source-serif-pro"/>
              </a:rPr>
              <a:t>端與</a:t>
            </a:r>
            <a:r>
              <a:rPr lang="en-US" altLang="zh-TW" b="0" i="0" dirty="0">
                <a:solidFill>
                  <a:srgbClr val="242424"/>
                </a:solidFill>
                <a:effectLst/>
                <a:latin typeface="source-serif-pro"/>
              </a:rPr>
              <a:t>Client2</a:t>
            </a:r>
            <a:r>
              <a:rPr lang="zh-TW" altLang="en-US" b="0" i="0" dirty="0">
                <a:solidFill>
                  <a:srgbClr val="242424"/>
                </a:solidFill>
                <a:effectLst/>
                <a:latin typeface="source-serif-pro"/>
              </a:rPr>
              <a:t>端進行廣播，但</a:t>
            </a:r>
            <a:r>
              <a:rPr lang="en-US" altLang="zh-TW" b="0" i="0" dirty="0">
                <a:solidFill>
                  <a:srgbClr val="242424"/>
                </a:solidFill>
                <a:effectLst/>
                <a:latin typeface="source-serif-pro"/>
              </a:rPr>
              <a:t>Client2</a:t>
            </a:r>
            <a:r>
              <a:rPr lang="zh-TW" altLang="en-US" b="0" i="0" dirty="0">
                <a:solidFill>
                  <a:srgbClr val="242424"/>
                </a:solidFill>
                <a:effectLst/>
                <a:latin typeface="source-serif-pro"/>
              </a:rPr>
              <a:t>端會進行訊息篩選，只接收開頭為”</a:t>
            </a:r>
            <a:r>
              <a:rPr lang="en-US" altLang="zh-TW" b="0" i="0" dirty="0">
                <a:solidFill>
                  <a:srgbClr val="242424"/>
                </a:solidFill>
                <a:effectLst/>
                <a:latin typeface="source-serif-pro"/>
              </a:rPr>
              <a:t>Warn”</a:t>
            </a:r>
            <a:r>
              <a:rPr lang="zh-TW" altLang="en-US" b="0" i="0" dirty="0">
                <a:solidFill>
                  <a:srgbClr val="242424"/>
                </a:solidFill>
                <a:effectLst/>
                <a:latin typeface="source-serif-pro"/>
              </a:rPr>
              <a:t>的訊息</a:t>
            </a:r>
            <a:r>
              <a:rPr lang="en-US" altLang="zh-TW" b="0" i="0" dirty="0">
                <a:solidFill>
                  <a:srgbClr val="242424"/>
                </a:solidFill>
                <a:effectLst/>
                <a:latin typeface="source-serif-pro"/>
              </a:rPr>
              <a:t>(</a:t>
            </a:r>
            <a:r>
              <a:rPr lang="zh-TW" altLang="en-US" b="0" i="0" dirty="0">
                <a:solidFill>
                  <a:srgbClr val="242424"/>
                </a:solidFill>
                <a:effectLst/>
                <a:latin typeface="source-serif-pro"/>
              </a:rPr>
              <a:t>可自行定義</a:t>
            </a:r>
            <a:r>
              <a:rPr lang="en-US" altLang="zh-TW" b="0" i="0" dirty="0">
                <a:solidFill>
                  <a:srgbClr val="242424"/>
                </a:solidFill>
                <a:effectLst/>
                <a:latin typeface="source-serif-pro"/>
              </a:rPr>
              <a:t>)</a:t>
            </a:r>
            <a:r>
              <a:rPr lang="zh-TW" altLang="en-US" b="0" i="0" dirty="0">
                <a:solidFill>
                  <a:srgbClr val="242424"/>
                </a:solidFill>
                <a:effectLst/>
                <a:latin typeface="source-serif-pro"/>
              </a:rPr>
              <a:t>。</a:t>
            </a:r>
            <a:endParaRPr lang="en-US" altLang="zh-TW"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altLang="zh-TW" b="0" i="0" dirty="0">
                <a:solidFill>
                  <a:srgbClr val="242424"/>
                </a:solidFill>
                <a:effectLst/>
                <a:latin typeface="source-serif-pro"/>
              </a:rPr>
              <a:t>Server.py (</a:t>
            </a:r>
            <a:r>
              <a:rPr lang="zh-TW" altLang="en-US" b="0" i="0" dirty="0">
                <a:solidFill>
                  <a:srgbClr val="242424"/>
                </a:solidFill>
                <a:effectLst/>
                <a:latin typeface="source-serif-pro"/>
              </a:rPr>
              <a:t>廣播端</a:t>
            </a:r>
            <a:r>
              <a:rPr lang="en-US" altLang="zh-TW" b="0" i="0" dirty="0">
                <a:solidFill>
                  <a:srgbClr val="242424"/>
                </a:solidFill>
                <a:effectLst/>
                <a:latin typeface="source-serif-pro"/>
              </a:rPr>
              <a:t>)</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altLang="zh-TW" b="0" i="0" dirty="0">
                <a:effectLst/>
                <a:latin typeface="source-code-pro"/>
              </a:rPr>
              <a:t>import </a:t>
            </a:r>
            <a:r>
              <a:rPr lang="en-US" altLang="zh-TW" b="0" i="0" dirty="0" err="1">
                <a:effectLst/>
                <a:latin typeface="source-code-pro"/>
              </a:rPr>
              <a:t>zmq</a:t>
            </a:r>
            <a:br>
              <a:rPr lang="en-US" altLang="zh-TW" b="0" i="0" dirty="0">
                <a:effectLst/>
                <a:latin typeface="source-code-pro"/>
              </a:rPr>
            </a:br>
            <a:r>
              <a:rPr lang="en-US" altLang="zh-TW" b="0" i="0" dirty="0">
                <a:effectLst/>
                <a:latin typeface="source-code-pro"/>
              </a:rPr>
              <a:t>import time</a:t>
            </a:r>
            <a:br>
              <a:rPr lang="en-US" altLang="zh-TW" b="0" i="0" dirty="0">
                <a:effectLst/>
                <a:latin typeface="source-code-pro"/>
              </a:rPr>
            </a:br>
            <a:r>
              <a:rPr lang="en-US" altLang="zh-TW" b="0" i="0" dirty="0">
                <a:effectLst/>
                <a:latin typeface="source-code-pro"/>
              </a:rPr>
              <a:t>from datetime import datetime#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(zmq.PUB)</a:t>
            </a:r>
            <a:br>
              <a:rPr lang="en-US" altLang="zh-TW" b="0" i="0" dirty="0">
                <a:effectLst/>
                <a:latin typeface="source-code-pro"/>
              </a:rPr>
            </a:br>
            <a:r>
              <a:rPr lang="en-US" altLang="zh-TW" b="0" i="0" dirty="0" err="1">
                <a:effectLst/>
                <a:latin typeface="source-code-pro"/>
              </a:rPr>
              <a:t>socket.bind</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://*:5555")</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a:effectLst/>
                <a:latin typeface="source-code-pro"/>
              </a:rPr>
              <a:t>print('</a:t>
            </a:r>
            <a:r>
              <a:rPr lang="zh-TW" altLang="en-US" b="0" i="0" dirty="0">
                <a:effectLst/>
                <a:latin typeface="source-code-pro"/>
              </a:rPr>
              <a:t>廣播傳送訊息給所有人，目前時間：</a:t>
            </a:r>
            <a:r>
              <a:rPr lang="en-US" altLang="zh-TW" b="0" i="0" dirty="0">
                <a:effectLst/>
                <a:latin typeface="source-code-pro"/>
              </a:rPr>
              <a:t>{0}'.format(</a:t>
            </a:r>
            <a:r>
              <a:rPr lang="en-US" altLang="zh-TW" b="0" i="0" dirty="0" err="1">
                <a:effectLst/>
                <a:latin typeface="source-code-pro"/>
              </a:rPr>
              <a:t>datetime.now</a:t>
            </a:r>
            <a:r>
              <a:rPr lang="en-US" altLang="zh-TW" b="0" i="0" dirty="0">
                <a:effectLst/>
                <a:latin typeface="source-code-pro"/>
              </a:rPr>
              <a:t>().</a:t>
            </a:r>
            <a:r>
              <a:rPr lang="en-US" altLang="zh-TW" b="0" i="0" dirty="0" err="1">
                <a:effectLst/>
                <a:latin typeface="source-code-pro"/>
              </a:rPr>
              <a:t>strftime</a:t>
            </a:r>
            <a:r>
              <a:rPr lang="en-US" altLang="zh-TW" b="0" i="0" dirty="0">
                <a:effectLst/>
                <a:latin typeface="source-code-pro"/>
              </a:rPr>
              <a:t>('%Y-%m-%d %H:%M:%S')))</a:t>
            </a:r>
            <a:br>
              <a:rPr lang="en-US" altLang="zh-TW" b="0" i="0" dirty="0">
                <a:effectLst/>
                <a:latin typeface="source-code-pro"/>
              </a:rPr>
            </a:br>
            <a:r>
              <a:rPr lang="en-US" altLang="zh-TW" b="0" i="0" dirty="0" err="1">
                <a:effectLst/>
                <a:latin typeface="source-code-pro"/>
              </a:rPr>
              <a:t>socket.send</a:t>
            </a:r>
            <a:r>
              <a:rPr lang="en-US" altLang="zh-TW" b="0" i="0" dirty="0">
                <a:effectLst/>
                <a:latin typeface="source-code-pro"/>
              </a:rPr>
              <a:t>("</a:t>
            </a:r>
            <a:r>
              <a:rPr lang="zh-TW" altLang="en-US" b="0" i="0" dirty="0">
                <a:effectLst/>
                <a:latin typeface="source-code-pro"/>
              </a:rPr>
              <a:t>訊息群發</a:t>
            </a:r>
            <a:r>
              <a:rPr lang="en-US" altLang="zh-TW" b="0" i="0" dirty="0">
                <a:effectLst/>
                <a:latin typeface="source-code-pro"/>
              </a:rPr>
              <a:t>{0}".format(</a:t>
            </a:r>
            <a:r>
              <a:rPr lang="en-US" altLang="zh-TW" b="0" i="0" dirty="0" err="1">
                <a:effectLst/>
                <a:latin typeface="source-code-pro"/>
              </a:rPr>
              <a:t>datetime.now</a:t>
            </a:r>
            <a:r>
              <a:rPr lang="en-US" altLang="zh-TW" b="0" i="0" dirty="0">
                <a:effectLst/>
                <a:latin typeface="source-code-pro"/>
              </a:rPr>
              <a:t>().</a:t>
            </a:r>
            <a:r>
              <a:rPr lang="en-US" altLang="zh-TW" b="0" i="0" dirty="0" err="1">
                <a:effectLst/>
                <a:latin typeface="source-code-pro"/>
              </a:rPr>
              <a:t>strftime</a:t>
            </a:r>
            <a:r>
              <a:rPr lang="en-US" altLang="zh-TW" b="0" i="0" dirty="0">
                <a:effectLst/>
                <a:latin typeface="source-code-pro"/>
              </a:rPr>
              <a:t>('%Y-%m-%d %H:%M:%S')).encode('utf-8'))</a:t>
            </a:r>
            <a:br>
              <a:rPr lang="en-US" altLang="zh-TW" b="0" i="0" dirty="0">
                <a:effectLst/>
                <a:latin typeface="source-code-pro"/>
              </a:rPr>
            </a:br>
            <a:r>
              <a:rPr lang="en-US" altLang="zh-TW" b="0" i="0" dirty="0">
                <a:effectLst/>
                <a:latin typeface="source-code-pro"/>
              </a:rPr>
              <a:t>print('</a:t>
            </a:r>
            <a:r>
              <a:rPr lang="zh-TW" altLang="en-US" b="0" i="0" dirty="0">
                <a:effectLst/>
                <a:latin typeface="source-code-pro"/>
              </a:rPr>
              <a:t>廣播傳送訊息給只接收開頭為</a:t>
            </a:r>
            <a:r>
              <a:rPr lang="en-US" altLang="zh-TW" b="0" i="0" dirty="0">
                <a:effectLst/>
                <a:latin typeface="source-code-pro"/>
              </a:rPr>
              <a:t>Warn</a:t>
            </a:r>
            <a:r>
              <a:rPr lang="zh-TW" altLang="en-US" b="0" i="0" dirty="0">
                <a:effectLst/>
                <a:latin typeface="source-code-pro"/>
              </a:rPr>
              <a:t>者：</a:t>
            </a:r>
            <a:r>
              <a:rPr lang="en-US" altLang="zh-TW" b="0" i="0" dirty="0">
                <a:effectLst/>
                <a:latin typeface="source-code-pro"/>
              </a:rPr>
              <a:t>{0}'.format(</a:t>
            </a:r>
            <a:r>
              <a:rPr lang="en-US" altLang="zh-TW" b="0" i="0" dirty="0" err="1">
                <a:effectLst/>
                <a:latin typeface="source-code-pro"/>
              </a:rPr>
              <a:t>datetime.now</a:t>
            </a:r>
            <a:r>
              <a:rPr lang="en-US" altLang="zh-TW" b="0" i="0" dirty="0">
                <a:effectLst/>
                <a:latin typeface="source-code-pro"/>
              </a:rPr>
              <a:t>().</a:t>
            </a:r>
            <a:r>
              <a:rPr lang="en-US" altLang="zh-TW" b="0" i="0" dirty="0" err="1">
                <a:effectLst/>
                <a:latin typeface="source-code-pro"/>
              </a:rPr>
              <a:t>strftime</a:t>
            </a:r>
            <a:r>
              <a:rPr lang="en-US" altLang="zh-TW" b="0" i="0" dirty="0">
                <a:effectLst/>
                <a:latin typeface="source-code-pro"/>
              </a:rPr>
              <a:t>('%Y-%m-%d %H:%M:%S')))</a:t>
            </a:r>
            <a:br>
              <a:rPr lang="en-US" altLang="zh-TW" b="0" i="0" dirty="0">
                <a:effectLst/>
                <a:latin typeface="source-code-pro"/>
              </a:rPr>
            </a:br>
            <a:r>
              <a:rPr lang="en-US" altLang="zh-TW" b="0" i="0" dirty="0" err="1">
                <a:effectLst/>
                <a:latin typeface="source-code-pro"/>
              </a:rPr>
              <a:t>socket.send</a:t>
            </a:r>
            <a:r>
              <a:rPr lang="en-US" altLang="zh-TW" b="0" i="0" dirty="0">
                <a:effectLst/>
                <a:latin typeface="source-code-pro"/>
              </a:rPr>
              <a:t>("Warn</a:t>
            </a:r>
            <a:r>
              <a:rPr lang="zh-TW" altLang="en-US" b="0" i="0" dirty="0">
                <a:effectLst/>
                <a:latin typeface="source-code-pro"/>
              </a:rPr>
              <a:t>訊息群發</a:t>
            </a:r>
            <a:r>
              <a:rPr lang="en-US" altLang="zh-TW" b="0" i="0" dirty="0">
                <a:effectLst/>
                <a:latin typeface="source-code-pro"/>
              </a:rPr>
              <a:t>{0}".format(</a:t>
            </a:r>
            <a:r>
              <a:rPr lang="en-US" altLang="zh-TW" b="0" i="0" dirty="0" err="1">
                <a:effectLst/>
                <a:latin typeface="source-code-pro"/>
              </a:rPr>
              <a:t>datetime.now</a:t>
            </a:r>
            <a:r>
              <a:rPr lang="en-US" altLang="zh-TW" b="0" i="0" dirty="0">
                <a:effectLst/>
                <a:latin typeface="source-code-pro"/>
              </a:rPr>
              <a:t>().</a:t>
            </a:r>
            <a:r>
              <a:rPr lang="en-US" altLang="zh-TW" b="0" i="0" dirty="0" err="1">
                <a:effectLst/>
                <a:latin typeface="source-code-pro"/>
              </a:rPr>
              <a:t>strftime</a:t>
            </a:r>
            <a:r>
              <a:rPr lang="en-US" altLang="zh-TW" b="0" i="0" dirty="0">
                <a:effectLst/>
                <a:latin typeface="source-code-pro"/>
              </a:rPr>
              <a:t>('%Y-%m-%d %H:%M:%S')).encode('utf-8'))</a:t>
            </a:r>
            <a:br>
              <a:rPr lang="en-US" altLang="zh-TW" b="0" i="0" dirty="0">
                <a:effectLst/>
                <a:latin typeface="source-code-pro"/>
              </a:rPr>
            </a:br>
            <a:r>
              <a:rPr lang="en-US" altLang="zh-TW" b="0" i="0" dirty="0" err="1">
                <a:effectLst/>
                <a:latin typeface="source-code-pro"/>
              </a:rPr>
              <a:t>time.sleep</a:t>
            </a:r>
            <a:r>
              <a:rPr lang="en-US" altLang="zh-TW" b="0" i="0" dirty="0">
                <a:effectLst/>
                <a:latin typeface="source-code-pro"/>
              </a:rPr>
              <a:t>(1)</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endParaRPr lang="en-US" altLang="zh-TW"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altLang="zh-TW" b="0" i="0" dirty="0">
                <a:solidFill>
                  <a:srgbClr val="242424"/>
                </a:solidFill>
                <a:effectLst/>
                <a:latin typeface="source-serif-pro"/>
              </a:rPr>
              <a:t>Client1.py (</a:t>
            </a:r>
            <a:r>
              <a:rPr lang="zh-TW" altLang="en-US" b="0" i="0" dirty="0">
                <a:solidFill>
                  <a:srgbClr val="242424"/>
                </a:solidFill>
                <a:effectLst/>
                <a:latin typeface="source-serif-pro"/>
              </a:rPr>
              <a:t>接收任何廣播訊息</a:t>
            </a:r>
            <a:r>
              <a:rPr lang="en-US" altLang="zh-TW" b="0" i="0" dirty="0">
                <a:solidFill>
                  <a:srgbClr val="242424"/>
                </a:solidFill>
                <a:effectLst/>
                <a:latin typeface="source-serif-pro"/>
              </a:rPr>
              <a:t>)</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altLang="zh-TW" b="0" i="0" dirty="0">
                <a:effectLst/>
                <a:latin typeface="source-code-pro"/>
              </a:rPr>
              <a:t>import </a:t>
            </a:r>
            <a:r>
              <a:rPr lang="en-US" altLang="zh-TW" b="0" i="0" dirty="0" err="1">
                <a:effectLst/>
                <a:latin typeface="source-code-pro"/>
              </a:rPr>
              <a:t>zmq</a:t>
            </a:r>
            <a:br>
              <a:rPr lang="en-US" altLang="zh-TW" b="0" i="0" dirty="0">
                <a:effectLst/>
                <a:latin typeface="source-code-pro"/>
              </a:rPr>
            </a:br>
            <a:r>
              <a:rPr lang="en-US" altLang="zh-TW" b="0" i="0" dirty="0">
                <a:effectLst/>
                <a:latin typeface="source-code-pro"/>
              </a:rPr>
              <a:t>import sys#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zmq.SUB</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socket.connect</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://localhost:5555")</a:t>
            </a:r>
            <a:br>
              <a:rPr lang="en-US" altLang="zh-TW" b="0" i="0" dirty="0">
                <a:effectLst/>
                <a:latin typeface="source-code-pro"/>
              </a:rPr>
            </a:br>
            <a:r>
              <a:rPr lang="en-US" altLang="zh-TW" b="0" i="0" dirty="0">
                <a:effectLst/>
                <a:latin typeface="source-code-pro"/>
              </a:rPr>
              <a:t># </a:t>
            </a:r>
            <a:r>
              <a:rPr lang="zh-TW" altLang="en-US" b="0" i="0" dirty="0">
                <a:effectLst/>
                <a:latin typeface="source-code-pro"/>
              </a:rPr>
              <a:t>不過濾任何訊息，全部接收</a:t>
            </a:r>
            <a:br>
              <a:rPr lang="zh-TW" altLang="en-US" b="0" i="0" dirty="0">
                <a:effectLst/>
                <a:latin typeface="source-code-pro"/>
              </a:rPr>
            </a:br>
            <a:r>
              <a:rPr lang="en-US" altLang="zh-TW" b="0" i="0" dirty="0" err="1">
                <a:effectLst/>
                <a:latin typeface="source-code-pro"/>
              </a:rPr>
              <a:t>socket.setsockopt</a:t>
            </a:r>
            <a:r>
              <a:rPr lang="en-US" altLang="zh-TW" b="0" i="0" dirty="0">
                <a:effectLst/>
                <a:latin typeface="source-code-pro"/>
              </a:rPr>
              <a:t>(</a:t>
            </a:r>
            <a:r>
              <a:rPr lang="en-US" altLang="zh-TW" b="0" i="0" dirty="0" err="1">
                <a:effectLst/>
                <a:latin typeface="source-code-pro"/>
              </a:rPr>
              <a:t>zmq.SUBSCRIBE,''.encode</a:t>
            </a:r>
            <a:r>
              <a:rPr lang="en-US" altLang="zh-TW" b="0" i="0" dirty="0">
                <a:effectLst/>
                <a:latin typeface="source-code-pro"/>
              </a:rPr>
              <a:t>('utf-8'))</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a:effectLst/>
                <a:latin typeface="source-code-pro"/>
              </a:rPr>
              <a:t>response = </a:t>
            </a:r>
            <a:r>
              <a:rPr lang="en-US" altLang="zh-TW" b="0" i="0" dirty="0" err="1">
                <a:effectLst/>
                <a:latin typeface="source-code-pro"/>
              </a:rPr>
              <a:t>socket.recv</a:t>
            </a:r>
            <a:r>
              <a:rPr lang="en-US" altLang="zh-TW" b="0" i="0" dirty="0">
                <a:effectLst/>
                <a:latin typeface="source-code-pro"/>
              </a:rPr>
              <a:t>().decode("utf-8")</a:t>
            </a:r>
            <a:br>
              <a:rPr lang="en-US" altLang="zh-TW" b="0" i="0" dirty="0">
                <a:effectLst/>
                <a:latin typeface="source-code-pro"/>
              </a:rPr>
            </a:br>
            <a:r>
              <a:rPr lang="en-US" altLang="zh-TW" b="0" i="0" dirty="0">
                <a:effectLst/>
                <a:latin typeface="source-code-pro"/>
              </a:rPr>
              <a:t>print("response: %s" % response)</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r>
              <a:rPr lang="en-US" altLang="zh-TW" b="0" i="0" dirty="0">
                <a:solidFill>
                  <a:srgbClr val="242424"/>
                </a:solidFill>
                <a:effectLst/>
                <a:latin typeface="source-serif-pro"/>
              </a:rPr>
              <a:t>Client2.py (</a:t>
            </a:r>
            <a:r>
              <a:rPr lang="zh-TW" altLang="en-US" b="0" i="0" dirty="0">
                <a:solidFill>
                  <a:srgbClr val="242424"/>
                </a:solidFill>
                <a:effectLst/>
                <a:latin typeface="source-serif-pro"/>
              </a:rPr>
              <a:t>只接收開頭為”</a:t>
            </a:r>
            <a:r>
              <a:rPr lang="en-US" altLang="zh-TW" b="0" i="0" dirty="0">
                <a:solidFill>
                  <a:srgbClr val="242424"/>
                </a:solidFill>
                <a:effectLst/>
                <a:latin typeface="source-serif-pro"/>
              </a:rPr>
              <a:t>Warn”</a:t>
            </a:r>
            <a:r>
              <a:rPr lang="zh-TW" altLang="en-US" b="0" i="0" dirty="0">
                <a:solidFill>
                  <a:srgbClr val="242424"/>
                </a:solidFill>
                <a:effectLst/>
                <a:latin typeface="source-serif-pro"/>
              </a:rPr>
              <a:t>的訊息</a:t>
            </a:r>
            <a:r>
              <a:rPr lang="en-US" altLang="zh-TW" b="0" i="0" dirty="0">
                <a:solidFill>
                  <a:srgbClr val="242424"/>
                </a:solidFill>
                <a:effectLst/>
                <a:latin typeface="source-serif-pro"/>
              </a:rPr>
              <a:t>)</a:t>
            </a:r>
            <a:endParaRPr lang="en-US" altLang="zh-TW" b="0" i="0" dirty="0">
              <a:solidFill>
                <a:srgbClr val="242424"/>
              </a:solidFill>
              <a:effectLst/>
              <a:latin typeface="source-code-pro"/>
            </a:endParaRPr>
          </a:p>
          <a:p>
            <a:pPr marL="0" lvl="0" indent="0" algn="l" rtl="0">
              <a:spcBef>
                <a:spcPts val="0"/>
              </a:spcBef>
              <a:spcAft>
                <a:spcPts val="0"/>
              </a:spcAft>
              <a:buNone/>
            </a:pPr>
            <a:endParaRPr lang="en-US" altLang="zh-TW" b="0" i="0" dirty="0">
              <a:solidFill>
                <a:srgbClr val="242424"/>
              </a:solidFill>
              <a:effectLst/>
              <a:latin typeface="source-code-pro"/>
            </a:endParaRPr>
          </a:p>
          <a:p>
            <a:pPr marL="0" lvl="0" indent="0" algn="l" rtl="0">
              <a:spcBef>
                <a:spcPts val="0"/>
              </a:spcBef>
              <a:spcAft>
                <a:spcPts val="0"/>
              </a:spcAft>
              <a:buNone/>
            </a:pPr>
            <a:r>
              <a:rPr lang="en-US" altLang="zh-TW" b="0" i="0" dirty="0">
                <a:effectLst/>
                <a:latin typeface="source-code-pro"/>
              </a:rPr>
              <a:t>import </a:t>
            </a:r>
            <a:r>
              <a:rPr lang="en-US" altLang="zh-TW" b="0" i="0" dirty="0" err="1">
                <a:effectLst/>
                <a:latin typeface="source-code-pro"/>
              </a:rPr>
              <a:t>zmq</a:t>
            </a: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zmq.SUB</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socket.connect</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://localhost:5555")</a:t>
            </a:r>
            <a:br>
              <a:rPr lang="en-US" altLang="zh-TW" b="0" i="0" dirty="0">
                <a:effectLst/>
                <a:latin typeface="source-code-pro"/>
              </a:rPr>
            </a:br>
            <a:r>
              <a:rPr lang="en-US" altLang="zh-TW" b="0" i="0" dirty="0">
                <a:effectLst/>
                <a:latin typeface="source-code-pro"/>
              </a:rPr>
              <a:t># </a:t>
            </a:r>
            <a:r>
              <a:rPr lang="zh-TW" altLang="en-US" b="0" i="0" dirty="0">
                <a:effectLst/>
                <a:latin typeface="source-code-pro"/>
              </a:rPr>
              <a:t>濾任訊息，只接收</a:t>
            </a:r>
            <a:r>
              <a:rPr lang="en-US" altLang="zh-TW" b="0" i="0" dirty="0">
                <a:effectLst/>
                <a:latin typeface="source-code-pro"/>
              </a:rPr>
              <a:t>Warn</a:t>
            </a:r>
            <a:r>
              <a:rPr lang="zh-TW" altLang="en-US" b="0" i="0" dirty="0">
                <a:effectLst/>
                <a:latin typeface="source-code-pro"/>
              </a:rPr>
              <a:t>開頭訊息</a:t>
            </a:r>
            <a:br>
              <a:rPr lang="zh-TW" altLang="en-US" b="0" i="0" dirty="0">
                <a:effectLst/>
                <a:latin typeface="source-code-pro"/>
              </a:rPr>
            </a:br>
            <a:r>
              <a:rPr lang="en-US" altLang="zh-TW" b="0" i="0" dirty="0" err="1">
                <a:effectLst/>
                <a:latin typeface="source-code-pro"/>
              </a:rPr>
              <a:t>socket.setsockopt</a:t>
            </a:r>
            <a:r>
              <a:rPr lang="en-US" altLang="zh-TW" b="0" i="0" dirty="0">
                <a:effectLst/>
                <a:latin typeface="source-code-pro"/>
              </a:rPr>
              <a:t>(</a:t>
            </a:r>
            <a:r>
              <a:rPr lang="en-US" altLang="zh-TW" b="0" i="0" dirty="0" err="1">
                <a:effectLst/>
                <a:latin typeface="source-code-pro"/>
              </a:rPr>
              <a:t>zmq.SUBSCRIBE,'Warn'.encode</a:t>
            </a:r>
            <a:r>
              <a:rPr lang="en-US" altLang="zh-TW" b="0" i="0" dirty="0">
                <a:effectLst/>
                <a:latin typeface="source-code-pro"/>
              </a:rPr>
              <a:t>('utf-8')) </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a:effectLst/>
                <a:latin typeface="source-code-pro"/>
              </a:rPr>
              <a:t>response = </a:t>
            </a:r>
            <a:r>
              <a:rPr lang="en-US" altLang="zh-TW" b="0" i="0" dirty="0" err="1">
                <a:effectLst/>
                <a:latin typeface="source-code-pro"/>
              </a:rPr>
              <a:t>socket.recv</a:t>
            </a:r>
            <a:r>
              <a:rPr lang="en-US" altLang="zh-TW" b="0" i="0" dirty="0">
                <a:effectLst/>
                <a:latin typeface="source-code-pro"/>
              </a:rPr>
              <a:t>().decode('utf-8')</a:t>
            </a:r>
            <a:br>
              <a:rPr lang="en-US" altLang="zh-TW" b="0" i="0" dirty="0">
                <a:effectLst/>
                <a:latin typeface="source-code-pro"/>
              </a:rPr>
            </a:br>
            <a:r>
              <a:rPr lang="en-US" altLang="zh-TW" b="0" i="0" dirty="0">
                <a:effectLst/>
                <a:latin typeface="source-code-pro"/>
              </a:rPr>
              <a:t>print("response: %s" % response)</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endParaRPr lang="en-US" altLang="zh-TW" b="0" i="0" dirty="0">
              <a:solidFill>
                <a:srgbClr val="242424"/>
              </a:solidFill>
              <a:effectLst/>
              <a:latin typeface="source-code-pro"/>
            </a:endParaRPr>
          </a:p>
          <a:p>
            <a:pPr marL="0" lvl="0" indent="0" algn="l" rtl="0">
              <a:spcBef>
                <a:spcPts val="0"/>
              </a:spcBef>
              <a:spcAft>
                <a:spcPts val="0"/>
              </a:spcAft>
              <a:buNone/>
            </a:pPr>
            <a:endParaRPr lang="zh-TW" altLang="en-US" dirty="0"/>
          </a:p>
        </p:txBody>
      </p:sp>
      <p:sp>
        <p:nvSpPr>
          <p:cNvPr id="107" name="Google Shape;107;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algn="l"/>
            <a:r>
              <a:rPr lang="en-US" altLang="zh-TW" b="0" i="0" dirty="0">
                <a:solidFill>
                  <a:srgbClr val="242424"/>
                </a:solidFill>
                <a:effectLst/>
                <a:latin typeface="source-serif-pro"/>
              </a:rPr>
              <a:t>Parallel Pipeline</a:t>
            </a:r>
            <a:r>
              <a:rPr lang="zh-TW" altLang="en-US" b="0" i="0" dirty="0">
                <a:solidFill>
                  <a:srgbClr val="242424"/>
                </a:solidFill>
                <a:effectLst/>
                <a:latin typeface="source-serif-pro"/>
              </a:rPr>
              <a:t>模式，又可稱為分布式處理模式。</a:t>
            </a:r>
            <a:r>
              <a:rPr lang="en-US" altLang="zh-TW" b="0" i="0" dirty="0">
                <a:solidFill>
                  <a:srgbClr val="242424"/>
                </a:solidFill>
                <a:effectLst/>
                <a:latin typeface="source-serif-pro"/>
              </a:rPr>
              <a:t>Parallel Pipeline</a:t>
            </a:r>
            <a:r>
              <a:rPr lang="zh-TW" altLang="en-US" b="0" i="0" dirty="0">
                <a:solidFill>
                  <a:srgbClr val="242424"/>
                </a:solidFill>
                <a:effectLst/>
                <a:latin typeface="source-serif-pro"/>
              </a:rPr>
              <a:t>由三部分組成，</a:t>
            </a:r>
            <a:r>
              <a:rPr lang="en-US" altLang="zh-TW" b="0" i="0" dirty="0">
                <a:solidFill>
                  <a:srgbClr val="242424"/>
                </a:solidFill>
                <a:effectLst/>
                <a:latin typeface="source-serif-pro"/>
              </a:rPr>
              <a:t>Ventilator </a:t>
            </a:r>
            <a:r>
              <a:rPr lang="zh-TW" altLang="en-US" b="0" i="0" dirty="0">
                <a:solidFill>
                  <a:srgbClr val="242424"/>
                </a:solidFill>
                <a:effectLst/>
                <a:latin typeface="source-serif-pro"/>
              </a:rPr>
              <a:t>透過</a:t>
            </a:r>
            <a:r>
              <a:rPr lang="en-US" altLang="zh-TW" b="0" i="0" dirty="0">
                <a:solidFill>
                  <a:srgbClr val="242424"/>
                </a:solidFill>
                <a:effectLst/>
                <a:latin typeface="source-serif-pro"/>
              </a:rPr>
              <a:t>PUSH</a:t>
            </a:r>
            <a:r>
              <a:rPr lang="zh-TW" altLang="en-US" b="0" i="0" dirty="0">
                <a:solidFill>
                  <a:srgbClr val="242424"/>
                </a:solidFill>
                <a:effectLst/>
                <a:latin typeface="source-serif-pro"/>
              </a:rPr>
              <a:t>進行資料推送；</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進行資料分析，</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可能散落在不同的電腦中，利用</a:t>
            </a:r>
            <a:r>
              <a:rPr lang="en-US" altLang="zh-TW" b="0" i="0" dirty="0">
                <a:solidFill>
                  <a:srgbClr val="242424"/>
                </a:solidFill>
                <a:effectLst/>
                <a:latin typeface="source-serif-pro"/>
              </a:rPr>
              <a:t>GPU</a:t>
            </a:r>
            <a:r>
              <a:rPr lang="zh-TW" altLang="en-US" b="0" i="0" dirty="0">
                <a:solidFill>
                  <a:srgbClr val="242424"/>
                </a:solidFill>
                <a:effectLst/>
                <a:latin typeface="source-serif-pro"/>
              </a:rPr>
              <a:t>或</a:t>
            </a:r>
            <a:r>
              <a:rPr lang="en-US" altLang="zh-TW" b="0" i="0" dirty="0">
                <a:solidFill>
                  <a:srgbClr val="242424"/>
                </a:solidFill>
                <a:effectLst/>
                <a:latin typeface="source-serif-pro"/>
              </a:rPr>
              <a:t>CPU</a:t>
            </a:r>
            <a:r>
              <a:rPr lang="zh-TW" altLang="en-US" b="0" i="0" dirty="0">
                <a:solidFill>
                  <a:srgbClr val="242424"/>
                </a:solidFill>
                <a:effectLst/>
                <a:latin typeface="source-serif-pro"/>
              </a:rPr>
              <a:t>進行各種計算，並將運算好的資料透過</a:t>
            </a:r>
            <a:r>
              <a:rPr lang="en-US" altLang="zh-TW" b="0" i="0" dirty="0">
                <a:solidFill>
                  <a:srgbClr val="242424"/>
                </a:solidFill>
                <a:effectLst/>
                <a:latin typeface="source-serif-pro"/>
              </a:rPr>
              <a:t>PUSH</a:t>
            </a:r>
            <a:r>
              <a:rPr lang="zh-TW" altLang="en-US" b="0" i="0" dirty="0">
                <a:solidFill>
                  <a:srgbClr val="242424"/>
                </a:solidFill>
                <a:effectLst/>
                <a:latin typeface="source-serif-pro"/>
              </a:rPr>
              <a:t>進行資料推送；而</a:t>
            </a:r>
            <a:r>
              <a:rPr lang="en-US" altLang="zh-TW" b="0" i="0" dirty="0">
                <a:solidFill>
                  <a:srgbClr val="242424"/>
                </a:solidFill>
                <a:effectLst/>
                <a:latin typeface="source-serif-pro"/>
              </a:rPr>
              <a:t>Sink</a:t>
            </a:r>
            <a:r>
              <a:rPr lang="zh-TW" altLang="en-US" b="0" i="0" dirty="0">
                <a:solidFill>
                  <a:srgbClr val="242424"/>
                </a:solidFill>
                <a:effectLst/>
                <a:latin typeface="source-serif-pro"/>
              </a:rPr>
              <a:t>會將所有</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處理完成的資料進行彙整。</a:t>
            </a:r>
            <a:r>
              <a:rPr lang="en-US" altLang="zh-TW" b="0" i="0" dirty="0">
                <a:solidFill>
                  <a:srgbClr val="242424"/>
                </a:solidFill>
                <a:effectLst/>
                <a:latin typeface="source-serif-pro"/>
              </a:rPr>
              <a:t>Parallel Pipeline</a:t>
            </a:r>
            <a:r>
              <a:rPr lang="zh-TW" altLang="en-US" b="0" i="0" dirty="0">
                <a:solidFill>
                  <a:srgbClr val="242424"/>
                </a:solidFill>
                <a:effectLst/>
                <a:latin typeface="source-serif-pro"/>
              </a:rPr>
              <a:t>模式可以達到同步運算大量資料的任務，區別於</a:t>
            </a:r>
            <a:r>
              <a:rPr lang="en-US" altLang="zh-TW" b="0" i="0" dirty="0">
                <a:solidFill>
                  <a:srgbClr val="242424"/>
                </a:solidFill>
                <a:effectLst/>
                <a:latin typeface="source-serif-pro"/>
              </a:rPr>
              <a:t>Publish-Subscribe</a:t>
            </a:r>
            <a:r>
              <a:rPr lang="zh-TW" altLang="en-US" b="0" i="0" dirty="0">
                <a:solidFill>
                  <a:srgbClr val="242424"/>
                </a:solidFill>
                <a:effectLst/>
                <a:latin typeface="source-serif-pro"/>
              </a:rPr>
              <a:t>存在一個資料快取和處理負載。</a:t>
            </a:r>
            <a:r>
              <a:rPr lang="en-US" altLang="zh-TW" b="0" i="0" dirty="0">
                <a:solidFill>
                  <a:srgbClr val="242424"/>
                </a:solidFill>
                <a:effectLst/>
                <a:latin typeface="source-serif-pro"/>
              </a:rPr>
              <a:t>Parallel Pipeline</a:t>
            </a:r>
            <a:r>
              <a:rPr lang="zh-TW" altLang="en-US" b="0" i="0" dirty="0">
                <a:solidFill>
                  <a:srgbClr val="242424"/>
                </a:solidFill>
                <a:effectLst/>
                <a:latin typeface="source-serif-pro"/>
              </a:rPr>
              <a:t>當連線被斷開時，資料不會遺失，重連後資料繼續傳送到指定位置。</a:t>
            </a:r>
          </a:p>
          <a:p>
            <a:pPr algn="l"/>
            <a:r>
              <a:rPr lang="zh-TW" altLang="en-US" b="0" i="0" dirty="0">
                <a:solidFill>
                  <a:srgbClr val="242424"/>
                </a:solidFill>
                <a:effectLst/>
                <a:latin typeface="source-serif-pro"/>
              </a:rPr>
              <a:t>以下為各位示範一個中央報時台系統，透過各地區轉接站接收資料後，再將資訊轉送給當地居民的情境。我們需要準備三個</a:t>
            </a:r>
            <a:r>
              <a:rPr lang="en-US" altLang="zh-TW" b="0" i="0" dirty="0">
                <a:solidFill>
                  <a:srgbClr val="242424"/>
                </a:solidFill>
                <a:effectLst/>
                <a:latin typeface="source-serif-pro"/>
              </a:rPr>
              <a:t>python</a:t>
            </a:r>
            <a:r>
              <a:rPr lang="zh-TW" altLang="en-US" b="0" i="0" dirty="0">
                <a:solidFill>
                  <a:srgbClr val="242424"/>
                </a:solidFill>
                <a:effectLst/>
                <a:latin typeface="source-serif-pro"/>
              </a:rPr>
              <a:t>檔，</a:t>
            </a:r>
            <a:r>
              <a:rPr lang="en-US" altLang="zh-TW" b="0" i="0" dirty="0">
                <a:solidFill>
                  <a:srgbClr val="242424"/>
                </a:solidFill>
                <a:effectLst/>
                <a:latin typeface="source-serif-pro"/>
              </a:rPr>
              <a:t>Server.py</a:t>
            </a:r>
            <a:r>
              <a:rPr lang="zh-TW" altLang="en-US" b="0" i="0" dirty="0">
                <a:solidFill>
                  <a:srgbClr val="242424"/>
                </a:solidFill>
                <a:effectLst/>
                <a:latin typeface="source-serif-pro"/>
              </a:rPr>
              <a:t>、</a:t>
            </a:r>
            <a:r>
              <a:rPr lang="en-US" altLang="zh-TW" b="0" i="0" dirty="0">
                <a:solidFill>
                  <a:srgbClr val="242424"/>
                </a:solidFill>
                <a:effectLst/>
                <a:latin typeface="source-serif-pro"/>
              </a:rPr>
              <a:t>Worker.py</a:t>
            </a:r>
            <a:r>
              <a:rPr lang="zh-TW" altLang="en-US" b="0" i="0" dirty="0">
                <a:solidFill>
                  <a:srgbClr val="242424"/>
                </a:solidFill>
                <a:effectLst/>
                <a:latin typeface="source-serif-pro"/>
              </a:rPr>
              <a:t>、</a:t>
            </a:r>
            <a:r>
              <a:rPr lang="en-US" altLang="zh-TW" b="0" i="0" dirty="0">
                <a:solidFill>
                  <a:srgbClr val="242424"/>
                </a:solidFill>
                <a:effectLst/>
                <a:latin typeface="source-serif-pro"/>
              </a:rPr>
              <a:t>Client.py</a:t>
            </a:r>
            <a:r>
              <a:rPr lang="zh-TW" altLang="en-US" b="0" i="0" dirty="0">
                <a:solidFill>
                  <a:srgbClr val="242424"/>
                </a:solidFill>
                <a:effectLst/>
                <a:latin typeface="source-serif-pro"/>
              </a:rPr>
              <a:t>。</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為報時台、</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為地方接收報時台訊息的轉接站、</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為當地民眾。當</a:t>
            </a:r>
            <a:r>
              <a:rPr lang="en-US" altLang="zh-TW" b="0" i="0" dirty="0">
                <a:solidFill>
                  <a:srgbClr val="242424"/>
                </a:solidFill>
                <a:effectLst/>
                <a:latin typeface="source-serif-pro"/>
              </a:rPr>
              <a:t>Server</a:t>
            </a:r>
            <a:r>
              <a:rPr lang="zh-TW" altLang="en-US" b="0" i="0" dirty="0">
                <a:solidFill>
                  <a:srgbClr val="242424"/>
                </a:solidFill>
                <a:effectLst/>
                <a:latin typeface="source-serif-pro"/>
              </a:rPr>
              <a:t>發出訊息後將訊息送給</a:t>
            </a:r>
            <a:r>
              <a:rPr lang="en-US" altLang="zh-TW" b="0" i="0" dirty="0">
                <a:solidFill>
                  <a:srgbClr val="242424"/>
                </a:solidFill>
                <a:effectLst/>
                <a:latin typeface="source-serif-pro"/>
              </a:rPr>
              <a:t>Port 5557</a:t>
            </a:r>
            <a:r>
              <a:rPr lang="zh-TW" altLang="en-US" b="0" i="0" dirty="0">
                <a:solidFill>
                  <a:srgbClr val="242424"/>
                </a:solidFill>
                <a:effectLst/>
                <a:latin typeface="source-serif-pro"/>
              </a:rPr>
              <a:t>，</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透過</a:t>
            </a:r>
            <a:r>
              <a:rPr lang="en-US" altLang="zh-TW" b="0" i="0" dirty="0">
                <a:solidFill>
                  <a:srgbClr val="242424"/>
                </a:solidFill>
                <a:effectLst/>
                <a:latin typeface="source-serif-pro"/>
              </a:rPr>
              <a:t>Port 5557</a:t>
            </a:r>
            <a:r>
              <a:rPr lang="zh-TW" altLang="en-US" b="0" i="0" dirty="0">
                <a:solidFill>
                  <a:srgbClr val="242424"/>
                </a:solidFill>
                <a:effectLst/>
                <a:latin typeface="source-serif-pro"/>
              </a:rPr>
              <a:t>來接收報時台送出的訊息，在將訊息透過</a:t>
            </a:r>
            <a:r>
              <a:rPr lang="en-US" altLang="zh-TW" b="0" i="0" dirty="0">
                <a:solidFill>
                  <a:srgbClr val="242424"/>
                </a:solidFill>
                <a:effectLst/>
                <a:latin typeface="source-serif-pro"/>
              </a:rPr>
              <a:t>Port 5558</a:t>
            </a:r>
            <a:r>
              <a:rPr lang="zh-TW" altLang="en-US" b="0" i="0" dirty="0">
                <a:solidFill>
                  <a:srgbClr val="242424"/>
                </a:solidFill>
                <a:effectLst/>
                <a:latin typeface="source-serif-pro"/>
              </a:rPr>
              <a:t>送給當地民眾，而當地民眾則是透過收音機收聽</a:t>
            </a:r>
            <a:r>
              <a:rPr lang="en-US" altLang="zh-TW" b="0" i="0" dirty="0">
                <a:solidFill>
                  <a:srgbClr val="242424"/>
                </a:solidFill>
                <a:effectLst/>
                <a:latin typeface="source-serif-pro"/>
              </a:rPr>
              <a:t>Port 5558</a:t>
            </a:r>
            <a:r>
              <a:rPr lang="zh-TW" altLang="en-US" b="0" i="0" dirty="0">
                <a:solidFill>
                  <a:srgbClr val="242424"/>
                </a:solidFill>
                <a:effectLst/>
                <a:latin typeface="source-serif-pro"/>
              </a:rPr>
              <a:t>，並可以收到</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轉發報時台發過來的訊息。</a:t>
            </a:r>
          </a:p>
          <a:p>
            <a:pPr algn="l"/>
            <a:r>
              <a:rPr lang="zh-TW" altLang="en-US" b="0" i="0" dirty="0">
                <a:solidFill>
                  <a:srgbClr val="242424"/>
                </a:solidFill>
                <a:effectLst/>
                <a:latin typeface="source-serif-pro"/>
              </a:rPr>
              <a:t>其中當</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端的收音機突然故障時，當地民眾趕緊修復，怕漏收到現在時間。當</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端的收音機修好時，再重新連回</a:t>
            </a:r>
            <a:r>
              <a:rPr lang="en-US" altLang="zh-TW" b="0" i="0" dirty="0">
                <a:solidFill>
                  <a:srgbClr val="242424"/>
                </a:solidFill>
                <a:effectLst/>
                <a:latin typeface="source-serif-pro"/>
              </a:rPr>
              <a:t>Port 5558</a:t>
            </a:r>
            <a:r>
              <a:rPr lang="zh-TW" altLang="en-US" b="0" i="0" dirty="0">
                <a:solidFill>
                  <a:srgbClr val="242424"/>
                </a:solidFill>
                <a:effectLst/>
                <a:latin typeface="source-serif-pro"/>
              </a:rPr>
              <a:t>後，</a:t>
            </a:r>
            <a:r>
              <a:rPr lang="en-US" altLang="zh-TW" b="0" i="0" dirty="0">
                <a:solidFill>
                  <a:srgbClr val="242424"/>
                </a:solidFill>
                <a:effectLst/>
                <a:latin typeface="source-serif-pro"/>
              </a:rPr>
              <a:t>Worker</a:t>
            </a:r>
            <a:r>
              <a:rPr lang="zh-TW" altLang="en-US" b="0" i="0" dirty="0">
                <a:solidFill>
                  <a:srgbClr val="242424"/>
                </a:solidFill>
                <a:effectLst/>
                <a:latin typeface="source-serif-pro"/>
              </a:rPr>
              <a:t>端會在補發</a:t>
            </a:r>
            <a:r>
              <a:rPr lang="en-US" altLang="zh-TW" b="0" i="0" dirty="0">
                <a:solidFill>
                  <a:srgbClr val="242424"/>
                </a:solidFill>
                <a:effectLst/>
                <a:latin typeface="source-serif-pro"/>
              </a:rPr>
              <a:t>Client</a:t>
            </a:r>
            <a:r>
              <a:rPr lang="zh-TW" altLang="en-US" b="0" i="0" dirty="0">
                <a:solidFill>
                  <a:srgbClr val="242424"/>
                </a:solidFill>
                <a:effectLst/>
                <a:latin typeface="source-serif-pro"/>
              </a:rPr>
              <a:t>端之前沒收到的時間。</a:t>
            </a:r>
            <a:endParaRPr lang="en-US" altLang="zh-TW" b="0" i="0" dirty="0">
              <a:solidFill>
                <a:srgbClr val="242424"/>
              </a:solidFill>
              <a:effectLst/>
              <a:latin typeface="source-serif-pro"/>
            </a:endParaRPr>
          </a:p>
          <a:p>
            <a:pPr algn="l"/>
            <a:endParaRPr lang="zh-TW" altLang="en-US" b="0" i="0" dirty="0">
              <a:solidFill>
                <a:srgbClr val="242424"/>
              </a:solidFill>
              <a:effectLst/>
              <a:latin typeface="source-serif-pro"/>
            </a:endParaRPr>
          </a:p>
          <a:p>
            <a:pPr marL="0" lvl="0" indent="0" algn="l" rtl="0">
              <a:spcBef>
                <a:spcPts val="0"/>
              </a:spcBef>
              <a:spcAft>
                <a:spcPts val="0"/>
              </a:spcAft>
              <a:buNone/>
            </a:pPr>
            <a:r>
              <a:rPr lang="en-US" altLang="zh-TW" b="0" i="0" dirty="0">
                <a:solidFill>
                  <a:srgbClr val="242424"/>
                </a:solidFill>
                <a:effectLst/>
                <a:latin typeface="source-serif-pro"/>
              </a:rPr>
              <a:t>Server.py (</a:t>
            </a:r>
            <a:r>
              <a:rPr lang="zh-TW" altLang="en-US" b="0" i="0" dirty="0">
                <a:solidFill>
                  <a:srgbClr val="242424"/>
                </a:solidFill>
                <a:effectLst/>
                <a:latin typeface="source-serif-pro"/>
              </a:rPr>
              <a:t>報時台</a:t>
            </a:r>
            <a:r>
              <a:rPr lang="en-US" altLang="zh-TW" b="0" i="0" dirty="0">
                <a:solidFill>
                  <a:srgbClr val="242424"/>
                </a:solidFill>
                <a:effectLst/>
                <a:latin typeface="source-serif-pro"/>
              </a:rPr>
              <a:t>)</a:t>
            </a:r>
          </a:p>
          <a:p>
            <a:pPr marL="0" lvl="0" indent="0" algn="l" rtl="0">
              <a:spcBef>
                <a:spcPts val="0"/>
              </a:spcBef>
              <a:spcAft>
                <a:spcPts val="0"/>
              </a:spcAft>
              <a:buNone/>
            </a:pPr>
            <a:endParaRPr lang="en-US" b="0" i="0" dirty="0">
              <a:solidFill>
                <a:srgbClr val="242424"/>
              </a:solidFill>
              <a:effectLst/>
              <a:latin typeface="source-serif-pro"/>
            </a:endParaRPr>
          </a:p>
          <a:p>
            <a:pPr marL="0" lvl="0" indent="0" algn="l" rtl="0">
              <a:spcBef>
                <a:spcPts val="0"/>
              </a:spcBef>
              <a:spcAft>
                <a:spcPts val="0"/>
              </a:spcAft>
              <a:buNone/>
            </a:pPr>
            <a:r>
              <a:rPr lang="en-US" altLang="zh-TW" b="0" i="0" dirty="0">
                <a:effectLst/>
                <a:latin typeface="source-code-pro"/>
              </a:rPr>
              <a:t># -------------------------</a:t>
            </a:r>
            <a:br>
              <a:rPr lang="en-US" altLang="zh-TW" b="0" i="0" dirty="0">
                <a:effectLst/>
                <a:latin typeface="source-code-pro"/>
              </a:rPr>
            </a:br>
            <a:r>
              <a:rPr lang="en-US" altLang="zh-TW" b="0" i="0" dirty="0">
                <a:effectLst/>
                <a:latin typeface="source-code-pro"/>
              </a:rPr>
              <a:t># </a:t>
            </a:r>
            <a:r>
              <a:rPr lang="zh-TW" altLang="en-US" b="0" i="0" dirty="0">
                <a:effectLst/>
                <a:latin typeface="source-code-pro"/>
              </a:rPr>
              <a:t>情境描述：報時台系統將現在時間送出，送給各地區轉接站，再將訊息送給當地居民</a:t>
            </a:r>
            <a:br>
              <a:rPr lang="zh-TW" altLang="en-US" b="0" i="0" dirty="0">
                <a:effectLst/>
                <a:latin typeface="source-code-pro"/>
              </a:rPr>
            </a:br>
            <a:r>
              <a:rPr lang="en-US" altLang="zh-TW" b="0" i="0" dirty="0">
                <a:effectLst/>
                <a:latin typeface="source-code-pro"/>
              </a:rPr>
              <a:t># -------------------------</a:t>
            </a:r>
          </a:p>
          <a:p>
            <a:pPr marL="0" lvl="0" indent="0" algn="l" rtl="0">
              <a:spcBef>
                <a:spcPts val="0"/>
              </a:spcBef>
              <a:spcAft>
                <a:spcPts val="0"/>
              </a:spcAft>
              <a:buNone/>
            </a:pPr>
            <a:r>
              <a:rPr lang="en-US" altLang="zh-TW" b="0" i="0" dirty="0">
                <a:effectLst/>
                <a:latin typeface="source-code-pro"/>
              </a:rPr>
              <a:t>import </a:t>
            </a:r>
            <a:r>
              <a:rPr lang="en-US" altLang="zh-TW" b="0" i="0" dirty="0" err="1">
                <a:effectLst/>
                <a:latin typeface="source-code-pro"/>
              </a:rPr>
              <a:t>zmq</a:t>
            </a:r>
            <a:br>
              <a:rPr lang="en-US" altLang="zh-TW" b="0" i="0" dirty="0">
                <a:effectLst/>
                <a:latin typeface="source-code-pro"/>
              </a:rPr>
            </a:br>
            <a:r>
              <a:rPr lang="en-US" altLang="zh-TW" b="0" i="0" dirty="0">
                <a:effectLst/>
                <a:latin typeface="source-code-pro"/>
              </a:rPr>
              <a:t>import time</a:t>
            </a:r>
            <a:br>
              <a:rPr lang="en-US" altLang="zh-TW" b="0" i="0" dirty="0">
                <a:effectLst/>
                <a:latin typeface="source-code-pro"/>
              </a:rPr>
            </a:br>
            <a:r>
              <a:rPr lang="en-US" altLang="zh-TW" b="0" i="0" dirty="0">
                <a:effectLst/>
                <a:latin typeface="source-code-pro"/>
              </a:rPr>
              <a:t>from datetime import datetime#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zmq.PUSH</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socket.bind</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://*:5557")</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err="1">
                <a:effectLst/>
                <a:latin typeface="source-code-pro"/>
              </a:rPr>
              <a:t>socket.send</a:t>
            </a:r>
            <a:r>
              <a:rPr lang="en-US" altLang="zh-TW" b="0" i="0" dirty="0">
                <a:effectLst/>
                <a:latin typeface="source-code-pro"/>
              </a:rPr>
              <a:t>(' </a:t>
            </a:r>
            <a:r>
              <a:rPr lang="zh-TW" altLang="en-US" b="0" i="0" dirty="0">
                <a:effectLst/>
                <a:latin typeface="source-code-pro"/>
              </a:rPr>
              <a:t>報時台送出，目前時間 ： </a:t>
            </a:r>
            <a:r>
              <a:rPr lang="en-US" altLang="zh-TW" b="0" i="0" dirty="0">
                <a:effectLst/>
                <a:latin typeface="source-code-pro"/>
              </a:rPr>
              <a:t>{0}'.format(</a:t>
            </a:r>
            <a:r>
              <a:rPr lang="en-US" altLang="zh-TW" b="0" i="0" dirty="0" err="1">
                <a:effectLst/>
                <a:latin typeface="source-code-pro"/>
              </a:rPr>
              <a:t>datetime.now</a:t>
            </a:r>
            <a:r>
              <a:rPr lang="en-US" altLang="zh-TW" b="0" i="0" dirty="0">
                <a:effectLst/>
                <a:latin typeface="source-code-pro"/>
              </a:rPr>
              <a:t>().</a:t>
            </a:r>
            <a:r>
              <a:rPr lang="en-US" altLang="zh-TW" b="0" i="0" dirty="0" err="1">
                <a:effectLst/>
                <a:latin typeface="source-code-pro"/>
              </a:rPr>
              <a:t>strftime</a:t>
            </a:r>
            <a:r>
              <a:rPr lang="en-US" altLang="zh-TW" b="0" i="0" dirty="0">
                <a:effectLst/>
                <a:latin typeface="source-code-pro"/>
              </a:rPr>
              <a:t>('%Y-%m-%d %H:%M:%S')).encode('utf-8'))</a:t>
            </a:r>
            <a:br>
              <a:rPr lang="en-US" altLang="zh-TW" b="0" i="0" dirty="0">
                <a:effectLst/>
                <a:latin typeface="source-code-pro"/>
              </a:rPr>
            </a:br>
            <a:r>
              <a:rPr lang="en-US" altLang="zh-TW" b="0" i="0" dirty="0">
                <a:effectLst/>
                <a:latin typeface="source-code-pro"/>
              </a:rPr>
              <a:t>print("</a:t>
            </a:r>
            <a:r>
              <a:rPr lang="zh-TW" altLang="en-US" b="0" i="0" dirty="0">
                <a:effectLst/>
                <a:latin typeface="source-code-pro"/>
              </a:rPr>
              <a:t>報時台已送出目前時間</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time.sleep</a:t>
            </a:r>
            <a:r>
              <a:rPr lang="en-US" altLang="zh-TW" b="0" i="0" dirty="0">
                <a:effectLst/>
                <a:latin typeface="source-code-pro"/>
              </a:rPr>
              <a:t>(1)</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r>
              <a:rPr lang="en-US" altLang="zh-TW" b="0" i="0" dirty="0">
                <a:solidFill>
                  <a:srgbClr val="242424"/>
                </a:solidFill>
                <a:effectLst/>
                <a:latin typeface="source-serif-pro"/>
              </a:rPr>
              <a:t>Worker.py (</a:t>
            </a:r>
            <a:r>
              <a:rPr lang="zh-TW" altLang="en-US" b="0" i="0" dirty="0">
                <a:solidFill>
                  <a:srgbClr val="242424"/>
                </a:solidFill>
                <a:effectLst/>
                <a:latin typeface="source-serif-pro"/>
              </a:rPr>
              <a:t>各地區轉接站</a:t>
            </a:r>
            <a:r>
              <a:rPr lang="en-US" altLang="zh-TW" b="0" i="0" dirty="0">
                <a:solidFill>
                  <a:srgbClr val="242424"/>
                </a:solidFill>
                <a:effectLst/>
                <a:latin typeface="source-serif-pro"/>
              </a:rPr>
              <a:t>)</a:t>
            </a:r>
          </a:p>
          <a:p>
            <a:pPr marL="0" lvl="0" indent="0" algn="l" rtl="0">
              <a:spcBef>
                <a:spcPts val="0"/>
              </a:spcBef>
              <a:spcAft>
                <a:spcPts val="0"/>
              </a:spcAft>
              <a:buNone/>
            </a:pPr>
            <a:endParaRPr lang="en-US" altLang="zh-TW" b="0" i="0" dirty="0">
              <a:solidFill>
                <a:srgbClr val="242424"/>
              </a:solidFill>
              <a:effectLst/>
              <a:latin typeface="source-serif-pro"/>
            </a:endParaRPr>
          </a:p>
          <a:p>
            <a:pPr marL="0" lvl="0" indent="0" algn="l" rtl="0">
              <a:spcBef>
                <a:spcPts val="0"/>
              </a:spcBef>
              <a:spcAft>
                <a:spcPts val="0"/>
              </a:spcAft>
              <a:buNone/>
            </a:pPr>
            <a:r>
              <a:rPr lang="en-US" altLang="zh-TW" b="0" i="0" dirty="0">
                <a:effectLst/>
                <a:latin typeface="source-code-pro"/>
              </a:rPr>
              <a:t># -------------------------</a:t>
            </a:r>
            <a:br>
              <a:rPr lang="en-US" altLang="zh-TW" b="0" i="0" dirty="0">
                <a:effectLst/>
                <a:latin typeface="source-code-pro"/>
              </a:rPr>
            </a:br>
            <a:r>
              <a:rPr lang="en-US" altLang="zh-TW" b="0" i="0" dirty="0">
                <a:effectLst/>
                <a:latin typeface="source-code-pro"/>
              </a:rPr>
              <a:t># </a:t>
            </a:r>
            <a:r>
              <a:rPr lang="zh-TW" altLang="en-US" b="0" i="0" dirty="0">
                <a:effectLst/>
                <a:latin typeface="source-code-pro"/>
              </a:rPr>
              <a:t>情境描述：地區轉接站接收報時台時間，再將訊息送給當地居民</a:t>
            </a:r>
            <a:br>
              <a:rPr lang="zh-TW" altLang="en-US" b="0" i="0" dirty="0">
                <a:effectLst/>
                <a:latin typeface="source-code-pro"/>
              </a:rPr>
            </a:br>
            <a:r>
              <a:rPr lang="en-US" altLang="zh-TW" b="0" i="0" dirty="0">
                <a:effectLst/>
                <a:latin typeface="source-code-pro"/>
              </a:rPr>
              <a:t># -------------------------</a:t>
            </a:r>
            <a:br>
              <a:rPr lang="en-US" altLang="zh-TW" b="0" i="0" dirty="0">
                <a:effectLst/>
                <a:latin typeface="source-code-pro"/>
              </a:rPr>
            </a:br>
            <a:r>
              <a:rPr lang="en-US" altLang="zh-TW" b="0" i="0" dirty="0">
                <a:effectLst/>
                <a:latin typeface="source-code-pro"/>
              </a:rPr>
              <a:t>import </a:t>
            </a:r>
            <a:r>
              <a:rPr lang="en-US" altLang="zh-TW" b="0" i="0" dirty="0" err="1">
                <a:effectLst/>
                <a:latin typeface="source-code-pro"/>
              </a:rPr>
              <a:t>zmq</a:t>
            </a: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receive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zmq.PULL</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receive.connect</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://127.0.0.1:5557')</a:t>
            </a:r>
            <a:br>
              <a:rPr lang="en-US" altLang="zh-TW" b="0" i="0" dirty="0">
                <a:effectLst/>
                <a:latin typeface="source-code-pro"/>
              </a:rPr>
            </a:br>
            <a:r>
              <a:rPr lang="en-US" altLang="zh-TW" b="0" i="0" dirty="0">
                <a:effectLst/>
                <a:latin typeface="source-code-pro"/>
              </a:rPr>
              <a:t>sender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zmq.PUSH</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sender.connect</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://127.0.0.1:5558')</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a:effectLst/>
                <a:latin typeface="source-code-pro"/>
              </a:rPr>
              <a:t>data = </a:t>
            </a:r>
            <a:r>
              <a:rPr lang="en-US" altLang="zh-TW" b="0" i="0" dirty="0" err="1">
                <a:effectLst/>
                <a:latin typeface="source-code-pro"/>
              </a:rPr>
              <a:t>receive.recv</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print("</a:t>
            </a:r>
            <a:r>
              <a:rPr lang="zh-TW" altLang="en-US" b="0" i="0" dirty="0">
                <a:effectLst/>
                <a:latin typeface="source-code-pro"/>
              </a:rPr>
              <a:t>正在轉發報時台時間給當地民眾</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sender.send</a:t>
            </a:r>
            <a:r>
              <a:rPr lang="en-US" altLang="zh-TW" b="0" i="0" dirty="0">
                <a:effectLst/>
                <a:latin typeface="source-code-pro"/>
              </a:rPr>
              <a:t>(data)</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endParaRPr lang="en-US" altLang="zh-TW" b="0" i="0" dirty="0">
              <a:effectLst/>
              <a:latin typeface="source-code-pro"/>
            </a:endParaRPr>
          </a:p>
          <a:p>
            <a:pPr marL="0" lvl="0" indent="0" algn="l" rtl="0">
              <a:spcBef>
                <a:spcPts val="0"/>
              </a:spcBef>
              <a:spcAft>
                <a:spcPts val="0"/>
              </a:spcAft>
              <a:buNone/>
            </a:pPr>
            <a:r>
              <a:rPr lang="en-US" altLang="zh-TW" b="0" i="0" dirty="0">
                <a:solidFill>
                  <a:srgbClr val="242424"/>
                </a:solidFill>
                <a:effectLst/>
                <a:latin typeface="source-serif-pro"/>
              </a:rPr>
              <a:t>Client.py(</a:t>
            </a:r>
            <a:r>
              <a:rPr lang="zh-TW" altLang="en-US" b="0" i="0" dirty="0">
                <a:solidFill>
                  <a:srgbClr val="242424"/>
                </a:solidFill>
                <a:effectLst/>
                <a:latin typeface="source-serif-pro"/>
              </a:rPr>
              <a:t>地區民眾</a:t>
            </a:r>
            <a:r>
              <a:rPr lang="en-US" altLang="zh-TW" b="0" i="0" dirty="0">
                <a:solidFill>
                  <a:srgbClr val="242424"/>
                </a:solidFill>
                <a:effectLst/>
                <a:latin typeface="source-serif-pro"/>
              </a:rPr>
              <a:t>)</a:t>
            </a:r>
            <a:endParaRPr lang="en-US" altLang="zh-TW" b="0" i="0" dirty="0">
              <a:solidFill>
                <a:srgbClr val="242424"/>
              </a:solidFill>
              <a:effectLst/>
              <a:latin typeface="source-code-pro"/>
            </a:endParaRPr>
          </a:p>
          <a:p>
            <a:pPr marL="0" lvl="0" indent="0" algn="l" rtl="0">
              <a:spcBef>
                <a:spcPts val="0"/>
              </a:spcBef>
              <a:spcAft>
                <a:spcPts val="0"/>
              </a:spcAft>
              <a:buNone/>
            </a:pPr>
            <a:endParaRPr lang="en-US" altLang="zh-TW" b="0" i="0" dirty="0">
              <a:solidFill>
                <a:srgbClr val="242424"/>
              </a:solidFill>
              <a:effectLst/>
              <a:latin typeface="source-code-pro"/>
            </a:endParaRPr>
          </a:p>
          <a:p>
            <a:pPr marL="0" lvl="0" indent="0" algn="l" rtl="0">
              <a:spcBef>
                <a:spcPts val="0"/>
              </a:spcBef>
              <a:spcAft>
                <a:spcPts val="0"/>
              </a:spcAft>
              <a:buNone/>
            </a:pPr>
            <a:r>
              <a:rPr lang="en-US" altLang="zh-TW" b="0" i="0" dirty="0">
                <a:effectLst/>
                <a:latin typeface="source-code-pro"/>
              </a:rPr>
              <a:t># -------------------------</a:t>
            </a:r>
            <a:br>
              <a:rPr lang="en-US" altLang="zh-TW" b="0" i="0" dirty="0">
                <a:effectLst/>
                <a:latin typeface="source-code-pro"/>
              </a:rPr>
            </a:br>
            <a:r>
              <a:rPr lang="en-US" altLang="zh-TW" b="0" i="0" dirty="0">
                <a:effectLst/>
                <a:latin typeface="source-code-pro"/>
              </a:rPr>
              <a:t># </a:t>
            </a:r>
            <a:r>
              <a:rPr lang="zh-TW" altLang="en-US" b="0" i="0" dirty="0">
                <a:effectLst/>
                <a:latin typeface="source-code-pro"/>
              </a:rPr>
              <a:t>情境描述：當地居民透過地區轉接站接收報時台時間</a:t>
            </a:r>
            <a:br>
              <a:rPr lang="zh-TW" altLang="en-US" b="0" i="0" dirty="0">
                <a:effectLst/>
                <a:latin typeface="source-code-pro"/>
              </a:rPr>
            </a:br>
            <a:r>
              <a:rPr lang="en-US" altLang="zh-TW" b="0" i="0" dirty="0">
                <a:effectLst/>
                <a:latin typeface="source-code-pro"/>
              </a:rPr>
              <a:t># -------------------------</a:t>
            </a:r>
            <a:br>
              <a:rPr lang="en-US" altLang="zh-TW" b="0" i="0" dirty="0">
                <a:effectLst/>
                <a:latin typeface="source-code-pro"/>
              </a:rPr>
            </a:br>
            <a:r>
              <a:rPr lang="en-US" altLang="zh-TW" b="0" i="0" dirty="0">
                <a:effectLst/>
                <a:latin typeface="source-code-pro"/>
              </a:rPr>
              <a:t>import </a:t>
            </a:r>
            <a:r>
              <a:rPr lang="en-US" altLang="zh-TW" b="0" i="0" dirty="0" err="1">
                <a:effectLst/>
                <a:latin typeface="source-code-pro"/>
              </a:rPr>
              <a:t>zmq</a:t>
            </a: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context = </a:t>
            </a:r>
            <a:r>
              <a:rPr lang="en-US" altLang="zh-TW" b="0" i="0" dirty="0" err="1">
                <a:effectLst/>
                <a:latin typeface="source-code-pro"/>
              </a:rPr>
              <a:t>zmq.Context</a:t>
            </a:r>
            <a:r>
              <a:rPr lang="en-US" altLang="zh-TW" b="0" i="0" dirty="0">
                <a:effectLst/>
                <a:latin typeface="source-code-pro"/>
              </a:rPr>
              <a:t>()</a:t>
            </a:r>
            <a:br>
              <a:rPr lang="en-US" altLang="zh-TW" b="0" i="0" dirty="0">
                <a:effectLst/>
                <a:latin typeface="source-code-pro"/>
              </a:rPr>
            </a:br>
            <a:r>
              <a:rPr lang="en-US" altLang="zh-TW" b="0" i="0" dirty="0">
                <a:effectLst/>
                <a:latin typeface="source-code-pro"/>
              </a:rPr>
              <a:t>socket = </a:t>
            </a:r>
            <a:r>
              <a:rPr lang="en-US" altLang="zh-TW" b="0" i="0" dirty="0" err="1">
                <a:effectLst/>
                <a:latin typeface="source-code-pro"/>
              </a:rPr>
              <a:t>context.socket</a:t>
            </a:r>
            <a:r>
              <a:rPr lang="en-US" altLang="zh-TW" b="0" i="0" dirty="0">
                <a:effectLst/>
                <a:latin typeface="source-code-pro"/>
              </a:rPr>
              <a:t>(</a:t>
            </a:r>
            <a:r>
              <a:rPr lang="en-US" altLang="zh-TW" b="0" i="0" dirty="0" err="1">
                <a:effectLst/>
                <a:latin typeface="source-code-pro"/>
              </a:rPr>
              <a:t>zmq.PULL</a:t>
            </a:r>
            <a:r>
              <a:rPr lang="en-US" altLang="zh-TW" b="0" i="0" dirty="0">
                <a:effectLst/>
                <a:latin typeface="source-code-pro"/>
              </a:rPr>
              <a:t>)</a:t>
            </a:r>
            <a:br>
              <a:rPr lang="en-US" altLang="zh-TW" b="0" i="0" dirty="0">
                <a:effectLst/>
                <a:latin typeface="source-code-pro"/>
              </a:rPr>
            </a:br>
            <a:r>
              <a:rPr lang="en-US" altLang="zh-TW" b="0" i="0" dirty="0" err="1">
                <a:effectLst/>
                <a:latin typeface="source-code-pro"/>
              </a:rPr>
              <a:t>socket.bind</a:t>
            </a:r>
            <a:r>
              <a:rPr lang="en-US" altLang="zh-TW" b="0" i="0" dirty="0">
                <a:effectLst/>
                <a:latin typeface="source-code-pro"/>
              </a:rPr>
              <a:t>("</a:t>
            </a:r>
            <a:r>
              <a:rPr lang="en-US" altLang="zh-TW" b="0" i="0" dirty="0" err="1">
                <a:effectLst/>
                <a:latin typeface="source-code-pro"/>
              </a:rPr>
              <a:t>tcp</a:t>
            </a:r>
            <a:r>
              <a:rPr lang="en-US" altLang="zh-TW" b="0" i="0" dirty="0">
                <a:effectLst/>
                <a:latin typeface="source-code-pro"/>
              </a:rPr>
              <a:t>://*:5558")</a:t>
            </a:r>
            <a:br>
              <a:rPr lang="en-US" altLang="zh-TW" b="0" i="0" dirty="0">
                <a:effectLst/>
                <a:latin typeface="source-code-pro"/>
              </a:rPr>
            </a:br>
            <a:r>
              <a:rPr lang="en-US" altLang="zh-TW" b="0" i="0" dirty="0">
                <a:effectLst/>
                <a:latin typeface="source-code-pro"/>
              </a:rPr>
              <a:t>while True:</a:t>
            </a:r>
            <a:br>
              <a:rPr lang="en-US" altLang="zh-TW" b="0" i="0" dirty="0">
                <a:effectLst/>
                <a:latin typeface="source-code-pro"/>
              </a:rPr>
            </a:br>
            <a:r>
              <a:rPr lang="en-US" altLang="zh-TW" b="0" i="0" dirty="0">
                <a:effectLst/>
                <a:latin typeface="source-code-pro"/>
              </a:rPr>
              <a:t>response = </a:t>
            </a:r>
            <a:r>
              <a:rPr lang="en-US" altLang="zh-TW" b="0" i="0" dirty="0" err="1">
                <a:effectLst/>
                <a:latin typeface="source-code-pro"/>
              </a:rPr>
              <a:t>socket.recv</a:t>
            </a:r>
            <a:r>
              <a:rPr lang="en-US" altLang="zh-TW" b="0" i="0" dirty="0">
                <a:effectLst/>
                <a:latin typeface="source-code-pro"/>
              </a:rPr>
              <a:t>().decode('utf-8')</a:t>
            </a:r>
            <a:br>
              <a:rPr lang="en-US" altLang="zh-TW" b="0" i="0" dirty="0">
                <a:effectLst/>
                <a:latin typeface="source-code-pro"/>
              </a:rPr>
            </a:br>
            <a:r>
              <a:rPr lang="en-US" altLang="zh-TW" b="0" i="0" dirty="0">
                <a:effectLst/>
                <a:latin typeface="source-code-pro"/>
              </a:rPr>
              <a:t>print("response: %s" % response)</a:t>
            </a:r>
            <a:br>
              <a:rPr lang="en-US" altLang="zh-TW" b="0" i="0" dirty="0">
                <a:effectLst/>
                <a:latin typeface="source-code-pro"/>
              </a:rPr>
            </a:br>
            <a:r>
              <a:rPr lang="en-US" altLang="zh-TW" b="0" i="0" dirty="0">
                <a:effectLst/>
                <a:latin typeface="source-code-pro"/>
              </a:rPr>
              <a:t># --------- </a:t>
            </a:r>
            <a:r>
              <a:rPr lang="zh-TW" altLang="en-US" b="0" i="0" dirty="0">
                <a:effectLst/>
                <a:latin typeface="source-code-pro"/>
              </a:rPr>
              <a:t>程式碼 </a:t>
            </a:r>
            <a:r>
              <a:rPr lang="en-US" altLang="zh-TW" b="0" i="0" dirty="0">
                <a:effectLst/>
                <a:latin typeface="source-code-pro"/>
              </a:rPr>
              <a:t>---------</a:t>
            </a:r>
            <a:endParaRPr lang="en-US" altLang="zh-TW" b="0" i="0" dirty="0">
              <a:solidFill>
                <a:srgbClr val="242424"/>
              </a:solidFill>
              <a:effectLst/>
              <a:latin typeface="source-code-pro"/>
            </a:endParaRPr>
          </a:p>
          <a:p>
            <a:pPr marL="0" lvl="0" indent="0" algn="l" rtl="0">
              <a:spcBef>
                <a:spcPts val="0"/>
              </a:spcBef>
              <a:spcAft>
                <a:spcPts val="0"/>
              </a:spcAft>
              <a:buNone/>
            </a:pPr>
            <a:endParaRPr lang="zh-TW" altLang="en-US" dirty="0"/>
          </a:p>
        </p:txBody>
      </p:sp>
      <p:sp>
        <p:nvSpPr>
          <p:cNvPr id="130" name="Google Shape;130;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3"/>
          <p:cNvSpPr txBox="1">
            <a:spLocks noGrp="1"/>
          </p:cNvSpPr>
          <p:nvPr>
            <p:ph type="title"/>
          </p:nvPr>
        </p:nvSpPr>
        <p:spPr>
          <a:xfrm>
            <a:off x="4838445" y="639521"/>
            <a:ext cx="251510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body" idx="1"/>
          </p:nvPr>
        </p:nvSpPr>
        <p:spPr>
          <a:xfrm>
            <a:off x="688644" y="1730120"/>
            <a:ext cx="10814710" cy="252476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b="0" i="0">
                <a:solidFill>
                  <a:schemeClr val="dk1"/>
                </a:solidFill>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 name="Google Shape;18;p2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b="0" i="0" u="none" strike="noStrike" cap="none">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21"/>
        <p:cNvGrpSpPr/>
        <p:nvPr/>
      </p:nvGrpSpPr>
      <p:grpSpPr>
        <a:xfrm>
          <a:off x="0" y="0"/>
          <a:ext cx="0" cy="0"/>
          <a:chOff x="0" y="0"/>
          <a:chExt cx="0" cy="0"/>
        </a:xfrm>
      </p:grpSpPr>
      <p:sp>
        <p:nvSpPr>
          <p:cNvPr id="22" name="Google Shape;22;p2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24"/>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5"/>
        <p:cNvGrpSpPr/>
        <p:nvPr/>
      </p:nvGrpSpPr>
      <p:grpSpPr>
        <a:xfrm>
          <a:off x="0" y="0"/>
          <a:ext cx="0" cy="0"/>
          <a:chOff x="0" y="0"/>
          <a:chExt cx="0" cy="0"/>
        </a:xfrm>
      </p:grpSpPr>
      <p:sp>
        <p:nvSpPr>
          <p:cNvPr id="26" name="Google Shape;26;p25"/>
          <p:cNvSpPr txBox="1">
            <a:spLocks noGrp="1"/>
          </p:cNvSpPr>
          <p:nvPr>
            <p:ph type="ctrTitle"/>
          </p:nvPr>
        </p:nvSpPr>
        <p:spPr>
          <a:xfrm>
            <a:off x="914400" y="2125980"/>
            <a:ext cx="103632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5"/>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26"/>
          <p:cNvSpPr txBox="1">
            <a:spLocks noGrp="1"/>
          </p:cNvSpPr>
          <p:nvPr>
            <p:ph type="title"/>
          </p:nvPr>
        </p:nvSpPr>
        <p:spPr>
          <a:xfrm>
            <a:off x="4838445" y="639521"/>
            <a:ext cx="251510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6"/>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4" name="Google Shape;34;p26"/>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5" name="Google Shape;35;p2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6"/>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8"/>
        <p:cNvGrpSpPr/>
        <p:nvPr/>
      </p:nvGrpSpPr>
      <p:grpSpPr>
        <a:xfrm>
          <a:off x="0" y="0"/>
          <a:ext cx="0" cy="0"/>
          <a:chOff x="0" y="0"/>
          <a:chExt cx="0" cy="0"/>
        </a:xfrm>
      </p:grpSpPr>
      <p:sp>
        <p:nvSpPr>
          <p:cNvPr id="39" name="Google Shape;39;p27"/>
          <p:cNvSpPr txBox="1">
            <a:spLocks noGrp="1"/>
          </p:cNvSpPr>
          <p:nvPr>
            <p:ph type="title"/>
          </p:nvPr>
        </p:nvSpPr>
        <p:spPr>
          <a:xfrm>
            <a:off x="4838445" y="639521"/>
            <a:ext cx="2515108" cy="75755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0" i="0">
                <a:solidFill>
                  <a:schemeClr val="dk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2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7"/>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srcRect/>
          <a:tile tx="0" ty="0" sx="100000" sy="100000" flip="none" algn="tl"/>
        </a:blip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838445" y="639521"/>
            <a:ext cx="2515108" cy="75755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688644" y="1730120"/>
            <a:ext cx="10814710" cy="252476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12" name="Google Shape;12;p2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778240" y="6377940"/>
            <a:ext cx="280416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a:ea typeface="Calibri"/>
                <a:cs typeface="Calibri"/>
                <a:sym typeface="Calibri"/>
              </a:defRPr>
            </a:lvl1pPr>
            <a:lvl2pPr marL="0" marR="0" lvl="1" indent="0" algn="r" rtl="0">
              <a:spcBef>
                <a:spcPts val="0"/>
              </a:spcBef>
              <a:buNone/>
              <a:defRPr sz="1800" b="0" i="0" u="none" strike="noStrike" cap="none">
                <a:solidFill>
                  <a:srgbClr val="888888"/>
                </a:solidFill>
                <a:latin typeface="Calibri"/>
                <a:ea typeface="Calibri"/>
                <a:cs typeface="Calibri"/>
                <a:sym typeface="Calibri"/>
              </a:defRPr>
            </a:lvl2pPr>
            <a:lvl3pPr marL="0" marR="0" lvl="2" indent="0" algn="r" rtl="0">
              <a:spcBef>
                <a:spcPts val="0"/>
              </a:spcBef>
              <a:buNone/>
              <a:defRPr sz="1800" b="0" i="0" u="none" strike="noStrike" cap="none">
                <a:solidFill>
                  <a:srgbClr val="888888"/>
                </a:solidFill>
                <a:latin typeface="Calibri"/>
                <a:ea typeface="Calibri"/>
                <a:cs typeface="Calibri"/>
                <a:sym typeface="Calibri"/>
              </a:defRPr>
            </a:lvl3pPr>
            <a:lvl4pPr marL="0" marR="0" lvl="3" indent="0" algn="r" rtl="0">
              <a:spcBef>
                <a:spcPts val="0"/>
              </a:spcBef>
              <a:buNone/>
              <a:defRPr sz="1800" b="0" i="0" u="none" strike="noStrike" cap="none">
                <a:solidFill>
                  <a:srgbClr val="888888"/>
                </a:solidFill>
                <a:latin typeface="Calibri"/>
                <a:ea typeface="Calibri"/>
                <a:cs typeface="Calibri"/>
                <a:sym typeface="Calibri"/>
              </a:defRPr>
            </a:lvl4pPr>
            <a:lvl5pPr marL="0" marR="0" lvl="4" indent="0" algn="r" rtl="0">
              <a:spcBef>
                <a:spcPts val="0"/>
              </a:spcBef>
              <a:buNone/>
              <a:defRPr sz="1800" b="0" i="0" u="none" strike="noStrike" cap="none">
                <a:solidFill>
                  <a:srgbClr val="888888"/>
                </a:solidFill>
                <a:latin typeface="Calibri"/>
                <a:ea typeface="Calibri"/>
                <a:cs typeface="Calibri"/>
                <a:sym typeface="Calibri"/>
              </a:defRPr>
            </a:lvl5pPr>
            <a:lvl6pPr marL="0" marR="0" lvl="5" indent="0" algn="r" rtl="0">
              <a:spcBef>
                <a:spcPts val="0"/>
              </a:spcBef>
              <a:buNone/>
              <a:defRPr sz="1800" b="0" i="0" u="none" strike="noStrike" cap="none">
                <a:solidFill>
                  <a:srgbClr val="888888"/>
                </a:solidFill>
                <a:latin typeface="Calibri"/>
                <a:ea typeface="Calibri"/>
                <a:cs typeface="Calibri"/>
                <a:sym typeface="Calibri"/>
              </a:defRPr>
            </a:lvl6pPr>
            <a:lvl7pPr marL="0" marR="0" lvl="6" indent="0" algn="r" rtl="0">
              <a:spcBef>
                <a:spcPts val="0"/>
              </a:spcBef>
              <a:buNone/>
              <a:defRPr sz="1800" b="0" i="0" u="none" strike="noStrike" cap="none">
                <a:solidFill>
                  <a:srgbClr val="888888"/>
                </a:solidFill>
                <a:latin typeface="Calibri"/>
                <a:ea typeface="Calibri"/>
                <a:cs typeface="Calibri"/>
                <a:sym typeface="Calibri"/>
              </a:defRPr>
            </a:lvl7pPr>
            <a:lvl8pPr marL="0" marR="0" lvl="7" indent="0" algn="r" rtl="0">
              <a:spcBef>
                <a:spcPts val="0"/>
              </a:spcBef>
              <a:buNone/>
              <a:defRPr sz="1800" b="0" i="0" u="none" strike="noStrike" cap="none">
                <a:solidFill>
                  <a:srgbClr val="888888"/>
                </a:solidFill>
                <a:latin typeface="Calibri"/>
                <a:ea typeface="Calibri"/>
                <a:cs typeface="Calibri"/>
                <a:sym typeface="Calibri"/>
              </a:defRPr>
            </a:lvl8pPr>
            <a:lvl9pPr marL="0" marR="0" lvl="8" indent="0" algn="r" rtl="0">
              <a:spcBef>
                <a:spcPts val="0"/>
              </a:spcBef>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jpeg"/><Relationship Id="rId4" Type="http://schemas.openxmlformats.org/officeDocument/2006/relationships/image" Target="../media/image3.jp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image" Target="../media/image20.pn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23.jpg"/><Relationship Id="rId5" Type="http://schemas.openxmlformats.org/officeDocument/2006/relationships/image" Target="../media/image4.png"/><Relationship Id="rId4" Type="http://schemas.openxmlformats.org/officeDocument/2006/relationships/image" Target="../media/image1.jpe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hyperlink" Target="https://github.com/adafruit/Adafruit_Python_DHT.git" TargetMode="External"/><Relationship Id="rId5" Type="http://schemas.openxmlformats.org/officeDocument/2006/relationships/image" Target="../media/image4.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4.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4.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26.png"/><Relationship Id="rId4" Type="http://schemas.openxmlformats.org/officeDocument/2006/relationships/image" Target="../media/image3.jpg"/></Relationships>
</file>

<file path=ppt/slides/_rels/slide1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1.jpeg"/><Relationship Id="rId10" Type="http://schemas.openxmlformats.org/officeDocument/2006/relationships/image" Target="../media/image30.png"/><Relationship Id="rId4" Type="http://schemas.openxmlformats.org/officeDocument/2006/relationships/image" Target="../media/image3.jpg"/><Relationship Id="rId9" Type="http://schemas.openxmlformats.org/officeDocument/2006/relationships/image" Target="../media/image29.png"/></Relationships>
</file>

<file path=ppt/slides/_rels/slide19.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1.jpeg"/><Relationship Id="rId4" Type="http://schemas.openxmlformats.org/officeDocument/2006/relationships/image" Target="../media/image3.jp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6.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35.png"/><Relationship Id="rId4" Type="http://schemas.openxmlformats.org/officeDocument/2006/relationships/image" Target="../media/image3.jpg"/></Relationships>
</file>

<file path=ppt/slides/_rels/slide2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1.jpeg"/><Relationship Id="rId4" Type="http://schemas.openxmlformats.org/officeDocument/2006/relationships/image" Target="../media/image3.jpg"/><Relationship Id="rId9"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jpeg"/><Relationship Id="rId4" Type="http://schemas.openxmlformats.org/officeDocument/2006/relationships/image" Target="../media/image3.jp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jpeg"/><Relationship Id="rId4" Type="http://schemas.openxmlformats.org/officeDocument/2006/relationships/image" Target="../media/image3.jp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1.jpeg"/><Relationship Id="rId4" Type="http://schemas.openxmlformats.org/officeDocument/2006/relationships/image" Target="../media/image3.jpg"/></Relationships>
</file>

<file path=ppt/slides/_rels/slide25.xml.rels><?xml version="1.0" encoding="UTF-8" standalone="yes"?>
<Relationships xmlns="http://schemas.openxmlformats.org/package/2006/relationships"><Relationship Id="rId8" Type="http://schemas.openxmlformats.org/officeDocument/2006/relationships/hyperlink" Target="https://blog.maxkit.com.tw/2019/09/zeromq.html" TargetMode="External"/><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1.jpeg"/><Relationship Id="rId4" Type="http://schemas.openxmlformats.org/officeDocument/2006/relationships/image" Target="../media/image3.jpg"/><Relationship Id="rId9" Type="http://schemas.openxmlformats.org/officeDocument/2006/relationships/hyperlink" Target="https://zx7978123.medium.com/%E8%AE%93%E4%B8%8D%E5%90%8C%E5%B9%B3%E5%8F%B0-%E7%A8%8B%E5%BC%8F-%E5%AE%B9%E5%99%A8%E5%8F%AF%E4%BB%A5%E4%BA%92%E7%9B%B8%E6%BA%9D%E9%80%9A%E6%96%B9%E6%B3%95-%E8%B6%85%E7%B0%A1%E5%96%AE%E7%9A%84zeromq-%E6%95%99%E5%AD%B8-407f7d17c23"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7.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image" Target="../media/image7.png"/><Relationship Id="rId10" Type="http://schemas.openxmlformats.org/officeDocument/2006/relationships/image" Target="../media/image11.png"/><Relationship Id="rId4" Type="http://schemas.openxmlformats.org/officeDocument/2006/relationships/image" Target="../media/image3.jp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jpe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jpe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jpe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1.jpeg"/><Relationship Id="rId7"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3.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jpe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grpSp>
        <p:nvGrpSpPr>
          <p:cNvPr id="47" name="Google Shape;47;p1"/>
          <p:cNvGrpSpPr/>
          <p:nvPr/>
        </p:nvGrpSpPr>
        <p:grpSpPr>
          <a:xfrm>
            <a:off x="0" y="0"/>
            <a:ext cx="12192000" cy="6858000"/>
            <a:chOff x="0" y="0"/>
            <a:chExt cx="12192000" cy="6858000"/>
          </a:xfrm>
        </p:grpSpPr>
        <p:pic>
          <p:nvPicPr>
            <p:cNvPr id="48" name="Google Shape;48;p1"/>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sp>
          <p:nvSpPr>
            <p:cNvPr id="49" name="Google Shape;49;p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0" name="Google Shape;50;p1"/>
            <p:cNvPicPr preferRelativeResize="0"/>
            <p:nvPr/>
          </p:nvPicPr>
          <p:blipFill rotWithShape="1">
            <a:blip r:embed="rId5">
              <a:alphaModFix/>
            </a:blip>
            <a:srcRect/>
            <a:stretch/>
          </p:blipFill>
          <p:spPr>
            <a:xfrm>
              <a:off x="9927335" y="64007"/>
              <a:ext cx="2203704" cy="935736"/>
            </a:xfrm>
            <a:prstGeom prst="rect">
              <a:avLst/>
            </a:prstGeom>
            <a:noFill/>
            <a:ln>
              <a:noFill/>
            </a:ln>
          </p:spPr>
        </p:pic>
      </p:grpSp>
      <p:grpSp>
        <p:nvGrpSpPr>
          <p:cNvPr id="9" name="Google Shape;59;p2">
            <a:extLst>
              <a:ext uri="{FF2B5EF4-FFF2-40B4-BE49-F238E27FC236}">
                <a16:creationId xmlns:a16="http://schemas.microsoft.com/office/drawing/2014/main" id="{51156CEC-E9B1-475A-83CA-CCFF2FB3C6F2}"/>
              </a:ext>
            </a:extLst>
          </p:cNvPr>
          <p:cNvGrpSpPr/>
          <p:nvPr/>
        </p:nvGrpSpPr>
        <p:grpSpPr>
          <a:xfrm>
            <a:off x="1" y="0"/>
            <a:ext cx="12191998" cy="6858000"/>
            <a:chOff x="1" y="0"/>
            <a:chExt cx="12191998" cy="6858000"/>
          </a:xfrm>
        </p:grpSpPr>
        <p:pic>
          <p:nvPicPr>
            <p:cNvPr id="10" name="Google Shape;60;p2">
              <a:extLst>
                <a:ext uri="{FF2B5EF4-FFF2-40B4-BE49-F238E27FC236}">
                  <a16:creationId xmlns:a16="http://schemas.microsoft.com/office/drawing/2014/main" id="{4A97741A-76F1-41F2-9032-CB4E1E223D1A}"/>
                </a:ext>
              </a:extLst>
            </p:cNvPr>
            <p:cNvPicPr preferRelativeResize="0"/>
            <p:nvPr/>
          </p:nvPicPr>
          <p:blipFill>
            <a:blip r:embed="rId6">
              <a:extLst>
                <a:ext uri="{BEBA8EAE-BF5A-486C-A8C5-ECC9F3942E4B}">
                  <a14:imgProps xmlns:a14="http://schemas.microsoft.com/office/drawing/2010/main">
                    <a14:imgLayer r:embed="rId7">
                      <a14:imgEffect>
                        <a14:backgroundRemoval t="10000" b="90000" l="10000" r="90000"/>
                      </a14:imgEffect>
                    </a14:imgLayer>
                  </a14:imgProps>
                </a:ext>
              </a:extLst>
            </a:blip>
            <a:srcRect/>
            <a:stretch/>
          </p:blipFill>
          <p:spPr>
            <a:xfrm>
              <a:off x="1" y="0"/>
              <a:ext cx="12191998" cy="6858000"/>
            </a:xfrm>
            <a:prstGeom prst="rect">
              <a:avLst/>
            </a:prstGeom>
            <a:blipFill>
              <a:blip r:embed="rId8"/>
              <a:tile tx="0" ty="0" sx="100000" sy="100000" flip="none" algn="tl"/>
            </a:blipFill>
            <a:ln>
              <a:noFill/>
            </a:ln>
          </p:spPr>
        </p:pic>
        <p:sp>
          <p:nvSpPr>
            <p:cNvPr id="11" name="Google Shape;61;p2">
              <a:extLst>
                <a:ext uri="{FF2B5EF4-FFF2-40B4-BE49-F238E27FC236}">
                  <a16:creationId xmlns:a16="http://schemas.microsoft.com/office/drawing/2014/main" id="{A12F4D21-0AD2-4BEE-867E-2A539AD426A3}"/>
                </a:ext>
              </a:extLst>
            </p:cNvPr>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 name="Google Shape;62;p2">
              <a:extLst>
                <a:ext uri="{FF2B5EF4-FFF2-40B4-BE49-F238E27FC236}">
                  <a16:creationId xmlns:a16="http://schemas.microsoft.com/office/drawing/2014/main" id="{51C278D0-BEEF-40B2-9C68-07C16C8B36E2}"/>
                </a:ext>
              </a:extLst>
            </p:cNvPr>
            <p:cNvPicPr preferRelativeResize="0"/>
            <p:nvPr/>
          </p:nvPicPr>
          <p:blipFill rotWithShape="1">
            <a:blip r:embed="rId5">
              <a:alphaModFix/>
            </a:blip>
            <a:srcRect/>
            <a:stretch/>
          </p:blipFill>
          <p:spPr>
            <a:xfrm>
              <a:off x="9927335" y="64007"/>
              <a:ext cx="2203704" cy="935736"/>
            </a:xfrm>
            <a:prstGeom prst="rect">
              <a:avLst/>
            </a:prstGeom>
            <a:noFill/>
            <a:ln>
              <a:noFill/>
            </a:ln>
          </p:spPr>
        </p:pic>
      </p:grpSp>
      <p:sp>
        <p:nvSpPr>
          <p:cNvPr id="51" name="Google Shape;51;p1"/>
          <p:cNvSpPr txBox="1">
            <a:spLocks noGrp="1"/>
          </p:cNvSpPr>
          <p:nvPr>
            <p:ph type="title"/>
          </p:nvPr>
        </p:nvSpPr>
        <p:spPr>
          <a:xfrm>
            <a:off x="4254500" y="1881715"/>
            <a:ext cx="3683000" cy="75692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b="1" dirty="0" err="1">
                <a:latin typeface="Microsoft JhengHei"/>
                <a:ea typeface="Microsoft JhengHei"/>
                <a:cs typeface="Microsoft JhengHei"/>
                <a:sym typeface="Microsoft JhengHei"/>
              </a:rPr>
              <a:t>通訊網路實驗</a:t>
            </a:r>
            <a:endParaRPr dirty="0"/>
          </a:p>
        </p:txBody>
      </p:sp>
      <p:sp>
        <p:nvSpPr>
          <p:cNvPr id="53" name="Google Shape;53;p1"/>
          <p:cNvSpPr txBox="1"/>
          <p:nvPr/>
        </p:nvSpPr>
        <p:spPr>
          <a:xfrm>
            <a:off x="4071746" y="3299806"/>
            <a:ext cx="4048508" cy="1181719"/>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4000" dirty="0">
                <a:solidFill>
                  <a:srgbClr val="FF0000"/>
                </a:solidFill>
                <a:latin typeface="Calibri"/>
                <a:ea typeface="Calibri"/>
                <a:cs typeface="Calibri"/>
                <a:sym typeface="Calibri"/>
              </a:rPr>
              <a:t>ØMQ</a:t>
            </a:r>
            <a:endParaRPr sz="4000" dirty="0">
              <a:solidFill>
                <a:srgbClr val="FF0000"/>
              </a:solidFill>
              <a:latin typeface="Calibri"/>
              <a:ea typeface="Calibri"/>
              <a:cs typeface="Calibri"/>
              <a:sym typeface="Calibri"/>
            </a:endParaRPr>
          </a:p>
          <a:p>
            <a:pPr algn="ctr"/>
            <a:r>
              <a:rPr lang="en-US" altLang="zh-TW" sz="3600">
                <a:solidFill>
                  <a:srgbClr val="FF0000"/>
                </a:solidFill>
              </a:rPr>
              <a:t>112</a:t>
            </a:r>
            <a:r>
              <a:rPr lang="zh-TW" altLang="en-US" sz="3200">
                <a:solidFill>
                  <a:srgbClr val="FF0000"/>
                </a:solidFill>
              </a:rPr>
              <a:t>學年</a:t>
            </a:r>
            <a:r>
              <a:rPr lang="zh-TW" altLang="en-US" sz="3200" dirty="0">
                <a:solidFill>
                  <a:srgbClr val="FF0000"/>
                </a:solidFill>
              </a:rPr>
              <a:t>度 第一學期</a:t>
            </a:r>
            <a:endParaRPr lang="zh-TW" altLang="en-US" sz="2400" dirty="0">
              <a:solidFill>
                <a:srgbClr val="FF0000"/>
              </a:solidFill>
            </a:endParaRPr>
          </a:p>
        </p:txBody>
      </p:sp>
      <p:sp>
        <p:nvSpPr>
          <p:cNvPr id="52" name="Google Shape;52;p1"/>
          <p:cNvSpPr txBox="1"/>
          <p:nvPr/>
        </p:nvSpPr>
        <p:spPr>
          <a:xfrm>
            <a:off x="2745739" y="4481525"/>
            <a:ext cx="6297930" cy="758190"/>
          </a:xfrm>
          <a:prstGeom prst="rect">
            <a:avLst/>
          </a:prstGeom>
          <a:noFill/>
          <a:ln>
            <a:noFill/>
          </a:ln>
        </p:spPr>
        <p:txBody>
          <a:bodyPr spcFirstLastPara="1" wrap="square" lIns="0" tIns="12700" rIns="0" bIns="0" anchor="t" anchorCtr="0">
            <a:spAutoFit/>
          </a:bodyPr>
          <a:lstStyle/>
          <a:p>
            <a:pPr marL="0" marR="0" lvl="0" indent="0" algn="ctr" rtl="0">
              <a:lnSpc>
                <a:spcPct val="100000"/>
              </a:lnSpc>
              <a:spcBef>
                <a:spcPts val="0"/>
              </a:spcBef>
              <a:spcAft>
                <a:spcPts val="0"/>
              </a:spcAft>
              <a:buNone/>
            </a:pPr>
            <a:r>
              <a:rPr lang="en-US" sz="2400" dirty="0">
                <a:solidFill>
                  <a:srgbClr val="006FC0"/>
                </a:solidFill>
                <a:latin typeface="Calibri"/>
                <a:ea typeface="Calibri"/>
                <a:cs typeface="Calibri"/>
                <a:sym typeface="Calibri"/>
              </a:rPr>
              <a:t>Dept. of Electrical and Computer Engineering (ECE)</a:t>
            </a:r>
            <a:endParaRPr sz="2400" dirty="0">
              <a:solidFill>
                <a:schemeClr val="dk1"/>
              </a:solidFill>
              <a:latin typeface="Calibri"/>
              <a:ea typeface="Calibri"/>
              <a:cs typeface="Calibri"/>
              <a:sym typeface="Calibri"/>
            </a:endParaRPr>
          </a:p>
          <a:p>
            <a:pPr marL="0" marR="49530" lvl="0" indent="0" algn="ctr" rtl="0">
              <a:lnSpc>
                <a:spcPct val="100000"/>
              </a:lnSpc>
              <a:spcBef>
                <a:spcPts val="5"/>
              </a:spcBef>
              <a:spcAft>
                <a:spcPts val="0"/>
              </a:spcAft>
              <a:buNone/>
            </a:pPr>
            <a:r>
              <a:rPr lang="en-US" sz="2400" b="1" dirty="0">
                <a:solidFill>
                  <a:srgbClr val="006FC0"/>
                </a:solidFill>
                <a:latin typeface="Calibri"/>
                <a:ea typeface="Calibri"/>
                <a:cs typeface="Calibri"/>
                <a:sym typeface="Calibri"/>
              </a:rPr>
              <a:t>National Yang Ming Chiao Tung University</a:t>
            </a:r>
            <a:endParaRPr sz="24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pic>
        <p:nvPicPr>
          <p:cNvPr id="155" name="Google Shape;155;p10"/>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156" name="Google Shape;156;p10"/>
          <p:cNvGrpSpPr/>
          <p:nvPr/>
        </p:nvGrpSpPr>
        <p:grpSpPr>
          <a:xfrm>
            <a:off x="0" y="10510"/>
            <a:ext cx="12192000" cy="6858000"/>
            <a:chOff x="0" y="0"/>
            <a:chExt cx="12192000" cy="6858000"/>
          </a:xfrm>
          <a:blipFill>
            <a:blip r:embed="rId5"/>
            <a:tile tx="0" ty="0" sx="100000" sy="100000" flip="none" algn="tl"/>
          </a:blipFill>
        </p:grpSpPr>
        <p:pic>
          <p:nvPicPr>
            <p:cNvPr id="157" name="Google Shape;157;p10"/>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158" name="Google Shape;158;p10"/>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59" name="Google Shape;159;p10"/>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160" name="Google Shape;160;p10"/>
          <p:cNvSpPr txBox="1">
            <a:spLocks noGrp="1"/>
          </p:cNvSpPr>
          <p:nvPr>
            <p:ph type="title"/>
          </p:nvPr>
        </p:nvSpPr>
        <p:spPr>
          <a:xfrm>
            <a:off x="1467613" y="381000"/>
            <a:ext cx="9256774"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a:latin typeface="Microsoft JhengHei"/>
                <a:ea typeface="Microsoft JhengHei"/>
                <a:cs typeface="Microsoft JhengHei"/>
                <a:sym typeface="Microsoft JhengHei"/>
              </a:rPr>
              <a:t>ZMQ </a:t>
            </a:r>
            <a:r>
              <a:rPr lang="en-US" dirty="0" err="1">
                <a:latin typeface="Microsoft JhengHei"/>
                <a:ea typeface="Microsoft JhengHei"/>
                <a:cs typeface="Microsoft JhengHei"/>
                <a:sym typeface="Microsoft JhengHei"/>
              </a:rPr>
              <a:t>常用</a:t>
            </a:r>
            <a:r>
              <a:rPr lang="en-US" dirty="0">
                <a:latin typeface="Microsoft JhengHei"/>
                <a:ea typeface="Microsoft JhengHei"/>
                <a:cs typeface="Microsoft JhengHei"/>
                <a:sym typeface="Microsoft JhengHei"/>
              </a:rPr>
              <a:t> Function </a:t>
            </a:r>
            <a:r>
              <a:rPr lang="en-US" dirty="0" err="1">
                <a:latin typeface="Microsoft JhengHei"/>
                <a:ea typeface="Microsoft JhengHei"/>
                <a:cs typeface="Microsoft JhengHei"/>
                <a:sym typeface="Microsoft JhengHei"/>
              </a:rPr>
              <a:t>介紹</a:t>
            </a:r>
            <a:endParaRPr dirty="0"/>
          </a:p>
        </p:txBody>
      </p:sp>
      <p:sp>
        <p:nvSpPr>
          <p:cNvPr id="161" name="Google Shape;161;p10"/>
          <p:cNvSpPr txBox="1"/>
          <p:nvPr/>
        </p:nvSpPr>
        <p:spPr>
          <a:xfrm>
            <a:off x="0" y="1723720"/>
            <a:ext cx="11198578" cy="3859375"/>
          </a:xfrm>
          <a:prstGeom prst="rect">
            <a:avLst/>
          </a:prstGeom>
          <a:noFill/>
          <a:ln>
            <a:noFill/>
          </a:ln>
        </p:spPr>
        <p:txBody>
          <a:bodyPr spcFirstLastPara="1" wrap="square" lIns="0" tIns="12050" rIns="0" bIns="0" anchor="t" anchorCtr="0">
            <a:spAutoFit/>
          </a:bodyPr>
          <a:lstStyle/>
          <a:p>
            <a:pPr marL="356870" marR="0" lvl="0" indent="-344805" algn="l" rtl="0">
              <a:lnSpc>
                <a:spcPct val="100000"/>
              </a:lnSpc>
              <a:spcBef>
                <a:spcPts val="0"/>
              </a:spcBef>
              <a:spcAft>
                <a:spcPts val="0"/>
              </a:spcAft>
              <a:buClr>
                <a:srgbClr val="E36C09"/>
              </a:buClr>
              <a:buSzPts val="1900"/>
              <a:buFont typeface="Noto Sans Symbols"/>
              <a:buChar char="◻"/>
            </a:pPr>
            <a:r>
              <a:rPr lang="en-US" sz="32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建立</a:t>
            </a:r>
            <a:r>
              <a:rPr lang="en-US" sz="2800" dirty="0">
                <a:solidFill>
                  <a:schemeClr val="dk1"/>
                </a:solidFill>
                <a:latin typeface="Microsoft JhengHei"/>
                <a:ea typeface="Microsoft JhengHei"/>
                <a:cs typeface="Microsoft JhengHei"/>
                <a:sym typeface="Microsoft JhengHei"/>
              </a:rPr>
              <a:t> context</a:t>
            </a:r>
            <a:endParaRPr sz="2800" dirty="0">
              <a:solidFill>
                <a:schemeClr val="dk1"/>
              </a:solidFill>
              <a:latin typeface="Microsoft JhengHei"/>
              <a:ea typeface="Microsoft JhengHei"/>
              <a:cs typeface="Microsoft JhengHei"/>
              <a:sym typeface="Microsoft JhengHei"/>
            </a:endParaRPr>
          </a:p>
          <a:p>
            <a:pPr marL="0" marR="0" lvl="0" indent="0" algn="l" rtl="0">
              <a:lnSpc>
                <a:spcPct val="100000"/>
              </a:lnSpc>
              <a:spcBef>
                <a:spcPts val="5"/>
              </a:spcBef>
              <a:spcAft>
                <a:spcPts val="0"/>
              </a:spcAft>
              <a:buClr>
                <a:srgbClr val="E36C09"/>
              </a:buClr>
              <a:buSzPts val="2800"/>
              <a:buFont typeface="Noto Sans Symbols"/>
              <a:buNone/>
            </a:pPr>
            <a:endParaRPr lang="zh-TW" altLang="en-US" sz="2800" dirty="0">
              <a:solidFill>
                <a:schemeClr val="dk1"/>
              </a:solidFill>
              <a:latin typeface="Microsoft JhengHei"/>
              <a:ea typeface="Microsoft JhengHei"/>
              <a:cs typeface="Microsoft JhengHei"/>
              <a:sym typeface="Microsoft JhengHei"/>
            </a:endParaRPr>
          </a:p>
          <a:p>
            <a:pPr marL="448309" marR="0" lvl="0" indent="-330676" algn="l" rtl="0">
              <a:lnSpc>
                <a:spcPct val="100000"/>
              </a:lnSpc>
              <a:spcBef>
                <a:spcPts val="5"/>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448309" marR="0" lvl="0" indent="-436245" algn="l" rtl="0">
              <a:lnSpc>
                <a:spcPct val="150000"/>
              </a:lnSpc>
              <a:spcBef>
                <a:spcPts val="5"/>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建立</a:t>
            </a:r>
            <a:r>
              <a:rPr lang="en-US" sz="2800" dirty="0">
                <a:solidFill>
                  <a:schemeClr val="dk1"/>
                </a:solidFill>
                <a:latin typeface="Microsoft JhengHei"/>
                <a:ea typeface="Microsoft JhengHei"/>
                <a:cs typeface="Microsoft JhengHei"/>
                <a:sym typeface="Microsoft JhengHei"/>
              </a:rPr>
              <a:t> socket</a:t>
            </a:r>
            <a:endParaRPr sz="2800" dirty="0">
              <a:solidFill>
                <a:schemeClr val="dk1"/>
              </a:solidFill>
              <a:latin typeface="Microsoft JhengHei"/>
              <a:ea typeface="Microsoft JhengHei"/>
              <a:cs typeface="Microsoft JhengHei"/>
              <a:sym typeface="Microsoft JhengHei"/>
            </a:endParaRPr>
          </a:p>
          <a:p>
            <a:pPr marL="812166" marR="0" lvl="1" indent="-342900" algn="l" rtl="0">
              <a:lnSpc>
                <a:spcPct val="150000"/>
              </a:lnSpc>
              <a:spcBef>
                <a:spcPts val="0"/>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zmq.SUB</a:t>
            </a:r>
            <a:r>
              <a:rPr lang="en-US" sz="2400" b="0" i="0" u="none" strike="noStrike" cap="none" dirty="0">
                <a:solidFill>
                  <a:schemeClr val="dk1"/>
                </a:solidFill>
                <a:latin typeface="Microsoft JhengHei"/>
                <a:ea typeface="Microsoft JhengHei"/>
                <a:cs typeface="Microsoft JhengHei"/>
                <a:sym typeface="Microsoft JhengHei"/>
              </a:rPr>
              <a:t> </a:t>
            </a:r>
            <a:r>
              <a:rPr lang="en-US" sz="2400" b="0" i="0" u="none" strike="noStrike" cap="none" dirty="0" err="1">
                <a:solidFill>
                  <a:schemeClr val="dk1"/>
                </a:solidFill>
                <a:latin typeface="Microsoft JhengHei"/>
                <a:ea typeface="Microsoft JhengHei"/>
                <a:cs typeface="Microsoft JhengHei"/>
                <a:sym typeface="Microsoft JhengHei"/>
              </a:rPr>
              <a:t>為模式參數，有</a:t>
            </a:r>
            <a:r>
              <a:rPr lang="en-US" sz="2400" b="0" i="0" u="none" strike="noStrike" cap="none" dirty="0">
                <a:solidFill>
                  <a:schemeClr val="dk1"/>
                </a:solidFill>
                <a:latin typeface="Microsoft JhengHei"/>
                <a:ea typeface="Microsoft JhengHei"/>
                <a:cs typeface="Microsoft JhengHei"/>
                <a:sym typeface="Microsoft JhengHei"/>
              </a:rPr>
              <a:t> REQ、REP、PUB…等</a:t>
            </a:r>
            <a:endParaRPr sz="2400" b="0" i="0" u="none" strike="noStrike" cap="none" dirty="0">
              <a:solidFill>
                <a:schemeClr val="dk1"/>
              </a:solidFill>
              <a:latin typeface="Microsoft JhengHei"/>
              <a:ea typeface="Microsoft JhengHei"/>
              <a:cs typeface="Microsoft JhengHei"/>
              <a:sym typeface="Microsoft JhengHei"/>
            </a:endParaRPr>
          </a:p>
          <a:p>
            <a:pPr marL="457200" marR="0" lvl="1" indent="0" algn="l" rtl="0">
              <a:lnSpc>
                <a:spcPct val="100000"/>
              </a:lnSpc>
              <a:spcBef>
                <a:spcPts val="10"/>
              </a:spcBef>
              <a:spcAft>
                <a:spcPts val="0"/>
              </a:spcAft>
              <a:buClr>
                <a:srgbClr val="548ED4"/>
              </a:buClr>
              <a:buSzPts val="2800"/>
              <a:buFont typeface="Noto Sans Symbols"/>
              <a:buNone/>
            </a:pPr>
            <a:endParaRPr lang="zh-TW" altLang="en-US" sz="2800" b="0" i="0" u="none" strike="noStrike" cap="none" dirty="0">
              <a:solidFill>
                <a:schemeClr val="dk1"/>
              </a:solidFill>
              <a:latin typeface="Microsoft JhengHei"/>
              <a:ea typeface="Microsoft JhengHei"/>
              <a:cs typeface="Microsoft JhengHei"/>
              <a:sym typeface="Microsoft JhengHei"/>
            </a:endParaRPr>
          </a:p>
          <a:p>
            <a:pPr marL="356870" marR="0" lvl="0" indent="-239236" algn="l" rtl="0">
              <a:lnSpc>
                <a:spcPct val="100000"/>
              </a:lnSpc>
              <a:spcBef>
                <a:spcPts val="0"/>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socket.connect</a:t>
            </a:r>
            <a:r>
              <a:rPr lang="en-US" sz="2800" dirty="0">
                <a:solidFill>
                  <a:schemeClr val="dk1"/>
                </a:solidFill>
                <a:latin typeface="Microsoft JhengHei"/>
                <a:ea typeface="Microsoft JhengHei"/>
                <a:cs typeface="Microsoft JhengHei"/>
                <a:sym typeface="Microsoft JhengHei"/>
              </a:rPr>
              <a:t> / </a:t>
            </a:r>
            <a:r>
              <a:rPr lang="en-US" sz="2800" dirty="0" err="1">
                <a:solidFill>
                  <a:schemeClr val="dk1"/>
                </a:solidFill>
                <a:latin typeface="Microsoft JhengHei"/>
                <a:ea typeface="Microsoft JhengHei"/>
                <a:cs typeface="Microsoft JhengHei"/>
                <a:sym typeface="Microsoft JhengHei"/>
              </a:rPr>
              <a:t>socket.bind</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用法跟一般的</a:t>
            </a:r>
            <a:r>
              <a:rPr lang="en-US" sz="2800" dirty="0">
                <a:solidFill>
                  <a:schemeClr val="dk1"/>
                </a:solidFill>
                <a:latin typeface="Microsoft JhengHei"/>
                <a:ea typeface="Microsoft JhengHei"/>
                <a:cs typeface="Microsoft JhengHei"/>
                <a:sym typeface="Microsoft JhengHei"/>
              </a:rPr>
              <a:t> socket  </a:t>
            </a:r>
            <a:r>
              <a:rPr lang="en-US" sz="2800" dirty="0" err="1">
                <a:solidFill>
                  <a:schemeClr val="dk1"/>
                </a:solidFill>
                <a:latin typeface="Microsoft JhengHei"/>
                <a:ea typeface="Microsoft JhengHei"/>
                <a:cs typeface="Microsoft JhengHei"/>
                <a:sym typeface="Microsoft JhengHei"/>
              </a:rPr>
              <a:t>程式一樣</a:t>
            </a:r>
            <a:endParaRPr sz="2800" dirty="0">
              <a:solidFill>
                <a:schemeClr val="dk1"/>
              </a:solidFill>
              <a:latin typeface="Microsoft JhengHei"/>
              <a:ea typeface="Microsoft JhengHei"/>
              <a:cs typeface="Microsoft JhengHei"/>
              <a:sym typeface="Microsoft JhengHei"/>
            </a:endParaRPr>
          </a:p>
        </p:txBody>
      </p:sp>
      <p:pic>
        <p:nvPicPr>
          <p:cNvPr id="162" name="Google Shape;162;p10"/>
          <p:cNvPicPr preferRelativeResize="0"/>
          <p:nvPr/>
        </p:nvPicPr>
        <p:blipFill rotWithShape="1">
          <a:blip r:embed="rId8">
            <a:alphaModFix/>
          </a:blip>
          <a:srcRect/>
          <a:stretch/>
        </p:blipFill>
        <p:spPr>
          <a:xfrm>
            <a:off x="4832604" y="2447544"/>
            <a:ext cx="2526792" cy="371856"/>
          </a:xfrm>
          <a:prstGeom prst="rect">
            <a:avLst/>
          </a:prstGeom>
          <a:noFill/>
          <a:ln>
            <a:noFill/>
          </a:ln>
        </p:spPr>
      </p:pic>
      <p:pic>
        <p:nvPicPr>
          <p:cNvPr id="163" name="Google Shape;163;p10"/>
          <p:cNvPicPr preferRelativeResize="0"/>
          <p:nvPr/>
        </p:nvPicPr>
        <p:blipFill rotWithShape="1">
          <a:blip r:embed="rId9">
            <a:alphaModFix/>
          </a:blip>
          <a:srcRect/>
          <a:stretch/>
        </p:blipFill>
        <p:spPr>
          <a:xfrm>
            <a:off x="3960030" y="4532610"/>
            <a:ext cx="4271940" cy="31409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11"/>
          <p:cNvPicPr preferRelativeResize="0"/>
          <p:nvPr/>
        </p:nvPicPr>
        <p:blipFill rotWithShape="1">
          <a:blip r:embed="rId3">
            <a:alphaModFix/>
          </a:blip>
          <a:srcRect/>
          <a:stretch/>
        </p:blipFill>
        <p:spPr>
          <a:xfrm>
            <a:off x="0" y="17106"/>
            <a:ext cx="12192000" cy="6858000"/>
          </a:xfrm>
          <a:prstGeom prst="rect">
            <a:avLst/>
          </a:prstGeom>
          <a:blipFill rotWithShape="1">
            <a:blip r:embed="rId4">
              <a:alphaModFix/>
            </a:blip>
            <a:tile tx="0" ty="0" sx="100000" sy="100000" flip="none" algn="tl"/>
          </a:blipFill>
          <a:ln>
            <a:noFill/>
          </a:ln>
        </p:spPr>
      </p:pic>
      <p:grpSp>
        <p:nvGrpSpPr>
          <p:cNvPr id="169" name="Google Shape;169;p11"/>
          <p:cNvGrpSpPr/>
          <p:nvPr/>
        </p:nvGrpSpPr>
        <p:grpSpPr>
          <a:xfrm>
            <a:off x="0" y="0"/>
            <a:ext cx="12192000" cy="6858000"/>
            <a:chOff x="0" y="0"/>
            <a:chExt cx="12192000" cy="6858000"/>
          </a:xfrm>
        </p:grpSpPr>
        <p:pic>
          <p:nvPicPr>
            <p:cNvPr id="170" name="Google Shape;170;p11"/>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171" name="Google Shape;171;p1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72" name="Google Shape;172;p11"/>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173" name="Google Shape;173;p11"/>
          <p:cNvSpPr txBox="1"/>
          <p:nvPr/>
        </p:nvSpPr>
        <p:spPr>
          <a:xfrm>
            <a:off x="0" y="374780"/>
            <a:ext cx="9979356" cy="5877249"/>
          </a:xfrm>
          <a:prstGeom prst="rect">
            <a:avLst/>
          </a:prstGeom>
          <a:noFill/>
          <a:ln>
            <a:noFill/>
          </a:ln>
        </p:spPr>
        <p:txBody>
          <a:bodyPr spcFirstLastPara="1" wrap="square" lIns="0" tIns="64750" rIns="0" bIns="0" anchor="t" anchorCtr="0">
            <a:spAutoFit/>
          </a:bodyPr>
          <a:lstStyle/>
          <a:p>
            <a:pPr marL="356870" marR="0" lvl="0" indent="-344805" algn="l" rtl="0">
              <a:lnSpc>
                <a:spcPct val="100000"/>
              </a:lnSpc>
              <a:spcBef>
                <a:spcPts val="0"/>
              </a:spcBef>
              <a:spcAft>
                <a:spcPts val="0"/>
              </a:spcAft>
              <a:buClr>
                <a:srgbClr val="E36C09"/>
              </a:buClr>
              <a:buSzPts val="1680"/>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socket.setsockopt</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zmq.SUBSCRIBE</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topicfilter</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5" marR="0" lvl="1" indent="-457200" algn="l" rtl="0">
              <a:lnSpc>
                <a:spcPct val="100000"/>
              </a:lnSpc>
              <a:spcBef>
                <a:spcPts val="355"/>
              </a:spcBef>
              <a:spcAft>
                <a:spcPts val="0"/>
              </a:spcAft>
              <a:buClr>
                <a:srgbClr val="548ED4"/>
              </a:buClr>
              <a:buSzPts val="1662"/>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topicfilter</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訂閱的主題</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5" marR="0" lvl="1" indent="-457200" algn="l" rtl="0">
              <a:lnSpc>
                <a:spcPct val="100000"/>
              </a:lnSpc>
              <a:spcBef>
                <a:spcPts val="315"/>
              </a:spcBef>
              <a:spcAft>
                <a:spcPts val="0"/>
              </a:spcAft>
              <a:buClr>
                <a:srgbClr val="548ED4"/>
              </a:buClr>
              <a:buSzPts val="1662"/>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如果沒有設定的話就接收不到任何資料</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5" marR="0" lvl="1" indent="-457200" algn="l" rtl="0">
              <a:lnSpc>
                <a:spcPct val="100000"/>
              </a:lnSpc>
              <a:spcBef>
                <a:spcPts val="315"/>
              </a:spcBef>
              <a:spcAft>
                <a:spcPts val="0"/>
              </a:spcAft>
              <a:buClr>
                <a:srgbClr val="548ED4"/>
              </a:buClr>
              <a:buSzPts val="1662"/>
              <a:buFont typeface="Wingdings" panose="05000000000000000000" pitchFamily="2" charset="2"/>
              <a:buChar char="p"/>
            </a:pP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topicfilter</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須為</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string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型態變數</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756285" marR="0" lvl="1" indent="-163929" algn="l" rtl="0">
              <a:lnSpc>
                <a:spcPct val="100000"/>
              </a:lnSpc>
              <a:spcBef>
                <a:spcPts val="315"/>
              </a:spcBef>
              <a:spcAft>
                <a:spcPts val="0"/>
              </a:spcAft>
              <a:buClr>
                <a:srgbClr val="548ED4"/>
              </a:buClr>
              <a:buSzPts val="1938"/>
              <a:buFont typeface="Noto Sans Symbols"/>
              <a:buNone/>
            </a:pPr>
            <a:endParaRPr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lnSpc>
                <a:spcPct val="100000"/>
              </a:lnSpc>
              <a:spcBef>
                <a:spcPts val="0"/>
              </a:spcBef>
              <a:spcAft>
                <a:spcPts val="0"/>
              </a:spcAft>
              <a:buClr>
                <a:srgbClr val="E36C09"/>
              </a:buClr>
              <a:buSzPts val="1680"/>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publish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方式</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4" marR="0" lvl="1" indent="-457199" algn="l" rtl="0">
              <a:spcBef>
                <a:spcPts val="0"/>
              </a:spcBef>
              <a:spcAft>
                <a:spcPts val="0"/>
              </a:spcAft>
              <a:buClr>
                <a:srgbClr val="538CD5"/>
              </a:buClr>
              <a:buSzPts val="144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socket.send_multipart</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topic</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data</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dirty="0">
              <a:latin typeface="微軟正黑體" panose="020B0604030504040204" pitchFamily="34" charset="-120"/>
              <a:ea typeface="微軟正黑體" panose="020B0604030504040204" pitchFamily="34" charset="-120"/>
            </a:endParaRPr>
          </a:p>
          <a:p>
            <a:pPr marL="926464" marR="0" lvl="1" indent="-457199" algn="l" rtl="0">
              <a:spcBef>
                <a:spcPts val="0"/>
              </a:spcBef>
              <a:spcAft>
                <a:spcPts val="0"/>
              </a:spcAft>
              <a:buClr>
                <a:srgbClr val="538CD5"/>
              </a:buClr>
              <a:buSzPts val="144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topic</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data</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dirty="0">
              <a:latin typeface="微軟正黑體" panose="020B0604030504040204" pitchFamily="34" charset="-120"/>
              <a:ea typeface="微軟正黑體" panose="020B0604030504040204" pitchFamily="34" charset="-120"/>
            </a:endParaRPr>
          </a:p>
          <a:p>
            <a:pPr marL="469265" marR="0" lvl="1" indent="0" algn="l" rtl="0">
              <a:spcBef>
                <a:spcPts val="0"/>
              </a:spcBef>
              <a:spcAft>
                <a:spcPts val="0"/>
              </a:spcAft>
              <a:buNone/>
            </a:pPr>
            <a:endParaRPr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spcBef>
                <a:spcPts val="0"/>
              </a:spcBef>
              <a:spcAft>
                <a:spcPts val="0"/>
              </a:spcAft>
              <a:buClr>
                <a:srgbClr val="E36C09"/>
              </a:buClr>
              <a:buSzPts val="1680"/>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socket.recv</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355"/>
              </a:spcBef>
              <a:spcAft>
                <a:spcPts val="0"/>
              </a:spcAft>
              <a:buClr>
                <a:srgbClr val="548ED4"/>
              </a:buClr>
              <a:buSzPts val="1662"/>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傳輸</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接收data</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290"/>
              </a:spcBef>
              <a:spcAft>
                <a:spcPts val="0"/>
              </a:spcAft>
              <a:buClr>
                <a:srgbClr val="548ED4"/>
              </a:buClr>
              <a:buSzPts val="1662"/>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string_data</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310"/>
              </a:spcBef>
              <a:spcAft>
                <a:spcPts val="0"/>
              </a:spcAft>
              <a:buClr>
                <a:srgbClr val="548ED4"/>
              </a:buClr>
              <a:buSzPts val="1662"/>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socket.send_multipart</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([string1, string2])</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315"/>
              </a:spcBef>
              <a:spcAft>
                <a:spcPts val="0"/>
              </a:spcAft>
              <a:buClr>
                <a:srgbClr val="548ED4"/>
              </a:buClr>
              <a:buSzPts val="1662"/>
              <a:buFont typeface="Wingdings" panose="05000000000000000000" pitchFamily="2" charset="2"/>
              <a:buChar char="p"/>
            </a:pP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list =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socket.recv_multipart</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grpSp>
        <p:nvGrpSpPr>
          <p:cNvPr id="88" name="Google Shape;88;p5"/>
          <p:cNvGrpSpPr/>
          <p:nvPr/>
        </p:nvGrpSpPr>
        <p:grpSpPr>
          <a:xfrm>
            <a:off x="1" y="0"/>
            <a:ext cx="12191998" cy="6858000"/>
            <a:chOff x="1" y="0"/>
            <a:chExt cx="12191998" cy="6858000"/>
          </a:xfrm>
        </p:grpSpPr>
        <p:pic>
          <p:nvPicPr>
            <p:cNvPr id="89" name="Google Shape;89;p5"/>
            <p:cNvPicPr preferRelativeResize="0"/>
            <p:nvPr/>
          </p:nvPicPr>
          <p:blipFill>
            <a:blip r:embed="rId3"/>
            <a:srcRect/>
            <a:stretch/>
          </p:blipFill>
          <p:spPr>
            <a:xfrm>
              <a:off x="1" y="0"/>
              <a:ext cx="12191998" cy="6858000"/>
            </a:xfrm>
            <a:prstGeom prst="rect">
              <a:avLst/>
            </a:prstGeom>
            <a:noFill/>
            <a:ln>
              <a:noFill/>
            </a:ln>
          </p:spPr>
        </p:pic>
        <p:sp>
          <p:nvSpPr>
            <p:cNvPr id="90" name="Google Shape;90;p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1" name="Google Shape;91;p5"/>
            <p:cNvPicPr preferRelativeResize="0"/>
            <p:nvPr/>
          </p:nvPicPr>
          <p:blipFill rotWithShape="1">
            <a:blip r:embed="rId4">
              <a:alphaModFix/>
            </a:blip>
            <a:srcRect/>
            <a:stretch/>
          </p:blipFill>
          <p:spPr>
            <a:xfrm>
              <a:off x="9927335" y="64007"/>
              <a:ext cx="2203704" cy="935736"/>
            </a:xfrm>
            <a:prstGeom prst="rect">
              <a:avLst/>
            </a:prstGeom>
            <a:noFill/>
            <a:ln>
              <a:noFill/>
            </a:ln>
          </p:spPr>
        </p:pic>
      </p:grpSp>
      <p:sp>
        <p:nvSpPr>
          <p:cNvPr id="92" name="Google Shape;92;p5"/>
          <p:cNvSpPr txBox="1">
            <a:spLocks noGrp="1"/>
          </p:cNvSpPr>
          <p:nvPr>
            <p:ph type="title"/>
          </p:nvPr>
        </p:nvSpPr>
        <p:spPr>
          <a:xfrm>
            <a:off x="3979800" y="381000"/>
            <a:ext cx="4232401"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溫溼度感測器</a:t>
            </a:r>
            <a:endParaRPr>
              <a:latin typeface="Microsoft JhengHei"/>
              <a:ea typeface="Microsoft JhengHei"/>
              <a:cs typeface="Microsoft JhengHei"/>
              <a:sym typeface="Microsoft JhengHei"/>
            </a:endParaRPr>
          </a:p>
        </p:txBody>
      </p:sp>
      <p:sp>
        <p:nvSpPr>
          <p:cNvPr id="93" name="Google Shape;93;p5"/>
          <p:cNvSpPr txBox="1"/>
          <p:nvPr/>
        </p:nvSpPr>
        <p:spPr>
          <a:xfrm>
            <a:off x="0" y="1314400"/>
            <a:ext cx="7852498" cy="4976668"/>
          </a:xfrm>
          <a:prstGeom prst="rect">
            <a:avLst/>
          </a:prstGeom>
          <a:noFill/>
          <a:ln>
            <a:noFill/>
          </a:ln>
        </p:spPr>
        <p:txBody>
          <a:bodyPr spcFirstLastPara="1" wrap="square" lIns="0" tIns="113650" rIns="0" bIns="0" anchor="t" anchorCtr="0">
            <a:spAutoFit/>
          </a:bodyPr>
          <a:lstStyle/>
          <a:p>
            <a:pPr marL="344170" marR="0" lvl="0" indent="-344170" algn="l" rtl="0">
              <a:spcBef>
                <a:spcPts val="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DHT11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溫溼度感測器</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溫度</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0 ~ 50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誤差</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±2 ℃</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799466" marR="0" lvl="1" indent="-342900" algn="l" rtl="0">
              <a:lnSpc>
                <a:spcPct val="100000"/>
              </a:lnSpc>
              <a:spcBef>
                <a:spcPts val="670"/>
              </a:spcBef>
              <a:spcAft>
                <a:spcPts val="0"/>
              </a:spcAft>
              <a:buClr>
                <a:srgbClr val="548ED4"/>
              </a:buClr>
              <a:buSzPts val="1671"/>
              <a:buFont typeface="Wingdings" panose="05000000000000000000" pitchFamily="2" charset="2"/>
              <a:buChar char="u"/>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濕度</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20 ~ 90 %，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誤差</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±5 %</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使用三個腳位</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Data , VCC , GND (out、+ 、-)</a:t>
            </a:r>
            <a:endParaRPr dirty="0">
              <a:latin typeface="微軟正黑體" panose="020B0604030504040204" pitchFamily="34" charset="-120"/>
              <a:ea typeface="微軟正黑體" panose="020B0604030504040204" pitchFamily="34" charset="-120"/>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Data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腳位統一連接到</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RPi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板上的</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GPIO4 (Pin 7)</a:t>
            </a:r>
            <a:endParaRPr dirty="0">
              <a:latin typeface="微軟正黑體" panose="020B0604030504040204" pitchFamily="34" charset="-120"/>
              <a:ea typeface="微軟正黑體" panose="020B0604030504040204" pitchFamily="34" charset="-120"/>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VCC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連接到</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RPi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板上的</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3.3 V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位置</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799466" marR="0" lvl="1" indent="-342900" algn="l" rtl="0">
              <a:lnSpc>
                <a:spcPct val="10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GND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則接地</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4664075" marR="0" lvl="0" indent="0" algn="l" rtl="0">
              <a:lnSpc>
                <a:spcPct val="104431"/>
              </a:lnSpc>
              <a:spcBef>
                <a:spcPts val="0"/>
              </a:spcBef>
              <a:spcAft>
                <a:spcPts val="0"/>
              </a:spcAft>
              <a:buNone/>
            </a:pPr>
            <a:endParaRPr sz="4400" dirty="0">
              <a:solidFill>
                <a:schemeClr val="dk1"/>
              </a:solidFill>
              <a:latin typeface="Microsoft JhengHei"/>
              <a:ea typeface="Microsoft JhengHei"/>
              <a:cs typeface="Microsoft JhengHei"/>
              <a:sym typeface="Microsoft JhengHei"/>
            </a:endParaRPr>
          </a:p>
          <a:p>
            <a:pPr marL="5610225" marR="0" lvl="0" indent="0" algn="l" rtl="0">
              <a:lnSpc>
                <a:spcPct val="116851"/>
              </a:lnSpc>
              <a:spcBef>
                <a:spcPts val="0"/>
              </a:spcBef>
              <a:spcAft>
                <a:spcPts val="0"/>
              </a:spcAft>
              <a:buNone/>
            </a:pPr>
            <a:endParaRPr sz="5400" dirty="0">
              <a:solidFill>
                <a:schemeClr val="dk1"/>
              </a:solidFill>
              <a:latin typeface="Microsoft JhengHei"/>
              <a:ea typeface="Microsoft JhengHei"/>
              <a:cs typeface="Microsoft JhengHei"/>
              <a:sym typeface="Microsoft JhengHei"/>
            </a:endParaRPr>
          </a:p>
        </p:txBody>
      </p:sp>
      <p:pic>
        <p:nvPicPr>
          <p:cNvPr id="94" name="Google Shape;94;p5"/>
          <p:cNvPicPr preferRelativeResize="0"/>
          <p:nvPr/>
        </p:nvPicPr>
        <p:blipFill rotWithShape="1">
          <a:blip r:embed="rId5">
            <a:alphaModFix/>
          </a:blip>
          <a:srcRect/>
          <a:stretch/>
        </p:blipFill>
        <p:spPr>
          <a:xfrm>
            <a:off x="8301020" y="2971800"/>
            <a:ext cx="3252629" cy="3252629"/>
          </a:xfrm>
          <a:prstGeom prst="rect">
            <a:avLst/>
          </a:prstGeom>
          <a:noFill/>
          <a:ln>
            <a:noFill/>
          </a:ln>
        </p:spPr>
      </p:pic>
      <p:sp>
        <p:nvSpPr>
          <p:cNvPr id="95" name="Google Shape;95;p5"/>
          <p:cNvSpPr txBox="1"/>
          <p:nvPr/>
        </p:nvSpPr>
        <p:spPr>
          <a:xfrm>
            <a:off x="8018399" y="4964668"/>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3.3V</a:t>
            </a:r>
            <a:endParaRPr sz="1800">
              <a:solidFill>
                <a:srgbClr val="FF0000"/>
              </a:solidFill>
              <a:latin typeface="Calibri"/>
              <a:ea typeface="Calibri"/>
              <a:cs typeface="Calibri"/>
              <a:sym typeface="Calibri"/>
            </a:endParaRPr>
          </a:p>
        </p:txBody>
      </p:sp>
      <p:sp>
        <p:nvSpPr>
          <p:cNvPr id="96" name="Google Shape;96;p5"/>
          <p:cNvSpPr txBox="1"/>
          <p:nvPr/>
        </p:nvSpPr>
        <p:spPr>
          <a:xfrm>
            <a:off x="8197325" y="5149334"/>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GPIO</a:t>
            </a:r>
            <a:endParaRPr sz="1800">
              <a:solidFill>
                <a:srgbClr val="FF0000"/>
              </a:solidFill>
              <a:latin typeface="Calibri"/>
              <a:ea typeface="Calibri"/>
              <a:cs typeface="Calibri"/>
              <a:sym typeface="Calibri"/>
            </a:endParaRPr>
          </a:p>
        </p:txBody>
      </p:sp>
      <p:sp>
        <p:nvSpPr>
          <p:cNvPr id="97" name="Google Shape;97;p5"/>
          <p:cNvSpPr txBox="1"/>
          <p:nvPr/>
        </p:nvSpPr>
        <p:spPr>
          <a:xfrm>
            <a:off x="8363226" y="5356205"/>
            <a:ext cx="744601"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FF0000"/>
                </a:solidFill>
                <a:latin typeface="Calibri"/>
                <a:ea typeface="Calibri"/>
                <a:cs typeface="Calibri"/>
                <a:sym typeface="Calibri"/>
              </a:rPr>
              <a:t>GND</a:t>
            </a:r>
            <a:endParaRPr sz="180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4250733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grpSp>
        <p:nvGrpSpPr>
          <p:cNvPr id="102" name="Google Shape;102;p6"/>
          <p:cNvGrpSpPr/>
          <p:nvPr/>
        </p:nvGrpSpPr>
        <p:grpSpPr>
          <a:xfrm>
            <a:off x="1" y="0"/>
            <a:ext cx="12191998" cy="6858000"/>
            <a:chOff x="1" y="0"/>
            <a:chExt cx="12191998" cy="6858000"/>
          </a:xfrm>
        </p:grpSpPr>
        <p:pic>
          <p:nvPicPr>
            <p:cNvPr id="103" name="Google Shape;103;p6"/>
            <p:cNvPicPr preferRelativeResize="0"/>
            <p:nvPr/>
          </p:nvPicPr>
          <p:blipFill>
            <a:blip r:embed="rId3"/>
            <a:srcRect/>
            <a:stretch/>
          </p:blipFill>
          <p:spPr>
            <a:xfrm>
              <a:off x="1" y="0"/>
              <a:ext cx="12191998" cy="6858000"/>
            </a:xfrm>
            <a:prstGeom prst="rect">
              <a:avLst/>
            </a:prstGeom>
            <a:blipFill>
              <a:blip r:embed="rId4"/>
              <a:tile tx="0" ty="0" sx="100000" sy="100000" flip="none" algn="tl"/>
            </a:blipFill>
            <a:ln>
              <a:noFill/>
            </a:ln>
          </p:spPr>
        </p:pic>
        <p:sp>
          <p:nvSpPr>
            <p:cNvPr id="104" name="Google Shape;104;p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5" name="Google Shape;105;p6"/>
            <p:cNvPicPr preferRelativeResize="0"/>
            <p:nvPr/>
          </p:nvPicPr>
          <p:blipFill rotWithShape="1">
            <a:blip r:embed="rId5">
              <a:alphaModFix/>
            </a:blip>
            <a:srcRect/>
            <a:stretch/>
          </p:blipFill>
          <p:spPr>
            <a:xfrm>
              <a:off x="9927335" y="64007"/>
              <a:ext cx="2203704" cy="935736"/>
            </a:xfrm>
            <a:prstGeom prst="rect">
              <a:avLst/>
            </a:prstGeom>
            <a:noFill/>
            <a:ln>
              <a:noFill/>
            </a:ln>
          </p:spPr>
        </p:pic>
      </p:grpSp>
      <p:sp>
        <p:nvSpPr>
          <p:cNvPr id="106" name="Google Shape;106;p6"/>
          <p:cNvSpPr txBox="1">
            <a:spLocks noGrp="1"/>
          </p:cNvSpPr>
          <p:nvPr>
            <p:ph type="title"/>
          </p:nvPr>
        </p:nvSpPr>
        <p:spPr>
          <a:xfrm>
            <a:off x="4559300" y="381000"/>
            <a:ext cx="3073400"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Microsoft JhengHei"/>
                <a:ea typeface="Microsoft JhengHei"/>
                <a:cs typeface="Microsoft JhengHei"/>
                <a:sym typeface="Microsoft JhengHei"/>
              </a:rPr>
              <a:t>腳位參考圖</a:t>
            </a:r>
            <a:endParaRPr/>
          </a:p>
        </p:txBody>
      </p:sp>
      <p:pic>
        <p:nvPicPr>
          <p:cNvPr id="107" name="Google Shape;107;p6"/>
          <p:cNvPicPr preferRelativeResize="0"/>
          <p:nvPr/>
        </p:nvPicPr>
        <p:blipFill rotWithShape="1">
          <a:blip r:embed="rId6">
            <a:alphaModFix/>
          </a:blip>
          <a:srcRect/>
          <a:stretch/>
        </p:blipFill>
        <p:spPr>
          <a:xfrm>
            <a:off x="3740672" y="1627607"/>
            <a:ext cx="4710657" cy="4921825"/>
          </a:xfrm>
          <a:prstGeom prst="rect">
            <a:avLst/>
          </a:prstGeom>
          <a:noFill/>
          <a:ln>
            <a:noFill/>
          </a:ln>
        </p:spPr>
      </p:pic>
    </p:spTree>
    <p:extLst>
      <p:ext uri="{BB962C8B-B14F-4D97-AF65-F5344CB8AC3E}">
        <p14:creationId xmlns:p14="http://schemas.microsoft.com/office/powerpoint/2010/main" val="163413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grpSp>
        <p:nvGrpSpPr>
          <p:cNvPr id="112" name="Google Shape;112;p7"/>
          <p:cNvGrpSpPr/>
          <p:nvPr/>
        </p:nvGrpSpPr>
        <p:grpSpPr>
          <a:xfrm>
            <a:off x="1" y="0"/>
            <a:ext cx="12191998" cy="6858000"/>
            <a:chOff x="1" y="0"/>
            <a:chExt cx="12191998" cy="6858000"/>
          </a:xfrm>
          <a:blipFill>
            <a:blip r:embed="rId3"/>
            <a:tile tx="0" ty="0" sx="100000" sy="100000" flip="none" algn="tl"/>
          </a:blipFill>
        </p:grpSpPr>
        <p:pic>
          <p:nvPicPr>
            <p:cNvPr id="113" name="Google Shape;113;p7"/>
            <p:cNvPicPr preferRelativeResize="0"/>
            <p:nvPr/>
          </p:nvPicPr>
          <p:blipFill>
            <a:blip r:embed="rId4"/>
            <a:srcRect/>
            <a:stretch/>
          </p:blipFill>
          <p:spPr>
            <a:xfrm>
              <a:off x="1" y="0"/>
              <a:ext cx="12191998" cy="6858000"/>
            </a:xfrm>
            <a:prstGeom prst="rect">
              <a:avLst/>
            </a:prstGeom>
            <a:grpFill/>
            <a:ln>
              <a:noFill/>
            </a:ln>
          </p:spPr>
        </p:pic>
        <p:sp>
          <p:nvSpPr>
            <p:cNvPr id="114" name="Google Shape;114;p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5" name="Google Shape;115;p7"/>
            <p:cNvPicPr preferRelativeResize="0"/>
            <p:nvPr/>
          </p:nvPicPr>
          <p:blipFill rotWithShape="1">
            <a:blip r:embed="rId5">
              <a:alphaModFix/>
            </a:blip>
            <a:srcRect/>
            <a:stretch/>
          </p:blipFill>
          <p:spPr>
            <a:xfrm>
              <a:off x="9927335" y="64007"/>
              <a:ext cx="2203704" cy="935736"/>
            </a:xfrm>
            <a:prstGeom prst="rect">
              <a:avLst/>
            </a:prstGeom>
            <a:grpFill/>
            <a:ln>
              <a:noFill/>
            </a:ln>
          </p:spPr>
        </p:pic>
      </p:grpSp>
      <p:sp>
        <p:nvSpPr>
          <p:cNvPr id="116" name="Google Shape;116;p7"/>
          <p:cNvSpPr txBox="1"/>
          <p:nvPr/>
        </p:nvSpPr>
        <p:spPr>
          <a:xfrm>
            <a:off x="0" y="1066800"/>
            <a:ext cx="11734800" cy="3129062"/>
          </a:xfrm>
          <a:prstGeom prst="rect">
            <a:avLst/>
          </a:prstGeom>
          <a:noFill/>
          <a:ln>
            <a:noFill/>
          </a:ln>
        </p:spPr>
        <p:txBody>
          <a:bodyPr spcFirstLastPara="1" wrap="square" lIns="0" tIns="7620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DHT11</a:t>
            </a:r>
            <a:endParaRPr dirty="0">
              <a:latin typeface="微軟正黑體" panose="020B0604030504040204" pitchFamily="34" charset="-120"/>
              <a:ea typeface="微軟正黑體" panose="020B0604030504040204" pitchFamily="34" charset="-120"/>
            </a:endParaRPr>
          </a:p>
          <a:p>
            <a:pPr marL="812165" marR="0" lvl="1" indent="-342900" algn="l" rtl="0">
              <a:lnSpc>
                <a:spcPct val="100000"/>
              </a:lnSpc>
              <a:spcBef>
                <a:spcPts val="310"/>
              </a:spcBef>
              <a:spcAft>
                <a:spcPts val="0"/>
              </a:spcAft>
              <a:buClr>
                <a:srgbClr val="548ED4"/>
              </a:buClr>
              <a:buSzPts val="1680"/>
              <a:buFont typeface="Wingdings" panose="05000000000000000000" pitchFamily="2" charset="2"/>
              <a:buChar char="u"/>
            </a:pP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git clone</a:t>
            </a:r>
            <a:r>
              <a:rPr lang="en-US" sz="2400" b="0" i="0" u="none" strike="noStrike" cap="none" dirty="0">
                <a:solidFill>
                  <a:srgbClr val="0000FF"/>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sng" strike="noStrike" cap="none" dirty="0">
                <a:solidFill>
                  <a:srgbClr val="0000FF"/>
                </a:solidFill>
                <a:latin typeface="微軟正黑體" panose="020B0604030504040204" pitchFamily="34" charset="-120"/>
                <a:ea typeface="微軟正黑體" panose="020B0604030504040204" pitchFamily="34" charset="-120"/>
                <a:cs typeface="Microsoft JhengHei"/>
                <a:sym typeface="Microsoft JhengHei"/>
                <a:hlinkClick r:id="rId6">
                  <a:extLst>
                    <a:ext uri="{A12FA001-AC4F-418D-AE19-62706E023703}">
                      <ahyp:hlinkClr xmlns:ahyp="http://schemas.microsoft.com/office/drawing/2018/hyperlinkcolor" val="tx"/>
                    </a:ext>
                  </a:extLst>
                </a:hlinkClick>
              </a:rPr>
              <a:t>https://github.com/adafruit/Adafruit_Python_DHT.git</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240"/>
              </a:spcBef>
              <a:spcAft>
                <a:spcPts val="0"/>
              </a:spcAft>
              <a:buClr>
                <a:srgbClr val="548ED4"/>
              </a:buClr>
              <a:buSzPts val="1680"/>
              <a:buFont typeface="Wingdings" panose="05000000000000000000" pitchFamily="2" charset="2"/>
              <a:buChar char="u"/>
            </a:pP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cd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Adafruit_Python_DHT</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lnSpc>
                <a:spcPct val="100000"/>
              </a:lnSpc>
              <a:spcBef>
                <a:spcPts val="245"/>
              </a:spcBef>
              <a:spcAft>
                <a:spcPts val="0"/>
              </a:spcAft>
              <a:buClr>
                <a:srgbClr val="548ED4"/>
              </a:buClr>
              <a:buSzPts val="1680"/>
              <a:buFont typeface="Wingdings" panose="05000000000000000000" pitchFamily="2" charset="2"/>
              <a:buChar char="u"/>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sudo</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python setup.py install</a:t>
            </a:r>
            <a:endParaRPr dirty="0">
              <a:latin typeface="微軟正黑體" panose="020B0604030504040204" pitchFamily="34" charset="-120"/>
              <a:ea typeface="微軟正黑體" panose="020B0604030504040204" pitchFamily="34" charset="-120"/>
            </a:endParaRPr>
          </a:p>
          <a:p>
            <a:pPr marL="814070" marR="0" lvl="1" indent="-239236" algn="l" rtl="0">
              <a:spcBef>
                <a:spcPts val="600"/>
              </a:spcBef>
              <a:spcAft>
                <a:spcPts val="0"/>
              </a:spcAft>
              <a:buClr>
                <a:srgbClr val="E36C09"/>
              </a:buClr>
              <a:buSzPts val="1663"/>
              <a:buFont typeface="Noto Sans Symbols"/>
              <a:buNone/>
            </a:pPr>
            <a:endParaRPr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lnSpc>
                <a:spcPct val="100000"/>
              </a:lnSpc>
              <a:spcBef>
                <a:spcPts val="60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GPIO</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5" marR="0" lvl="1" indent="-342900" algn="l" rtl="0">
              <a:spcBef>
                <a:spcPts val="315"/>
              </a:spcBef>
              <a:spcAft>
                <a:spcPts val="0"/>
              </a:spcAft>
              <a:buClr>
                <a:srgbClr val="548ED4"/>
              </a:buClr>
              <a:buSzPts val="1680"/>
              <a:buFont typeface="Wingdings" panose="05000000000000000000" pitchFamily="2" charset="2"/>
              <a:buChar char="u"/>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sudo</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pip install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rpi.gpio</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sp>
        <p:nvSpPr>
          <p:cNvPr id="117" name="Google Shape;117;p7"/>
          <p:cNvSpPr txBox="1">
            <a:spLocks noGrp="1"/>
          </p:cNvSpPr>
          <p:nvPr>
            <p:ph type="title"/>
          </p:nvPr>
        </p:nvSpPr>
        <p:spPr>
          <a:xfrm>
            <a:off x="3309239" y="381000"/>
            <a:ext cx="5573522"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err="1">
                <a:latin typeface="Microsoft JhengHei"/>
                <a:ea typeface="Microsoft JhengHei"/>
                <a:cs typeface="Microsoft JhengHei"/>
                <a:sym typeface="Microsoft JhengHei"/>
              </a:rPr>
              <a:t>下載本次實驗函式庫</a:t>
            </a:r>
            <a:endParaRPr dirty="0">
              <a:latin typeface="Microsoft JhengHei"/>
              <a:ea typeface="Microsoft JhengHei"/>
              <a:cs typeface="Microsoft JhengHei"/>
              <a:sym typeface="Microsoft JhengHei"/>
            </a:endParaRPr>
          </a:p>
        </p:txBody>
      </p:sp>
      <p:sp>
        <p:nvSpPr>
          <p:cNvPr id="8" name="Google Shape;183;p12">
            <a:extLst>
              <a:ext uri="{FF2B5EF4-FFF2-40B4-BE49-F238E27FC236}">
                <a16:creationId xmlns:a16="http://schemas.microsoft.com/office/drawing/2014/main" id="{328A97EE-0B7D-4B94-A384-B72753938468}"/>
              </a:ext>
            </a:extLst>
          </p:cNvPr>
          <p:cNvSpPr txBox="1"/>
          <p:nvPr/>
        </p:nvSpPr>
        <p:spPr>
          <a:xfrm>
            <a:off x="30733" y="4717220"/>
            <a:ext cx="11178745" cy="1304829"/>
          </a:xfrm>
          <a:prstGeom prst="rect">
            <a:avLst/>
          </a:prstGeom>
          <a:noFill/>
          <a:ln>
            <a:noFill/>
          </a:ln>
        </p:spPr>
        <p:txBody>
          <a:bodyPr spcFirstLastPara="1" wrap="square" lIns="0" tIns="12050"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sudo</a:t>
            </a:r>
            <a:r>
              <a:rPr lang="en-US" sz="2800" dirty="0">
                <a:solidFill>
                  <a:schemeClr val="dk1"/>
                </a:solidFill>
                <a:latin typeface="Microsoft JhengHei"/>
                <a:ea typeface="Microsoft JhengHei"/>
                <a:cs typeface="Microsoft JhengHei"/>
                <a:sym typeface="Microsoft JhengHei"/>
              </a:rPr>
              <a:t> pip install </a:t>
            </a:r>
            <a:r>
              <a:rPr lang="en-US" sz="2800" dirty="0" err="1">
                <a:solidFill>
                  <a:schemeClr val="dk1"/>
                </a:solidFill>
                <a:latin typeface="Microsoft JhengHei"/>
                <a:ea typeface="Microsoft JhengHei"/>
                <a:cs typeface="Microsoft JhengHei"/>
                <a:sym typeface="Microsoft JhengHei"/>
              </a:rPr>
              <a:t>pyzmq</a:t>
            </a:r>
            <a:endParaRPr sz="2800" dirty="0">
              <a:solidFill>
                <a:schemeClr val="dk1"/>
              </a:solidFill>
              <a:latin typeface="Microsoft JhengHei"/>
              <a:ea typeface="Microsoft JhengHei"/>
              <a:cs typeface="Microsoft JhengHei"/>
              <a:sym typeface="Microsoft JhengHei"/>
            </a:endParaRPr>
          </a:p>
          <a:p>
            <a:pPr marL="0" marR="0" lvl="0" indent="0" algn="l" rtl="0">
              <a:lnSpc>
                <a:spcPct val="100000"/>
              </a:lnSpc>
              <a:spcBef>
                <a:spcPts val="30"/>
              </a:spcBef>
              <a:spcAft>
                <a:spcPts val="0"/>
              </a:spcAft>
              <a:buClr>
                <a:srgbClr val="E36C09"/>
              </a:buClr>
              <a:buSzPts val="2800"/>
              <a:buFont typeface="Noto Sans Symbols"/>
              <a:buNone/>
            </a:pPr>
            <a:endParaRPr lang="zh-TW" altLang="en-US" sz="2800" dirty="0">
              <a:solidFill>
                <a:schemeClr val="dk1"/>
              </a:solidFill>
              <a:latin typeface="Microsoft JhengHei"/>
              <a:ea typeface="Microsoft JhengHei"/>
              <a:cs typeface="Microsoft JhengHei"/>
              <a:sym typeface="Microsoft JhengHei"/>
            </a:endParaRPr>
          </a:p>
          <a:p>
            <a:pPr marL="356870" marR="0" lvl="0" indent="-344805" algn="l" rtl="0">
              <a:lnSpc>
                <a:spcPct val="100000"/>
              </a:lnSpc>
              <a:spcBef>
                <a:spcPts val="0"/>
              </a:spcBef>
              <a:spcAft>
                <a:spcPts val="0"/>
              </a:spcAft>
              <a:buClr>
                <a:srgbClr val="E36C09"/>
              </a:buClr>
              <a:buSzPts val="1663"/>
              <a:buFont typeface="Noto Sans Symbols"/>
              <a:buChar char="◻"/>
            </a:pPr>
            <a:r>
              <a:rPr lang="zh-TW" altLang="en-US" sz="2800" b="0" i="0" u="none" strike="noStrike" cap="none" dirty="0">
                <a:solidFill>
                  <a:schemeClr val="dk1"/>
                </a:solidFill>
                <a:latin typeface="Microsoft JhengHei"/>
                <a:ea typeface="Microsoft JhengHei"/>
                <a:cs typeface="Microsoft JhengHei"/>
                <a:sym typeface="Microsoft JhengHei"/>
              </a:rPr>
              <a:t>程式碼已放在</a:t>
            </a:r>
            <a:r>
              <a:rPr lang="en-US" altLang="zh-TW" sz="2800" b="0" i="0" u="none" strike="noStrike" cap="none" dirty="0">
                <a:solidFill>
                  <a:schemeClr val="dk1"/>
                </a:solidFill>
                <a:latin typeface="Microsoft JhengHei"/>
                <a:ea typeface="Microsoft JhengHei"/>
                <a:cs typeface="Microsoft JhengHei"/>
                <a:sym typeface="Microsoft JhengHei"/>
              </a:rPr>
              <a:t>E3</a:t>
            </a:r>
            <a:endParaRPr lang="zh-TW" altLang="en-US" sz="2800" b="0" i="0" u="none" strike="noStrike" cap="none" dirty="0">
              <a:solidFill>
                <a:schemeClr val="dk1"/>
              </a:solidFill>
              <a:latin typeface="Microsoft JhengHei"/>
              <a:ea typeface="Microsoft JhengHei"/>
              <a:cs typeface="Microsoft JhengHei"/>
              <a:sym typeface="Microsoft JhengHei"/>
            </a:endParaRPr>
          </a:p>
        </p:txBody>
      </p:sp>
    </p:spTree>
    <p:extLst>
      <p:ext uri="{BB962C8B-B14F-4D97-AF65-F5344CB8AC3E}">
        <p14:creationId xmlns:p14="http://schemas.microsoft.com/office/powerpoint/2010/main" val="2601069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grpSp>
        <p:nvGrpSpPr>
          <p:cNvPr id="132" name="Google Shape;132;p9"/>
          <p:cNvGrpSpPr/>
          <p:nvPr/>
        </p:nvGrpSpPr>
        <p:grpSpPr>
          <a:xfrm>
            <a:off x="1" y="0"/>
            <a:ext cx="12191998" cy="6858000"/>
            <a:chOff x="1" y="0"/>
            <a:chExt cx="12191998" cy="6858000"/>
          </a:xfrm>
          <a:blipFill>
            <a:blip r:embed="rId3"/>
            <a:tile tx="0" ty="0" sx="100000" sy="100000" flip="none" algn="tl"/>
          </a:blipFill>
        </p:grpSpPr>
        <p:pic>
          <p:nvPicPr>
            <p:cNvPr id="133" name="Google Shape;133;p9"/>
            <p:cNvPicPr preferRelativeResize="0"/>
            <p:nvPr/>
          </p:nvPicPr>
          <p:blipFill>
            <a:blip r:embed="rId4"/>
            <a:srcRect/>
            <a:stretch/>
          </p:blipFill>
          <p:spPr>
            <a:xfrm>
              <a:off x="1" y="0"/>
              <a:ext cx="12191998" cy="6858000"/>
            </a:xfrm>
            <a:prstGeom prst="rect">
              <a:avLst/>
            </a:prstGeom>
            <a:grpFill/>
            <a:ln>
              <a:noFill/>
            </a:ln>
          </p:spPr>
        </p:pic>
        <p:sp>
          <p:nvSpPr>
            <p:cNvPr id="134" name="Google Shape;134;p9"/>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9"/>
            <p:cNvPicPr preferRelativeResize="0"/>
            <p:nvPr/>
          </p:nvPicPr>
          <p:blipFill rotWithShape="1">
            <a:blip r:embed="rId5">
              <a:alphaModFix/>
            </a:blip>
            <a:srcRect/>
            <a:stretch/>
          </p:blipFill>
          <p:spPr>
            <a:xfrm>
              <a:off x="9927335" y="64007"/>
              <a:ext cx="2203704" cy="935736"/>
            </a:xfrm>
            <a:prstGeom prst="rect">
              <a:avLst/>
            </a:prstGeom>
            <a:grpFill/>
            <a:ln>
              <a:noFill/>
            </a:ln>
          </p:spPr>
        </p:pic>
      </p:grpSp>
      <p:sp>
        <p:nvSpPr>
          <p:cNvPr id="136" name="Google Shape;136;p9"/>
          <p:cNvSpPr txBox="1">
            <a:spLocks noGrp="1"/>
          </p:cNvSpPr>
          <p:nvPr>
            <p:ph type="title"/>
          </p:nvPr>
        </p:nvSpPr>
        <p:spPr>
          <a:xfrm>
            <a:off x="2470912" y="394592"/>
            <a:ext cx="7250177"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溫溼度感測器功能測試</a:t>
            </a:r>
            <a:endParaRPr>
              <a:latin typeface="Microsoft JhengHei"/>
              <a:ea typeface="Microsoft JhengHei"/>
              <a:cs typeface="Microsoft JhengHei"/>
              <a:sym typeface="Microsoft JhengHei"/>
            </a:endParaRPr>
          </a:p>
        </p:txBody>
      </p:sp>
      <p:sp>
        <p:nvSpPr>
          <p:cNvPr id="137" name="Google Shape;137;p9"/>
          <p:cNvSpPr txBox="1"/>
          <p:nvPr/>
        </p:nvSpPr>
        <p:spPr>
          <a:xfrm>
            <a:off x="0" y="1143000"/>
            <a:ext cx="7620000" cy="2411557"/>
          </a:xfrm>
          <a:prstGeom prst="rect">
            <a:avLst/>
          </a:prstGeom>
          <a:noFill/>
          <a:ln>
            <a:noFill/>
          </a:ln>
        </p:spPr>
        <p:txBody>
          <a:bodyPr spcFirstLastPara="1" wrap="square" lIns="0" tIns="107300" rIns="0" bIns="0" anchor="t" anchorCtr="0">
            <a:spAutoFit/>
          </a:bodyPr>
          <a:lstStyle/>
          <a:p>
            <a:pPr marL="356870" marR="0" lvl="0" indent="-344805" algn="l" rtl="0">
              <a:lnSpc>
                <a:spcPct val="100000"/>
              </a:lnSpc>
              <a:spcBef>
                <a:spcPts val="0"/>
              </a:spcBef>
              <a:spcAft>
                <a:spcPts val="0"/>
              </a:spcAft>
              <a:buClr>
                <a:srgbClr val="E36C09"/>
              </a:buClr>
              <a:buSzPts val="1900"/>
              <a:buFont typeface="Noto Sans Symbols"/>
              <a:buChar char="◻"/>
            </a:pPr>
            <a:r>
              <a:rPr lang="en-US" sz="32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執行函式庫提供的測試檔</a:t>
            </a:r>
            <a:endParaRPr sz="32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6" marR="0" lvl="1" indent="-457200" algn="l" rtl="0">
              <a:lnSpc>
                <a:spcPct val="100000"/>
              </a:lnSpc>
              <a:spcBef>
                <a:spcPts val="665"/>
              </a:spcBef>
              <a:spcAft>
                <a:spcPts val="0"/>
              </a:spcAft>
              <a:buClr>
                <a:srgbClr val="548ED4"/>
              </a:buClr>
              <a:buSzPts val="1950"/>
              <a:buFont typeface="Wingdings" panose="05000000000000000000" pitchFamily="2" charset="2"/>
              <a:buChar char="u"/>
            </a:pPr>
            <a:r>
              <a:rPr lang="en-US"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cd </a:t>
            </a:r>
            <a:r>
              <a:rPr lang="en-US" sz="28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Adafruit_Python_DHT</a:t>
            </a:r>
            <a:r>
              <a:rPr lang="en-US"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/examples</a:t>
            </a:r>
            <a:endParaRPr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6466" marR="0" lvl="1" indent="-457200" algn="l" rtl="0">
              <a:lnSpc>
                <a:spcPct val="100000"/>
              </a:lnSpc>
              <a:spcBef>
                <a:spcPts val="675"/>
              </a:spcBef>
              <a:spcAft>
                <a:spcPts val="0"/>
              </a:spcAft>
              <a:buClr>
                <a:srgbClr val="548ED4"/>
              </a:buClr>
              <a:buSzPts val="1950"/>
              <a:buFont typeface="Wingdings" panose="05000000000000000000" pitchFamily="2" charset="2"/>
              <a:buChar char="u"/>
            </a:pPr>
            <a:r>
              <a:rPr lang="en-US" sz="28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sudo</a:t>
            </a:r>
            <a:r>
              <a:rPr lang="en-US"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./AdafruitDHT.py 11 4</a:t>
            </a:r>
            <a:endParaRPr sz="28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155700" marR="0" lvl="2" indent="-229869" algn="l" rtl="0">
              <a:lnSpc>
                <a:spcPct val="100000"/>
              </a:lnSpc>
              <a:spcBef>
                <a:spcPts val="615"/>
              </a:spcBef>
              <a:spcAft>
                <a:spcPts val="0"/>
              </a:spcAft>
              <a:buClr>
                <a:srgbClr val="E36C09"/>
              </a:buClr>
              <a:buSzPts val="1500"/>
              <a:buFont typeface="Noto Sans Symbols"/>
              <a:buChar char="■"/>
            </a:pP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11 為 DHT11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也有</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22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的型號</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a:t>
            </a:r>
            <a:endParaRPr dirty="0">
              <a:latin typeface="微軟正黑體" panose="020B0604030504040204" pitchFamily="34" charset="-120"/>
              <a:ea typeface="微軟正黑體" panose="020B0604030504040204" pitchFamily="34" charset="-120"/>
            </a:endParaRPr>
          </a:p>
          <a:p>
            <a:pPr marL="1155700" marR="0" lvl="2" indent="-229869" algn="l" rtl="0">
              <a:lnSpc>
                <a:spcPct val="100000"/>
              </a:lnSpc>
              <a:spcBef>
                <a:spcPts val="580"/>
              </a:spcBef>
              <a:spcAft>
                <a:spcPts val="0"/>
              </a:spcAft>
              <a:buClr>
                <a:srgbClr val="E36C09"/>
              </a:buClr>
              <a:buSzPts val="1500"/>
              <a:buFont typeface="Noto Sans Symbols"/>
              <a:buChar char="■"/>
            </a:pP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4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為GPIO</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4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也就是Pin</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7)</a:t>
            </a:r>
            <a:endParaRPr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pic>
        <p:nvPicPr>
          <p:cNvPr id="138" name="Google Shape;138;p9"/>
          <p:cNvPicPr preferRelativeResize="0"/>
          <p:nvPr/>
        </p:nvPicPr>
        <p:blipFill rotWithShape="1">
          <a:blip r:embed="rId6">
            <a:alphaModFix/>
          </a:blip>
          <a:srcRect/>
          <a:stretch/>
        </p:blipFill>
        <p:spPr>
          <a:xfrm>
            <a:off x="1266444" y="3810000"/>
            <a:ext cx="9659112" cy="789431"/>
          </a:xfrm>
          <a:prstGeom prst="rect">
            <a:avLst/>
          </a:prstGeom>
          <a:noFill/>
          <a:ln>
            <a:noFill/>
          </a:ln>
        </p:spPr>
      </p:pic>
      <p:sp>
        <p:nvSpPr>
          <p:cNvPr id="139" name="Google Shape;139;p9"/>
          <p:cNvSpPr txBox="1"/>
          <p:nvPr/>
        </p:nvSpPr>
        <p:spPr>
          <a:xfrm>
            <a:off x="7206493" y="5378410"/>
            <a:ext cx="4874260"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rgbClr val="FF0000"/>
                </a:solidFill>
                <a:latin typeface="Microsoft JhengHei"/>
                <a:ea typeface="Microsoft JhengHei"/>
                <a:cs typeface="Microsoft JhengHei"/>
                <a:sym typeface="Microsoft JhengHei"/>
              </a:rPr>
              <a:t>※</a:t>
            </a:r>
            <a:r>
              <a:rPr lang="en-US" sz="1800" dirty="0" err="1">
                <a:solidFill>
                  <a:srgbClr val="FF0000"/>
                </a:solidFill>
                <a:latin typeface="Microsoft JhengHei"/>
                <a:ea typeface="Microsoft JhengHei"/>
                <a:cs typeface="Microsoft JhengHei"/>
                <a:sym typeface="Microsoft JhengHei"/>
              </a:rPr>
              <a:t>若測試結果有任何錯誤或是無結果請先自行檢查溫濕度計模組是否有接線錯誤，待確認後再跟助教反應需更換材料或其他處置</a:t>
            </a:r>
            <a:endParaRPr dirty="0"/>
          </a:p>
        </p:txBody>
      </p:sp>
    </p:spTree>
    <p:extLst>
      <p:ext uri="{BB962C8B-B14F-4D97-AF65-F5344CB8AC3E}">
        <p14:creationId xmlns:p14="http://schemas.microsoft.com/office/powerpoint/2010/main" val="3495401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10"/>
          <p:cNvGrpSpPr/>
          <p:nvPr/>
        </p:nvGrpSpPr>
        <p:grpSpPr>
          <a:xfrm>
            <a:off x="1" y="0"/>
            <a:ext cx="12191998" cy="6858000"/>
            <a:chOff x="1" y="0"/>
            <a:chExt cx="12191998" cy="6858000"/>
          </a:xfrm>
          <a:blipFill>
            <a:blip r:embed="rId3"/>
            <a:tile tx="0" ty="0" sx="100000" sy="100000" flip="none" algn="tl"/>
          </a:blipFill>
        </p:grpSpPr>
        <p:pic>
          <p:nvPicPr>
            <p:cNvPr id="145" name="Google Shape;145;p10"/>
            <p:cNvPicPr preferRelativeResize="0"/>
            <p:nvPr/>
          </p:nvPicPr>
          <p:blipFill>
            <a:blip r:embed="rId4"/>
            <a:srcRect/>
            <a:stretch/>
          </p:blipFill>
          <p:spPr>
            <a:xfrm>
              <a:off x="1" y="0"/>
              <a:ext cx="12191998" cy="6858000"/>
            </a:xfrm>
            <a:prstGeom prst="rect">
              <a:avLst/>
            </a:prstGeom>
            <a:grpFill/>
            <a:ln>
              <a:noFill/>
            </a:ln>
          </p:spPr>
        </p:pic>
        <p:sp>
          <p:nvSpPr>
            <p:cNvPr id="146" name="Google Shape;146;p10"/>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7" name="Google Shape;147;p10"/>
            <p:cNvPicPr preferRelativeResize="0"/>
            <p:nvPr/>
          </p:nvPicPr>
          <p:blipFill rotWithShape="1">
            <a:blip r:embed="rId5">
              <a:alphaModFix/>
            </a:blip>
            <a:srcRect/>
            <a:stretch/>
          </p:blipFill>
          <p:spPr>
            <a:xfrm>
              <a:off x="9927335" y="64007"/>
              <a:ext cx="2203704" cy="935736"/>
            </a:xfrm>
            <a:prstGeom prst="rect">
              <a:avLst/>
            </a:prstGeom>
            <a:grpFill/>
            <a:ln>
              <a:noFill/>
            </a:ln>
          </p:spPr>
        </p:pic>
      </p:grpSp>
      <p:sp>
        <p:nvSpPr>
          <p:cNvPr id="148" name="Google Shape;148;p10"/>
          <p:cNvSpPr txBox="1"/>
          <p:nvPr/>
        </p:nvSpPr>
        <p:spPr>
          <a:xfrm>
            <a:off x="4559300" y="381000"/>
            <a:ext cx="307340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Code 解釋</a:t>
            </a:r>
            <a:endParaRPr sz="4800">
              <a:solidFill>
                <a:srgbClr val="000000"/>
              </a:solidFill>
              <a:latin typeface="Microsoft JhengHei"/>
              <a:ea typeface="Microsoft JhengHei"/>
              <a:cs typeface="Microsoft JhengHei"/>
              <a:sym typeface="Microsoft JhengHei"/>
            </a:endParaRPr>
          </a:p>
        </p:txBody>
      </p:sp>
      <p:pic>
        <p:nvPicPr>
          <p:cNvPr id="149" name="Google Shape;149;p10" descr="一張含有 文字 的圖片&#10;&#10;自動產生的描述"/>
          <p:cNvPicPr preferRelativeResize="0"/>
          <p:nvPr/>
        </p:nvPicPr>
        <p:blipFill rotWithShape="1">
          <a:blip r:embed="rId6">
            <a:alphaModFix/>
          </a:blip>
          <a:srcRect/>
          <a:stretch/>
        </p:blipFill>
        <p:spPr>
          <a:xfrm>
            <a:off x="2380732" y="1590418"/>
            <a:ext cx="7430537" cy="3677163"/>
          </a:xfrm>
          <a:prstGeom prst="rect">
            <a:avLst/>
          </a:prstGeom>
          <a:noFill/>
          <a:ln>
            <a:noFill/>
          </a:ln>
        </p:spPr>
      </p:pic>
    </p:spTree>
    <p:extLst>
      <p:ext uri="{BB962C8B-B14F-4D97-AF65-F5344CB8AC3E}">
        <p14:creationId xmlns:p14="http://schemas.microsoft.com/office/powerpoint/2010/main" val="2740805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13"/>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190" name="Google Shape;190;p13"/>
          <p:cNvGrpSpPr/>
          <p:nvPr/>
        </p:nvGrpSpPr>
        <p:grpSpPr>
          <a:xfrm>
            <a:off x="0" y="0"/>
            <a:ext cx="12192000" cy="6858000"/>
            <a:chOff x="0" y="0"/>
            <a:chExt cx="12192000" cy="6858000"/>
          </a:xfrm>
        </p:grpSpPr>
        <p:pic>
          <p:nvPicPr>
            <p:cNvPr id="191" name="Google Shape;191;p13"/>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192" name="Google Shape;192;p13"/>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3"/>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194" name="Google Shape;194;p13"/>
          <p:cNvSpPr txBox="1">
            <a:spLocks noGrp="1"/>
          </p:cNvSpPr>
          <p:nvPr>
            <p:ph type="title"/>
          </p:nvPr>
        </p:nvSpPr>
        <p:spPr>
          <a:xfrm>
            <a:off x="2966085" y="381000"/>
            <a:ext cx="6259830" cy="75755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本次實驗 Demo</a:t>
            </a:r>
            <a:endParaRPr>
              <a:latin typeface="Microsoft JhengHei"/>
              <a:ea typeface="Microsoft JhengHei"/>
              <a:cs typeface="Microsoft JhengHei"/>
              <a:sym typeface="Microsoft JhengHei"/>
            </a:endParaRPr>
          </a:p>
        </p:txBody>
      </p:sp>
      <p:sp>
        <p:nvSpPr>
          <p:cNvPr id="195" name="Google Shape;195;p13"/>
          <p:cNvSpPr txBox="1"/>
          <p:nvPr/>
        </p:nvSpPr>
        <p:spPr>
          <a:xfrm>
            <a:off x="91693" y="1150975"/>
            <a:ext cx="10969956" cy="5348885"/>
          </a:xfrm>
          <a:prstGeom prst="rect">
            <a:avLst/>
          </a:prstGeom>
          <a:noFill/>
          <a:ln>
            <a:noFill/>
          </a:ln>
        </p:spPr>
        <p:txBody>
          <a:bodyPr spcFirstLastPara="1" wrap="square" lIns="0" tIns="110475"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Q1: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使用助教提供的程式完成一個分散式加法計算的架構</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lnSpc>
                <a:spcPct val="100000"/>
              </a:lnSpc>
              <a:spcBef>
                <a:spcPts val="690"/>
              </a:spcBef>
              <a:spcAft>
                <a:spcPts val="0"/>
              </a:spcAft>
              <a:buClr>
                <a:srgbClr val="548ED4"/>
              </a:buClr>
              <a:buSzPts val="1671"/>
              <a:buFont typeface="Arial" panose="020B0604020202020204" pitchFamily="34" charset="0"/>
              <a:buChar char="•"/>
            </a:pPr>
            <a:r>
              <a:rPr lang="en-US" sz="2400" b="0" i="0" u="none" strike="noStrike" cap="none" dirty="0" err="1">
                <a:solidFill>
                  <a:schemeClr val="tx1"/>
                </a:solidFill>
                <a:latin typeface="微軟正黑體" panose="020B0604030504040204" pitchFamily="34" charset="-120"/>
                <a:ea typeface="微軟正黑體" panose="020B0604030504040204" pitchFamily="34" charset="-120"/>
                <a:cs typeface="Microsoft JhengHei"/>
                <a:sym typeface="Microsoft JhengHei"/>
              </a:rPr>
              <a:t>共要</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同時運行</a:t>
            </a:r>
            <a:r>
              <a:rPr lang="en-US" sz="2400" b="0" i="0" u="none" strike="noStrike" cap="none" dirty="0" err="1">
                <a:solidFill>
                  <a:schemeClr val="tx1"/>
                </a:solidFill>
                <a:latin typeface="微軟正黑體" panose="020B0604030504040204" pitchFamily="34" charset="-120"/>
                <a:ea typeface="微軟正黑體" panose="020B0604030504040204" pitchFamily="34" charset="-120"/>
                <a:cs typeface="Microsoft JhengHei"/>
                <a:sym typeface="Microsoft JhengHei"/>
              </a:rPr>
              <a:t>三個</a:t>
            </a:r>
            <a:r>
              <a:rPr 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 servers </a:t>
            </a:r>
            <a:r>
              <a:rPr lang="en-US" sz="2400" b="0" i="0" u="none" strike="noStrike" cap="none" dirty="0" err="1">
                <a:solidFill>
                  <a:schemeClr val="tx1"/>
                </a:solidFill>
                <a:latin typeface="微軟正黑體" panose="020B0604030504040204" pitchFamily="34" charset="-120"/>
                <a:ea typeface="微軟正黑體" panose="020B0604030504040204" pitchFamily="34" charset="-120"/>
                <a:cs typeface="Microsoft JhengHei"/>
                <a:sym typeface="Microsoft JhengHei"/>
              </a:rPr>
              <a:t>與一個</a:t>
            </a:r>
            <a:r>
              <a:rPr 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 client(</a:t>
            </a:r>
            <a:r>
              <a:rPr lang="zh-TW" alt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共四個</a:t>
            </a:r>
            <a:r>
              <a:rPr lang="en-US" altLang="zh-TW"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Session</a:t>
            </a:r>
            <a:r>
              <a:rPr lang="zh-TW" alt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，先</a:t>
            </a:r>
            <a:r>
              <a:rPr lang="zh-TW" alt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執行</a:t>
            </a:r>
            <a:r>
              <a:rPr lang="en-US" altLang="zh-TW"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servers</a:t>
            </a:r>
            <a:r>
              <a:rPr lang="zh-TW" alt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最後執行</a:t>
            </a:r>
            <a:r>
              <a:rPr lang="en-US" altLang="zh-TW"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client</a:t>
            </a:r>
            <a:r>
              <a:rPr 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a:t>
            </a:r>
            <a:endParaRPr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lnSpc>
                <a:spcPct val="100000"/>
              </a:lnSpc>
              <a:spcBef>
                <a:spcPts val="675"/>
              </a:spcBef>
              <a:spcAft>
                <a:spcPts val="0"/>
              </a:spcAft>
              <a:buClr>
                <a:srgbClr val="548ED4"/>
              </a:buClr>
              <a:buSzPts val="1671"/>
              <a:buFont typeface="Arial" panose="020B0604020202020204" pitchFamily="34" charset="0"/>
              <a:buChar char="•"/>
            </a:pP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Lab2_1_client.py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共會執行</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9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次迴圈</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lnSpc>
                <a:spcPct val="100000"/>
              </a:lnSpc>
              <a:spcBef>
                <a:spcPts val="675"/>
              </a:spcBef>
              <a:spcAft>
                <a:spcPts val="0"/>
              </a:spcAft>
              <a:buClr>
                <a:srgbClr val="548ED4"/>
              </a:buClr>
              <a:buSzPts val="1671"/>
              <a:buFont typeface="Arial" panose="020B0604020202020204" pitchFamily="34" charset="0"/>
              <a:buChar char="•"/>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每一次迴圈亂數產生</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與b</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兩個數值</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介於</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0 ~ 100)</a:t>
            </a:r>
            <a:endParaRPr dirty="0">
              <a:latin typeface="微軟正黑體" panose="020B0604030504040204" pitchFamily="34" charset="-120"/>
              <a:ea typeface="微軟正黑體" panose="020B0604030504040204" pitchFamily="34" charset="-120"/>
            </a:endParaRPr>
          </a:p>
          <a:p>
            <a:pPr marL="812166" marR="0" lvl="1" indent="-342900" algn="l" rtl="0">
              <a:lnSpc>
                <a:spcPct val="100000"/>
              </a:lnSpc>
              <a:spcBef>
                <a:spcPts val="670"/>
              </a:spcBef>
              <a:spcAft>
                <a:spcPts val="0"/>
              </a:spcAft>
              <a:buClr>
                <a:srgbClr val="548ED4"/>
              </a:buClr>
              <a:buSzPts val="1671"/>
              <a:buFont typeface="Arial" panose="020B0604020202020204" pitchFamily="34" charset="0"/>
              <a:buChar char="•"/>
            </a:pP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Lab2_1_client.py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傳輸給</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Lab2_1_server.py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計算，再由</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Server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傳輸回來並顯示在</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terminal上</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155700" marR="0" lvl="2" indent="-229869" algn="l" rtl="0">
              <a:lnSpc>
                <a:spcPct val="100000"/>
              </a:lnSpc>
              <a:spcBef>
                <a:spcPts val="595"/>
              </a:spcBef>
              <a:spcAft>
                <a:spcPts val="0"/>
              </a:spcAft>
              <a:buClr>
                <a:srgbClr val="E36C09"/>
              </a:buClr>
              <a:buSzPts val="1500"/>
              <a:buFont typeface="Noto Sans Symbols"/>
              <a:buChar char="■"/>
            </a:pP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先執行三個</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Lab2_1_server.py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檔，再執行</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Lab2_1_client.py 檔</a:t>
            </a:r>
            <a:endParaRPr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1155700" marR="0" lvl="2" indent="-229869" algn="l" rtl="0">
              <a:lnSpc>
                <a:spcPct val="100000"/>
              </a:lnSpc>
              <a:spcBef>
                <a:spcPts val="595"/>
              </a:spcBef>
              <a:spcAft>
                <a:spcPts val="0"/>
              </a:spcAft>
              <a:buClr>
                <a:srgbClr val="E36C09"/>
              </a:buClr>
              <a:buSzPts val="1500"/>
              <a:buFont typeface="Noto Sans Symbols"/>
              <a:buChar char="■"/>
            </a:pP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每個</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Lab2_1_server.py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都會被平均分配到</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3 個 a, b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數值做計算</a:t>
            </a:r>
            <a:endParaRPr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155700" marR="0" lvl="2" indent="-229869" algn="l" rtl="0">
              <a:spcBef>
                <a:spcPts val="595"/>
              </a:spcBef>
              <a:spcAft>
                <a:spcPts val="0"/>
              </a:spcAft>
              <a:buClr>
                <a:srgbClr val="E36C09"/>
              </a:buClr>
              <a:buSzPts val="1500"/>
              <a:buFont typeface="Noto Sans Symbols"/>
              <a:buChar char="■"/>
            </a:pP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client 、 servers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之間傳遞</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a、b</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兩數字請用</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socket.send_multipart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socket.recv_mulipart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client 、 servers </a:t>
            </a: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之間傳遞運算結果請使用</a:t>
            </a:r>
            <a:endParaRPr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925513" marR="0" lvl="2" indent="57150" algn="l" rtl="0">
              <a:spcBef>
                <a:spcPts val="595"/>
              </a:spcBef>
              <a:spcAft>
                <a:spcPts val="0"/>
              </a:spcAft>
              <a:buNone/>
            </a:pP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socket.send_string</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socket.recv</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a:t>
            </a:r>
            <a:endParaRPr dirty="0">
              <a:latin typeface="微軟正黑體" panose="020B0604030504040204" pitchFamily="34" charset="-120"/>
              <a:ea typeface="微軟正黑體" panose="020B0604030504040204" pitchFamily="34" charset="-120"/>
            </a:endParaRPr>
          </a:p>
          <a:p>
            <a:pPr marL="1155700" marR="0" lvl="2" indent="-229869" algn="l" rtl="0">
              <a:spcBef>
                <a:spcPts val="595"/>
              </a:spcBef>
              <a:spcAft>
                <a:spcPts val="0"/>
              </a:spcAft>
              <a:buClr>
                <a:srgbClr val="E36C09"/>
              </a:buClr>
              <a:buSzPts val="1500"/>
              <a:buFont typeface="Noto Sans Symbols"/>
              <a:buChar char="■"/>
            </a:pPr>
            <a:r>
              <a:rPr lang="en-US" sz="2000" b="0" i="0" u="none" strike="noStrike" cap="none" dirty="0" err="1">
                <a:solidFill>
                  <a:schemeClr val="tx1"/>
                </a:solidFill>
                <a:latin typeface="微軟正黑體" panose="020B0604030504040204" pitchFamily="34" charset="-120"/>
                <a:ea typeface="微軟正黑體" panose="020B0604030504040204" pitchFamily="34" charset="-120"/>
                <a:cs typeface="Microsoft JhengHei"/>
                <a:sym typeface="Microsoft JhengHei"/>
              </a:rPr>
              <a:t>請</a:t>
            </a: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注意變數型態</a:t>
            </a:r>
            <a:r>
              <a:rPr lang="en-US" sz="2000" b="0" i="0" u="none" strike="noStrike" cap="none" dirty="0" err="1">
                <a:solidFill>
                  <a:schemeClr val="tx1"/>
                </a:solidFill>
                <a:latin typeface="微軟正黑體" panose="020B0604030504040204" pitchFamily="34" charset="-120"/>
                <a:ea typeface="微軟正黑體" panose="020B0604030504040204" pitchFamily="34" charset="-120"/>
                <a:cs typeface="Microsoft JhengHei"/>
                <a:sym typeface="Microsoft JhengHei"/>
              </a:rPr>
              <a:t>後再做運算或傳送</a:t>
            </a:r>
            <a:endParaRPr sz="20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pic>
        <p:nvPicPr>
          <p:cNvPr id="200" name="Google Shape;200;p14"/>
          <p:cNvPicPr preferRelativeResize="0"/>
          <p:nvPr/>
        </p:nvPicPr>
        <p:blipFill rotWithShape="1">
          <a:blip r:embed="rId3">
            <a:alphaModFix/>
          </a:blip>
          <a:srcRect/>
          <a:stretch/>
        </p:blipFill>
        <p:spPr>
          <a:xfrm>
            <a:off x="-6220" y="-9145"/>
            <a:ext cx="12192000" cy="6858000"/>
          </a:xfrm>
          <a:prstGeom prst="rect">
            <a:avLst/>
          </a:prstGeom>
          <a:blipFill rotWithShape="1">
            <a:blip r:embed="rId4">
              <a:alphaModFix/>
            </a:blip>
            <a:tile tx="0" ty="0" sx="100000" sy="100000" flip="none" algn="tl"/>
          </a:blipFill>
          <a:ln>
            <a:noFill/>
          </a:ln>
        </p:spPr>
      </p:pic>
      <p:grpSp>
        <p:nvGrpSpPr>
          <p:cNvPr id="201" name="Google Shape;201;p14"/>
          <p:cNvGrpSpPr/>
          <p:nvPr/>
        </p:nvGrpSpPr>
        <p:grpSpPr>
          <a:xfrm>
            <a:off x="6220" y="0"/>
            <a:ext cx="12192000" cy="6858000"/>
            <a:chOff x="0" y="-9145"/>
            <a:chExt cx="12192000" cy="6858000"/>
          </a:xfrm>
          <a:blipFill>
            <a:blip r:embed="rId5"/>
            <a:tile tx="0" ty="0" sx="100000" sy="100000" flip="none" algn="tl"/>
          </a:blipFill>
        </p:grpSpPr>
        <p:pic>
          <p:nvPicPr>
            <p:cNvPr id="202" name="Google Shape;202;p14"/>
            <p:cNvPicPr preferRelativeResize="0"/>
            <p:nvPr/>
          </p:nvPicPr>
          <p:blipFill rotWithShape="1">
            <a:blip r:embed="rId6">
              <a:alphaModFix/>
            </a:blip>
            <a:srcRect/>
            <a:stretch/>
          </p:blipFill>
          <p:spPr>
            <a:xfrm>
              <a:off x="0" y="-9145"/>
              <a:ext cx="12192000" cy="6858000"/>
            </a:xfrm>
            <a:prstGeom prst="rect">
              <a:avLst/>
            </a:prstGeom>
            <a:grpFill/>
            <a:ln>
              <a:noFill/>
            </a:ln>
          </p:spPr>
        </p:pic>
        <p:sp>
          <p:nvSpPr>
            <p:cNvPr id="203" name="Google Shape;203;p14"/>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04" name="Google Shape;204;p14"/>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13" name="Google Shape;213;p14"/>
          <p:cNvSpPr txBox="1"/>
          <p:nvPr/>
        </p:nvSpPr>
        <p:spPr>
          <a:xfrm>
            <a:off x="2966085" y="381000"/>
            <a:ext cx="625983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本次實驗 Demo</a:t>
            </a:r>
            <a:endParaRPr sz="4800">
              <a:solidFill>
                <a:srgbClr val="000000"/>
              </a:solidFill>
              <a:latin typeface="Microsoft JhengHei"/>
              <a:ea typeface="Microsoft JhengHei"/>
              <a:cs typeface="Microsoft JhengHei"/>
              <a:sym typeface="Microsoft JhengHei"/>
            </a:endParaRPr>
          </a:p>
        </p:txBody>
      </p:sp>
      <p:pic>
        <p:nvPicPr>
          <p:cNvPr id="3" name="圖片 2">
            <a:extLst>
              <a:ext uri="{FF2B5EF4-FFF2-40B4-BE49-F238E27FC236}">
                <a16:creationId xmlns:a16="http://schemas.microsoft.com/office/drawing/2014/main" id="{DFAFE5BC-9B51-42F6-9C6E-78CE9993A814}"/>
              </a:ext>
            </a:extLst>
          </p:cNvPr>
          <p:cNvPicPr>
            <a:picLocks noChangeAspect="1"/>
          </p:cNvPicPr>
          <p:nvPr/>
        </p:nvPicPr>
        <p:blipFill>
          <a:blip r:embed="rId8"/>
          <a:stretch>
            <a:fillRect/>
          </a:stretch>
        </p:blipFill>
        <p:spPr>
          <a:xfrm>
            <a:off x="4805705" y="4169990"/>
            <a:ext cx="6259830" cy="2307010"/>
          </a:xfrm>
          <a:prstGeom prst="rect">
            <a:avLst/>
          </a:prstGeom>
        </p:spPr>
      </p:pic>
      <p:pic>
        <p:nvPicPr>
          <p:cNvPr id="5" name="圖片 4">
            <a:extLst>
              <a:ext uri="{FF2B5EF4-FFF2-40B4-BE49-F238E27FC236}">
                <a16:creationId xmlns:a16="http://schemas.microsoft.com/office/drawing/2014/main" id="{60E84CE1-787E-4B4D-80FD-8EBD8C097649}"/>
              </a:ext>
            </a:extLst>
          </p:cNvPr>
          <p:cNvPicPr>
            <a:picLocks noChangeAspect="1"/>
          </p:cNvPicPr>
          <p:nvPr/>
        </p:nvPicPr>
        <p:blipFill>
          <a:blip r:embed="rId9"/>
          <a:stretch>
            <a:fillRect/>
          </a:stretch>
        </p:blipFill>
        <p:spPr>
          <a:xfrm>
            <a:off x="313445" y="1144176"/>
            <a:ext cx="7614876" cy="970610"/>
          </a:xfrm>
          <a:prstGeom prst="rect">
            <a:avLst/>
          </a:prstGeom>
        </p:spPr>
      </p:pic>
      <p:pic>
        <p:nvPicPr>
          <p:cNvPr id="7" name="圖片 6">
            <a:extLst>
              <a:ext uri="{FF2B5EF4-FFF2-40B4-BE49-F238E27FC236}">
                <a16:creationId xmlns:a16="http://schemas.microsoft.com/office/drawing/2014/main" id="{F73B0088-49E3-4123-A906-25BE76F57C94}"/>
              </a:ext>
            </a:extLst>
          </p:cNvPr>
          <p:cNvPicPr>
            <a:picLocks noChangeAspect="1"/>
          </p:cNvPicPr>
          <p:nvPr/>
        </p:nvPicPr>
        <p:blipFill>
          <a:blip r:embed="rId10"/>
          <a:stretch>
            <a:fillRect/>
          </a:stretch>
        </p:blipFill>
        <p:spPr>
          <a:xfrm>
            <a:off x="313445" y="2152023"/>
            <a:ext cx="7614876" cy="956246"/>
          </a:xfrm>
          <a:prstGeom prst="rect">
            <a:avLst/>
          </a:prstGeom>
        </p:spPr>
      </p:pic>
      <p:pic>
        <p:nvPicPr>
          <p:cNvPr id="9" name="圖片 8">
            <a:extLst>
              <a:ext uri="{FF2B5EF4-FFF2-40B4-BE49-F238E27FC236}">
                <a16:creationId xmlns:a16="http://schemas.microsoft.com/office/drawing/2014/main" id="{5B6CA04E-5B31-45A9-A94A-53930E3A73AE}"/>
              </a:ext>
            </a:extLst>
          </p:cNvPr>
          <p:cNvPicPr>
            <a:picLocks noChangeAspect="1"/>
          </p:cNvPicPr>
          <p:nvPr/>
        </p:nvPicPr>
        <p:blipFill>
          <a:blip r:embed="rId11"/>
          <a:stretch>
            <a:fillRect/>
          </a:stretch>
        </p:blipFill>
        <p:spPr>
          <a:xfrm>
            <a:off x="313445" y="3145506"/>
            <a:ext cx="7614876" cy="938700"/>
          </a:xfrm>
          <a:prstGeom prst="rect">
            <a:avLst/>
          </a:prstGeom>
        </p:spPr>
      </p:pic>
      <p:sp>
        <p:nvSpPr>
          <p:cNvPr id="12" name="文字方塊 11">
            <a:extLst>
              <a:ext uri="{FF2B5EF4-FFF2-40B4-BE49-F238E27FC236}">
                <a16:creationId xmlns:a16="http://schemas.microsoft.com/office/drawing/2014/main" id="{7644146F-9D3E-4373-92A2-79C145E81A9C}"/>
              </a:ext>
            </a:extLst>
          </p:cNvPr>
          <p:cNvSpPr txBox="1"/>
          <p:nvPr/>
        </p:nvSpPr>
        <p:spPr>
          <a:xfrm>
            <a:off x="8390467" y="2358969"/>
            <a:ext cx="2845651" cy="461665"/>
          </a:xfrm>
          <a:prstGeom prst="rect">
            <a:avLst/>
          </a:prstGeom>
          <a:noFill/>
        </p:spPr>
        <p:txBody>
          <a:bodyPr wrap="none" rtlCol="0">
            <a:spAutoFit/>
          </a:bodyPr>
          <a:lstStyle/>
          <a:p>
            <a:r>
              <a:rPr lang="en-US" altLang="zh-TW" sz="2400" b="1" dirty="0">
                <a:solidFill>
                  <a:srgbClr val="FF0000"/>
                </a:solidFill>
                <a:latin typeface="微軟正黑體" panose="020B0604030504040204" pitchFamily="34" charset="-120"/>
                <a:ea typeface="微軟正黑體" panose="020B0604030504040204" pitchFamily="34" charset="-120"/>
              </a:rPr>
              <a:t>1. </a:t>
            </a:r>
            <a:r>
              <a:rPr lang="zh-TW" altLang="en-US" sz="2400" b="1" dirty="0">
                <a:solidFill>
                  <a:srgbClr val="FF0000"/>
                </a:solidFill>
                <a:latin typeface="微軟正黑體" panose="020B0604030504040204" pitchFamily="34" charset="-120"/>
                <a:ea typeface="微軟正黑體" panose="020B0604030504040204" pitchFamily="34" charset="-120"/>
              </a:rPr>
              <a:t>先執行</a:t>
            </a:r>
            <a:r>
              <a:rPr lang="en-US" altLang="zh-TW" sz="2400" b="1" dirty="0">
                <a:solidFill>
                  <a:srgbClr val="FF0000"/>
                </a:solidFill>
                <a:latin typeface="微軟正黑體" panose="020B0604030504040204" pitchFamily="34" charset="-120"/>
                <a:ea typeface="微軟正黑體" panose="020B0604030504040204" pitchFamily="34" charset="-120"/>
              </a:rPr>
              <a:t>3</a:t>
            </a:r>
            <a:r>
              <a:rPr lang="zh-TW" altLang="en-US" sz="2400" b="1" dirty="0">
                <a:solidFill>
                  <a:srgbClr val="FF0000"/>
                </a:solidFill>
                <a:latin typeface="微軟正黑體" panose="020B0604030504040204" pitchFamily="34" charset="-120"/>
                <a:ea typeface="微軟正黑體" panose="020B0604030504040204" pitchFamily="34" charset="-120"/>
              </a:rPr>
              <a:t>次</a:t>
            </a:r>
            <a:r>
              <a:rPr lang="en-US" altLang="zh-TW" sz="2400" b="1" dirty="0">
                <a:solidFill>
                  <a:srgbClr val="FF0000"/>
                </a:solidFill>
                <a:latin typeface="微軟正黑體" panose="020B0604030504040204" pitchFamily="34" charset="-120"/>
                <a:ea typeface="微軟正黑體" panose="020B0604030504040204" pitchFamily="34" charset="-120"/>
              </a:rPr>
              <a:t>server</a:t>
            </a:r>
            <a:endParaRPr lang="zh-TW" altLang="en-US" sz="2400" b="1" dirty="0">
              <a:solidFill>
                <a:srgbClr val="FF0000"/>
              </a:solidFill>
              <a:latin typeface="微軟正黑體" panose="020B0604030504040204" pitchFamily="34" charset="-120"/>
              <a:ea typeface="微軟正黑體" panose="020B0604030504040204" pitchFamily="34" charset="-120"/>
            </a:endParaRPr>
          </a:p>
        </p:txBody>
      </p:sp>
      <p:sp>
        <p:nvSpPr>
          <p:cNvPr id="27" name="文字方塊 26">
            <a:extLst>
              <a:ext uri="{FF2B5EF4-FFF2-40B4-BE49-F238E27FC236}">
                <a16:creationId xmlns:a16="http://schemas.microsoft.com/office/drawing/2014/main" id="{D053D117-53AC-4EE0-911F-E3D23377F0AC}"/>
              </a:ext>
            </a:extLst>
          </p:cNvPr>
          <p:cNvSpPr txBox="1"/>
          <p:nvPr/>
        </p:nvSpPr>
        <p:spPr>
          <a:xfrm>
            <a:off x="1525411" y="5138829"/>
            <a:ext cx="2749471" cy="461665"/>
          </a:xfrm>
          <a:prstGeom prst="rect">
            <a:avLst/>
          </a:prstGeom>
          <a:noFill/>
        </p:spPr>
        <p:txBody>
          <a:bodyPr wrap="none" rtlCol="0">
            <a:spAutoFit/>
          </a:bodyPr>
          <a:lstStyle/>
          <a:p>
            <a:r>
              <a:rPr lang="en-US" altLang="zh-TW" sz="2400" b="1" dirty="0">
                <a:solidFill>
                  <a:srgbClr val="FF0000"/>
                </a:solidFill>
                <a:latin typeface="微軟正黑體" panose="020B0604030504040204" pitchFamily="34" charset="-120"/>
                <a:ea typeface="微軟正黑體" panose="020B0604030504040204" pitchFamily="34" charset="-120"/>
              </a:rPr>
              <a:t>2. </a:t>
            </a:r>
            <a:r>
              <a:rPr lang="zh-TW" altLang="en-US" sz="2400" b="1" dirty="0">
                <a:solidFill>
                  <a:srgbClr val="FF0000"/>
                </a:solidFill>
                <a:latin typeface="微軟正黑體" panose="020B0604030504040204" pitchFamily="34" charset="-120"/>
                <a:ea typeface="微軟正黑體" panose="020B0604030504040204" pitchFamily="34" charset="-120"/>
              </a:rPr>
              <a:t>再執行</a:t>
            </a:r>
            <a:r>
              <a:rPr lang="en-US" altLang="zh-TW" sz="2400" b="1" dirty="0">
                <a:solidFill>
                  <a:srgbClr val="FF0000"/>
                </a:solidFill>
                <a:latin typeface="微軟正黑體" panose="020B0604030504040204" pitchFamily="34" charset="-120"/>
                <a:ea typeface="微軟正黑體" panose="020B0604030504040204" pitchFamily="34" charset="-120"/>
              </a:rPr>
              <a:t>1</a:t>
            </a:r>
            <a:r>
              <a:rPr lang="zh-TW" altLang="en-US" sz="2400" b="1" dirty="0">
                <a:solidFill>
                  <a:srgbClr val="FF0000"/>
                </a:solidFill>
                <a:latin typeface="微軟正黑體" panose="020B0604030504040204" pitchFamily="34" charset="-120"/>
                <a:ea typeface="微軟正黑體" panose="020B0604030504040204" pitchFamily="34" charset="-120"/>
              </a:rPr>
              <a:t>次</a:t>
            </a:r>
            <a:r>
              <a:rPr lang="en-US" altLang="zh-TW" sz="2400" b="1" dirty="0">
                <a:solidFill>
                  <a:srgbClr val="FF0000"/>
                </a:solidFill>
                <a:latin typeface="微軟正黑體" panose="020B0604030504040204" pitchFamily="34" charset="-120"/>
                <a:ea typeface="微軟正黑體" panose="020B0604030504040204" pitchFamily="34" charset="-120"/>
              </a:rPr>
              <a:t>client</a:t>
            </a:r>
            <a:endParaRPr lang="zh-TW" altLang="en-US" sz="2400" b="1" dirty="0">
              <a:solidFill>
                <a:srgbClr val="FF0000"/>
              </a:solidFill>
              <a:latin typeface="微軟正黑體" panose="020B0604030504040204" pitchFamily="34" charset="-120"/>
              <a:ea typeface="微軟正黑體" panose="020B0604030504040204" pitchFamily="34"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15"/>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219" name="Google Shape;219;p15"/>
          <p:cNvGrpSpPr/>
          <p:nvPr/>
        </p:nvGrpSpPr>
        <p:grpSpPr>
          <a:xfrm>
            <a:off x="0" y="0"/>
            <a:ext cx="12192000" cy="6858000"/>
            <a:chOff x="0" y="0"/>
            <a:chExt cx="12192000" cy="6858000"/>
          </a:xfrm>
          <a:blipFill>
            <a:blip r:embed="rId5"/>
            <a:tile tx="0" ty="0" sx="100000" sy="100000" flip="none" algn="tl"/>
          </a:blipFill>
        </p:grpSpPr>
        <p:pic>
          <p:nvPicPr>
            <p:cNvPr id="220" name="Google Shape;220;p15"/>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21" name="Google Shape;221;p1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22" name="Google Shape;222;p15"/>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23" name="Google Shape;223;p15"/>
          <p:cNvSpPr txBox="1"/>
          <p:nvPr/>
        </p:nvSpPr>
        <p:spPr>
          <a:xfrm>
            <a:off x="0" y="1193147"/>
            <a:ext cx="11573510" cy="2235853"/>
          </a:xfrm>
          <a:prstGeom prst="rect">
            <a:avLst/>
          </a:prstGeom>
          <a:noFill/>
          <a:ln>
            <a:noFill/>
          </a:ln>
        </p:spPr>
        <p:txBody>
          <a:bodyPr spcFirstLastPara="1" wrap="square" lIns="0" tIns="12050"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如果出現下圖的</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Error</a:t>
            </a:r>
            <a:endParaRPr dirty="0">
              <a:latin typeface="微軟正黑體" panose="020B0604030504040204" pitchFamily="34" charset="-120"/>
              <a:ea typeface="微軟正黑體" panose="020B0604030504040204" pitchFamily="34" charset="-120"/>
            </a:endParaRPr>
          </a:p>
          <a:p>
            <a:pPr marL="814070" marR="0" lvl="1" indent="-344804" algn="l" rtl="0">
              <a:lnSpc>
                <a:spcPct val="150000"/>
              </a:lnSpc>
              <a:spcBef>
                <a:spcPts val="95"/>
              </a:spcBef>
              <a:spcAft>
                <a:spcPts val="0"/>
              </a:spcAft>
              <a:buClr>
                <a:srgbClr val="E36C09"/>
              </a:buClr>
              <a:buSzPts val="1425"/>
              <a:buFont typeface="Noto Sans Symbols"/>
              <a:buChar char="◻"/>
            </a:pP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1.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請重新開啟</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SSH </a:t>
            </a:r>
            <a:endParaRPr dirty="0">
              <a:latin typeface="微軟正黑體" panose="020B0604030504040204" pitchFamily="34" charset="-120"/>
              <a:ea typeface="微軟正黑體" panose="020B0604030504040204" pitchFamily="34" charset="-120"/>
            </a:endParaRPr>
          </a:p>
          <a:p>
            <a:pPr marL="814070" marR="0" lvl="1" indent="-344804" algn="l" rtl="0">
              <a:lnSpc>
                <a:spcPct val="150000"/>
              </a:lnSpc>
              <a:spcBef>
                <a:spcPts val="95"/>
              </a:spcBef>
              <a:spcAft>
                <a:spcPts val="0"/>
              </a:spcAft>
              <a:buClr>
                <a:srgbClr val="E36C09"/>
              </a:buClr>
              <a:buSzPts val="1425"/>
              <a:buFont typeface="Noto Sans Symbols"/>
              <a:buChar char="◻"/>
            </a:pP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2.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或將</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Lab2_1_client.py、Lab2_1_server.py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中的</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socket port </a:t>
            </a:r>
            <a:r>
              <a:rPr lang="en-US" sz="24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修該成其他數字</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239236" algn="l" rtl="0">
              <a:lnSpc>
                <a:spcPct val="100000"/>
              </a:lnSpc>
              <a:spcBef>
                <a:spcPts val="95"/>
              </a:spcBef>
              <a:spcAft>
                <a:spcPts val="0"/>
              </a:spcAft>
              <a:buClr>
                <a:srgbClr val="E36C09"/>
              </a:buClr>
              <a:buSzPts val="1663"/>
              <a:buFont typeface="Noto Sans Symbols"/>
              <a:buNone/>
            </a:pPr>
            <a:endParaRPr sz="2800" dirty="0">
              <a:solidFill>
                <a:schemeClr val="dk1"/>
              </a:solidFill>
              <a:latin typeface="Microsoft JhengHei"/>
              <a:ea typeface="Microsoft JhengHei"/>
              <a:cs typeface="Microsoft JhengHei"/>
              <a:sym typeface="Microsoft JhengHei"/>
            </a:endParaRPr>
          </a:p>
        </p:txBody>
      </p:sp>
      <p:grpSp>
        <p:nvGrpSpPr>
          <p:cNvPr id="7" name="群組 6">
            <a:extLst>
              <a:ext uri="{FF2B5EF4-FFF2-40B4-BE49-F238E27FC236}">
                <a16:creationId xmlns:a16="http://schemas.microsoft.com/office/drawing/2014/main" id="{E3B41831-2773-483A-A17B-C35BBED13A4B}"/>
              </a:ext>
            </a:extLst>
          </p:cNvPr>
          <p:cNvGrpSpPr/>
          <p:nvPr/>
        </p:nvGrpSpPr>
        <p:grpSpPr>
          <a:xfrm>
            <a:off x="1608666" y="3483203"/>
            <a:ext cx="9028853" cy="2051304"/>
            <a:chOff x="1608666" y="3483203"/>
            <a:chExt cx="9028853" cy="2051304"/>
          </a:xfrm>
        </p:grpSpPr>
        <p:pic>
          <p:nvPicPr>
            <p:cNvPr id="224" name="Google Shape;224;p15"/>
            <p:cNvPicPr preferRelativeResize="0"/>
            <p:nvPr/>
          </p:nvPicPr>
          <p:blipFill rotWithShape="1">
            <a:blip r:embed="rId8">
              <a:alphaModFix/>
            </a:blip>
            <a:srcRect l="596"/>
            <a:stretch/>
          </p:blipFill>
          <p:spPr>
            <a:xfrm>
              <a:off x="1608666" y="3483203"/>
              <a:ext cx="9028853" cy="2051304"/>
            </a:xfrm>
            <a:prstGeom prst="rect">
              <a:avLst/>
            </a:prstGeom>
            <a:noFill/>
            <a:ln>
              <a:noFill/>
            </a:ln>
          </p:spPr>
        </p:pic>
        <p:pic>
          <p:nvPicPr>
            <p:cNvPr id="3" name="圖片 2">
              <a:extLst>
                <a:ext uri="{FF2B5EF4-FFF2-40B4-BE49-F238E27FC236}">
                  <a16:creationId xmlns:a16="http://schemas.microsoft.com/office/drawing/2014/main" id="{BEF89786-5090-45C9-89A5-128976782511}"/>
                </a:ext>
              </a:extLst>
            </p:cNvPr>
            <p:cNvPicPr>
              <a:picLocks noChangeAspect="1"/>
            </p:cNvPicPr>
            <p:nvPr/>
          </p:nvPicPr>
          <p:blipFill rotWithShape="1">
            <a:blip r:embed="rId9"/>
            <a:srcRect t="12912" b="26814"/>
            <a:stretch/>
          </p:blipFill>
          <p:spPr>
            <a:xfrm>
              <a:off x="5310561" y="3507795"/>
              <a:ext cx="3159283" cy="209788"/>
            </a:xfrm>
            <a:prstGeom prst="rect">
              <a:avLst/>
            </a:prstGeom>
          </p:spPr>
        </p:pic>
        <p:pic>
          <p:nvPicPr>
            <p:cNvPr id="5" name="圖片 4">
              <a:extLst>
                <a:ext uri="{FF2B5EF4-FFF2-40B4-BE49-F238E27FC236}">
                  <a16:creationId xmlns:a16="http://schemas.microsoft.com/office/drawing/2014/main" id="{02A09B1F-0B42-46E4-A4CE-BBDEB18C27B2}"/>
                </a:ext>
              </a:extLst>
            </p:cNvPr>
            <p:cNvPicPr>
              <a:picLocks noChangeAspect="1"/>
            </p:cNvPicPr>
            <p:nvPr/>
          </p:nvPicPr>
          <p:blipFill rotWithShape="1">
            <a:blip r:embed="rId9"/>
            <a:srcRect l="41338" t="-9929"/>
            <a:stretch/>
          </p:blipFill>
          <p:spPr>
            <a:xfrm>
              <a:off x="2531533" y="3927888"/>
              <a:ext cx="1397000" cy="272277"/>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pic>
        <p:nvPicPr>
          <p:cNvPr id="58" name="Google Shape;58;p2"/>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59" name="Google Shape;59;p2"/>
          <p:cNvGrpSpPr/>
          <p:nvPr/>
        </p:nvGrpSpPr>
        <p:grpSpPr>
          <a:xfrm>
            <a:off x="0" y="0"/>
            <a:ext cx="12192000" cy="6858000"/>
            <a:chOff x="0" y="0"/>
            <a:chExt cx="12192000" cy="6858000"/>
          </a:xfrm>
        </p:grpSpPr>
        <p:pic>
          <p:nvPicPr>
            <p:cNvPr id="60" name="Google Shape;60;p2"/>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61" name="Google Shape;61;p2"/>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2"/>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63" name="Google Shape;63;p2"/>
          <p:cNvSpPr txBox="1">
            <a:spLocks noGrp="1"/>
          </p:cNvSpPr>
          <p:nvPr>
            <p:ph type="title"/>
          </p:nvPr>
        </p:nvSpPr>
        <p:spPr>
          <a:xfrm>
            <a:off x="4235831" y="381000"/>
            <a:ext cx="3720339"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ØMQ 介紹</a:t>
            </a:r>
            <a:endParaRPr/>
          </a:p>
        </p:txBody>
      </p:sp>
      <p:sp>
        <p:nvSpPr>
          <p:cNvPr id="64" name="Google Shape;64;p2"/>
          <p:cNvSpPr txBox="1"/>
          <p:nvPr/>
        </p:nvSpPr>
        <p:spPr>
          <a:xfrm>
            <a:off x="0" y="1371600"/>
            <a:ext cx="10718165" cy="3561873"/>
          </a:xfrm>
          <a:prstGeom prst="rect">
            <a:avLst/>
          </a:prstGeom>
          <a:noFill/>
          <a:ln>
            <a:noFill/>
          </a:ln>
        </p:spPr>
        <p:txBody>
          <a:bodyPr spcFirstLastPara="1" wrap="square" lIns="0" tIns="111125"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a:solidFill>
                  <a:schemeClr val="dk1"/>
                </a:solidFill>
                <a:latin typeface="Microsoft JhengHei"/>
                <a:ea typeface="Microsoft JhengHei"/>
                <a:cs typeface="Microsoft JhengHei"/>
                <a:sym typeface="Microsoft JhengHei"/>
              </a:rPr>
              <a:t>ØMQ (也拼寫作ZeroMQ，0MQ 或 ZMQ)</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5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ZeroMQ</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是由</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iMatix</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公司和大量貢獻者組成的社群共同開發</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是一個非同步網路</a:t>
            </a:r>
            <a:r>
              <a:rPr lang="zh-TW" altLang="en-US" sz="2800" dirty="0">
                <a:solidFill>
                  <a:schemeClr val="dk1"/>
                </a:solidFill>
                <a:latin typeface="Microsoft JhengHei"/>
                <a:ea typeface="Microsoft JhengHei"/>
                <a:cs typeface="Microsoft JhengHei"/>
                <a:sym typeface="Microsoft JhengHei"/>
              </a:rPr>
              <a:t>函式</a:t>
            </a:r>
            <a:r>
              <a:rPr lang="en-US" sz="2800" dirty="0" err="1">
                <a:solidFill>
                  <a:schemeClr val="dk1"/>
                </a:solidFill>
                <a:latin typeface="Microsoft JhengHei"/>
                <a:ea typeface="Microsoft JhengHei"/>
                <a:cs typeface="Microsoft JhengHei"/>
                <a:sym typeface="Microsoft JhengHei"/>
              </a:rPr>
              <a:t>庫，提供</a:t>
            </a:r>
            <a:r>
              <a:rPr lang="en-US" sz="2800" dirty="0">
                <a:solidFill>
                  <a:schemeClr val="dk1"/>
                </a:solidFill>
                <a:latin typeface="Microsoft JhengHei"/>
                <a:ea typeface="Microsoft JhengHei"/>
                <a:cs typeface="Microsoft JhengHei"/>
                <a:sym typeface="Microsoft JhengHei"/>
              </a:rPr>
              <a:t> IPC、TCP </a:t>
            </a:r>
            <a:r>
              <a:rPr lang="en-US" sz="2800" dirty="0" err="1">
                <a:solidFill>
                  <a:schemeClr val="dk1"/>
                </a:solidFill>
                <a:latin typeface="Microsoft JhengHei"/>
                <a:ea typeface="Microsoft JhengHei"/>
                <a:cs typeface="Microsoft JhengHei"/>
                <a:sym typeface="Microsoft JhengHei"/>
              </a:rPr>
              <a:t>等通訊方式</a:t>
            </a:r>
            <a:endParaRPr sz="2800" dirty="0">
              <a:solidFill>
                <a:schemeClr val="dk1"/>
              </a:solidFill>
              <a:latin typeface="Microsoft JhengHei"/>
              <a:ea typeface="Microsoft JhengHei"/>
              <a:cs typeface="Microsoft JhengHei"/>
              <a:sym typeface="Microsoft JhengHei"/>
            </a:endParaRPr>
          </a:p>
          <a:p>
            <a:pPr marL="356870" marR="5080" lvl="0" indent="-344805" algn="l" rtl="0">
              <a:lnSpc>
                <a:spcPct val="150000"/>
              </a:lnSpc>
              <a:spcBef>
                <a:spcPts val="89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就像是一個更多功能的</a:t>
            </a:r>
            <a:r>
              <a:rPr lang="en-US" sz="2800" dirty="0">
                <a:solidFill>
                  <a:schemeClr val="dk1"/>
                </a:solidFill>
                <a:latin typeface="Microsoft JhengHei"/>
                <a:ea typeface="Microsoft JhengHei"/>
                <a:cs typeface="Microsoft JhengHei"/>
                <a:sym typeface="Microsoft JhengHei"/>
              </a:rPr>
              <a:t> socket </a:t>
            </a:r>
            <a:r>
              <a:rPr lang="en-US" sz="2800" dirty="0" err="1">
                <a:solidFill>
                  <a:schemeClr val="dk1"/>
                </a:solidFill>
                <a:latin typeface="Microsoft JhengHei"/>
                <a:ea typeface="Microsoft JhengHei"/>
                <a:cs typeface="Microsoft JhengHei"/>
                <a:sym typeface="Microsoft JhengHei"/>
              </a:rPr>
              <a:t>library，也可以說是</a:t>
            </a:r>
            <a:r>
              <a:rPr lang="en-US" sz="2800" dirty="0">
                <a:solidFill>
                  <a:schemeClr val="dk1"/>
                </a:solidFill>
                <a:latin typeface="Microsoft JhengHei"/>
                <a:ea typeface="Microsoft JhengHei"/>
                <a:cs typeface="Microsoft JhengHei"/>
                <a:sym typeface="Microsoft JhengHei"/>
              </a:rPr>
              <a:t> mailboxes  with routing</a:t>
            </a:r>
            <a:endParaRPr sz="28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16"/>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230" name="Google Shape;230;p16"/>
          <p:cNvGrpSpPr/>
          <p:nvPr/>
        </p:nvGrpSpPr>
        <p:grpSpPr>
          <a:xfrm>
            <a:off x="0" y="10510"/>
            <a:ext cx="12192000" cy="6858000"/>
            <a:chOff x="0" y="0"/>
            <a:chExt cx="12192000" cy="6858000"/>
          </a:xfrm>
        </p:grpSpPr>
        <p:pic>
          <p:nvPicPr>
            <p:cNvPr id="231" name="Google Shape;231;p16"/>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232" name="Google Shape;232;p1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33" name="Google Shape;233;p16"/>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234" name="Google Shape;234;p16"/>
          <p:cNvSpPr txBox="1"/>
          <p:nvPr/>
        </p:nvSpPr>
        <p:spPr>
          <a:xfrm>
            <a:off x="2966085" y="381000"/>
            <a:ext cx="625983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dirty="0" err="1">
                <a:solidFill>
                  <a:srgbClr val="000000"/>
                </a:solidFill>
                <a:latin typeface="Microsoft JhengHei"/>
                <a:ea typeface="Microsoft JhengHei"/>
                <a:cs typeface="Microsoft JhengHei"/>
                <a:sym typeface="Microsoft JhengHei"/>
              </a:rPr>
              <a:t>本次實驗</a:t>
            </a:r>
            <a:r>
              <a:rPr lang="en-US" sz="4800" dirty="0">
                <a:solidFill>
                  <a:srgbClr val="000000"/>
                </a:solidFill>
                <a:latin typeface="Microsoft JhengHei"/>
                <a:ea typeface="Microsoft JhengHei"/>
                <a:cs typeface="Microsoft JhengHei"/>
                <a:sym typeface="Microsoft JhengHei"/>
              </a:rPr>
              <a:t> Demo</a:t>
            </a:r>
            <a:endParaRPr sz="4800" dirty="0">
              <a:solidFill>
                <a:srgbClr val="000000"/>
              </a:solidFill>
              <a:latin typeface="Microsoft JhengHei"/>
              <a:ea typeface="Microsoft JhengHei"/>
              <a:cs typeface="Microsoft JhengHei"/>
              <a:sym typeface="Microsoft JhengHei"/>
            </a:endParaRPr>
          </a:p>
        </p:txBody>
      </p:sp>
      <p:sp>
        <p:nvSpPr>
          <p:cNvPr id="235" name="Google Shape;235;p16"/>
          <p:cNvSpPr txBox="1"/>
          <p:nvPr/>
        </p:nvSpPr>
        <p:spPr>
          <a:xfrm>
            <a:off x="0" y="1334708"/>
            <a:ext cx="11811000" cy="5523292"/>
          </a:xfrm>
          <a:prstGeom prst="rect">
            <a:avLst/>
          </a:prstGeom>
          <a:noFill/>
          <a:ln>
            <a:noFill/>
          </a:ln>
        </p:spPr>
        <p:txBody>
          <a:bodyPr spcFirstLastPara="1" wrap="square" lIns="0" tIns="110475"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Q2: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使用助教提供的程式實現</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Pub/Sub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模式訂閱來自助教的溫溼度數值</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lvl="1" indent="-342900">
              <a:spcBef>
                <a:spcPts val="785"/>
              </a:spcBef>
              <a:buClr>
                <a:srgbClr val="548ED4"/>
              </a:buClr>
              <a:buSzPts val="165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根據助教提供的</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Lab2_2</a:t>
            </a:r>
            <a:r>
              <a:rPr lang="en-US" altLang="zh-TW"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_client</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.py</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及</a:t>
            </a:r>
            <a:r>
              <a:rPr lang="en-US" altLang="zh-TW"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Lab2_2_server.py </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並自行完成</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spcBef>
                <a:spcPts val="785"/>
              </a:spcBef>
              <a:spcAft>
                <a:spcPts val="0"/>
              </a:spcAft>
              <a:buClr>
                <a:srgbClr val="548ED4"/>
              </a:buClr>
              <a:buSzPts val="1650"/>
              <a:buFont typeface="Wingdings" panose="05000000000000000000" pitchFamily="2" charset="2"/>
              <a:buChar char="p"/>
            </a:pP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connect</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及</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bind</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函式修改為自己</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server</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的</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IP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位置</a:t>
            </a:r>
            <a:r>
              <a:rPr lang="zh-TW" alt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192.168.xxx.xxx:5556  </a:t>
            </a:r>
          </a:p>
          <a:p>
            <a:pPr marL="469266" lvl="3">
              <a:spcBef>
                <a:spcPts val="785"/>
              </a:spcBef>
              <a:buClr>
                <a:srgbClr val="548ED4"/>
              </a:buClr>
              <a:buSzPts val="1650"/>
            </a:pPr>
            <a:r>
              <a:rPr lang="en-US" sz="2400"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a:t>
            </a:r>
            <a:r>
              <a:rPr lang="zh-TW" alt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使用</a:t>
            </a:r>
            <a:r>
              <a:rPr lang="en-US" altLang="zh-TW"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ifconfig</a:t>
            </a:r>
            <a:r>
              <a:rPr lang="zh-TW" altLang="en-US"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指令查詢</a:t>
            </a:r>
            <a:r>
              <a:rPr lang="en-US" altLang="zh-TW" sz="2400" b="0" i="0" u="none" strike="noStrike" cap="none" dirty="0">
                <a:solidFill>
                  <a:schemeClr val="tx1"/>
                </a:solidFill>
                <a:latin typeface="微軟正黑體" panose="020B0604030504040204" pitchFamily="34" charset="-120"/>
                <a:ea typeface="微軟正黑體" panose="020B0604030504040204" pitchFamily="34" charset="-120"/>
                <a:cs typeface="Microsoft JhengHei"/>
                <a:sym typeface="Microsoft JhengHei"/>
              </a:rPr>
              <a:t>IP)</a:t>
            </a:r>
            <a:endParaRPr dirty="0">
              <a:latin typeface="微軟正黑體" panose="020B0604030504040204" pitchFamily="34" charset="-120"/>
              <a:ea typeface="微軟正黑體" panose="020B0604030504040204" pitchFamily="34" charset="-120"/>
            </a:endParaRPr>
          </a:p>
          <a:p>
            <a:pPr marL="812166" marR="0" lvl="1" indent="-342900" algn="l" rtl="0">
              <a:spcBef>
                <a:spcPts val="785"/>
              </a:spcBef>
              <a:spcAft>
                <a:spcPts val="0"/>
              </a:spcAft>
              <a:buClr>
                <a:srgbClr val="548ED4"/>
              </a:buClr>
              <a:buSzPts val="165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同時訂閱且接收溫度跟濕度</a:t>
            </a:r>
            <a:endPar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spcBef>
                <a:spcPts val="785"/>
              </a:spcBef>
              <a:spcAft>
                <a:spcPts val="0"/>
              </a:spcAft>
              <a:buClr>
                <a:srgbClr val="548ED4"/>
              </a:buClr>
              <a:buSzPts val="1650"/>
              <a:buFont typeface="Wingdings" panose="05000000000000000000" pitchFamily="2" charset="2"/>
              <a:buChar char="p"/>
            </a:pPr>
            <a:r>
              <a:rPr lang="zh-TW" alt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先執行</a:t>
            </a:r>
            <a:r>
              <a:rPr lang="en-US" altLang="zh-TW"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server</a:t>
            </a:r>
            <a:r>
              <a:rPr lang="zh-TW" alt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，再執行</a:t>
            </a:r>
            <a:r>
              <a:rPr lang="en-US" altLang="zh-TW"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client</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spcBef>
                <a:spcPts val="785"/>
              </a:spcBef>
              <a:spcAft>
                <a:spcPts val="0"/>
              </a:spcAft>
              <a:buClr>
                <a:srgbClr val="548ED4"/>
              </a:buClr>
              <a:buSzPts val="165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server端的輸出格式</a:t>
            </a:r>
            <a:r>
              <a:rPr lang="zh-TW" alt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為</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269365" marR="0" lvl="2" indent="-342900" algn="l" rtl="0">
              <a:spcBef>
                <a:spcPts val="665"/>
              </a:spcBef>
              <a:spcAft>
                <a:spcPts val="0"/>
              </a:spcAft>
              <a:buClr>
                <a:srgbClr val="E36C09"/>
              </a:buClr>
              <a:buSzPts val="1393"/>
              <a:buFont typeface="Wingdings" panose="05000000000000000000" pitchFamily="2" charset="2"/>
              <a:buChar char="p"/>
            </a:pP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temp </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%d" % (temp))</a:t>
            </a:r>
            <a:endParaRPr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269365" marR="0" lvl="2" indent="-342900" algn="l" rtl="0">
              <a:spcBef>
                <a:spcPts val="675"/>
              </a:spcBef>
              <a:spcAft>
                <a:spcPts val="0"/>
              </a:spcAft>
              <a:buClr>
                <a:srgbClr val="E36C09"/>
              </a:buClr>
              <a:buSzPts val="1393"/>
              <a:buFont typeface="Wingdings" panose="05000000000000000000" pitchFamily="2" charset="2"/>
              <a:buChar char="p"/>
            </a:pPr>
            <a:r>
              <a:rPr lang="en-US" sz="20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socket.send</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rPr>
              <a:t>humidity </a:t>
            </a:r>
            <a:r>
              <a:rPr lang="en-US" sz="20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%d" % (humidity))</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spcBef>
                <a:spcPts val="785"/>
              </a:spcBef>
              <a:spcAft>
                <a:spcPts val="0"/>
              </a:spcAft>
              <a:buClr>
                <a:srgbClr val="548ED4"/>
              </a:buClr>
              <a:buSzPts val="1650"/>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溫度和濕度各收</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10 </a:t>
            </a: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筆資料後做平均並將結果印出</a:t>
            </a:r>
            <a:endParaRPr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269365" marR="0" lvl="2" indent="-342900" algn="l" rtl="0">
              <a:spcBef>
                <a:spcPts val="785"/>
              </a:spcBef>
              <a:spcAft>
                <a:spcPts val="0"/>
              </a:spcAft>
              <a:buClr>
                <a:srgbClr val="E36C09"/>
              </a:buClr>
              <a:buSzPts val="1375"/>
              <a:buFont typeface="Wingdings" panose="05000000000000000000" pitchFamily="2" charset="2"/>
              <a:buChar char="p"/>
            </a:pPr>
            <a:r>
              <a:rPr lang="en-US" sz="2000" b="0" i="0" u="none" strike="noStrike" cap="none"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請顯示每一次接收的溫度和濕度數據</a:t>
            </a:r>
            <a:endParaRPr sz="2000" b="0" i="0" u="none" strike="noStrike" cap="none" dirty="0">
              <a:solidFill>
                <a:srgbClr val="FF0000"/>
              </a:solidFill>
              <a:latin typeface="微軟正黑體" panose="020B0604030504040204" pitchFamily="34" charset="-120"/>
              <a:ea typeface="微軟正黑體" panose="020B0604030504040204" pitchFamily="34" charset="-120"/>
              <a:cs typeface="Microsoft JhengHei"/>
              <a:sym typeface="Microsoft JhengHei"/>
            </a:endParaRPr>
          </a:p>
          <a:p>
            <a:pPr marL="1213485" marR="0" lvl="2" indent="-182245" algn="l" rtl="0">
              <a:spcBef>
                <a:spcPts val="785"/>
              </a:spcBef>
              <a:spcAft>
                <a:spcPts val="0"/>
              </a:spcAft>
              <a:buClr>
                <a:srgbClr val="548ED4"/>
              </a:buClr>
              <a:buSzPts val="1650"/>
              <a:buFont typeface="Noto Sans Symbols"/>
              <a:buNone/>
            </a:pPr>
            <a:endParaRPr sz="2400" b="0" i="0" u="none" strike="noStrike" cap="none" dirty="0">
              <a:solidFill>
                <a:schemeClr val="dk1"/>
              </a:solidFill>
              <a:latin typeface="Microsoft JhengHei"/>
              <a:ea typeface="Microsoft JhengHei"/>
              <a:cs typeface="Microsoft JhengHei"/>
              <a:sym typeface="Microsoft JhengHe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17"/>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242" name="Google Shape;242;p17"/>
          <p:cNvGrpSpPr/>
          <p:nvPr/>
        </p:nvGrpSpPr>
        <p:grpSpPr>
          <a:xfrm>
            <a:off x="0" y="0"/>
            <a:ext cx="12192000" cy="6858000"/>
            <a:chOff x="0" y="0"/>
            <a:chExt cx="12192000" cy="6858000"/>
          </a:xfrm>
          <a:blipFill>
            <a:blip r:embed="rId5"/>
            <a:tile tx="0" ty="0" sx="100000" sy="100000" flip="none" algn="tl"/>
          </a:blipFill>
        </p:grpSpPr>
        <p:pic>
          <p:nvPicPr>
            <p:cNvPr id="243" name="Google Shape;243;p17"/>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44" name="Google Shape;244;p1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45" name="Google Shape;245;p17"/>
            <p:cNvPicPr preferRelativeResize="0"/>
            <p:nvPr/>
          </p:nvPicPr>
          <p:blipFill rotWithShape="1">
            <a:blip r:embed="rId7">
              <a:alphaModFix/>
            </a:blip>
            <a:srcRect/>
            <a:stretch/>
          </p:blipFill>
          <p:spPr>
            <a:xfrm>
              <a:off x="9927335" y="64007"/>
              <a:ext cx="2203704" cy="935736"/>
            </a:xfrm>
            <a:prstGeom prst="rect">
              <a:avLst/>
            </a:prstGeom>
            <a:grpFill/>
            <a:ln>
              <a:noFill/>
            </a:ln>
          </p:spPr>
        </p:pic>
      </p:grpSp>
      <p:grpSp>
        <p:nvGrpSpPr>
          <p:cNvPr id="4" name="群組 3">
            <a:extLst>
              <a:ext uri="{FF2B5EF4-FFF2-40B4-BE49-F238E27FC236}">
                <a16:creationId xmlns:a16="http://schemas.microsoft.com/office/drawing/2014/main" id="{4A309BDA-6874-45E3-8AD7-6B1CF8AC7F08}"/>
              </a:ext>
            </a:extLst>
          </p:cNvPr>
          <p:cNvGrpSpPr/>
          <p:nvPr/>
        </p:nvGrpSpPr>
        <p:grpSpPr>
          <a:xfrm>
            <a:off x="4343400" y="1718735"/>
            <a:ext cx="3505200" cy="3883152"/>
            <a:chOff x="4343400" y="1676400"/>
            <a:chExt cx="3505200" cy="3883152"/>
          </a:xfrm>
        </p:grpSpPr>
        <p:pic>
          <p:nvPicPr>
            <p:cNvPr id="246" name="Google Shape;246;p17"/>
            <p:cNvPicPr preferRelativeResize="0"/>
            <p:nvPr/>
          </p:nvPicPr>
          <p:blipFill rotWithShape="1">
            <a:blip r:embed="rId8">
              <a:alphaModFix/>
            </a:blip>
            <a:srcRect/>
            <a:stretch/>
          </p:blipFill>
          <p:spPr>
            <a:xfrm>
              <a:off x="4343400" y="1676400"/>
              <a:ext cx="3505200" cy="3883152"/>
            </a:xfrm>
            <a:prstGeom prst="rect">
              <a:avLst/>
            </a:prstGeom>
            <a:noFill/>
            <a:ln>
              <a:noFill/>
            </a:ln>
          </p:spPr>
        </p:pic>
        <p:pic>
          <p:nvPicPr>
            <p:cNvPr id="3" name="圖片 2">
              <a:extLst>
                <a:ext uri="{FF2B5EF4-FFF2-40B4-BE49-F238E27FC236}">
                  <a16:creationId xmlns:a16="http://schemas.microsoft.com/office/drawing/2014/main" id="{E6D7C442-D9F3-4C06-AEDB-91517D4F7C07}"/>
                </a:ext>
              </a:extLst>
            </p:cNvPr>
            <p:cNvPicPr>
              <a:picLocks noChangeAspect="1"/>
            </p:cNvPicPr>
            <p:nvPr/>
          </p:nvPicPr>
          <p:blipFill>
            <a:blip r:embed="rId9"/>
            <a:stretch>
              <a:fillRect/>
            </a:stretch>
          </p:blipFill>
          <p:spPr>
            <a:xfrm>
              <a:off x="5896384" y="1676400"/>
              <a:ext cx="1873249" cy="211667"/>
            </a:xfrm>
            <a:prstGeom prst="rect">
              <a:avLst/>
            </a:prstGeom>
          </p:spPr>
        </p:pic>
      </p:grpSp>
      <p:sp>
        <p:nvSpPr>
          <p:cNvPr id="11" name="Google Shape;234;p16">
            <a:extLst>
              <a:ext uri="{FF2B5EF4-FFF2-40B4-BE49-F238E27FC236}">
                <a16:creationId xmlns:a16="http://schemas.microsoft.com/office/drawing/2014/main" id="{DE315329-8029-432A-B62A-6D43F7538204}"/>
              </a:ext>
            </a:extLst>
          </p:cNvPr>
          <p:cNvSpPr txBox="1"/>
          <p:nvPr/>
        </p:nvSpPr>
        <p:spPr>
          <a:xfrm>
            <a:off x="2966085" y="423335"/>
            <a:ext cx="6259830"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dirty="0" err="1">
                <a:solidFill>
                  <a:srgbClr val="000000"/>
                </a:solidFill>
                <a:latin typeface="Microsoft JhengHei"/>
                <a:ea typeface="Microsoft JhengHei"/>
                <a:cs typeface="Microsoft JhengHei"/>
                <a:sym typeface="Microsoft JhengHei"/>
              </a:rPr>
              <a:t>本次實驗</a:t>
            </a:r>
            <a:r>
              <a:rPr lang="en-US" sz="4800" dirty="0">
                <a:solidFill>
                  <a:srgbClr val="000000"/>
                </a:solidFill>
                <a:latin typeface="Microsoft JhengHei"/>
                <a:ea typeface="Microsoft JhengHei"/>
                <a:cs typeface="Microsoft JhengHei"/>
                <a:sym typeface="Microsoft JhengHei"/>
              </a:rPr>
              <a:t> Demo</a:t>
            </a:r>
            <a:endParaRPr sz="4800" dirty="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18"/>
          <p:cNvPicPr preferRelativeResize="0"/>
          <p:nvPr/>
        </p:nvPicPr>
        <p:blipFill rotWithShape="1">
          <a:blip r:embed="rId3">
            <a:alphaModFix/>
          </a:blip>
          <a:srcRect/>
          <a:stretch/>
        </p:blipFill>
        <p:spPr>
          <a:xfrm>
            <a:off x="15366" y="0"/>
            <a:ext cx="12192000" cy="6858000"/>
          </a:xfrm>
          <a:prstGeom prst="rect">
            <a:avLst/>
          </a:prstGeom>
          <a:blipFill rotWithShape="1">
            <a:blip r:embed="rId4">
              <a:alphaModFix/>
            </a:blip>
            <a:tile tx="0" ty="0" sx="100000" sy="100000" flip="none" algn="tl"/>
          </a:blipFill>
          <a:ln>
            <a:noFill/>
          </a:ln>
        </p:spPr>
      </p:pic>
      <p:grpSp>
        <p:nvGrpSpPr>
          <p:cNvPr id="252" name="Google Shape;252;p18"/>
          <p:cNvGrpSpPr/>
          <p:nvPr/>
        </p:nvGrpSpPr>
        <p:grpSpPr>
          <a:xfrm>
            <a:off x="0" y="0"/>
            <a:ext cx="12192000" cy="6858000"/>
            <a:chOff x="0" y="0"/>
            <a:chExt cx="12192000" cy="6858000"/>
          </a:xfrm>
          <a:blipFill>
            <a:blip r:embed="rId5"/>
            <a:tile tx="0" ty="0" sx="100000" sy="100000" flip="none" algn="tl"/>
          </a:blipFill>
        </p:grpSpPr>
        <p:pic>
          <p:nvPicPr>
            <p:cNvPr id="253" name="Google Shape;253;p18"/>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54" name="Google Shape;254;p18"/>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55" name="Google Shape;255;p18"/>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56" name="Google Shape;256;p18"/>
          <p:cNvSpPr txBox="1"/>
          <p:nvPr/>
        </p:nvSpPr>
        <p:spPr>
          <a:xfrm>
            <a:off x="0" y="1720672"/>
            <a:ext cx="4035756" cy="381515"/>
          </a:xfrm>
          <a:prstGeom prst="rect">
            <a:avLst/>
          </a:prstGeom>
          <a:noFill/>
          <a:ln>
            <a:noFill/>
          </a:ln>
        </p:spPr>
        <p:txBody>
          <a:bodyPr spcFirstLastPara="1" wrap="square" lIns="0" tIns="12050" rIns="0" bIns="0" anchor="t" anchorCtr="0">
            <a:spAutoFit/>
          </a:bodyPr>
          <a:lstStyle/>
          <a:p>
            <a:pPr marL="356870" marR="0" lvl="0" indent="-344805" algn="l" rtl="0">
              <a:lnSpc>
                <a:spcPct val="100000"/>
              </a:lnSpc>
              <a:spcBef>
                <a:spcPts val="0"/>
              </a:spcBef>
              <a:spcAft>
                <a:spcPts val="0"/>
              </a:spcAft>
              <a:buClr>
                <a:srgbClr val="E36C09"/>
              </a:buClr>
              <a:buSzPts val="1425"/>
              <a:buFont typeface="Noto Sans Symbols"/>
              <a:buChar char="◻"/>
            </a:pPr>
            <a:r>
              <a:rPr lang="en-US" sz="2400" dirty="0" err="1">
                <a:solidFill>
                  <a:schemeClr val="dk1"/>
                </a:solidFill>
                <a:latin typeface="Microsoft JhengHei"/>
                <a:ea typeface="Microsoft JhengHei"/>
                <a:cs typeface="Microsoft JhengHei"/>
                <a:sym typeface="Microsoft JhengHei"/>
              </a:rPr>
              <a:t>string.split</a:t>
            </a:r>
            <a:r>
              <a:rPr lang="en-US" sz="2400" dirty="0">
                <a:solidFill>
                  <a:schemeClr val="dk1"/>
                </a:solidFill>
                <a:latin typeface="Microsoft JhengHei"/>
                <a:ea typeface="Microsoft JhengHei"/>
                <a:cs typeface="Microsoft JhengHei"/>
                <a:sym typeface="Microsoft JhengHei"/>
              </a:rPr>
              <a:t>(token)</a:t>
            </a:r>
            <a:endParaRPr sz="2400" dirty="0">
              <a:solidFill>
                <a:schemeClr val="dk1"/>
              </a:solidFill>
              <a:latin typeface="Microsoft JhengHei"/>
              <a:ea typeface="Microsoft JhengHei"/>
              <a:cs typeface="Microsoft JhengHei"/>
              <a:sym typeface="Microsoft JhengHei"/>
            </a:endParaRPr>
          </a:p>
        </p:txBody>
      </p:sp>
      <p:pic>
        <p:nvPicPr>
          <p:cNvPr id="257" name="Google Shape;257;p18"/>
          <p:cNvPicPr preferRelativeResize="0"/>
          <p:nvPr/>
        </p:nvPicPr>
        <p:blipFill rotWithShape="1">
          <a:blip r:embed="rId8">
            <a:alphaModFix/>
          </a:blip>
          <a:srcRect/>
          <a:stretch/>
        </p:blipFill>
        <p:spPr>
          <a:xfrm>
            <a:off x="3823915" y="2519430"/>
            <a:ext cx="4544171" cy="313156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pic>
        <p:nvPicPr>
          <p:cNvPr id="262" name="Google Shape;262;p19"/>
          <p:cNvPicPr preferRelativeResize="0"/>
          <p:nvPr/>
        </p:nvPicPr>
        <p:blipFill rotWithShape="1">
          <a:blip r:embed="rId3">
            <a:alphaModFix/>
          </a:blip>
          <a:srcRect/>
          <a:stretch/>
        </p:blipFill>
        <p:spPr>
          <a:xfrm>
            <a:off x="15366" y="0"/>
            <a:ext cx="12192000" cy="6858000"/>
          </a:xfrm>
          <a:prstGeom prst="rect">
            <a:avLst/>
          </a:prstGeom>
          <a:blipFill rotWithShape="1">
            <a:blip r:embed="rId4">
              <a:alphaModFix/>
            </a:blip>
            <a:tile tx="0" ty="0" sx="100000" sy="100000" flip="none" algn="tl"/>
          </a:blipFill>
          <a:ln>
            <a:noFill/>
          </a:ln>
        </p:spPr>
      </p:pic>
      <p:grpSp>
        <p:nvGrpSpPr>
          <p:cNvPr id="263" name="Google Shape;263;p19"/>
          <p:cNvGrpSpPr/>
          <p:nvPr/>
        </p:nvGrpSpPr>
        <p:grpSpPr>
          <a:xfrm>
            <a:off x="0" y="0"/>
            <a:ext cx="12192000" cy="6858000"/>
            <a:chOff x="0" y="0"/>
            <a:chExt cx="12192000" cy="6858000"/>
          </a:xfrm>
          <a:blipFill>
            <a:blip r:embed="rId5"/>
            <a:tile tx="0" ty="0" sx="100000" sy="100000" flip="none" algn="tl"/>
          </a:blipFill>
        </p:grpSpPr>
        <p:pic>
          <p:nvPicPr>
            <p:cNvPr id="264" name="Google Shape;264;p19"/>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65" name="Google Shape;265;p19"/>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66" name="Google Shape;266;p19"/>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67" name="Google Shape;267;p19"/>
          <p:cNvSpPr txBox="1"/>
          <p:nvPr/>
        </p:nvSpPr>
        <p:spPr>
          <a:xfrm>
            <a:off x="3059176" y="381000"/>
            <a:ext cx="6073648"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本次結報內容</a:t>
            </a:r>
            <a:endParaRPr sz="4800">
              <a:solidFill>
                <a:srgbClr val="000000"/>
              </a:solidFill>
              <a:latin typeface="Microsoft JhengHei"/>
              <a:ea typeface="Microsoft JhengHei"/>
              <a:cs typeface="Microsoft JhengHei"/>
              <a:sym typeface="Microsoft JhengHei"/>
            </a:endParaRPr>
          </a:p>
        </p:txBody>
      </p:sp>
      <p:sp>
        <p:nvSpPr>
          <p:cNvPr id="268" name="Google Shape;268;p19"/>
          <p:cNvSpPr txBox="1"/>
          <p:nvPr/>
        </p:nvSpPr>
        <p:spPr>
          <a:xfrm>
            <a:off x="0" y="1058757"/>
            <a:ext cx="11773500" cy="5328367"/>
          </a:xfrm>
          <a:prstGeom prst="rect">
            <a:avLst/>
          </a:prstGeom>
          <a:noFill/>
          <a:ln>
            <a:noFill/>
          </a:ln>
        </p:spPr>
        <p:txBody>
          <a:bodyPr spcFirstLastPara="1" wrap="square" lIns="0" tIns="110475" rIns="0" bIns="0" anchor="t" anchorCtr="0">
            <a:spAutoFit/>
          </a:bodyPr>
          <a:lstStyle/>
          <a:p>
            <a:pPr marL="356870" marR="0" lvl="0" indent="-344805" algn="l" rtl="0">
              <a:spcBef>
                <a:spcPts val="0"/>
              </a:spcBef>
              <a:spcAft>
                <a:spcPts val="0"/>
              </a:spcAft>
              <a:buClr>
                <a:srgbClr val="E36C09"/>
              </a:buClr>
              <a:buSzPts val="1425"/>
              <a:buFont typeface="Noto Sans Symbols"/>
              <a:buChar char="◻"/>
            </a:pP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1.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附上本次實驗</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Q1 4 個 terminals 的結果圖，Q2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溫溼度接收的結果圖</a:t>
            </a: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254317" algn="l" rtl="0">
              <a:spcBef>
                <a:spcPts val="869"/>
              </a:spcBef>
              <a:spcAft>
                <a:spcPts val="0"/>
              </a:spcAft>
              <a:buClr>
                <a:srgbClr val="E36C09"/>
              </a:buClr>
              <a:buSzPts val="1425"/>
              <a:buFont typeface="Noto Sans Symbols"/>
              <a:buNone/>
            </a:pP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spcBef>
                <a:spcPts val="869"/>
              </a:spcBef>
              <a:spcAft>
                <a:spcPts val="0"/>
              </a:spcAft>
              <a:buClr>
                <a:srgbClr val="E36C09"/>
              </a:buClr>
              <a:buSzPts val="1425"/>
              <a:buFont typeface="Noto Sans Symbols"/>
              <a:buChar char="◻"/>
            </a:pP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2.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考慮本次</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Q1 和 Q2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的實驗流程下來，請問</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ZMQ 的 client 與 server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間的</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connect </a:t>
            </a:r>
            <a:endParaRPr dirty="0">
              <a:latin typeface="微軟正黑體" panose="020B0604030504040204" pitchFamily="34" charset="-120"/>
              <a:ea typeface="微軟正黑體" panose="020B0604030504040204" pitchFamily="34" charset="-120"/>
            </a:endParaRPr>
          </a:p>
          <a:p>
            <a:pPr marL="12065" marR="0" lvl="0" indent="0" algn="l" rtl="0">
              <a:spcBef>
                <a:spcPts val="869"/>
              </a:spcBef>
              <a:spcAft>
                <a:spcPts val="0"/>
              </a:spcAft>
              <a:buNone/>
            </a:pP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、bind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順序不同的話會對實驗內容有影響嗎</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，請說明原因。</a:t>
            </a: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254317" algn="l" rtl="0">
              <a:spcBef>
                <a:spcPts val="869"/>
              </a:spcBef>
              <a:spcAft>
                <a:spcPts val="0"/>
              </a:spcAft>
              <a:buClr>
                <a:srgbClr val="E36C09"/>
              </a:buClr>
              <a:buSzPts val="1425"/>
              <a:buFont typeface="Noto Sans Symbols"/>
              <a:buNone/>
            </a:pP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spcBef>
                <a:spcPts val="869"/>
              </a:spcBef>
              <a:spcAft>
                <a:spcPts val="0"/>
              </a:spcAft>
              <a:buClr>
                <a:srgbClr val="E36C09"/>
              </a:buClr>
              <a:buSzPts val="1425"/>
              <a:buFont typeface="Noto Sans Symbols"/>
              <a:buChar char="◻"/>
            </a:pP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3.</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列舉 </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ZMQ的</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三種常見模式的優缺點。</a:t>
            </a:r>
            <a:endPar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spcBef>
                <a:spcPts val="869"/>
              </a:spcBef>
              <a:spcAft>
                <a:spcPts val="0"/>
              </a:spcAft>
              <a:buClr>
                <a:srgbClr val="E36C09"/>
              </a:buClr>
              <a:buSzPts val="1425"/>
              <a:buFont typeface="Noto Sans Symbols"/>
              <a:buChar char="◻"/>
            </a:pPr>
            <a:endParaRPr lang="en-US" sz="2400" dirty="0">
              <a:latin typeface="微軟正黑體" panose="020B0604030504040204" pitchFamily="34" charset="-120"/>
              <a:ea typeface="微軟正黑體" panose="020B0604030504040204" pitchFamily="34" charset="-120"/>
            </a:endParaRPr>
          </a:p>
          <a:p>
            <a:pPr marL="356870" indent="-344805">
              <a:spcBef>
                <a:spcPts val="869"/>
              </a:spcBef>
              <a:buClr>
                <a:srgbClr val="E36C09"/>
              </a:buClr>
              <a:buSzPts val="1425"/>
              <a:buFont typeface="Noto Sans Symbols"/>
              <a:buChar char="◻"/>
            </a:pP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4. </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試想</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ZMQ的</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三種常見模式 </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Request - Reply</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Publish - </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Subscrible</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Parallel - </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endPar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12065">
              <a:spcBef>
                <a:spcPts val="869"/>
              </a:spcBef>
              <a:buClr>
                <a:srgbClr val="E36C09"/>
              </a:buClr>
              <a:buSzPts val="1425"/>
            </a:pP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Pipeline</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分別有哪些</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應用</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zh-TW" alt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r>
              <a:rPr lang="en-US" altLang="zh-TW"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愈詳細且創新分數越高</a:t>
            </a: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400" dirty="0">
              <a:latin typeface="微軟正黑體" panose="020B0604030504040204" pitchFamily="34" charset="-120"/>
              <a:ea typeface="微軟正黑體" panose="020B0604030504040204" pitchFamily="34" charset="-120"/>
            </a:endParaRPr>
          </a:p>
          <a:p>
            <a:pPr marL="12065" marR="0" lvl="0" indent="0" algn="l" rtl="0">
              <a:spcBef>
                <a:spcPts val="869"/>
              </a:spcBef>
              <a:spcAft>
                <a:spcPts val="0"/>
              </a:spcAft>
              <a:buNone/>
            </a:pP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spcBef>
                <a:spcPts val="869"/>
              </a:spcBef>
              <a:spcAft>
                <a:spcPts val="0"/>
              </a:spcAft>
              <a:buClr>
                <a:srgbClr val="E36C09"/>
              </a:buClr>
              <a:buSzPts val="1425"/>
              <a:buFont typeface="Noto Sans Symbols"/>
              <a:buChar char="◻"/>
            </a:pPr>
            <a:r>
              <a:rPr lang="en-US" altLang="zh-TW"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5</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本次實驗心得</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你學到了什麼東西</a:t>
            </a:r>
            <a:r>
              <a:rPr lang="en-US"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a:t>
            </a:r>
            <a:endParaRPr sz="24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20"/>
          <p:cNvPicPr preferRelativeResize="0"/>
          <p:nvPr/>
        </p:nvPicPr>
        <p:blipFill rotWithShape="1">
          <a:blip r:embed="rId3">
            <a:alphaModFix/>
          </a:blip>
          <a:srcRect/>
          <a:stretch/>
        </p:blipFill>
        <p:spPr>
          <a:xfrm>
            <a:off x="15366" y="0"/>
            <a:ext cx="12192000" cy="6858000"/>
          </a:xfrm>
          <a:prstGeom prst="rect">
            <a:avLst/>
          </a:prstGeom>
          <a:blipFill rotWithShape="1">
            <a:blip r:embed="rId4">
              <a:alphaModFix/>
            </a:blip>
            <a:tile tx="0" ty="0" sx="100000" sy="100000" flip="none" algn="tl"/>
          </a:blipFill>
          <a:ln>
            <a:noFill/>
          </a:ln>
        </p:spPr>
      </p:pic>
      <p:grpSp>
        <p:nvGrpSpPr>
          <p:cNvPr id="274" name="Google Shape;274;p20"/>
          <p:cNvGrpSpPr/>
          <p:nvPr/>
        </p:nvGrpSpPr>
        <p:grpSpPr>
          <a:xfrm>
            <a:off x="0" y="0"/>
            <a:ext cx="12192000" cy="6858000"/>
            <a:chOff x="0" y="0"/>
            <a:chExt cx="12192000" cy="6858000"/>
          </a:xfrm>
          <a:blipFill>
            <a:blip r:embed="rId5"/>
            <a:tile tx="0" ty="0" sx="100000" sy="100000" flip="none" algn="tl"/>
          </a:blipFill>
        </p:grpSpPr>
        <p:pic>
          <p:nvPicPr>
            <p:cNvPr id="275" name="Google Shape;275;p20"/>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76" name="Google Shape;276;p20"/>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77" name="Google Shape;277;p20"/>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79" name="Google Shape;279;p20"/>
          <p:cNvSpPr txBox="1"/>
          <p:nvPr/>
        </p:nvSpPr>
        <p:spPr>
          <a:xfrm>
            <a:off x="3059176" y="381000"/>
            <a:ext cx="6073648"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評分標準 &amp; 注意事項</a:t>
            </a:r>
            <a:endParaRPr/>
          </a:p>
        </p:txBody>
      </p:sp>
      <p:sp>
        <p:nvSpPr>
          <p:cNvPr id="9" name="object 7">
            <a:extLst>
              <a:ext uri="{FF2B5EF4-FFF2-40B4-BE49-F238E27FC236}">
                <a16:creationId xmlns:a16="http://schemas.microsoft.com/office/drawing/2014/main" id="{16B48DDA-E81F-4836-BFD8-CDCCBF731BB9}"/>
              </a:ext>
            </a:extLst>
          </p:cNvPr>
          <p:cNvSpPr txBox="1"/>
          <p:nvPr/>
        </p:nvSpPr>
        <p:spPr>
          <a:xfrm>
            <a:off x="396240" y="1426621"/>
            <a:ext cx="9418320" cy="4261423"/>
          </a:xfrm>
          <a:prstGeom prst="rect">
            <a:avLst/>
          </a:prstGeom>
        </p:spPr>
        <p:txBody>
          <a:bodyPr vert="horz" wrap="square" lIns="0" tIns="107950" rIns="0" bIns="0" rtlCol="0">
            <a:spAutoFit/>
          </a:bodyPr>
          <a:lstStyle/>
          <a:p>
            <a:pPr marL="356870" indent="-344805">
              <a:lnSpc>
                <a:spcPct val="100000"/>
              </a:lnSpc>
              <a:spcBef>
                <a:spcPts val="850"/>
              </a:spcBef>
              <a:buClr>
                <a:srgbClr val="E36C09"/>
              </a:buClr>
              <a:buSzPct val="59375"/>
              <a:buFont typeface="Wingdings"/>
              <a:buChar char=""/>
              <a:tabLst>
                <a:tab pos="356870" algn="l"/>
                <a:tab pos="357505" algn="l"/>
                <a:tab pos="1445260" algn="l"/>
              </a:tabLst>
            </a:pPr>
            <a:r>
              <a:rPr sz="2800" spc="-15" dirty="0">
                <a:latin typeface="微軟正黑體" panose="020B0604030504040204" pitchFamily="34" charset="-120"/>
                <a:ea typeface="微軟正黑體" panose="020B0604030504040204" pitchFamily="34" charset="-120"/>
                <a:cs typeface="Microsoft JhengHei"/>
              </a:rPr>
              <a:t>出</a:t>
            </a:r>
            <a:r>
              <a:rPr sz="2800" spc="-10" dirty="0">
                <a:latin typeface="微軟正黑體" panose="020B0604030504040204" pitchFamily="34" charset="-120"/>
                <a:ea typeface="微軟正黑體" panose="020B0604030504040204" pitchFamily="34" charset="-120"/>
                <a:cs typeface="Microsoft JhengHei"/>
              </a:rPr>
              <a:t>席</a:t>
            </a:r>
            <a:r>
              <a:rPr sz="2800" dirty="0">
                <a:latin typeface="微軟正黑體" panose="020B0604030504040204" pitchFamily="34" charset="-120"/>
                <a:ea typeface="微軟正黑體" panose="020B0604030504040204" pitchFamily="34" charset="-120"/>
                <a:cs typeface="Microsoft JhengHei"/>
              </a:rPr>
              <a:t>	</a:t>
            </a:r>
            <a:r>
              <a:rPr lang="en-US" sz="2800" dirty="0">
                <a:latin typeface="微軟正黑體" panose="020B0604030504040204" pitchFamily="34" charset="-120"/>
                <a:ea typeface="微軟正黑體" panose="020B0604030504040204" pitchFamily="34" charset="-120"/>
                <a:cs typeface="Microsoft JhengHei"/>
              </a:rPr>
              <a:t>	</a:t>
            </a:r>
            <a:r>
              <a:rPr lang="en-US" altLang="zh-TW" sz="2800" spc="-20" dirty="0">
                <a:latin typeface="微軟正黑體" panose="020B0604030504040204" pitchFamily="34" charset="-120"/>
                <a:ea typeface="微軟正黑體" panose="020B0604030504040204" pitchFamily="34" charset="-120"/>
                <a:cs typeface="Calibri"/>
              </a:rPr>
              <a:t>3</a:t>
            </a:r>
            <a:r>
              <a:rPr sz="2800" spc="-20" dirty="0">
                <a:latin typeface="微軟正黑體" panose="020B0604030504040204" pitchFamily="34" charset="-120"/>
                <a:ea typeface="微軟正黑體" panose="020B0604030504040204" pitchFamily="34" charset="-120"/>
                <a:cs typeface="Calibri"/>
              </a:rPr>
              <a:t>0</a:t>
            </a:r>
            <a:r>
              <a:rPr lang="zh-TW" altLang="en-US" sz="2800" spc="-20" dirty="0">
                <a:latin typeface="微軟正黑體" panose="020B0604030504040204" pitchFamily="34" charset="-120"/>
                <a:ea typeface="微軟正黑體" panose="020B0604030504040204" pitchFamily="34" charset="-120"/>
                <a:cs typeface="Calibri"/>
              </a:rPr>
              <a:t> </a:t>
            </a:r>
            <a:r>
              <a:rPr sz="2800" spc="-20" dirty="0">
                <a:latin typeface="微軟正黑體" panose="020B0604030504040204" pitchFamily="34" charset="-120"/>
                <a:ea typeface="微軟正黑體" panose="020B0604030504040204" pitchFamily="34" charset="-120"/>
                <a:cs typeface="Calibri"/>
              </a:rPr>
              <a:t>%</a:t>
            </a:r>
            <a:endParaRPr lang="en-US" sz="2800" spc="-2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850"/>
              </a:spcBef>
              <a:buClr>
                <a:srgbClr val="E36C09"/>
              </a:buClr>
              <a:buSzPct val="59375"/>
              <a:buFont typeface="Wingdings"/>
              <a:buChar char=""/>
              <a:tabLst>
                <a:tab pos="356870" algn="l"/>
                <a:tab pos="357505" algn="l"/>
                <a:tab pos="1445260" algn="l"/>
              </a:tabLst>
            </a:pPr>
            <a:endParaRPr sz="280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45"/>
              </a:spcBef>
              <a:buClr>
                <a:srgbClr val="E36C09"/>
              </a:buClr>
              <a:buSzPct val="59375"/>
              <a:buFont typeface="Wingdings"/>
              <a:buChar char=""/>
              <a:tabLst>
                <a:tab pos="356870" algn="l"/>
                <a:tab pos="357505" algn="l"/>
              </a:tabLst>
            </a:pPr>
            <a:r>
              <a:rPr sz="2800" spc="-10" dirty="0">
                <a:latin typeface="微軟正黑體" panose="020B0604030504040204" pitchFamily="34" charset="-120"/>
                <a:ea typeface="微軟正黑體" panose="020B0604030504040204" pitchFamily="34" charset="-120"/>
                <a:cs typeface="Calibri"/>
              </a:rPr>
              <a:t>Demo</a:t>
            </a:r>
            <a:r>
              <a:rPr sz="2800" spc="-40" dirty="0">
                <a:latin typeface="微軟正黑體" panose="020B0604030504040204" pitchFamily="34" charset="-120"/>
                <a:ea typeface="微軟正黑體" panose="020B0604030504040204" pitchFamily="34" charset="-120"/>
                <a:cs typeface="Calibri"/>
              </a:rPr>
              <a:t> </a:t>
            </a:r>
            <a:r>
              <a:rPr lang="en-US" sz="2800" spc="-40" dirty="0">
                <a:latin typeface="微軟正黑體" panose="020B0604030504040204" pitchFamily="34" charset="-120"/>
                <a:ea typeface="微軟正黑體" panose="020B0604030504040204" pitchFamily="34" charset="-120"/>
                <a:cs typeface="Calibri"/>
              </a:rPr>
              <a:t>	</a:t>
            </a:r>
            <a:r>
              <a:rPr sz="2800" spc="-15" dirty="0">
                <a:latin typeface="微軟正黑體" panose="020B0604030504040204" pitchFamily="34" charset="-120"/>
                <a:ea typeface="微軟正黑體" panose="020B0604030504040204" pitchFamily="34" charset="-120"/>
                <a:cs typeface="Calibri"/>
              </a:rPr>
              <a:t>30</a:t>
            </a:r>
            <a:r>
              <a:rPr lang="zh-TW" altLang="en-US" sz="2800" spc="-15" dirty="0">
                <a:latin typeface="微軟正黑體" panose="020B0604030504040204" pitchFamily="34" charset="-120"/>
                <a:ea typeface="微軟正黑體" panose="020B0604030504040204" pitchFamily="34" charset="-120"/>
                <a:cs typeface="Calibri"/>
              </a:rPr>
              <a:t> </a:t>
            </a:r>
            <a:r>
              <a:rPr sz="2800" spc="-15" dirty="0">
                <a:latin typeface="微軟正黑體" panose="020B0604030504040204" pitchFamily="34" charset="-120"/>
                <a:ea typeface="微軟正黑體" panose="020B0604030504040204" pitchFamily="34" charset="-120"/>
                <a:cs typeface="Calibri"/>
              </a:rPr>
              <a:t>%</a:t>
            </a:r>
            <a:endParaRPr lang="en-US" sz="2800" spc="-15"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45"/>
              </a:spcBef>
              <a:buClr>
                <a:srgbClr val="E36C09"/>
              </a:buClr>
              <a:buSzPct val="59375"/>
              <a:buFont typeface="Wingdings"/>
              <a:buChar char=""/>
              <a:tabLst>
                <a:tab pos="356870" algn="l"/>
                <a:tab pos="357505" algn="l"/>
              </a:tabLst>
            </a:pPr>
            <a:endParaRPr sz="280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sz="2800" spc="-15" dirty="0">
                <a:latin typeface="微軟正黑體" panose="020B0604030504040204" pitchFamily="34" charset="-120"/>
                <a:ea typeface="微軟正黑體" panose="020B0604030504040204" pitchFamily="34" charset="-120"/>
                <a:cs typeface="Microsoft JhengHei"/>
              </a:rPr>
              <a:t>結</a:t>
            </a:r>
            <a:r>
              <a:rPr sz="2800" spc="-10" dirty="0">
                <a:latin typeface="微軟正黑體" panose="020B0604030504040204" pitchFamily="34" charset="-120"/>
                <a:ea typeface="微軟正黑體" panose="020B0604030504040204" pitchFamily="34" charset="-120"/>
                <a:cs typeface="Microsoft JhengHei"/>
              </a:rPr>
              <a:t>報</a:t>
            </a:r>
            <a:r>
              <a:rPr sz="2800" dirty="0">
                <a:latin typeface="微軟正黑體" panose="020B0604030504040204" pitchFamily="34" charset="-120"/>
                <a:ea typeface="微軟正黑體" panose="020B0604030504040204" pitchFamily="34" charset="-120"/>
                <a:cs typeface="Microsoft JhengHei"/>
              </a:rPr>
              <a:t>	</a:t>
            </a:r>
            <a:r>
              <a:rPr lang="en-US" sz="2800" dirty="0">
                <a:latin typeface="微軟正黑體" panose="020B0604030504040204" pitchFamily="34" charset="-120"/>
                <a:ea typeface="微軟正黑體" panose="020B0604030504040204" pitchFamily="34" charset="-120"/>
                <a:cs typeface="Microsoft JhengHei"/>
              </a:rPr>
              <a:t>	</a:t>
            </a:r>
            <a:r>
              <a:rPr lang="en-US" altLang="zh-TW" sz="2800" spc="-15" dirty="0">
                <a:latin typeface="微軟正黑體" panose="020B0604030504040204" pitchFamily="34" charset="-120"/>
                <a:ea typeface="微軟正黑體" panose="020B0604030504040204" pitchFamily="34" charset="-120"/>
                <a:cs typeface="Calibri"/>
              </a:rPr>
              <a:t>4</a:t>
            </a:r>
            <a:r>
              <a:rPr sz="2800" spc="-15" dirty="0">
                <a:latin typeface="微軟正黑體" panose="020B0604030504040204" pitchFamily="34" charset="-120"/>
                <a:ea typeface="微軟正黑體" panose="020B0604030504040204" pitchFamily="34" charset="-120"/>
                <a:cs typeface="Calibri"/>
              </a:rPr>
              <a:t>0</a:t>
            </a:r>
            <a:r>
              <a:rPr lang="zh-TW" altLang="en-US" sz="2800" spc="-15" dirty="0">
                <a:latin typeface="微軟正黑體" panose="020B0604030504040204" pitchFamily="34" charset="-120"/>
                <a:ea typeface="微軟正黑體" panose="020B0604030504040204" pitchFamily="34" charset="-120"/>
                <a:cs typeface="Calibri"/>
              </a:rPr>
              <a:t> </a:t>
            </a:r>
            <a:r>
              <a:rPr sz="2800" spc="-10" dirty="0">
                <a:latin typeface="微軟正黑體" panose="020B0604030504040204" pitchFamily="34" charset="-120"/>
                <a:ea typeface="微軟正黑體" panose="020B0604030504040204" pitchFamily="34" charset="-120"/>
                <a:cs typeface="Calibri"/>
              </a:rPr>
              <a:t>%</a:t>
            </a:r>
            <a:endParaRPr lang="en-US" sz="2800" spc="-1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endParaRPr lang="en-US" sz="2800" spc="-10" dirty="0">
              <a:latin typeface="微軟正黑體" panose="020B0604030504040204" pitchFamily="34" charset="-120"/>
              <a:ea typeface="微軟正黑體" panose="020B0604030504040204" pitchFamily="34" charset="-120"/>
              <a:cs typeface="Calibri"/>
            </a:endParaRP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lang="zh-TW" altLang="en-US" sz="2800" dirty="0">
                <a:latin typeface="微軟正黑體" panose="020B0604030504040204" pitchFamily="34" charset="-120"/>
                <a:ea typeface="微軟正黑體" panose="020B0604030504040204" pitchFamily="34" charset="-120"/>
                <a:cs typeface="Calibri"/>
              </a:rPr>
              <a:t>請繳交 </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.pdf </a:t>
            </a:r>
            <a:r>
              <a:rPr lang="zh-TW" altLang="en-US" sz="2800" dirty="0">
                <a:latin typeface="微軟正黑體" panose="020B0604030504040204" pitchFamily="34" charset="-120"/>
                <a:ea typeface="微軟正黑體" panose="020B0604030504040204" pitchFamily="34" charset="-120"/>
                <a:cs typeface="Calibri"/>
              </a:rPr>
              <a:t>檔，檔名為 </a:t>
            </a:r>
            <a:r>
              <a:rPr lang="zh-TW" altLang="en-US" sz="2800" dirty="0">
                <a:solidFill>
                  <a:srgbClr val="FF0000"/>
                </a:solidFill>
                <a:latin typeface="微軟正黑體" panose="020B0604030504040204" pitchFamily="34" charset="-120"/>
                <a:ea typeface="微軟正黑體" panose="020B0604030504040204" pitchFamily="34" charset="-120"/>
                <a:cs typeface="Calibri"/>
              </a:rPr>
              <a:t>學號</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_</a:t>
            </a:r>
            <a:r>
              <a:rPr lang="zh-TW" altLang="en-US" sz="2800" dirty="0">
                <a:solidFill>
                  <a:srgbClr val="FF0000"/>
                </a:solidFill>
                <a:latin typeface="微軟正黑體" panose="020B0604030504040204" pitchFamily="34" charset="-120"/>
                <a:ea typeface="微軟正黑體" panose="020B0604030504040204" pitchFamily="34" charset="-120"/>
                <a:cs typeface="Calibri"/>
              </a:rPr>
              <a:t>姓名</a:t>
            </a:r>
            <a:r>
              <a:rPr lang="en-US" altLang="zh-TW" sz="2800" dirty="0">
                <a:solidFill>
                  <a:srgbClr val="FF0000"/>
                </a:solidFill>
                <a:latin typeface="微軟正黑體" panose="020B0604030504040204" pitchFamily="34" charset="-120"/>
                <a:ea typeface="微軟正黑體" panose="020B0604030504040204" pitchFamily="34" charset="-120"/>
                <a:cs typeface="Calibri"/>
              </a:rPr>
              <a:t>_Labx.pdf</a:t>
            </a:r>
          </a:p>
          <a:p>
            <a:pPr marL="356870" indent="-344805">
              <a:lnSpc>
                <a:spcPct val="100000"/>
              </a:lnSpc>
              <a:spcBef>
                <a:spcPts val="795"/>
              </a:spcBef>
              <a:buClr>
                <a:srgbClr val="E36C09"/>
              </a:buClr>
              <a:buSzPct val="59375"/>
              <a:buFont typeface="Wingdings"/>
              <a:buChar char=""/>
              <a:tabLst>
                <a:tab pos="356870" algn="l"/>
                <a:tab pos="357505" algn="l"/>
                <a:tab pos="1445260" algn="l"/>
              </a:tabLst>
            </a:pPr>
            <a:r>
              <a:rPr lang="zh-TW" altLang="en-US" sz="2800" dirty="0">
                <a:latin typeface="微軟正黑體" panose="020B0604030504040204" pitchFamily="34" charset="-120"/>
                <a:ea typeface="微軟正黑體" panose="020B0604030504040204" pitchFamily="34" charset="-120"/>
                <a:cs typeface="Calibri"/>
              </a:rPr>
              <a:t>結報遲交一天，分數扣</a:t>
            </a:r>
            <a:r>
              <a:rPr lang="en-US" altLang="zh-TW" sz="2800" dirty="0">
                <a:latin typeface="微軟正黑體" panose="020B0604030504040204" pitchFamily="34" charset="-120"/>
                <a:ea typeface="微軟正黑體" panose="020B0604030504040204" pitchFamily="34" charset="-120"/>
                <a:cs typeface="Calibri"/>
              </a:rPr>
              <a:t>10%</a:t>
            </a:r>
            <a:r>
              <a:rPr lang="zh-TW" altLang="en-US" sz="2800" dirty="0">
                <a:latin typeface="微軟正黑體" panose="020B0604030504040204" pitchFamily="34" charset="-120"/>
                <a:ea typeface="微軟正黑體" panose="020B0604030504040204" pitchFamily="34" charset="-120"/>
                <a:cs typeface="Calibri"/>
              </a:rPr>
              <a:t>，以此類推</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pic>
        <p:nvPicPr>
          <p:cNvPr id="284" name="Google Shape;284;p21"/>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285" name="Google Shape;285;p21"/>
          <p:cNvGrpSpPr/>
          <p:nvPr/>
        </p:nvGrpSpPr>
        <p:grpSpPr>
          <a:xfrm>
            <a:off x="0" y="0"/>
            <a:ext cx="12192000" cy="6858000"/>
            <a:chOff x="0" y="0"/>
            <a:chExt cx="12192000" cy="6858000"/>
          </a:xfrm>
          <a:blipFill>
            <a:blip r:embed="rId5"/>
            <a:tile tx="0" ty="0" sx="100000" sy="100000" flip="none" algn="tl"/>
          </a:blipFill>
        </p:grpSpPr>
        <p:pic>
          <p:nvPicPr>
            <p:cNvPr id="286" name="Google Shape;286;p21"/>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287" name="Google Shape;287;p21"/>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288" name="Google Shape;288;p21"/>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289" name="Google Shape;289;p21"/>
          <p:cNvSpPr txBox="1">
            <a:spLocks noGrp="1"/>
          </p:cNvSpPr>
          <p:nvPr>
            <p:ph type="title"/>
          </p:nvPr>
        </p:nvSpPr>
        <p:spPr>
          <a:xfrm>
            <a:off x="4439749" y="668386"/>
            <a:ext cx="3343233" cy="751488"/>
          </a:xfrm>
          <a:prstGeom prst="rect">
            <a:avLst/>
          </a:prstGeom>
          <a:noFill/>
          <a:ln>
            <a:noFill/>
          </a:ln>
        </p:spPr>
        <p:txBody>
          <a:bodyPr spcFirstLastPara="1" wrap="square" lIns="0" tIns="12700" rIns="0" bIns="0" anchor="t" anchorCtr="0">
            <a:spAutoFit/>
          </a:bodyPr>
          <a:lstStyle/>
          <a:p>
            <a:pPr marL="15240" lvl="0" indent="0" algn="l" rtl="0">
              <a:lnSpc>
                <a:spcPct val="100000"/>
              </a:lnSpc>
              <a:spcBef>
                <a:spcPts val="0"/>
              </a:spcBef>
              <a:spcAft>
                <a:spcPts val="0"/>
              </a:spcAft>
              <a:buNone/>
            </a:pPr>
            <a:r>
              <a:rPr lang="en-US" dirty="0">
                <a:latin typeface="微軟正黑體" panose="020B0604030504040204" pitchFamily="34" charset="-120"/>
                <a:ea typeface="微軟正黑體" panose="020B0604030504040204" pitchFamily="34" charset="-120"/>
              </a:rPr>
              <a:t>Reference</a:t>
            </a:r>
            <a:endParaRPr dirty="0">
              <a:latin typeface="微軟正黑體" panose="020B0604030504040204" pitchFamily="34" charset="-120"/>
              <a:ea typeface="微軟正黑體" panose="020B0604030504040204" pitchFamily="34" charset="-120"/>
            </a:endParaRPr>
          </a:p>
        </p:txBody>
      </p:sp>
      <p:sp>
        <p:nvSpPr>
          <p:cNvPr id="290" name="Google Shape;290;p21"/>
          <p:cNvSpPr txBox="1"/>
          <p:nvPr/>
        </p:nvSpPr>
        <p:spPr>
          <a:xfrm>
            <a:off x="688643" y="1730120"/>
            <a:ext cx="10242116" cy="3250885"/>
          </a:xfrm>
          <a:prstGeom prst="rect">
            <a:avLst/>
          </a:prstGeom>
          <a:noFill/>
          <a:ln>
            <a:noFill/>
          </a:ln>
        </p:spPr>
        <p:txBody>
          <a:bodyPr spcFirstLastPara="1" wrap="square" lIns="0" tIns="11425" rIns="0" bIns="0" anchor="t" anchorCtr="0">
            <a:spAutoFit/>
          </a:bodyPr>
          <a:lstStyle/>
          <a:p>
            <a:pPr marL="356870" marR="0" lvl="0" indent="-344805" algn="l" rtl="0">
              <a:lnSpc>
                <a:spcPct val="100000"/>
              </a:lnSpc>
              <a:spcBef>
                <a:spcPts val="0"/>
              </a:spcBef>
              <a:spcAft>
                <a:spcPts val="0"/>
              </a:spcAft>
              <a:buClr>
                <a:srgbClr val="E36C09"/>
              </a:buClr>
              <a:buSzPts val="1200"/>
              <a:buFont typeface="Noto Sans Symbols"/>
              <a:buChar char="◻"/>
            </a:pPr>
            <a:r>
              <a:rPr lang="en-US" sz="2000" u="sng" dirty="0">
                <a:solidFill>
                  <a:srgbClr val="0000FF"/>
                </a:solidFill>
                <a:latin typeface="微軟正黑體" panose="020B0604030504040204" pitchFamily="34" charset="-120"/>
                <a:ea typeface="微軟正黑體" panose="020B0604030504040204" pitchFamily="34" charset="-120"/>
                <a:cs typeface="Calibri"/>
                <a:sym typeface="Calibri"/>
              </a:rPr>
              <a:t>https://zh.wikipedia.org/wiki/%C3%98MQ</a:t>
            </a:r>
            <a:endParaRPr sz="20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0" marR="0" lvl="0" indent="0" algn="l" rtl="0">
              <a:lnSpc>
                <a:spcPct val="100000"/>
              </a:lnSpc>
              <a:spcBef>
                <a:spcPts val="5"/>
              </a:spcBef>
              <a:spcAft>
                <a:spcPts val="0"/>
              </a:spcAft>
              <a:buClr>
                <a:srgbClr val="E36C09"/>
              </a:buClr>
              <a:buSzPts val="2750"/>
              <a:buFont typeface="Noto Sans Symbols"/>
              <a:buNone/>
            </a:pPr>
            <a:endParaRPr sz="275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00000"/>
              </a:lnSpc>
              <a:spcBef>
                <a:spcPts val="0"/>
              </a:spcBef>
              <a:spcAft>
                <a:spcPts val="0"/>
              </a:spcAft>
              <a:buClr>
                <a:srgbClr val="E36C09"/>
              </a:buClr>
              <a:buSzPts val="1200"/>
              <a:buFont typeface="Noto Sans Symbols"/>
              <a:buChar char="◻"/>
            </a:pPr>
            <a:r>
              <a:rPr lang="en-US" sz="2000" u="sng" dirty="0">
                <a:solidFill>
                  <a:srgbClr val="0000FF"/>
                </a:solidFill>
                <a:latin typeface="微軟正黑體" panose="020B0604030504040204" pitchFamily="34" charset="-120"/>
                <a:ea typeface="微軟正黑體" panose="020B0604030504040204" pitchFamily="34" charset="-120"/>
                <a:cs typeface="Calibri"/>
                <a:sym typeface="Calibri"/>
              </a:rPr>
              <a:t>https://cloud.tencent.com/developer/article/1129302</a:t>
            </a:r>
            <a:endParaRPr sz="20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0" marR="0" lvl="0" indent="0" algn="l" rtl="0">
              <a:lnSpc>
                <a:spcPct val="100000"/>
              </a:lnSpc>
              <a:spcBef>
                <a:spcPts val="5"/>
              </a:spcBef>
              <a:spcAft>
                <a:spcPts val="0"/>
              </a:spcAft>
              <a:buClr>
                <a:srgbClr val="E36C09"/>
              </a:buClr>
              <a:buSzPts val="2750"/>
              <a:buFont typeface="Noto Sans Symbols"/>
              <a:buNone/>
            </a:pPr>
            <a:endParaRPr sz="275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00000"/>
              </a:lnSpc>
              <a:spcBef>
                <a:spcPts val="0"/>
              </a:spcBef>
              <a:spcAft>
                <a:spcPts val="0"/>
              </a:spcAft>
              <a:buClr>
                <a:srgbClr val="E36C09"/>
              </a:buClr>
              <a:buSzPts val="1200"/>
              <a:buFont typeface="Noto Sans Symbols"/>
              <a:buChar char="◻"/>
            </a:pPr>
            <a:r>
              <a:rPr lang="en-US" sz="2000" u="sng" dirty="0">
                <a:solidFill>
                  <a:srgbClr val="0000FF"/>
                </a:solidFill>
                <a:latin typeface="微軟正黑體" panose="020B0604030504040204" pitchFamily="34" charset="-120"/>
                <a:ea typeface="微軟正黑體" panose="020B0604030504040204" pitchFamily="34" charset="-120"/>
                <a:cs typeface="Calibri"/>
                <a:sym typeface="Calibri"/>
              </a:rPr>
              <a:t>https://blog.csdn.net/mydear_11000/article/details/75218543</a:t>
            </a:r>
            <a:endParaRPr sz="20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0" marR="0" lvl="0" indent="0" algn="l" rtl="0">
              <a:lnSpc>
                <a:spcPct val="100000"/>
              </a:lnSpc>
              <a:spcBef>
                <a:spcPts val="5"/>
              </a:spcBef>
              <a:spcAft>
                <a:spcPts val="0"/>
              </a:spcAft>
              <a:buClr>
                <a:srgbClr val="E36C09"/>
              </a:buClr>
              <a:buSzPts val="2750"/>
              <a:buFont typeface="Noto Sans Symbols"/>
              <a:buNone/>
            </a:pPr>
            <a:endParaRPr sz="275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00000"/>
              </a:lnSpc>
              <a:spcBef>
                <a:spcPts val="0"/>
              </a:spcBef>
              <a:spcAft>
                <a:spcPts val="0"/>
              </a:spcAft>
              <a:buClr>
                <a:srgbClr val="E36C09"/>
              </a:buClr>
              <a:buSzPts val="1200"/>
              <a:buFont typeface="Noto Sans Symbols"/>
              <a:buChar char="◻"/>
            </a:pPr>
            <a:r>
              <a:rPr lang="en-US" sz="2000" u="sng" dirty="0">
                <a:solidFill>
                  <a:srgbClr val="0000FF"/>
                </a:solidFill>
                <a:latin typeface="微軟正黑體" panose="020B0604030504040204" pitchFamily="34" charset="-120"/>
                <a:ea typeface="微軟正黑體" panose="020B0604030504040204" pitchFamily="34" charset="-120"/>
                <a:cs typeface="Calibri"/>
                <a:sym typeface="Calibri"/>
                <a:hlinkClick r:id="rId8"/>
              </a:rPr>
              <a:t>https://blog.maxkit.com.tw/2019/09/zeromq.html</a:t>
            </a:r>
            <a:endParaRPr lang="en-US" sz="2000" u="sng" dirty="0">
              <a:solidFill>
                <a:srgbClr val="0000FF"/>
              </a:solidFill>
              <a:latin typeface="微軟正黑體" panose="020B0604030504040204" pitchFamily="34" charset="-120"/>
              <a:ea typeface="微軟正黑體" panose="020B0604030504040204" pitchFamily="34" charset="-120"/>
              <a:cs typeface="Calibri"/>
              <a:sym typeface="Calibri"/>
            </a:endParaRPr>
          </a:p>
          <a:p>
            <a:pPr marL="12065" marR="0" lvl="0" algn="l" rtl="0">
              <a:lnSpc>
                <a:spcPct val="100000"/>
              </a:lnSpc>
              <a:spcBef>
                <a:spcPts val="0"/>
              </a:spcBef>
              <a:spcAft>
                <a:spcPts val="0"/>
              </a:spcAft>
              <a:buClr>
                <a:srgbClr val="E36C09"/>
              </a:buClr>
              <a:buSzPts val="1200"/>
            </a:pPr>
            <a:endParaRPr lang="en-US" sz="275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00000"/>
              </a:lnSpc>
              <a:spcBef>
                <a:spcPts val="0"/>
              </a:spcBef>
              <a:spcAft>
                <a:spcPts val="0"/>
              </a:spcAft>
              <a:buClr>
                <a:srgbClr val="E36C09"/>
              </a:buClr>
              <a:buSzPts val="1200"/>
              <a:buFont typeface="Noto Sans Symbols"/>
              <a:buChar char="◻"/>
            </a:pPr>
            <a:r>
              <a:rPr lang="en-US" altLang="zh-TW" sz="2000" u="sng" dirty="0" err="1">
                <a:latin typeface="微軟正黑體" panose="020B0604030504040204" pitchFamily="34" charset="-120"/>
                <a:ea typeface="微軟正黑體" panose="020B0604030504040204" pitchFamily="34" charset="-120"/>
                <a:hlinkClick r:id="rId9"/>
              </a:rPr>
              <a:t>ZeroMQ</a:t>
            </a:r>
            <a:r>
              <a:rPr lang="en-US" altLang="zh-TW" sz="2000" u="sng" dirty="0">
                <a:latin typeface="微軟正黑體" panose="020B0604030504040204" pitchFamily="34" charset="-120"/>
                <a:ea typeface="微軟正黑體" panose="020B0604030504040204" pitchFamily="34" charset="-120"/>
                <a:hlinkClick r:id="rId9"/>
              </a:rPr>
              <a:t> </a:t>
            </a:r>
            <a:r>
              <a:rPr lang="zh-TW" altLang="en-US" sz="2000" u="sng" dirty="0">
                <a:latin typeface="微軟正黑體" panose="020B0604030504040204" pitchFamily="34" charset="-120"/>
                <a:ea typeface="微軟正黑體" panose="020B0604030504040204" pitchFamily="34" charset="-120"/>
                <a:hlinkClick r:id="rId9"/>
              </a:rPr>
              <a:t>教學 </a:t>
            </a:r>
            <a:r>
              <a:rPr lang="en-US" altLang="zh-TW" sz="2000" u="sng" dirty="0">
                <a:latin typeface="微軟正黑體" panose="020B0604030504040204" pitchFamily="34" charset="-120"/>
                <a:ea typeface="微軟正黑體" panose="020B0604030504040204" pitchFamily="34" charset="-120"/>
                <a:hlinkClick r:id="rId9"/>
              </a:rPr>
              <a:t>| Medium</a:t>
            </a:r>
            <a:endParaRPr sz="2000" u="sng" dirty="0">
              <a:solidFill>
                <a:schemeClr val="dk1"/>
              </a:solidFill>
              <a:latin typeface="微軟正黑體" panose="020B0604030504040204" pitchFamily="34" charset="-120"/>
              <a:ea typeface="微軟正黑體" panose="020B0604030504040204" pitchFamily="34" charset="-120"/>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pic>
        <p:nvPicPr>
          <p:cNvPr id="69" name="Google Shape;69;p3"/>
          <p:cNvPicPr preferRelativeResize="0"/>
          <p:nvPr/>
        </p:nvPicPr>
        <p:blipFill rotWithShape="1">
          <a:blip r:embed="rId3">
            <a:alphaModFix/>
          </a:blip>
          <a:srcRect/>
          <a:stretch/>
        </p:blipFill>
        <p:spPr>
          <a:xfrm>
            <a:off x="0" y="633"/>
            <a:ext cx="12192000" cy="6858000"/>
          </a:xfrm>
          <a:prstGeom prst="rect">
            <a:avLst/>
          </a:prstGeom>
          <a:blipFill rotWithShape="1">
            <a:blip r:embed="rId4">
              <a:alphaModFix/>
            </a:blip>
            <a:tile tx="0" ty="0" sx="100000" sy="100000" flip="none" algn="tl"/>
          </a:blipFill>
          <a:ln>
            <a:noFill/>
          </a:ln>
        </p:spPr>
      </p:pic>
      <p:grpSp>
        <p:nvGrpSpPr>
          <p:cNvPr id="70" name="Google Shape;70;p3"/>
          <p:cNvGrpSpPr/>
          <p:nvPr/>
        </p:nvGrpSpPr>
        <p:grpSpPr>
          <a:xfrm>
            <a:off x="0" y="0"/>
            <a:ext cx="12192000" cy="6858000"/>
            <a:chOff x="0" y="0"/>
            <a:chExt cx="12192000" cy="6858000"/>
          </a:xfrm>
        </p:grpSpPr>
        <p:pic>
          <p:nvPicPr>
            <p:cNvPr id="71" name="Google Shape;71;p3"/>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72" name="Google Shape;72;p3"/>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3" name="Google Shape;73;p3"/>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74" name="Google Shape;74;p3"/>
          <p:cNvSpPr txBox="1">
            <a:spLocks noGrp="1"/>
          </p:cNvSpPr>
          <p:nvPr>
            <p:ph type="title"/>
          </p:nvPr>
        </p:nvSpPr>
        <p:spPr>
          <a:xfrm>
            <a:off x="4155059" y="381000"/>
            <a:ext cx="3881883"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a:latin typeface="Microsoft JhengHei"/>
                <a:ea typeface="Microsoft JhengHei"/>
                <a:cs typeface="Microsoft JhengHei"/>
                <a:sym typeface="Microsoft JhengHei"/>
              </a:rPr>
              <a:t>ØMQ 的特點</a:t>
            </a:r>
            <a:endParaRPr>
              <a:latin typeface="Microsoft JhengHei"/>
              <a:ea typeface="Microsoft JhengHei"/>
              <a:cs typeface="Microsoft JhengHei"/>
              <a:sym typeface="Microsoft JhengHei"/>
            </a:endParaRPr>
          </a:p>
        </p:txBody>
      </p:sp>
      <p:sp>
        <p:nvSpPr>
          <p:cNvPr id="75" name="Google Shape;75;p3"/>
          <p:cNvSpPr txBox="1"/>
          <p:nvPr/>
        </p:nvSpPr>
        <p:spPr>
          <a:xfrm>
            <a:off x="0" y="1295400"/>
            <a:ext cx="10284156" cy="4187685"/>
          </a:xfrm>
          <a:prstGeom prst="rect">
            <a:avLst/>
          </a:prstGeom>
          <a:noFill/>
          <a:ln>
            <a:noFill/>
          </a:ln>
        </p:spPr>
        <p:txBody>
          <a:bodyPr spcFirstLastPara="1" wrap="square" lIns="0" tIns="111125"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速度快，適用於</a:t>
            </a:r>
            <a:r>
              <a:rPr lang="en-US" sz="2800" dirty="0" err="1">
                <a:solidFill>
                  <a:srgbClr val="FF0000"/>
                </a:solidFill>
                <a:latin typeface="Microsoft JhengHei"/>
                <a:ea typeface="Microsoft JhengHei"/>
                <a:cs typeface="Microsoft JhengHei"/>
                <a:sym typeface="Microsoft JhengHei"/>
              </a:rPr>
              <a:t>大型集群</a:t>
            </a:r>
            <a:r>
              <a:rPr lang="en-US" sz="2800" dirty="0" err="1">
                <a:solidFill>
                  <a:schemeClr val="dk1"/>
                </a:solidFill>
                <a:latin typeface="Microsoft JhengHei"/>
                <a:ea typeface="Microsoft JhengHei"/>
                <a:cs typeface="Microsoft JhengHei"/>
                <a:sym typeface="Microsoft JhengHei"/>
              </a:rPr>
              <a:t>和</a:t>
            </a:r>
            <a:r>
              <a:rPr lang="en-US" sz="2800" dirty="0" err="1">
                <a:solidFill>
                  <a:srgbClr val="FF0000"/>
                </a:solidFill>
                <a:latin typeface="Microsoft JhengHei"/>
                <a:ea typeface="Microsoft JhengHei"/>
                <a:cs typeface="Microsoft JhengHei"/>
                <a:sym typeface="Microsoft JhengHei"/>
              </a:rPr>
              <a:t>分散式計算</a:t>
            </a:r>
            <a:endParaRPr sz="2800" dirty="0">
              <a:solidFill>
                <a:srgbClr val="FF0000"/>
              </a:solidFill>
              <a:latin typeface="Microsoft JhengHei"/>
              <a:ea typeface="Microsoft JhengHei"/>
              <a:cs typeface="Microsoft JhengHei"/>
              <a:sym typeface="Microsoft JhengHei"/>
            </a:endParaRPr>
          </a:p>
          <a:p>
            <a:pPr marL="356870" marR="0" lvl="0" indent="-344805" algn="l" rtl="0">
              <a:lnSpc>
                <a:spcPct val="15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提供多種訊息傳遞機制，ex</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in-process、TCP</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等等</a:t>
            </a:r>
            <a:endParaRPr sz="2800" dirty="0">
              <a:solidFill>
                <a:schemeClr val="dk1"/>
              </a:solidFill>
              <a:latin typeface="Microsoft JhengHei"/>
              <a:ea typeface="Microsoft JhengHei"/>
              <a:cs typeface="Microsoft JhengHei"/>
              <a:sym typeface="Microsoft JhengHei"/>
            </a:endParaRPr>
          </a:p>
          <a:p>
            <a:pPr marL="356870" marR="0" lvl="0" indent="-344805" algn="l" rtl="0">
              <a:lnSpc>
                <a:spcPct val="150000"/>
              </a:lnSpc>
              <a:spcBef>
                <a:spcPts val="77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支援大部分流行的程式語言</a:t>
            </a:r>
            <a:endParaRPr sz="2800" dirty="0">
              <a:solidFill>
                <a:schemeClr val="dk1"/>
              </a:solidFill>
              <a:latin typeface="Microsoft JhengHei"/>
              <a:ea typeface="Microsoft JhengHei"/>
              <a:cs typeface="Microsoft JhengHei"/>
              <a:sym typeface="Microsoft JhengHei"/>
            </a:endParaRPr>
          </a:p>
          <a:p>
            <a:pPr marL="812166" marR="0" lvl="1" indent="-342900" algn="l" rtl="0">
              <a:lnSpc>
                <a:spcPct val="150000"/>
              </a:lnSpc>
              <a:spcBef>
                <a:spcPts val="665"/>
              </a:spcBef>
              <a:spcAft>
                <a:spcPts val="0"/>
              </a:spcAft>
              <a:buClr>
                <a:srgbClr val="548ED4"/>
              </a:buClr>
              <a:buSzPts val="1671"/>
              <a:buFont typeface="Wingdings" panose="05000000000000000000" pitchFamily="2" charset="2"/>
              <a:buChar char="u"/>
            </a:pPr>
            <a:r>
              <a:rPr lang="en-US" sz="2400" b="0" i="0" u="none" strike="noStrike" cap="none" dirty="0">
                <a:solidFill>
                  <a:schemeClr val="dk1"/>
                </a:solidFill>
                <a:latin typeface="Microsoft JhengHei"/>
                <a:ea typeface="Microsoft JhengHei"/>
                <a:cs typeface="Microsoft JhengHei"/>
                <a:sym typeface="Microsoft JhengHei"/>
              </a:rPr>
              <a:t>Java</a:t>
            </a:r>
            <a:endParaRPr sz="2400" b="0" i="0" u="none" strike="noStrike" cap="none" dirty="0">
              <a:solidFill>
                <a:schemeClr val="dk1"/>
              </a:solidFill>
              <a:latin typeface="Microsoft JhengHei"/>
              <a:ea typeface="Microsoft JhengHei"/>
              <a:cs typeface="Microsoft JhengHei"/>
              <a:sym typeface="Microsoft JhengHei"/>
            </a:endParaRPr>
          </a:p>
          <a:p>
            <a:pPr marL="812166" marR="0" lvl="1" indent="-342900" algn="l" rtl="0">
              <a:lnSpc>
                <a:spcPct val="15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a:solidFill>
                  <a:schemeClr val="dk1"/>
                </a:solidFill>
                <a:latin typeface="Microsoft JhengHei"/>
                <a:ea typeface="Microsoft JhengHei"/>
                <a:cs typeface="Microsoft JhengHei"/>
                <a:sym typeface="Microsoft JhengHei"/>
              </a:rPr>
              <a:t>Python</a:t>
            </a:r>
            <a:endParaRPr dirty="0"/>
          </a:p>
          <a:p>
            <a:pPr marL="812166" marR="0" lvl="1" indent="-342900" algn="l" rtl="0">
              <a:lnSpc>
                <a:spcPct val="150000"/>
              </a:lnSpc>
              <a:spcBef>
                <a:spcPts val="675"/>
              </a:spcBef>
              <a:spcAft>
                <a:spcPts val="0"/>
              </a:spcAft>
              <a:buClr>
                <a:srgbClr val="548ED4"/>
              </a:buClr>
              <a:buSzPts val="1671"/>
              <a:buFont typeface="Wingdings" panose="05000000000000000000" pitchFamily="2" charset="2"/>
              <a:buChar char="u"/>
            </a:pPr>
            <a:r>
              <a:rPr lang="en-US" sz="2400" b="0" i="0" u="none" strike="noStrike" cap="none" dirty="0">
                <a:solidFill>
                  <a:schemeClr val="dk1"/>
                </a:solidFill>
                <a:latin typeface="Microsoft JhengHei"/>
                <a:ea typeface="Microsoft JhengHei"/>
                <a:cs typeface="Microsoft JhengHei"/>
                <a:sym typeface="Microsoft JhengHei"/>
              </a:rPr>
              <a:t>C/C++</a:t>
            </a:r>
            <a:endParaRPr sz="2400" b="0" i="0" u="none" strike="noStrike" cap="none" dirty="0">
              <a:solidFill>
                <a:schemeClr val="dk1"/>
              </a:solidFill>
              <a:latin typeface="Microsoft JhengHei"/>
              <a:ea typeface="Microsoft JhengHei"/>
              <a:cs typeface="Microsoft JhengHei"/>
              <a:sym typeface="Microsoft JhengHei"/>
            </a:endParaRPr>
          </a:p>
        </p:txBody>
      </p:sp>
      <p:pic>
        <p:nvPicPr>
          <p:cNvPr id="76" name="Google Shape;76;p3"/>
          <p:cNvPicPr preferRelativeResize="0"/>
          <p:nvPr/>
        </p:nvPicPr>
        <p:blipFill rotWithShape="1">
          <a:blip r:embed="rId8">
            <a:alphaModFix/>
          </a:blip>
          <a:srcRect/>
          <a:stretch/>
        </p:blipFill>
        <p:spPr>
          <a:xfrm>
            <a:off x="7032692" y="2980266"/>
            <a:ext cx="4415497" cy="351959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4"/>
          <p:cNvPicPr preferRelativeResize="0"/>
          <p:nvPr/>
        </p:nvPicPr>
        <p:blipFill rotWithShape="1">
          <a:blip r:embed="rId3">
            <a:alphaModFix/>
          </a:blip>
          <a:srcRect/>
          <a:stretch/>
        </p:blipFill>
        <p:spPr>
          <a:xfrm>
            <a:off x="0" y="12441"/>
            <a:ext cx="12192000" cy="6858000"/>
          </a:xfrm>
          <a:prstGeom prst="rect">
            <a:avLst/>
          </a:prstGeom>
          <a:blipFill rotWithShape="1">
            <a:blip r:embed="rId4">
              <a:alphaModFix/>
            </a:blip>
            <a:tile tx="0" ty="0" sx="100000" sy="100000" flip="none" algn="tl"/>
          </a:blipFill>
          <a:ln>
            <a:noFill/>
          </a:ln>
        </p:spPr>
      </p:pic>
      <p:grpSp>
        <p:nvGrpSpPr>
          <p:cNvPr id="82" name="Google Shape;82;p4"/>
          <p:cNvGrpSpPr/>
          <p:nvPr/>
        </p:nvGrpSpPr>
        <p:grpSpPr>
          <a:xfrm>
            <a:off x="0" y="0"/>
            <a:ext cx="12192000" cy="6858000"/>
            <a:chOff x="0" y="0"/>
            <a:chExt cx="12192000" cy="6858000"/>
          </a:xfrm>
        </p:grpSpPr>
        <p:pic>
          <p:nvPicPr>
            <p:cNvPr id="83" name="Google Shape;83;p4"/>
            <p:cNvPicPr preferRelativeResize="0"/>
            <p:nvPr/>
          </p:nvPicPr>
          <p:blipFill rotWithShape="1">
            <a:blip r:embed="rId5">
              <a:alphaModFix/>
            </a:blip>
            <a:srcRect/>
            <a:stretch/>
          </p:blipFill>
          <p:spPr>
            <a:xfrm>
              <a:off x="0" y="0"/>
              <a:ext cx="12192000" cy="6858000"/>
            </a:xfrm>
            <a:prstGeom prst="rect">
              <a:avLst/>
            </a:prstGeom>
            <a:blipFill>
              <a:blip r:embed="rId6"/>
              <a:tile tx="0" ty="0" sx="100000" sy="100000" flip="none" algn="tl"/>
            </a:blipFill>
            <a:ln>
              <a:noFill/>
            </a:ln>
          </p:spPr>
        </p:pic>
        <p:sp>
          <p:nvSpPr>
            <p:cNvPr id="84" name="Google Shape;84;p4"/>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5" name="Google Shape;85;p4"/>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86" name="Google Shape;86;p4"/>
          <p:cNvSpPr txBox="1"/>
          <p:nvPr/>
        </p:nvSpPr>
        <p:spPr>
          <a:xfrm>
            <a:off x="8763000" y="5908344"/>
            <a:ext cx="3156078" cy="31995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Microsoft JhengHei"/>
                <a:ea typeface="Microsoft JhengHei"/>
                <a:cs typeface="Microsoft JhengHei"/>
                <a:sym typeface="Microsoft JhengHei"/>
              </a:rPr>
              <a:t>3. Parallel – </a:t>
            </a:r>
            <a:r>
              <a:rPr lang="en-US" sz="2000" dirty="0" err="1">
                <a:solidFill>
                  <a:schemeClr val="dk1"/>
                </a:solidFill>
                <a:latin typeface="Microsoft JhengHei"/>
                <a:ea typeface="Microsoft JhengHei"/>
                <a:cs typeface="Microsoft JhengHei"/>
                <a:sym typeface="Microsoft JhengHei"/>
              </a:rPr>
              <a:t>Pipline</a:t>
            </a:r>
            <a:r>
              <a:rPr lang="en-US" sz="2000" dirty="0">
                <a:solidFill>
                  <a:schemeClr val="dk1"/>
                </a:solidFill>
                <a:latin typeface="Microsoft JhengHei"/>
                <a:ea typeface="Microsoft JhengHei"/>
                <a:cs typeface="Microsoft JhengHei"/>
                <a:sym typeface="Microsoft JhengHei"/>
              </a:rPr>
              <a:t> </a:t>
            </a:r>
            <a:r>
              <a:rPr lang="en-US" sz="2000" dirty="0" err="1">
                <a:solidFill>
                  <a:schemeClr val="dk1"/>
                </a:solidFill>
                <a:latin typeface="Microsoft JhengHei"/>
                <a:ea typeface="Microsoft JhengHei"/>
                <a:cs typeface="Microsoft JhengHei"/>
                <a:sym typeface="Microsoft JhengHei"/>
              </a:rPr>
              <a:t>模式</a:t>
            </a:r>
            <a:endParaRPr sz="2000" dirty="0">
              <a:solidFill>
                <a:schemeClr val="dk1"/>
              </a:solidFill>
              <a:latin typeface="Microsoft JhengHei"/>
              <a:ea typeface="Microsoft JhengHei"/>
              <a:cs typeface="Microsoft JhengHei"/>
              <a:sym typeface="Microsoft JhengHei"/>
            </a:endParaRPr>
          </a:p>
        </p:txBody>
      </p:sp>
      <p:sp>
        <p:nvSpPr>
          <p:cNvPr id="87" name="Google Shape;87;p4"/>
          <p:cNvSpPr txBox="1"/>
          <p:nvPr/>
        </p:nvSpPr>
        <p:spPr>
          <a:xfrm>
            <a:off x="4031318" y="5928440"/>
            <a:ext cx="3638297" cy="31995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Microsoft JhengHei"/>
                <a:ea typeface="Microsoft JhengHei"/>
                <a:cs typeface="Microsoft JhengHei"/>
                <a:sym typeface="Microsoft JhengHei"/>
              </a:rPr>
              <a:t>2. Publish – Subscribe </a:t>
            </a:r>
            <a:r>
              <a:rPr lang="en-US" sz="2000" dirty="0" err="1">
                <a:solidFill>
                  <a:schemeClr val="dk1"/>
                </a:solidFill>
                <a:latin typeface="Microsoft JhengHei"/>
                <a:ea typeface="Microsoft JhengHei"/>
                <a:cs typeface="Microsoft JhengHei"/>
                <a:sym typeface="Microsoft JhengHei"/>
              </a:rPr>
              <a:t>模式</a:t>
            </a:r>
            <a:endParaRPr sz="2000" dirty="0">
              <a:solidFill>
                <a:schemeClr val="dk1"/>
              </a:solidFill>
              <a:latin typeface="Microsoft JhengHei"/>
              <a:ea typeface="Microsoft JhengHei"/>
              <a:cs typeface="Microsoft JhengHei"/>
              <a:sym typeface="Microsoft JhengHei"/>
            </a:endParaRPr>
          </a:p>
        </p:txBody>
      </p:sp>
      <p:sp>
        <p:nvSpPr>
          <p:cNvPr id="88" name="Google Shape;88;p4"/>
          <p:cNvSpPr txBox="1"/>
          <p:nvPr/>
        </p:nvSpPr>
        <p:spPr>
          <a:xfrm>
            <a:off x="320802" y="5928441"/>
            <a:ext cx="2955798" cy="319959"/>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dirty="0">
                <a:solidFill>
                  <a:schemeClr val="dk1"/>
                </a:solidFill>
                <a:latin typeface="Microsoft JhengHei"/>
                <a:ea typeface="Microsoft JhengHei"/>
                <a:cs typeface="Microsoft JhengHei"/>
                <a:sym typeface="Microsoft JhengHei"/>
              </a:rPr>
              <a:t>1. Request – Reply </a:t>
            </a:r>
            <a:r>
              <a:rPr lang="en-US" sz="2000" dirty="0" err="1">
                <a:solidFill>
                  <a:schemeClr val="dk1"/>
                </a:solidFill>
                <a:latin typeface="Microsoft JhengHei"/>
                <a:ea typeface="Microsoft JhengHei"/>
                <a:cs typeface="Microsoft JhengHei"/>
                <a:sym typeface="Microsoft JhengHei"/>
              </a:rPr>
              <a:t>模式</a:t>
            </a:r>
            <a:endParaRPr sz="2000" dirty="0">
              <a:solidFill>
                <a:schemeClr val="dk1"/>
              </a:solidFill>
              <a:latin typeface="Microsoft JhengHei"/>
              <a:ea typeface="Microsoft JhengHei"/>
              <a:cs typeface="Microsoft JhengHei"/>
              <a:sym typeface="Microsoft JhengHei"/>
            </a:endParaRPr>
          </a:p>
        </p:txBody>
      </p:sp>
      <p:sp>
        <p:nvSpPr>
          <p:cNvPr id="89" name="Google Shape;89;p4"/>
          <p:cNvSpPr txBox="1">
            <a:spLocks noGrp="1"/>
          </p:cNvSpPr>
          <p:nvPr>
            <p:ph type="title"/>
          </p:nvPr>
        </p:nvSpPr>
        <p:spPr>
          <a:xfrm>
            <a:off x="2835987" y="381000"/>
            <a:ext cx="6520026"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dirty="0" err="1">
                <a:latin typeface="Microsoft JhengHei"/>
                <a:ea typeface="Microsoft JhengHei"/>
                <a:cs typeface="Microsoft JhengHei"/>
                <a:sym typeface="Microsoft JhengHei"/>
              </a:rPr>
              <a:t>三種常見的</a:t>
            </a:r>
            <a:r>
              <a:rPr lang="en-US" dirty="0">
                <a:latin typeface="Microsoft JhengHei"/>
                <a:ea typeface="Microsoft JhengHei"/>
                <a:cs typeface="Microsoft JhengHei"/>
                <a:sym typeface="Microsoft JhengHei"/>
              </a:rPr>
              <a:t> </a:t>
            </a:r>
            <a:r>
              <a:rPr lang="en-US" dirty="0"/>
              <a:t>ØMQ </a:t>
            </a:r>
            <a:r>
              <a:rPr lang="en-US" dirty="0">
                <a:latin typeface="Microsoft JhengHei"/>
                <a:ea typeface="Microsoft JhengHei"/>
                <a:cs typeface="Microsoft JhengHei"/>
                <a:sym typeface="Microsoft JhengHei"/>
              </a:rPr>
              <a:t>模</a:t>
            </a:r>
            <a:r>
              <a:rPr lang="zh-TW" altLang="en-US" dirty="0">
                <a:latin typeface="Microsoft JhengHei"/>
                <a:ea typeface="Microsoft JhengHei"/>
                <a:cs typeface="Microsoft JhengHei"/>
                <a:sym typeface="Microsoft JhengHei"/>
              </a:rPr>
              <a:t>式</a:t>
            </a:r>
            <a:endParaRPr dirty="0">
              <a:latin typeface="Microsoft JhengHei"/>
              <a:ea typeface="Microsoft JhengHei"/>
              <a:cs typeface="Microsoft JhengHei"/>
              <a:sym typeface="Microsoft JhengHei"/>
            </a:endParaRPr>
          </a:p>
        </p:txBody>
      </p:sp>
      <p:pic>
        <p:nvPicPr>
          <p:cNvPr id="90" name="Google Shape;90;p4"/>
          <p:cNvPicPr preferRelativeResize="0"/>
          <p:nvPr/>
        </p:nvPicPr>
        <p:blipFill rotWithShape="1">
          <a:blip r:embed="rId8">
            <a:alphaModFix/>
          </a:blip>
          <a:srcRect/>
          <a:stretch/>
        </p:blipFill>
        <p:spPr>
          <a:xfrm>
            <a:off x="670559" y="2581655"/>
            <a:ext cx="2234183" cy="3166872"/>
          </a:xfrm>
          <a:prstGeom prst="rect">
            <a:avLst/>
          </a:prstGeom>
          <a:noFill/>
          <a:ln>
            <a:noFill/>
          </a:ln>
        </p:spPr>
      </p:pic>
      <p:pic>
        <p:nvPicPr>
          <p:cNvPr id="91" name="Google Shape;91;p4"/>
          <p:cNvPicPr preferRelativeResize="0"/>
          <p:nvPr/>
        </p:nvPicPr>
        <p:blipFill rotWithShape="1">
          <a:blip r:embed="rId9">
            <a:alphaModFix/>
          </a:blip>
          <a:srcRect/>
          <a:stretch/>
        </p:blipFill>
        <p:spPr>
          <a:xfrm>
            <a:off x="3511295" y="2286558"/>
            <a:ext cx="4294632" cy="3474720"/>
          </a:xfrm>
          <a:prstGeom prst="rect">
            <a:avLst/>
          </a:prstGeom>
          <a:noFill/>
          <a:ln>
            <a:noFill/>
          </a:ln>
        </p:spPr>
      </p:pic>
      <p:pic>
        <p:nvPicPr>
          <p:cNvPr id="92" name="Google Shape;92;p4"/>
          <p:cNvPicPr preferRelativeResize="0"/>
          <p:nvPr/>
        </p:nvPicPr>
        <p:blipFill rotWithShape="1">
          <a:blip r:embed="rId10">
            <a:alphaModFix/>
          </a:blip>
          <a:srcRect/>
          <a:stretch/>
        </p:blipFill>
        <p:spPr>
          <a:xfrm>
            <a:off x="8412480" y="1853183"/>
            <a:ext cx="3322320" cy="389534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pic>
        <p:nvPicPr>
          <p:cNvPr id="97" name="Google Shape;97;p5"/>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98" name="Google Shape;98;p5"/>
          <p:cNvGrpSpPr/>
          <p:nvPr/>
        </p:nvGrpSpPr>
        <p:grpSpPr>
          <a:xfrm>
            <a:off x="0" y="0"/>
            <a:ext cx="12192000" cy="6858000"/>
            <a:chOff x="0" y="0"/>
            <a:chExt cx="12192000" cy="6858000"/>
          </a:xfrm>
          <a:blipFill>
            <a:blip r:embed="rId5"/>
            <a:tile tx="0" ty="0" sx="100000" sy="100000" flip="none" algn="tl"/>
          </a:blipFill>
        </p:grpSpPr>
        <p:pic>
          <p:nvPicPr>
            <p:cNvPr id="99" name="Google Shape;99;p5"/>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100" name="Google Shape;100;p5"/>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01" name="Google Shape;101;p5"/>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102" name="Google Shape;102;p5"/>
          <p:cNvSpPr txBox="1"/>
          <p:nvPr/>
        </p:nvSpPr>
        <p:spPr>
          <a:xfrm>
            <a:off x="91693" y="1293876"/>
            <a:ext cx="10665156" cy="1610056"/>
          </a:xfrm>
          <a:prstGeom prst="rect">
            <a:avLst/>
          </a:prstGeom>
          <a:noFill/>
          <a:ln>
            <a:noFill/>
          </a:ln>
        </p:spPr>
        <p:txBody>
          <a:bodyPr spcFirstLastPara="1" wrap="square" lIns="0" tIns="111125" rIns="0" bIns="0" anchor="t" anchorCtr="0">
            <a:spAutoFit/>
          </a:bodyPr>
          <a:lstStyle/>
          <a:p>
            <a:pPr marL="356870" marR="0" lvl="0" indent="-344805" algn="l" rtl="0">
              <a:lnSpc>
                <a:spcPct val="100000"/>
              </a:lnSpc>
              <a:spcBef>
                <a:spcPts val="0"/>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最基本的一種模式，</a:t>
            </a:r>
            <a:r>
              <a:rPr lang="en-US" sz="2800" dirty="0" err="1">
                <a:solidFill>
                  <a:schemeClr val="dk1"/>
                </a:solidFill>
                <a:latin typeface="微軟正黑體" panose="020B0604030504040204" pitchFamily="34" charset="-120"/>
                <a:ea typeface="微軟正黑體" panose="020B0604030504040204" pitchFamily="34" charset="-120"/>
                <a:cs typeface="Calibri"/>
                <a:sym typeface="Calibri"/>
              </a:rPr>
              <a:t>Server</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 </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與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Client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互相收送資料</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344805" algn="l" rtl="0">
              <a:lnSpc>
                <a:spcPct val="100000"/>
              </a:lnSpc>
              <a:spcBef>
                <a:spcPts val="77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Client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端在發出</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Request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後，</a:t>
            </a:r>
            <a:r>
              <a:rPr lang="en-US" sz="2800" dirty="0" err="1">
                <a:solidFill>
                  <a:schemeClr val="dk1"/>
                </a:solidFill>
                <a:latin typeface="微軟正黑體" panose="020B0604030504040204" pitchFamily="34" charset="-120"/>
                <a:ea typeface="微軟正黑體" panose="020B0604030504040204" pitchFamily="34" charset="-120"/>
                <a:cs typeface="Calibri"/>
                <a:sym typeface="Calibri"/>
              </a:rPr>
              <a:t>Server</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端需要</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Reply</a:t>
            </a:r>
          </a:p>
          <a:p>
            <a:pPr marL="356870" marR="0" lvl="0" indent="-344805" algn="l" rtl="0">
              <a:lnSpc>
                <a:spcPct val="100000"/>
              </a:lnSpc>
              <a:spcBef>
                <a:spcPts val="770"/>
              </a:spcBef>
              <a:spcAft>
                <a:spcPts val="0"/>
              </a:spcAft>
              <a:buClr>
                <a:srgbClr val="E36C09"/>
              </a:buClr>
              <a:buSzPts val="1663"/>
              <a:buFont typeface="Noto Sans Symbols"/>
              <a:buChar char="◻"/>
            </a:pPr>
            <a:r>
              <a:rPr lang="en-US" altLang="zh-TW" sz="2800" dirty="0">
                <a:solidFill>
                  <a:schemeClr val="dk1"/>
                </a:solidFill>
                <a:latin typeface="微軟正黑體" panose="020B0604030504040204" pitchFamily="34" charset="-120"/>
                <a:ea typeface="微軟正黑體" panose="020B0604030504040204" pitchFamily="34" charset="-120"/>
                <a:cs typeface="Calibri"/>
                <a:sym typeface="Calibri"/>
              </a:rPr>
              <a:t>Round-robin</a:t>
            </a:r>
            <a:r>
              <a:rPr lang="zh-TW" altLang="en-US" sz="2800" dirty="0">
                <a:solidFill>
                  <a:schemeClr val="dk1"/>
                </a:solidFill>
                <a:latin typeface="微軟正黑體" panose="020B0604030504040204" pitchFamily="34" charset="-120"/>
                <a:ea typeface="微軟正黑體" panose="020B0604030504040204" pitchFamily="34" charset="-120"/>
                <a:cs typeface="Calibri"/>
                <a:sym typeface="Calibri"/>
              </a:rPr>
              <a:t> </a:t>
            </a:r>
            <a:r>
              <a:rPr lang="en-US" altLang="zh-TW" sz="2800" dirty="0">
                <a:solidFill>
                  <a:schemeClr val="dk1"/>
                </a:solidFill>
                <a:latin typeface="微軟正黑體" panose="020B0604030504040204" pitchFamily="34" charset="-120"/>
                <a:ea typeface="微軟正黑體" panose="020B0604030504040204" pitchFamily="34" charset="-120"/>
                <a:cs typeface="Calibri"/>
                <a:sym typeface="Calibri"/>
              </a:rPr>
              <a:t>(REQ)</a:t>
            </a: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p:txBody>
      </p:sp>
      <p:pic>
        <p:nvPicPr>
          <p:cNvPr id="103" name="Google Shape;103;p5"/>
          <p:cNvPicPr preferRelativeResize="0"/>
          <p:nvPr/>
        </p:nvPicPr>
        <p:blipFill rotWithShape="1">
          <a:blip r:embed="rId8">
            <a:alphaModFix/>
          </a:blip>
          <a:srcRect/>
          <a:stretch/>
        </p:blipFill>
        <p:spPr>
          <a:xfrm>
            <a:off x="4977385" y="3022184"/>
            <a:ext cx="2237231" cy="3166872"/>
          </a:xfrm>
          <a:prstGeom prst="rect">
            <a:avLst/>
          </a:prstGeom>
          <a:noFill/>
          <a:ln>
            <a:noFill/>
          </a:ln>
        </p:spPr>
      </p:pic>
      <p:sp>
        <p:nvSpPr>
          <p:cNvPr id="104" name="Google Shape;104;p5"/>
          <p:cNvSpPr txBox="1">
            <a:spLocks noGrp="1"/>
          </p:cNvSpPr>
          <p:nvPr>
            <p:ph type="title"/>
          </p:nvPr>
        </p:nvSpPr>
        <p:spPr>
          <a:xfrm>
            <a:off x="2835987" y="381000"/>
            <a:ext cx="6520026"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4800">
                <a:latin typeface="Microsoft JhengHei"/>
                <a:ea typeface="Microsoft JhengHei"/>
                <a:cs typeface="Microsoft JhengHei"/>
                <a:sym typeface="Microsoft JhengHei"/>
              </a:rPr>
              <a:t>Request – Reply 模式</a:t>
            </a:r>
            <a:endParaRPr>
              <a:latin typeface="Microsoft JhengHei"/>
              <a:ea typeface="Microsoft JhengHei"/>
              <a:cs typeface="Microsoft JhengHei"/>
              <a:sym typeface="Microsoft JhengHe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6"/>
          <p:cNvPicPr preferRelativeResize="0"/>
          <p:nvPr/>
        </p:nvPicPr>
        <p:blipFill rotWithShape="1">
          <a:blip r:embed="rId3">
            <a:alphaModFix/>
          </a:blip>
          <a:srcRect/>
          <a:stretch/>
        </p:blipFill>
        <p:spPr>
          <a:xfrm>
            <a:off x="0" y="0"/>
            <a:ext cx="12192000" cy="6858000"/>
          </a:xfrm>
          <a:prstGeom prst="rect">
            <a:avLst/>
          </a:prstGeom>
          <a:blipFill rotWithShape="1">
            <a:blip r:embed="rId4">
              <a:alphaModFix/>
            </a:blip>
            <a:tile tx="0" ty="0" sx="100000" sy="100000" flip="none" algn="tl"/>
          </a:blipFill>
          <a:ln>
            <a:noFill/>
          </a:ln>
        </p:spPr>
      </p:pic>
      <p:grpSp>
        <p:nvGrpSpPr>
          <p:cNvPr id="110" name="Google Shape;110;p6"/>
          <p:cNvGrpSpPr/>
          <p:nvPr/>
        </p:nvGrpSpPr>
        <p:grpSpPr>
          <a:xfrm>
            <a:off x="0" y="0"/>
            <a:ext cx="12192000" cy="6858000"/>
            <a:chOff x="0" y="0"/>
            <a:chExt cx="12192000" cy="6858000"/>
          </a:xfrm>
          <a:blipFill>
            <a:blip r:embed="rId5"/>
            <a:tile tx="0" ty="0" sx="100000" sy="100000" flip="none" algn="tl"/>
          </a:blipFill>
        </p:grpSpPr>
        <p:pic>
          <p:nvPicPr>
            <p:cNvPr id="111" name="Google Shape;111;p6"/>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112" name="Google Shape;112;p6"/>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6"/>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114" name="Google Shape;114;p6"/>
          <p:cNvSpPr txBox="1"/>
          <p:nvPr/>
        </p:nvSpPr>
        <p:spPr>
          <a:xfrm>
            <a:off x="0" y="1143000"/>
            <a:ext cx="9903156" cy="2061462"/>
          </a:xfrm>
          <a:prstGeom prst="rect">
            <a:avLst/>
          </a:prstGeom>
          <a:noFill/>
          <a:ln>
            <a:noFill/>
          </a:ln>
        </p:spPr>
        <p:txBody>
          <a:bodyPr spcFirstLastPara="1" wrap="square" lIns="0" tIns="111125"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第二種常見的模式是</a:t>
            </a:r>
            <a:r>
              <a:rPr lang="en-US" sz="2800" dirty="0" err="1">
                <a:solidFill>
                  <a:srgbClr val="FF0000"/>
                </a:solidFill>
                <a:latin typeface="微軟正黑體" panose="020B0604030504040204" pitchFamily="34" charset="-120"/>
                <a:ea typeface="微軟正黑體" panose="020B0604030504040204" pitchFamily="34" charset="-120"/>
                <a:cs typeface="Microsoft JhengHei"/>
                <a:sym typeface="Microsoft JhengHei"/>
              </a:rPr>
              <a:t>單向</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的</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data distribution</a:t>
            </a: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50000"/>
              </a:lnSpc>
              <a:spcBef>
                <a:spcPts val="77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Server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會持續發送資料給有訂閱相關主題的</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Client</a:t>
            </a: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0" marR="0" lvl="0" indent="0" algn="l" rtl="0">
              <a:lnSpc>
                <a:spcPct val="100000"/>
              </a:lnSpc>
              <a:spcBef>
                <a:spcPts val="35"/>
              </a:spcBef>
              <a:spcAft>
                <a:spcPts val="0"/>
              </a:spcAft>
              <a:buNone/>
            </a:pPr>
            <a:endParaRPr sz="3600" dirty="0">
              <a:solidFill>
                <a:schemeClr val="dk1"/>
              </a:solidFill>
              <a:latin typeface="Calibri"/>
              <a:ea typeface="Calibri"/>
              <a:cs typeface="Calibri"/>
              <a:sym typeface="Calibri"/>
            </a:endParaRPr>
          </a:p>
        </p:txBody>
      </p:sp>
      <p:pic>
        <p:nvPicPr>
          <p:cNvPr id="115" name="Google Shape;115;p6"/>
          <p:cNvPicPr preferRelativeResize="0"/>
          <p:nvPr/>
        </p:nvPicPr>
        <p:blipFill rotWithShape="1">
          <a:blip r:embed="rId8">
            <a:alphaModFix/>
          </a:blip>
          <a:srcRect/>
          <a:stretch/>
        </p:blipFill>
        <p:spPr>
          <a:xfrm>
            <a:off x="3947160" y="3005327"/>
            <a:ext cx="4297680" cy="3474720"/>
          </a:xfrm>
          <a:prstGeom prst="rect">
            <a:avLst/>
          </a:prstGeom>
          <a:noFill/>
          <a:ln>
            <a:noFill/>
          </a:ln>
        </p:spPr>
      </p:pic>
      <p:sp>
        <p:nvSpPr>
          <p:cNvPr id="116" name="Google Shape;116;p6"/>
          <p:cNvSpPr txBox="1">
            <a:spLocks noGrp="1"/>
          </p:cNvSpPr>
          <p:nvPr>
            <p:ph type="title"/>
          </p:nvPr>
        </p:nvSpPr>
        <p:spPr>
          <a:xfrm>
            <a:off x="2484794" y="381000"/>
            <a:ext cx="7222413"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4800" dirty="0">
                <a:latin typeface="Microsoft JhengHei"/>
                <a:ea typeface="Microsoft JhengHei"/>
                <a:cs typeface="Microsoft JhengHei"/>
                <a:sym typeface="Microsoft JhengHei"/>
              </a:rPr>
              <a:t>Publish – Subscribe </a:t>
            </a:r>
            <a:r>
              <a:rPr lang="en-US" sz="4800" dirty="0" err="1">
                <a:latin typeface="Microsoft JhengHei"/>
                <a:ea typeface="Microsoft JhengHei"/>
                <a:cs typeface="Microsoft JhengHei"/>
                <a:sym typeface="Microsoft JhengHei"/>
              </a:rPr>
              <a:t>模式</a:t>
            </a:r>
            <a:endParaRPr dirty="0">
              <a:latin typeface="Microsoft JhengHei"/>
              <a:ea typeface="Microsoft JhengHei"/>
              <a:cs typeface="Microsoft JhengHei"/>
              <a:sym typeface="Microsoft JhengHe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7"/>
          <p:cNvPicPr preferRelativeResize="0"/>
          <p:nvPr/>
        </p:nvPicPr>
        <p:blipFill rotWithShape="1">
          <a:blip r:embed="rId3">
            <a:alphaModFix/>
          </a:blip>
          <a:srcRect/>
          <a:stretch/>
        </p:blipFill>
        <p:spPr>
          <a:xfrm>
            <a:off x="-7776" y="0"/>
            <a:ext cx="12192000" cy="6858000"/>
          </a:xfrm>
          <a:prstGeom prst="rect">
            <a:avLst/>
          </a:prstGeom>
          <a:blipFill rotWithShape="1">
            <a:blip r:embed="rId4">
              <a:alphaModFix/>
            </a:blip>
            <a:tile tx="0" ty="0" sx="100000" sy="100000" flip="none" algn="tl"/>
          </a:blipFill>
          <a:ln>
            <a:noFill/>
          </a:ln>
        </p:spPr>
      </p:pic>
      <p:grpSp>
        <p:nvGrpSpPr>
          <p:cNvPr id="122" name="Google Shape;122;p7"/>
          <p:cNvGrpSpPr/>
          <p:nvPr/>
        </p:nvGrpSpPr>
        <p:grpSpPr>
          <a:xfrm>
            <a:off x="0" y="0"/>
            <a:ext cx="12192000" cy="6858000"/>
            <a:chOff x="0" y="0"/>
            <a:chExt cx="12192000" cy="6858000"/>
          </a:xfrm>
          <a:blipFill>
            <a:blip r:embed="rId5"/>
            <a:tile tx="0" ty="0" sx="100000" sy="100000" flip="none" algn="tl"/>
          </a:blipFill>
        </p:grpSpPr>
        <p:pic>
          <p:nvPicPr>
            <p:cNvPr id="123" name="Google Shape;123;p7"/>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124" name="Google Shape;124;p7"/>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5" name="Google Shape;125;p7"/>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126" name="Google Shape;126;p7"/>
          <p:cNvSpPr txBox="1"/>
          <p:nvPr/>
        </p:nvSpPr>
        <p:spPr>
          <a:xfrm>
            <a:off x="191912" y="1619890"/>
            <a:ext cx="10724515" cy="2597491"/>
          </a:xfrm>
          <a:prstGeom prst="rect">
            <a:avLst/>
          </a:prstGeom>
          <a:noFill/>
          <a:ln>
            <a:noFill/>
          </a:ln>
        </p:spPr>
        <p:txBody>
          <a:bodyPr spcFirstLastPara="1" wrap="square" lIns="0" tIns="12050"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Subscriber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可以一次訂閱多個主題，且不會一直收到同一個</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356870" marR="0" lvl="0" indent="0" algn="l" rtl="0">
              <a:lnSpc>
                <a:spcPct val="150000"/>
              </a:lnSpc>
              <a:spcBef>
                <a:spcPts val="0"/>
              </a:spcBef>
              <a:spcAft>
                <a:spcPts val="0"/>
              </a:spcAft>
              <a:buNone/>
            </a:pP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Publisher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的資料，而是會依次接收</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(fair-queued)</a:t>
            </a: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0" marR="0" lvl="0" indent="0" algn="l" rtl="0">
              <a:lnSpc>
                <a:spcPct val="150000"/>
              </a:lnSpc>
              <a:spcBef>
                <a:spcPts val="5"/>
              </a:spcBef>
              <a:spcAft>
                <a:spcPts val="0"/>
              </a:spcAft>
              <a:buNone/>
            </a:pP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356870" marR="184150" lvl="0" indent="-344805" algn="l" rtl="0">
              <a:lnSpc>
                <a:spcPct val="150000"/>
              </a:lnSpc>
              <a:spcBef>
                <a:spcPts val="5"/>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如果</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Publisher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沒有連接任何的</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err="1">
                <a:solidFill>
                  <a:schemeClr val="dk1"/>
                </a:solidFill>
                <a:latin typeface="微軟正黑體" panose="020B0604030504040204" pitchFamily="34" charset="-120"/>
                <a:ea typeface="微軟正黑體" panose="020B0604030504040204" pitchFamily="34" charset="-120"/>
                <a:cs typeface="Calibri"/>
                <a:sym typeface="Calibri"/>
              </a:rPr>
              <a:t>Subscriber</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，則會丟棄所有資料</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sp>
        <p:nvSpPr>
          <p:cNvPr id="127" name="Google Shape;127;p7"/>
          <p:cNvSpPr txBox="1"/>
          <p:nvPr/>
        </p:nvSpPr>
        <p:spPr>
          <a:xfrm>
            <a:off x="2484794" y="381000"/>
            <a:ext cx="7222413" cy="751488"/>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4800">
                <a:solidFill>
                  <a:srgbClr val="000000"/>
                </a:solidFill>
                <a:latin typeface="Microsoft JhengHei"/>
                <a:ea typeface="Microsoft JhengHei"/>
                <a:cs typeface="Microsoft JhengHei"/>
                <a:sym typeface="Microsoft JhengHei"/>
              </a:rPr>
              <a:t>Publish – Subscribe 模式</a:t>
            </a:r>
            <a:endParaRPr sz="1800">
              <a:solidFill>
                <a:srgbClr val="000000"/>
              </a:solidFill>
              <a:latin typeface="Microsoft JhengHei"/>
              <a:ea typeface="Microsoft JhengHei"/>
              <a:cs typeface="Microsoft JhengHei"/>
              <a:sym typeface="Microsoft JhengHe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srcRect/>
          <a:tile tx="0" ty="0" sx="100000" sy="100000" flip="none" algn="tl"/>
        </a:blipFill>
        <a:effectLst/>
      </p:bgPr>
    </p:bg>
    <p:spTree>
      <p:nvGrpSpPr>
        <p:cNvPr id="1" name="Shape 131"/>
        <p:cNvGrpSpPr/>
        <p:nvPr/>
      </p:nvGrpSpPr>
      <p:grpSpPr>
        <a:xfrm>
          <a:off x="0" y="0"/>
          <a:ext cx="0" cy="0"/>
          <a:chOff x="0" y="0"/>
          <a:chExt cx="0" cy="0"/>
        </a:xfrm>
      </p:grpSpPr>
      <p:pic>
        <p:nvPicPr>
          <p:cNvPr id="132" name="Google Shape;132;p8"/>
          <p:cNvPicPr preferRelativeResize="0"/>
          <p:nvPr/>
        </p:nvPicPr>
        <p:blipFill rotWithShape="1">
          <a:blip r:embed="rId4">
            <a:alphaModFix/>
          </a:blip>
          <a:srcRect/>
          <a:stretch/>
        </p:blipFill>
        <p:spPr>
          <a:xfrm>
            <a:off x="0" y="0"/>
            <a:ext cx="12192000" cy="6858000"/>
          </a:xfrm>
          <a:prstGeom prst="rect">
            <a:avLst/>
          </a:prstGeom>
          <a:blipFill rotWithShape="1">
            <a:blip r:embed="rId5">
              <a:alphaModFix/>
            </a:blip>
            <a:tile tx="0" ty="0" sx="100000" sy="100000" flip="none" algn="tl"/>
          </a:blipFill>
          <a:ln>
            <a:noFill/>
          </a:ln>
        </p:spPr>
      </p:pic>
      <p:grpSp>
        <p:nvGrpSpPr>
          <p:cNvPr id="133" name="Google Shape;133;p8"/>
          <p:cNvGrpSpPr/>
          <p:nvPr/>
        </p:nvGrpSpPr>
        <p:grpSpPr>
          <a:xfrm>
            <a:off x="0" y="0"/>
            <a:ext cx="12192000" cy="6858000"/>
            <a:chOff x="0" y="0"/>
            <a:chExt cx="12192000" cy="6858000"/>
          </a:xfrm>
        </p:grpSpPr>
        <p:pic>
          <p:nvPicPr>
            <p:cNvPr id="134" name="Google Shape;134;p8"/>
            <p:cNvPicPr preferRelativeResize="0"/>
            <p:nvPr/>
          </p:nvPicPr>
          <p:blipFill rotWithShape="1">
            <a:blip r:embed="rId6">
              <a:alphaModFix/>
            </a:blip>
            <a:srcRect/>
            <a:stretch/>
          </p:blipFill>
          <p:spPr>
            <a:xfrm>
              <a:off x="0" y="0"/>
              <a:ext cx="12192000" cy="6858000"/>
            </a:xfrm>
            <a:prstGeom prst="rect">
              <a:avLst/>
            </a:prstGeom>
            <a:blipFill>
              <a:blip r:embed="rId3"/>
              <a:tile tx="0" ty="0" sx="100000" sy="100000" flip="none" algn="tl"/>
            </a:blipFill>
            <a:ln>
              <a:noFill/>
            </a:ln>
          </p:spPr>
        </p:pic>
        <p:sp>
          <p:nvSpPr>
            <p:cNvPr id="135" name="Google Shape;135;p8"/>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no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6" name="Google Shape;136;p8"/>
            <p:cNvPicPr preferRelativeResize="0"/>
            <p:nvPr/>
          </p:nvPicPr>
          <p:blipFill rotWithShape="1">
            <a:blip r:embed="rId7">
              <a:alphaModFix/>
            </a:blip>
            <a:srcRect/>
            <a:stretch/>
          </p:blipFill>
          <p:spPr>
            <a:xfrm>
              <a:off x="9927335" y="64007"/>
              <a:ext cx="2203704" cy="935736"/>
            </a:xfrm>
            <a:prstGeom prst="rect">
              <a:avLst/>
            </a:prstGeom>
            <a:noFill/>
            <a:ln>
              <a:noFill/>
            </a:ln>
          </p:spPr>
        </p:pic>
      </p:grpSp>
      <p:sp>
        <p:nvSpPr>
          <p:cNvPr id="137" name="Google Shape;137;p8"/>
          <p:cNvSpPr txBox="1"/>
          <p:nvPr/>
        </p:nvSpPr>
        <p:spPr>
          <a:xfrm>
            <a:off x="0" y="1129986"/>
            <a:ext cx="10055556" cy="3543263"/>
          </a:xfrm>
          <a:prstGeom prst="rect">
            <a:avLst/>
          </a:prstGeom>
          <a:noFill/>
          <a:ln>
            <a:noFill/>
          </a:ln>
        </p:spPr>
        <p:txBody>
          <a:bodyPr spcFirstLastPara="1" wrap="square" lIns="0" tIns="110475"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傳輸者將任務「平均」</a:t>
            </a:r>
            <a:r>
              <a:rPr lang="en-US" sz="2800" dirty="0" err="1">
                <a:solidFill>
                  <a:schemeClr val="dk1"/>
                </a:solidFill>
                <a:latin typeface="微軟正黑體" panose="020B0604030504040204" pitchFamily="34" charset="-120"/>
                <a:ea typeface="微軟正黑體" panose="020B0604030504040204" pitchFamily="34" charset="-120"/>
                <a:cs typeface="Calibri"/>
                <a:sym typeface="Calibri"/>
              </a:rPr>
              <a:t>PUSH</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給多個</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workers</a:t>
            </a:r>
            <a:endParaRPr sz="2800" dirty="0">
              <a:solidFill>
                <a:schemeClr val="dk1"/>
              </a:solidFill>
              <a:latin typeface="微軟正黑體" panose="020B0604030504040204" pitchFamily="34" charset="-120"/>
              <a:ea typeface="微軟正黑體" panose="020B0604030504040204" pitchFamily="34" charset="-120"/>
              <a:cs typeface="Calibri"/>
              <a:sym typeface="Calibri"/>
            </a:endParaRPr>
          </a:p>
          <a:p>
            <a:pPr marL="812166" marR="0" lvl="1" indent="-342900" algn="l" rtl="0">
              <a:lnSpc>
                <a:spcPct val="150000"/>
              </a:lnSpc>
              <a:spcBef>
                <a:spcPts val="690"/>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此方式稱為</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Calibri"/>
                <a:sym typeface="Calibri"/>
              </a:rPr>
              <a:t>load balancing</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50000"/>
              </a:lnSpc>
              <a:spcBef>
                <a:spcPts val="755"/>
              </a:spcBef>
              <a:spcAft>
                <a:spcPts val="0"/>
              </a:spcAft>
              <a:buClr>
                <a:srgbClr val="E36C09"/>
              </a:buClr>
              <a:buSzPts val="1663"/>
              <a:buFont typeface="Noto Sans Symbols"/>
              <a:buChar char="◻"/>
            </a:pP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數個</a:t>
            </a:r>
            <a:r>
              <a:rPr lang="en-US"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workers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會處理任務並將結果由接收者</a:t>
            </a:r>
            <a:r>
              <a:rPr lang="en-US" sz="2800" dirty="0" err="1">
                <a:solidFill>
                  <a:schemeClr val="dk1"/>
                </a:solidFill>
                <a:latin typeface="微軟正黑體" panose="020B0604030504040204" pitchFamily="34" charset="-120"/>
                <a:ea typeface="微軟正黑體" panose="020B0604030504040204" pitchFamily="34" charset="-120"/>
                <a:cs typeface="Calibri"/>
                <a:sym typeface="Calibri"/>
              </a:rPr>
              <a:t>PULL</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接收</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a:p>
            <a:pPr marL="812166" marR="0" lvl="1" indent="-342900" algn="l" rtl="0">
              <a:lnSpc>
                <a:spcPct val="150000"/>
              </a:lnSpc>
              <a:spcBef>
                <a:spcPts val="690"/>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此方式稱為</a:t>
            </a:r>
            <a:r>
              <a:rPr lang="en-US" sz="2400" b="0" i="0" u="none" strike="noStrike" cap="none" dirty="0">
                <a:solidFill>
                  <a:schemeClr val="dk1"/>
                </a:solidFill>
                <a:latin typeface="微軟正黑體" panose="020B0604030504040204" pitchFamily="34" charset="-120"/>
                <a:ea typeface="微軟正黑體" panose="020B0604030504040204" pitchFamily="34" charset="-120"/>
                <a:cs typeface="Microsoft JhengHei"/>
                <a:sym typeface="Microsoft JhengHei"/>
              </a:rPr>
              <a:t> </a:t>
            </a:r>
            <a:r>
              <a:rPr lang="en-US" sz="2400" b="0" i="0" u="none" strike="noStrike" cap="none" dirty="0">
                <a:solidFill>
                  <a:srgbClr val="FF0000"/>
                </a:solidFill>
                <a:latin typeface="微軟正黑體" panose="020B0604030504040204" pitchFamily="34" charset="-120"/>
                <a:ea typeface="微軟正黑體" panose="020B0604030504040204" pitchFamily="34" charset="-120"/>
                <a:cs typeface="Calibri"/>
                <a:sym typeface="Calibri"/>
              </a:rPr>
              <a:t>fair queueing</a:t>
            </a:r>
            <a:endParaRPr sz="2400" b="0" i="0" u="none" strike="noStrike" cap="none" dirty="0">
              <a:solidFill>
                <a:srgbClr val="FF0000"/>
              </a:solidFill>
              <a:latin typeface="微軟正黑體" panose="020B0604030504040204" pitchFamily="34" charset="-120"/>
              <a:ea typeface="微軟正黑體" panose="020B0604030504040204" pitchFamily="34" charset="-120"/>
              <a:cs typeface="Calibri"/>
              <a:sym typeface="Calibri"/>
            </a:endParaRPr>
          </a:p>
          <a:p>
            <a:pPr marL="356870" marR="0" lvl="0" indent="-344805" algn="l" rtl="0">
              <a:lnSpc>
                <a:spcPct val="150000"/>
              </a:lnSpc>
              <a:spcBef>
                <a:spcPts val="755"/>
              </a:spcBef>
              <a:spcAft>
                <a:spcPts val="0"/>
              </a:spcAft>
              <a:buClr>
                <a:srgbClr val="E36C09"/>
              </a:buClr>
              <a:buSzPts val="1663"/>
              <a:buFont typeface="Noto Sans Symbols"/>
              <a:buChar char="◻"/>
            </a:pPr>
            <a:r>
              <a:rPr lang="en-US" sz="2800" dirty="0">
                <a:solidFill>
                  <a:schemeClr val="dk1"/>
                </a:solidFill>
                <a:latin typeface="微軟正黑體" panose="020B0604030504040204" pitchFamily="34" charset="-120"/>
                <a:ea typeface="微軟正黑體" panose="020B0604030504040204" pitchFamily="34" charset="-120"/>
                <a:cs typeface="Calibri"/>
                <a:sym typeface="Calibri"/>
              </a:rPr>
              <a:t>Worker </a:t>
            </a:r>
            <a:r>
              <a:rPr lang="en-US" sz="2800" dirty="0" err="1">
                <a:solidFill>
                  <a:schemeClr val="dk1"/>
                </a:solidFill>
                <a:latin typeface="微軟正黑體" panose="020B0604030504040204" pitchFamily="34" charset="-120"/>
                <a:ea typeface="微軟正黑體" panose="020B0604030504040204" pitchFamily="34" charset="-120"/>
                <a:cs typeface="Microsoft JhengHei"/>
                <a:sym typeface="Microsoft JhengHei"/>
              </a:rPr>
              <a:t>數量越多處理的時間越短</a:t>
            </a:r>
            <a:endParaRPr sz="2800" dirty="0">
              <a:solidFill>
                <a:schemeClr val="dk1"/>
              </a:solidFill>
              <a:latin typeface="微軟正黑體" panose="020B0604030504040204" pitchFamily="34" charset="-120"/>
              <a:ea typeface="微軟正黑體" panose="020B0604030504040204" pitchFamily="34" charset="-120"/>
              <a:cs typeface="Microsoft JhengHei"/>
              <a:sym typeface="Microsoft JhengHei"/>
            </a:endParaRPr>
          </a:p>
        </p:txBody>
      </p:sp>
      <p:sp>
        <p:nvSpPr>
          <p:cNvPr id="138" name="Google Shape;138;p8"/>
          <p:cNvSpPr txBox="1">
            <a:spLocks noGrp="1"/>
          </p:cNvSpPr>
          <p:nvPr>
            <p:ph type="title"/>
          </p:nvPr>
        </p:nvSpPr>
        <p:spPr>
          <a:xfrm>
            <a:off x="2484794" y="381000"/>
            <a:ext cx="7222413" cy="751488"/>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None/>
            </a:pPr>
            <a:r>
              <a:rPr lang="en-US" sz="4800" dirty="0">
                <a:latin typeface="Microsoft JhengHei"/>
                <a:ea typeface="Microsoft JhengHei"/>
                <a:cs typeface="Microsoft JhengHei"/>
                <a:sym typeface="Microsoft JhengHei"/>
              </a:rPr>
              <a:t>Parallel – </a:t>
            </a:r>
            <a:r>
              <a:rPr lang="en-US" sz="4800" dirty="0" err="1">
                <a:latin typeface="Microsoft JhengHei"/>
                <a:ea typeface="Microsoft JhengHei"/>
                <a:cs typeface="Microsoft JhengHei"/>
                <a:sym typeface="Microsoft JhengHei"/>
              </a:rPr>
              <a:t>Pipline</a:t>
            </a:r>
            <a:r>
              <a:rPr lang="en-US" sz="4800" dirty="0">
                <a:latin typeface="Microsoft JhengHei"/>
                <a:ea typeface="Microsoft JhengHei"/>
                <a:cs typeface="Microsoft JhengHei"/>
                <a:sym typeface="Microsoft JhengHei"/>
              </a:rPr>
              <a:t> </a:t>
            </a:r>
            <a:r>
              <a:rPr lang="en-US" sz="4800" dirty="0" err="1">
                <a:latin typeface="Microsoft JhengHei"/>
                <a:ea typeface="Microsoft JhengHei"/>
                <a:cs typeface="Microsoft JhengHei"/>
                <a:sym typeface="Microsoft JhengHei"/>
              </a:rPr>
              <a:t>模式</a:t>
            </a:r>
            <a:endParaRPr dirty="0">
              <a:latin typeface="Microsoft JhengHei"/>
              <a:ea typeface="Microsoft JhengHei"/>
              <a:cs typeface="Microsoft JhengHei"/>
              <a:sym typeface="Microsoft JhengHei"/>
            </a:endParaRPr>
          </a:p>
        </p:txBody>
      </p:sp>
      <p:pic>
        <p:nvPicPr>
          <p:cNvPr id="139" name="Google Shape;139;p8"/>
          <p:cNvPicPr preferRelativeResize="0"/>
          <p:nvPr/>
        </p:nvPicPr>
        <p:blipFill rotWithShape="1">
          <a:blip r:embed="rId8">
            <a:alphaModFix/>
          </a:blip>
          <a:srcRect/>
          <a:stretch/>
        </p:blipFill>
        <p:spPr>
          <a:xfrm>
            <a:off x="8869680" y="2855820"/>
            <a:ext cx="3322320" cy="3895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9"/>
          <p:cNvPicPr preferRelativeResize="0"/>
          <p:nvPr/>
        </p:nvPicPr>
        <p:blipFill rotWithShape="1">
          <a:blip r:embed="rId3">
            <a:alphaModFix/>
          </a:blip>
          <a:srcRect/>
          <a:stretch/>
        </p:blipFill>
        <p:spPr>
          <a:xfrm>
            <a:off x="-6220" y="18661"/>
            <a:ext cx="12192000" cy="6858000"/>
          </a:xfrm>
          <a:prstGeom prst="rect">
            <a:avLst/>
          </a:prstGeom>
          <a:blipFill rotWithShape="1">
            <a:blip r:embed="rId4">
              <a:alphaModFix/>
            </a:blip>
            <a:tile tx="0" ty="0" sx="100000" sy="100000" flip="none" algn="tl"/>
          </a:blipFill>
          <a:ln>
            <a:noFill/>
          </a:ln>
        </p:spPr>
      </p:pic>
      <p:grpSp>
        <p:nvGrpSpPr>
          <p:cNvPr id="145" name="Google Shape;145;p9"/>
          <p:cNvGrpSpPr/>
          <p:nvPr/>
        </p:nvGrpSpPr>
        <p:grpSpPr>
          <a:xfrm>
            <a:off x="0" y="0"/>
            <a:ext cx="12192000" cy="6858000"/>
            <a:chOff x="0" y="0"/>
            <a:chExt cx="12192000" cy="6858000"/>
          </a:xfrm>
          <a:blipFill>
            <a:blip r:embed="rId5"/>
            <a:tile tx="0" ty="0" sx="100000" sy="100000" flip="none" algn="tl"/>
          </a:blipFill>
        </p:grpSpPr>
        <p:pic>
          <p:nvPicPr>
            <p:cNvPr id="146" name="Google Shape;146;p9"/>
            <p:cNvPicPr preferRelativeResize="0"/>
            <p:nvPr/>
          </p:nvPicPr>
          <p:blipFill rotWithShape="1">
            <a:blip r:embed="rId6">
              <a:alphaModFix/>
            </a:blip>
            <a:srcRect/>
            <a:stretch/>
          </p:blipFill>
          <p:spPr>
            <a:xfrm>
              <a:off x="0" y="0"/>
              <a:ext cx="12192000" cy="6858000"/>
            </a:xfrm>
            <a:prstGeom prst="rect">
              <a:avLst/>
            </a:prstGeom>
            <a:grpFill/>
            <a:ln>
              <a:noFill/>
            </a:ln>
          </p:spPr>
        </p:pic>
        <p:sp>
          <p:nvSpPr>
            <p:cNvPr id="147" name="Google Shape;147;p9"/>
            <p:cNvSpPr/>
            <p:nvPr/>
          </p:nvSpPr>
          <p:spPr>
            <a:xfrm>
              <a:off x="324611" y="358140"/>
              <a:ext cx="11573510" cy="5943600"/>
            </a:xfrm>
            <a:custGeom>
              <a:avLst/>
              <a:gdLst/>
              <a:ahLst/>
              <a:cxnLst/>
              <a:rect l="l" t="t" r="r" b="b"/>
              <a:pathLst>
                <a:path w="11573510" h="5943600" extrusionOk="0">
                  <a:moveTo>
                    <a:pt x="11573256" y="749808"/>
                  </a:moveTo>
                  <a:lnTo>
                    <a:pt x="11536680" y="5943600"/>
                  </a:lnTo>
                </a:path>
                <a:path w="11573510" h="5943600" extrusionOk="0">
                  <a:moveTo>
                    <a:pt x="0" y="0"/>
                  </a:moveTo>
                  <a:lnTo>
                    <a:pt x="10021824" y="45720"/>
                  </a:lnTo>
                </a:path>
              </a:pathLst>
            </a:custGeom>
            <a:grpFill/>
            <a:ln w="39600" cap="flat" cmpd="sng">
              <a:solidFill>
                <a:srgbClr val="4F81BC"/>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48" name="Google Shape;148;p9"/>
            <p:cNvPicPr preferRelativeResize="0"/>
            <p:nvPr/>
          </p:nvPicPr>
          <p:blipFill rotWithShape="1">
            <a:blip r:embed="rId7">
              <a:alphaModFix/>
            </a:blip>
            <a:srcRect/>
            <a:stretch/>
          </p:blipFill>
          <p:spPr>
            <a:xfrm>
              <a:off x="9927335" y="64007"/>
              <a:ext cx="2203704" cy="935736"/>
            </a:xfrm>
            <a:prstGeom prst="rect">
              <a:avLst/>
            </a:prstGeom>
            <a:grpFill/>
            <a:ln>
              <a:noFill/>
            </a:ln>
          </p:spPr>
        </p:pic>
      </p:grpSp>
      <p:sp>
        <p:nvSpPr>
          <p:cNvPr id="149" name="Google Shape;149;p9"/>
          <p:cNvSpPr txBox="1">
            <a:spLocks noGrp="1"/>
          </p:cNvSpPr>
          <p:nvPr>
            <p:ph type="title"/>
          </p:nvPr>
        </p:nvSpPr>
        <p:spPr>
          <a:xfrm>
            <a:off x="4863465" y="381000"/>
            <a:ext cx="2465070" cy="75755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None/>
            </a:pPr>
            <a:r>
              <a:rPr lang="en-US">
                <a:latin typeface="Microsoft JhengHei"/>
                <a:ea typeface="Microsoft JhengHei"/>
                <a:cs typeface="Microsoft JhengHei"/>
                <a:sym typeface="Microsoft JhengHei"/>
              </a:rPr>
              <a:t>網路設定</a:t>
            </a:r>
            <a:endParaRPr/>
          </a:p>
        </p:txBody>
      </p:sp>
      <p:sp>
        <p:nvSpPr>
          <p:cNvPr id="150" name="Google Shape;150;p9"/>
          <p:cNvSpPr txBox="1"/>
          <p:nvPr/>
        </p:nvSpPr>
        <p:spPr>
          <a:xfrm>
            <a:off x="0" y="1628348"/>
            <a:ext cx="11401778" cy="3334872"/>
          </a:xfrm>
          <a:prstGeom prst="rect">
            <a:avLst/>
          </a:prstGeom>
          <a:noFill/>
          <a:ln>
            <a:noFill/>
          </a:ln>
        </p:spPr>
        <p:txBody>
          <a:bodyPr spcFirstLastPara="1" wrap="square" lIns="0" tIns="107300" rIns="0" bIns="0" anchor="t" anchorCtr="0">
            <a:spAutoFit/>
          </a:bodyPr>
          <a:lstStyle/>
          <a:p>
            <a:pPr marL="356870" marR="0" lvl="0" indent="-344805" algn="l" rtl="0">
              <a:lnSpc>
                <a:spcPct val="150000"/>
              </a:lnSpc>
              <a:spcBef>
                <a:spcPts val="0"/>
              </a:spcBef>
              <a:spcAft>
                <a:spcPts val="0"/>
              </a:spcAft>
              <a:buClr>
                <a:srgbClr val="E36C09"/>
              </a:buClr>
              <a:buSzPts val="1663"/>
              <a:buFont typeface="Noto Sans Symbols"/>
              <a:buChar char="◻"/>
            </a:pPr>
            <a:r>
              <a:rPr lang="en-US" sz="2800" dirty="0" err="1">
                <a:solidFill>
                  <a:schemeClr val="dk1"/>
                </a:solidFill>
                <a:latin typeface="Microsoft JhengHei"/>
                <a:ea typeface="Microsoft JhengHei"/>
                <a:cs typeface="Microsoft JhengHei"/>
                <a:sym typeface="Microsoft JhengHei"/>
              </a:rPr>
              <a:t>請根據上一堂課</a:t>
            </a:r>
            <a:r>
              <a:rPr lang="en-US" sz="2800" dirty="0">
                <a:solidFill>
                  <a:schemeClr val="dk1"/>
                </a:solidFill>
                <a:latin typeface="Microsoft JhengHei"/>
                <a:ea typeface="Microsoft JhengHei"/>
                <a:cs typeface="Microsoft JhengHei"/>
                <a:sym typeface="Microsoft JhengHei"/>
              </a:rPr>
              <a:t> </a:t>
            </a:r>
            <a:r>
              <a:rPr lang="en-US" altLang="zh-TW" sz="2800" dirty="0">
                <a:solidFill>
                  <a:schemeClr val="dk1"/>
                </a:solidFill>
                <a:latin typeface="Microsoft JhengHei"/>
                <a:ea typeface="Microsoft JhengHei"/>
                <a:cs typeface="Microsoft JhengHei"/>
                <a:sym typeface="Microsoft JhengHei"/>
              </a:rPr>
              <a:t>(lab 1) </a:t>
            </a:r>
            <a:r>
              <a:rPr lang="en-US" sz="2800" dirty="0">
                <a:solidFill>
                  <a:schemeClr val="dk1"/>
                </a:solidFill>
                <a:latin typeface="Microsoft JhengHei"/>
                <a:ea typeface="Microsoft JhengHei"/>
                <a:cs typeface="Microsoft JhengHei"/>
                <a:sym typeface="Microsoft JhengHei"/>
              </a:rPr>
              <a:t>的 </a:t>
            </a:r>
            <a:r>
              <a:rPr lang="en-US" sz="2800" dirty="0" err="1">
                <a:solidFill>
                  <a:schemeClr val="dk1"/>
                </a:solidFill>
                <a:latin typeface="Microsoft JhengHei"/>
                <a:ea typeface="Microsoft JhengHei"/>
                <a:cs typeface="Microsoft JhengHei"/>
                <a:sym typeface="Microsoft JhengHei"/>
              </a:rPr>
              <a:t>wifi</a:t>
            </a:r>
            <a:r>
              <a:rPr lang="en-US" sz="2800" dirty="0">
                <a:solidFill>
                  <a:schemeClr val="dk1"/>
                </a:solidFill>
                <a:latin typeface="Microsoft JhengHei"/>
                <a:ea typeface="Microsoft JhengHei"/>
                <a:cs typeface="Microsoft JhengHei"/>
                <a:sym typeface="Microsoft JhengHei"/>
              </a:rPr>
              <a:t> </a:t>
            </a:r>
            <a:r>
              <a:rPr lang="en-US" sz="2800" dirty="0" err="1">
                <a:solidFill>
                  <a:schemeClr val="dk1"/>
                </a:solidFill>
                <a:latin typeface="Microsoft JhengHei"/>
                <a:ea typeface="Microsoft JhengHei"/>
                <a:cs typeface="Microsoft JhengHei"/>
                <a:sym typeface="Microsoft JhengHei"/>
              </a:rPr>
              <a:t>設定教學，將</a:t>
            </a:r>
            <a:r>
              <a:rPr lang="en-US" sz="2800" dirty="0">
                <a:solidFill>
                  <a:schemeClr val="dk1"/>
                </a:solidFill>
                <a:latin typeface="Microsoft JhengHei"/>
                <a:ea typeface="Microsoft JhengHei"/>
                <a:cs typeface="Microsoft JhengHei"/>
                <a:sym typeface="Microsoft JhengHei"/>
              </a:rPr>
              <a:t> Pi </a:t>
            </a:r>
            <a:r>
              <a:rPr lang="en-US" sz="2800" dirty="0" err="1">
                <a:solidFill>
                  <a:schemeClr val="dk1"/>
                </a:solidFill>
                <a:latin typeface="Microsoft JhengHei"/>
                <a:ea typeface="Microsoft JhengHei"/>
                <a:cs typeface="Microsoft JhengHei"/>
                <a:sym typeface="Microsoft JhengHei"/>
              </a:rPr>
              <a:t>板與</a:t>
            </a:r>
            <a:r>
              <a:rPr lang="zh-TW" altLang="en-US" sz="2800" dirty="0">
                <a:solidFill>
                  <a:schemeClr val="dk1"/>
                </a:solidFill>
                <a:latin typeface="Microsoft JhengHei"/>
                <a:ea typeface="Microsoft JhengHei"/>
                <a:cs typeface="Microsoft JhengHei"/>
                <a:sym typeface="Microsoft JhengHei"/>
              </a:rPr>
              <a:t>電腦</a:t>
            </a:r>
            <a:r>
              <a:rPr lang="en-US" sz="2800" dirty="0" err="1">
                <a:solidFill>
                  <a:schemeClr val="dk1"/>
                </a:solidFill>
                <a:latin typeface="Microsoft JhengHei"/>
                <a:ea typeface="Microsoft JhengHei"/>
                <a:cs typeface="Microsoft JhengHei"/>
                <a:sym typeface="Microsoft JhengHei"/>
              </a:rPr>
              <a:t>連上同個</a:t>
            </a:r>
            <a:r>
              <a:rPr lang="en-US" sz="2800" dirty="0">
                <a:solidFill>
                  <a:schemeClr val="dk1"/>
                </a:solidFill>
                <a:latin typeface="Microsoft JhengHei"/>
                <a:ea typeface="Microsoft JhengHei"/>
                <a:cs typeface="Microsoft JhengHei"/>
                <a:sym typeface="Microsoft JhengHei"/>
              </a:rPr>
              <a:t> AP</a:t>
            </a:r>
            <a:endParaRPr sz="2800" dirty="0">
              <a:solidFill>
                <a:schemeClr val="dk1"/>
              </a:solidFill>
              <a:latin typeface="Microsoft JhengHei"/>
              <a:ea typeface="Microsoft JhengHei"/>
              <a:cs typeface="Microsoft JhengHei"/>
              <a:sym typeface="Microsoft JhengHei"/>
            </a:endParaRPr>
          </a:p>
          <a:p>
            <a:pPr marL="812166" marR="0" lvl="1" indent="-342900" algn="l" rtl="0">
              <a:lnSpc>
                <a:spcPct val="150000"/>
              </a:lnSpc>
              <a:spcBef>
                <a:spcPts val="665"/>
              </a:spcBef>
              <a:spcAft>
                <a:spcPts val="0"/>
              </a:spcAft>
              <a:buClr>
                <a:srgbClr val="548ED4"/>
              </a:buClr>
              <a:buSzPts val="1671"/>
              <a:buFont typeface="Wingdings" panose="05000000000000000000" pitchFamily="2" charset="2"/>
              <a:buChar char="p"/>
            </a:pPr>
            <a:r>
              <a:rPr lang="en-US" sz="2400" b="0" i="0" u="none" strike="noStrike" cap="none" dirty="0">
                <a:solidFill>
                  <a:schemeClr val="dk1"/>
                </a:solidFill>
                <a:latin typeface="Microsoft JhengHei"/>
                <a:ea typeface="Microsoft JhengHei"/>
                <a:cs typeface="Microsoft JhengHei"/>
                <a:sym typeface="Microsoft JhengHei"/>
              </a:rPr>
              <a:t>SSID  : </a:t>
            </a:r>
            <a:r>
              <a:rPr lang="en-US" sz="2400" b="0" i="0" u="none" strike="noStrike" cap="none" dirty="0" err="1">
                <a:solidFill>
                  <a:srgbClr val="FF0000"/>
                </a:solidFill>
                <a:latin typeface="Microsoft JhengHei"/>
                <a:ea typeface="Microsoft JhengHei"/>
                <a:cs typeface="Microsoft JhengHei"/>
                <a:sym typeface="Microsoft JhengHei"/>
              </a:rPr>
              <a:t>bunexp</a:t>
            </a:r>
            <a:endParaRPr sz="2400" b="0" i="0" u="none" strike="noStrike" cap="none" dirty="0">
              <a:solidFill>
                <a:srgbClr val="FF0000"/>
              </a:solidFill>
              <a:latin typeface="Microsoft JhengHei"/>
              <a:ea typeface="Microsoft JhengHei"/>
              <a:cs typeface="Microsoft JhengHei"/>
              <a:sym typeface="Microsoft JhengHei"/>
            </a:endParaRPr>
          </a:p>
          <a:p>
            <a:pPr marL="812166" marR="0" lvl="1" indent="-342900" algn="l" rtl="0">
              <a:lnSpc>
                <a:spcPct val="150000"/>
              </a:lnSpc>
              <a:spcBef>
                <a:spcPts val="695"/>
              </a:spcBef>
              <a:spcAft>
                <a:spcPts val="0"/>
              </a:spcAft>
              <a:buClr>
                <a:srgbClr val="548ED4"/>
              </a:buClr>
              <a:buSzPts val="1671"/>
              <a:buFont typeface="Wingdings" panose="05000000000000000000" pitchFamily="2" charset="2"/>
              <a:buChar char="p"/>
            </a:pPr>
            <a:r>
              <a:rPr lang="en-US" sz="2400" b="0" i="0" u="none" strike="noStrike" cap="none" dirty="0" err="1">
                <a:solidFill>
                  <a:schemeClr val="dk1"/>
                </a:solidFill>
                <a:latin typeface="Microsoft JhengHei"/>
                <a:ea typeface="Microsoft JhengHei"/>
                <a:cs typeface="Microsoft JhengHei"/>
                <a:sym typeface="Microsoft JhengHei"/>
              </a:rPr>
              <a:t>密碼</a:t>
            </a:r>
            <a:r>
              <a:rPr lang="en-US" sz="2400" b="0" i="0" u="none" strike="noStrike" cap="none" dirty="0">
                <a:solidFill>
                  <a:schemeClr val="dk1"/>
                </a:solidFill>
                <a:latin typeface="Microsoft JhengHei"/>
                <a:ea typeface="Microsoft JhengHei"/>
                <a:cs typeface="Microsoft JhengHei"/>
                <a:sym typeface="Microsoft JhengHei"/>
              </a:rPr>
              <a:t>   : </a:t>
            </a:r>
            <a:r>
              <a:rPr lang="en-US" sz="2400" b="0" i="0" u="none" strike="noStrike" cap="none" dirty="0">
                <a:solidFill>
                  <a:srgbClr val="FF0000"/>
                </a:solidFill>
                <a:latin typeface="Microsoft JhengHei"/>
                <a:ea typeface="Microsoft JhengHei"/>
                <a:cs typeface="Microsoft JhengHei"/>
                <a:sym typeface="Microsoft JhengHei"/>
              </a:rPr>
              <a:t>7111177117</a:t>
            </a:r>
            <a:endParaRPr sz="2400" b="0" i="0" u="none" strike="noStrike" cap="none" dirty="0">
              <a:solidFill>
                <a:srgbClr val="FF0000"/>
              </a:solidFill>
              <a:latin typeface="Microsoft JhengHei"/>
              <a:ea typeface="Microsoft JhengHei"/>
              <a:cs typeface="Microsoft JhengHei"/>
              <a:sym typeface="Microsoft JhengHei"/>
            </a:endParaRPr>
          </a:p>
          <a:p>
            <a:pPr marL="457200" marR="0" lvl="1" indent="0" algn="l" rtl="0">
              <a:lnSpc>
                <a:spcPct val="150000"/>
              </a:lnSpc>
              <a:spcBef>
                <a:spcPts val="30"/>
              </a:spcBef>
              <a:spcAft>
                <a:spcPts val="0"/>
              </a:spcAft>
              <a:buClr>
                <a:srgbClr val="548ED4"/>
              </a:buClr>
              <a:buSzPts val="2800"/>
              <a:buFont typeface="Noto Sans Symbols"/>
              <a:buNone/>
            </a:pPr>
            <a:endParaRPr sz="2800" b="0" i="0" u="none" strike="noStrike" cap="none" dirty="0">
              <a:solidFill>
                <a:schemeClr val="dk1"/>
              </a:solidFill>
              <a:latin typeface="Microsoft JhengHei"/>
              <a:ea typeface="Microsoft JhengHei"/>
              <a:cs typeface="Microsoft JhengHei"/>
              <a:sym typeface="Microsoft JhengHei"/>
            </a:endParaRPr>
          </a:p>
          <a:p>
            <a:pPr marL="356870" marR="0" lvl="0" indent="-344805" algn="l" rtl="0">
              <a:lnSpc>
                <a:spcPct val="150000"/>
              </a:lnSpc>
              <a:spcBef>
                <a:spcPts val="0"/>
              </a:spcBef>
              <a:spcAft>
                <a:spcPts val="0"/>
              </a:spcAft>
              <a:buClr>
                <a:srgbClr val="E36C09"/>
              </a:buClr>
              <a:buSzPts val="1663"/>
              <a:buFont typeface="Noto Sans Symbols"/>
              <a:buChar char="◻"/>
            </a:pPr>
            <a:r>
              <a:rPr lang="zh-TW" altLang="en-US" sz="2800" dirty="0">
                <a:solidFill>
                  <a:schemeClr val="dk1"/>
                </a:solidFill>
                <a:latin typeface="Microsoft JhengHei"/>
                <a:ea typeface="Microsoft JhengHei"/>
                <a:cs typeface="Microsoft JhengHei"/>
                <a:sym typeface="Microsoft JhengHei"/>
              </a:rPr>
              <a:t>若使用</a:t>
            </a:r>
            <a:r>
              <a:rPr lang="en-US" sz="2800" dirty="0" err="1">
                <a:solidFill>
                  <a:schemeClr val="dk1"/>
                </a:solidFill>
                <a:latin typeface="Microsoft JhengHei"/>
                <a:ea typeface="Microsoft JhengHei"/>
                <a:cs typeface="Microsoft JhengHei"/>
                <a:sym typeface="Microsoft JhengHei"/>
              </a:rPr>
              <a:t>桌機需插上無線網卡</a:t>
            </a:r>
            <a:endParaRPr sz="2800" dirty="0">
              <a:solidFill>
                <a:schemeClr val="dk1"/>
              </a:solidFill>
              <a:latin typeface="Microsoft JhengHei"/>
              <a:ea typeface="Microsoft JhengHei"/>
              <a:cs typeface="Microsoft JhengHei"/>
              <a:sym typeface="Microsoft JhengHe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TotalTime>
  <Words>2716</Words>
  <Application>Microsoft Office PowerPoint</Application>
  <PresentationFormat>寬螢幕</PresentationFormat>
  <Paragraphs>220</Paragraphs>
  <Slides>25</Slides>
  <Notes>25</Notes>
  <HiddenSlides>0</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25</vt:i4>
      </vt:variant>
    </vt:vector>
  </HeadingPairs>
  <TitlesOfParts>
    <vt:vector size="35" baseType="lpstr">
      <vt:lpstr>Noto Sans Symbols</vt:lpstr>
      <vt:lpstr>source-code-pro</vt:lpstr>
      <vt:lpstr>source-serif-pro</vt:lpstr>
      <vt:lpstr>Microsoft JhengHei</vt:lpstr>
      <vt:lpstr>Microsoft JhengHei</vt:lpstr>
      <vt:lpstr>Arial</vt:lpstr>
      <vt:lpstr>Calibri</vt:lpstr>
      <vt:lpstr>Open Sans</vt:lpstr>
      <vt:lpstr>Wingdings</vt:lpstr>
      <vt:lpstr>Office Theme</vt:lpstr>
      <vt:lpstr>通訊網路實驗</vt:lpstr>
      <vt:lpstr>ØMQ 介紹</vt:lpstr>
      <vt:lpstr>ØMQ 的特點</vt:lpstr>
      <vt:lpstr>三種常見的 ØMQ 模式</vt:lpstr>
      <vt:lpstr>Request – Reply 模式</vt:lpstr>
      <vt:lpstr>Publish – Subscribe 模式</vt:lpstr>
      <vt:lpstr>PowerPoint 簡報</vt:lpstr>
      <vt:lpstr>Parallel – Pipline 模式</vt:lpstr>
      <vt:lpstr>網路設定</vt:lpstr>
      <vt:lpstr>ZMQ 常用 Function 介紹</vt:lpstr>
      <vt:lpstr>PowerPoint 簡報</vt:lpstr>
      <vt:lpstr>溫溼度感測器</vt:lpstr>
      <vt:lpstr>腳位參考圖</vt:lpstr>
      <vt:lpstr>下載本次實驗函式庫</vt:lpstr>
      <vt:lpstr>溫溼度感測器功能測試</vt:lpstr>
      <vt:lpstr>PowerPoint 簡報</vt:lpstr>
      <vt:lpstr>本次實驗 Demo</vt:lpstr>
      <vt:lpstr>PowerPoint 簡報</vt:lpstr>
      <vt:lpstr>PowerPoint 簡報</vt:lpstr>
      <vt:lpstr>PowerPoint 簡報</vt:lpstr>
      <vt:lpstr>PowerPoint 簡報</vt:lpstr>
      <vt:lpstr>PowerPoint 簡報</vt:lpstr>
      <vt:lpstr>PowerPoint 簡報</vt:lpstr>
      <vt:lpstr>PowerPoint 簡報</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通訊網路實驗</dc:title>
  <dc:creator>陳亮宇</dc:creator>
  <cp:lastModifiedBy>亮宇 陳</cp:lastModifiedBy>
  <cp:revision>47</cp:revision>
  <dcterms:created xsi:type="dcterms:W3CDTF">2021-12-05T12:57:48Z</dcterms:created>
  <dcterms:modified xsi:type="dcterms:W3CDTF">2023-10-12T00:19:00Z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2021-11-26T00:00:00Z</vt:filetime>
  </property>
  <property fmtid="{D5CDD505-2E9C-101B-9397-08002B2CF9AE}" pid="3" name="Creator">
    <vt:lpwstr>Microsoft® PowerPoint® 2016</vt:lpwstr>
  </property>
  <property fmtid="{D5CDD505-2E9C-101B-9397-08002B2CF9AE}" pid="4" name="LastSaved">
    <vt:filetime>2021-12-05T00:00:00Z</vt:filetime>
  </property>
</Properties>
</file>