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7" r:id="rId17"/>
    <p:sldId id="278" r:id="rId18"/>
    <p:sldId id="272" r:id="rId19"/>
    <p:sldId id="273" r:id="rId20"/>
    <p:sldId id="274" r:id="rId21"/>
    <p:sldId id="275" r:id="rId22"/>
    <p:sldId id="276" r:id="rId23"/>
    <p:sldId id="279" r:id="rId24"/>
    <p:sldId id="280" r:id="rId25"/>
    <p:sldId id="281" r:id="rId26"/>
    <p:sldId id="282" r:id="rId27"/>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v127COc7IxRR0LYNLfSR0XDEz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84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9"/>
          <p:cNvSpPr txBox="1">
            <a:spLocks noGrp="1"/>
          </p:cNvSpPr>
          <p:nvPr>
            <p:ph type="title"/>
          </p:nvPr>
        </p:nvSpPr>
        <p:spPr>
          <a:xfrm>
            <a:off x="5471540" y="645617"/>
            <a:ext cx="1248918"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9"/>
          <p:cNvSpPr txBox="1">
            <a:spLocks noGrp="1"/>
          </p:cNvSpPr>
          <p:nvPr>
            <p:ph type="body" idx="1"/>
          </p:nvPr>
        </p:nvSpPr>
        <p:spPr>
          <a:xfrm>
            <a:off x="688644" y="1730120"/>
            <a:ext cx="10814710" cy="28295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sp>
        <p:nvSpPr>
          <p:cNvPr id="21" name="Google Shape;21;p30"/>
          <p:cNvSpPr txBox="1">
            <a:spLocks noGrp="1"/>
          </p:cNvSpPr>
          <p:nvPr>
            <p:ph type="title"/>
          </p:nvPr>
        </p:nvSpPr>
        <p:spPr>
          <a:xfrm>
            <a:off x="5471540" y="645617"/>
            <a:ext cx="1248918"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
        <p:cNvGrpSpPr/>
        <p:nvPr/>
      </p:nvGrpSpPr>
      <p:grpSpPr>
        <a:xfrm>
          <a:off x="0" y="0"/>
          <a:ext cx="0" cy="0"/>
          <a:chOff x="0" y="0"/>
          <a:chExt cx="0" cy="0"/>
        </a:xfrm>
      </p:grpSpPr>
      <p:sp>
        <p:nvSpPr>
          <p:cNvPr id="26" name="Google Shape;26;p3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5471540" y="645617"/>
            <a:ext cx="1248918"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3"/>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28"/>
          <p:cNvPicPr preferRelativeResize="0"/>
          <p:nvPr/>
        </p:nvPicPr>
        <p:blipFill rotWithShape="1">
          <a:blip r:embed="rId7">
            <a:alphaModFix/>
          </a:blip>
          <a:srcRect/>
          <a:stretch/>
        </p:blipFill>
        <p:spPr>
          <a:xfrm>
            <a:off x="0" y="0"/>
            <a:ext cx="12192000" cy="6858000"/>
          </a:xfrm>
          <a:prstGeom prst="rect">
            <a:avLst/>
          </a:prstGeom>
          <a:noFill/>
          <a:ln>
            <a:noFill/>
          </a:ln>
        </p:spPr>
      </p:pic>
      <p:sp>
        <p:nvSpPr>
          <p:cNvPr id="7" name="Google Shape;7;p28"/>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 name="Google Shape;8;p28"/>
          <p:cNvPicPr preferRelativeResize="0"/>
          <p:nvPr/>
        </p:nvPicPr>
        <p:blipFill rotWithShape="1">
          <a:blip r:embed="rId8">
            <a:alphaModFix/>
          </a:blip>
          <a:srcRect/>
          <a:stretch/>
        </p:blipFill>
        <p:spPr>
          <a:xfrm>
            <a:off x="9927335" y="64007"/>
            <a:ext cx="2203704" cy="935736"/>
          </a:xfrm>
          <a:prstGeom prst="rect">
            <a:avLst/>
          </a:prstGeom>
          <a:noFill/>
          <a:ln>
            <a:noFill/>
          </a:ln>
        </p:spPr>
      </p:pic>
      <p:sp>
        <p:nvSpPr>
          <p:cNvPr id="9" name="Google Shape;9;p28"/>
          <p:cNvSpPr txBox="1">
            <a:spLocks noGrp="1"/>
          </p:cNvSpPr>
          <p:nvPr>
            <p:ph type="title"/>
          </p:nvPr>
        </p:nvSpPr>
        <p:spPr>
          <a:xfrm>
            <a:off x="5471540" y="645617"/>
            <a:ext cx="1248918" cy="75755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8"/>
          <p:cNvSpPr txBox="1">
            <a:spLocks noGrp="1"/>
          </p:cNvSpPr>
          <p:nvPr>
            <p:ph type="body" idx="1"/>
          </p:nvPr>
        </p:nvSpPr>
        <p:spPr>
          <a:xfrm>
            <a:off x="688644" y="1730120"/>
            <a:ext cx="10814710" cy="28295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5.jp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iotdesignpro.com/projects/telegram-controlled-home-automation-using-raspberry-pi"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automatedoutlet.com/home-automation-ideas/" TargetMode="External"/><Relationship Id="rId5" Type="http://schemas.openxmlformats.org/officeDocument/2006/relationships/hyperlink" Target="https://zh.wikipedia.org/zhtw/%E6%99%BA%E6%85%A7%E5%AE%B6%E5%BA%AD"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github.com/adafruit/Adafruit_Python_DHT.git"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grpSp>
        <p:nvGrpSpPr>
          <p:cNvPr id="46" name="Google Shape;46;p1"/>
          <p:cNvGrpSpPr/>
          <p:nvPr/>
        </p:nvGrpSpPr>
        <p:grpSpPr>
          <a:xfrm>
            <a:off x="0" y="0"/>
            <a:ext cx="12192000" cy="6858000"/>
            <a:chOff x="0" y="0"/>
            <a:chExt cx="12192000" cy="6858000"/>
          </a:xfrm>
        </p:grpSpPr>
        <p:pic>
          <p:nvPicPr>
            <p:cNvPr id="47" name="Google Shape;47;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8" name="Google Shape;48;p1"/>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9" name="Google Shape;49;p1"/>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50" name="Google Shape;50;p1"/>
          <p:cNvSpPr txBox="1">
            <a:spLocks noGrp="1"/>
          </p:cNvSpPr>
          <p:nvPr>
            <p:ph type="title"/>
          </p:nvPr>
        </p:nvSpPr>
        <p:spPr>
          <a:xfrm>
            <a:off x="4254500" y="1818259"/>
            <a:ext cx="3683000"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latin typeface="Microsoft JhengHei"/>
                <a:ea typeface="Microsoft JhengHei"/>
                <a:cs typeface="Microsoft JhengHei"/>
                <a:sym typeface="Microsoft JhengHei"/>
              </a:rPr>
              <a:t>通訊網路實驗</a:t>
            </a:r>
            <a:endParaRPr/>
          </a:p>
        </p:txBody>
      </p:sp>
      <p:sp>
        <p:nvSpPr>
          <p:cNvPr id="51" name="Google Shape;51;p1"/>
          <p:cNvSpPr txBox="1"/>
          <p:nvPr/>
        </p:nvSpPr>
        <p:spPr>
          <a:xfrm>
            <a:off x="2947035" y="4597984"/>
            <a:ext cx="6332432" cy="965072"/>
          </a:xfrm>
          <a:prstGeom prst="rect">
            <a:avLst/>
          </a:prstGeom>
          <a:noFill/>
          <a:ln>
            <a:noFill/>
          </a:ln>
        </p:spPr>
        <p:txBody>
          <a:bodyPr spcFirstLastPara="1" wrap="square" lIns="0" tIns="12700" rIns="0" bIns="0" anchor="t" anchorCtr="0">
            <a:spAutoFit/>
          </a:bodyPr>
          <a:lstStyle/>
          <a:p>
            <a:pPr marL="12700" marR="0" lvl="0" indent="0" algn="l" rtl="0">
              <a:lnSpc>
                <a:spcPct val="119166"/>
              </a:lnSpc>
              <a:spcBef>
                <a:spcPts val="0"/>
              </a:spcBef>
              <a:spcAft>
                <a:spcPts val="0"/>
              </a:spcAft>
              <a:buNone/>
            </a:pPr>
            <a:r>
              <a:rPr lang="en-US" sz="2400" dirty="0">
                <a:solidFill>
                  <a:srgbClr val="006FC0"/>
                </a:solidFill>
                <a:latin typeface="Calibri"/>
                <a:ea typeface="Calibri"/>
                <a:cs typeface="Calibri"/>
                <a:sym typeface="Calibri"/>
              </a:rPr>
              <a:t>Dept. of Electrical and Computer Engineering (ECE)</a:t>
            </a:r>
            <a:endParaRPr sz="2400" dirty="0">
              <a:solidFill>
                <a:schemeClr val="dk1"/>
              </a:solidFill>
              <a:latin typeface="Calibri"/>
              <a:ea typeface="Calibri"/>
              <a:cs typeface="Calibri"/>
              <a:sym typeface="Calibri"/>
            </a:endParaRPr>
          </a:p>
          <a:p>
            <a:pPr marL="36830" marR="0" lvl="0" indent="0" algn="l" rtl="0">
              <a:lnSpc>
                <a:spcPct val="119285"/>
              </a:lnSpc>
              <a:spcBef>
                <a:spcPts val="0"/>
              </a:spcBef>
              <a:spcAft>
                <a:spcPts val="0"/>
              </a:spcAft>
              <a:buNone/>
            </a:pPr>
            <a:r>
              <a:rPr lang="en-US" sz="2800" b="1" dirty="0">
                <a:solidFill>
                  <a:srgbClr val="006FC0"/>
                </a:solidFill>
                <a:latin typeface="Calibri"/>
                <a:ea typeface="Calibri"/>
                <a:cs typeface="Calibri"/>
                <a:sym typeface="Calibri"/>
              </a:rPr>
              <a:t>National Yang Ming Chiao Tung University</a:t>
            </a:r>
            <a:endParaRPr sz="2800" dirty="0">
              <a:solidFill>
                <a:schemeClr val="dk1"/>
              </a:solidFill>
              <a:latin typeface="Calibri"/>
              <a:ea typeface="Calibri"/>
              <a:cs typeface="Calibri"/>
              <a:sym typeface="Calibri"/>
            </a:endParaRPr>
          </a:p>
        </p:txBody>
      </p:sp>
      <p:sp>
        <p:nvSpPr>
          <p:cNvPr id="52" name="Google Shape;52;p1"/>
          <p:cNvSpPr txBox="1"/>
          <p:nvPr/>
        </p:nvSpPr>
        <p:spPr>
          <a:xfrm>
            <a:off x="3808888" y="3512420"/>
            <a:ext cx="4574223" cy="1058608"/>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3200" dirty="0">
                <a:solidFill>
                  <a:srgbClr val="FF0000"/>
                </a:solidFill>
                <a:latin typeface="Calibri"/>
                <a:ea typeface="Calibri"/>
                <a:cs typeface="Calibri"/>
                <a:sym typeface="Calibri"/>
              </a:rPr>
              <a:t>Home Automation</a:t>
            </a:r>
          </a:p>
          <a:p>
            <a:pPr marL="12700" algn="ctr"/>
            <a:r>
              <a:rPr lang="en-US" altLang="zh-TW" sz="3600" dirty="0">
                <a:solidFill>
                  <a:srgbClr val="FF0000"/>
                </a:solidFill>
              </a:rPr>
              <a:t>112</a:t>
            </a:r>
            <a:r>
              <a:rPr lang="zh-TW" altLang="en-US" sz="3200" dirty="0">
                <a:solidFill>
                  <a:srgbClr val="FF0000"/>
                </a:solidFill>
              </a:rPr>
              <a:t>學年度 第一學期</a:t>
            </a:r>
            <a:endParaRPr lang="zh-TW" alt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1"/>
          <p:cNvGrpSpPr/>
          <p:nvPr/>
        </p:nvGrpSpPr>
        <p:grpSpPr>
          <a:xfrm>
            <a:off x="0" y="0"/>
            <a:ext cx="12192000" cy="6858000"/>
            <a:chOff x="0" y="0"/>
            <a:chExt cx="12192000" cy="6858000"/>
          </a:xfrm>
        </p:grpSpPr>
        <p:pic>
          <p:nvPicPr>
            <p:cNvPr id="155" name="Google Shape;155;p1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6" name="Google Shape;156;p11"/>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1"/>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58" name="Google Shape;158;p11"/>
          <p:cNvSpPr txBox="1">
            <a:spLocks noGrp="1"/>
          </p:cNvSpPr>
          <p:nvPr>
            <p:ph type="title"/>
          </p:nvPr>
        </p:nvSpPr>
        <p:spPr>
          <a:xfrm>
            <a:off x="1208660" y="381000"/>
            <a:ext cx="9774680"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Telegram </a:t>
            </a:r>
            <a:endParaRPr>
              <a:latin typeface="Microsoft JhengHei"/>
              <a:ea typeface="Microsoft JhengHei"/>
              <a:cs typeface="Microsoft JhengHei"/>
              <a:sym typeface="Microsoft JhengHei"/>
            </a:endParaRPr>
          </a:p>
        </p:txBody>
      </p:sp>
      <p:sp>
        <p:nvSpPr>
          <p:cNvPr id="159" name="Google Shape;159;p11"/>
          <p:cNvSpPr txBox="1"/>
          <p:nvPr/>
        </p:nvSpPr>
        <p:spPr>
          <a:xfrm>
            <a:off x="0" y="1143000"/>
            <a:ext cx="12649200" cy="1544653"/>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a:solidFill>
                  <a:schemeClr val="dk1"/>
                </a:solidFill>
                <a:latin typeface="Microsoft JhengHei"/>
                <a:ea typeface="Microsoft JhengHei"/>
                <a:cs typeface="Microsoft JhengHei"/>
                <a:sym typeface="Microsoft JhengHei"/>
              </a:rPr>
              <a:t>1. 請先用手機下載 Telegram Messenger</a:t>
            </a:r>
            <a:endParaRPr/>
          </a:p>
          <a:p>
            <a:pPr marL="356870" marR="0" lvl="0" indent="-239236" algn="l" rtl="0">
              <a:lnSpc>
                <a:spcPct val="100000"/>
              </a:lnSpc>
              <a:spcBef>
                <a:spcPts val="844"/>
              </a:spcBef>
              <a:spcAft>
                <a:spcPts val="0"/>
              </a:spcAft>
              <a:buClr>
                <a:srgbClr val="E36C09"/>
              </a:buClr>
              <a:buSzPts val="1663"/>
              <a:buFont typeface="Noto Sans Symbols"/>
              <a:buNone/>
            </a:pPr>
            <a:endParaRPr sz="2800">
              <a:solidFill>
                <a:schemeClr val="dk1"/>
              </a:solidFill>
              <a:latin typeface="Microsoft JhengHei"/>
              <a:ea typeface="Microsoft JhengHei"/>
              <a:cs typeface="Microsoft JhengHei"/>
              <a:sym typeface="Microsoft JhengHei"/>
            </a:endParaRPr>
          </a:p>
          <a:p>
            <a:pPr marL="12065" marR="0" lvl="0" indent="0" algn="l" rtl="0">
              <a:lnSpc>
                <a:spcPct val="100000"/>
              </a:lnSpc>
              <a:spcBef>
                <a:spcPts val="844"/>
              </a:spcBef>
              <a:spcAft>
                <a:spcPts val="0"/>
              </a:spcAft>
              <a:buNone/>
            </a:pPr>
            <a:endParaRPr sz="2400">
              <a:solidFill>
                <a:schemeClr val="dk1"/>
              </a:solidFill>
              <a:latin typeface="Microsoft JhengHei"/>
              <a:ea typeface="Microsoft JhengHei"/>
              <a:cs typeface="Microsoft JhengHei"/>
              <a:sym typeface="Microsoft JhengHei"/>
            </a:endParaRPr>
          </a:p>
        </p:txBody>
      </p:sp>
      <p:pic>
        <p:nvPicPr>
          <p:cNvPr id="160" name="Google Shape;160;p11"/>
          <p:cNvPicPr preferRelativeResize="0"/>
          <p:nvPr/>
        </p:nvPicPr>
        <p:blipFill rotWithShape="1">
          <a:blip r:embed="rId5">
            <a:alphaModFix/>
          </a:blip>
          <a:srcRect/>
          <a:stretch/>
        </p:blipFill>
        <p:spPr>
          <a:xfrm>
            <a:off x="4674394" y="1803398"/>
            <a:ext cx="2843213" cy="505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12"/>
          <p:cNvGrpSpPr/>
          <p:nvPr/>
        </p:nvGrpSpPr>
        <p:grpSpPr>
          <a:xfrm>
            <a:off x="0" y="0"/>
            <a:ext cx="12192000" cy="6858000"/>
            <a:chOff x="0" y="0"/>
            <a:chExt cx="12192000" cy="6858000"/>
          </a:xfrm>
        </p:grpSpPr>
        <p:pic>
          <p:nvPicPr>
            <p:cNvPr id="166" name="Google Shape;166;p1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67" name="Google Shape;167;p12"/>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8" name="Google Shape;168;p12"/>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69" name="Google Shape;169;p12"/>
          <p:cNvSpPr txBox="1">
            <a:spLocks noGrp="1"/>
          </p:cNvSpPr>
          <p:nvPr>
            <p:ph type="title"/>
          </p:nvPr>
        </p:nvSpPr>
        <p:spPr>
          <a:xfrm>
            <a:off x="1208660" y="381000"/>
            <a:ext cx="9774680"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Telegram </a:t>
            </a:r>
            <a:endParaRPr>
              <a:latin typeface="Microsoft JhengHei"/>
              <a:ea typeface="Microsoft JhengHei"/>
              <a:cs typeface="Microsoft JhengHei"/>
              <a:sym typeface="Microsoft JhengHei"/>
            </a:endParaRPr>
          </a:p>
        </p:txBody>
      </p:sp>
      <p:sp>
        <p:nvSpPr>
          <p:cNvPr id="170" name="Google Shape;170;p12"/>
          <p:cNvSpPr txBox="1"/>
          <p:nvPr/>
        </p:nvSpPr>
        <p:spPr>
          <a:xfrm>
            <a:off x="0" y="1143000"/>
            <a:ext cx="12649200" cy="539249"/>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a:solidFill>
                  <a:schemeClr val="dk1"/>
                </a:solidFill>
                <a:latin typeface="Microsoft JhengHei"/>
                <a:ea typeface="Microsoft JhengHei"/>
                <a:cs typeface="Microsoft JhengHei"/>
                <a:sym typeface="Microsoft JhengHei"/>
              </a:rPr>
              <a:t>2.下載後請打開 Telegram 並完成帳號註冊</a:t>
            </a:r>
            <a:endParaRPr sz="2400">
              <a:solidFill>
                <a:schemeClr val="dk1"/>
              </a:solidFill>
              <a:latin typeface="Microsoft JhengHei"/>
              <a:ea typeface="Microsoft JhengHei"/>
              <a:cs typeface="Microsoft JhengHei"/>
              <a:sym typeface="Microsoft JhengHei"/>
            </a:endParaRPr>
          </a:p>
        </p:txBody>
      </p:sp>
      <p:pic>
        <p:nvPicPr>
          <p:cNvPr id="171" name="Google Shape;171;p12" descr="Telegram 註冊帳號如何申請、中文化設定、官方頻道、討論群組教學| 開箱數位吧"/>
          <p:cNvPicPr preferRelativeResize="0"/>
          <p:nvPr/>
        </p:nvPicPr>
        <p:blipFill rotWithShape="1">
          <a:blip r:embed="rId5">
            <a:alphaModFix/>
          </a:blip>
          <a:srcRect/>
          <a:stretch/>
        </p:blipFill>
        <p:spPr>
          <a:xfrm>
            <a:off x="2333625" y="1742979"/>
            <a:ext cx="7524750" cy="52164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13"/>
          <p:cNvGrpSpPr/>
          <p:nvPr/>
        </p:nvGrpSpPr>
        <p:grpSpPr>
          <a:xfrm>
            <a:off x="0" y="0"/>
            <a:ext cx="12192000" cy="6858000"/>
            <a:chOff x="0" y="0"/>
            <a:chExt cx="12192000" cy="6858000"/>
          </a:xfrm>
        </p:grpSpPr>
        <p:pic>
          <p:nvPicPr>
            <p:cNvPr id="177" name="Google Shape;177;p1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8" name="Google Shape;178;p13"/>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9" name="Google Shape;179;p13"/>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80" name="Google Shape;180;p13"/>
          <p:cNvSpPr txBox="1">
            <a:spLocks noGrp="1"/>
          </p:cNvSpPr>
          <p:nvPr>
            <p:ph type="title"/>
          </p:nvPr>
        </p:nvSpPr>
        <p:spPr>
          <a:xfrm>
            <a:off x="1208660" y="381000"/>
            <a:ext cx="9774680"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Telegram Bot 建立</a:t>
            </a:r>
            <a:endParaRPr>
              <a:latin typeface="Microsoft JhengHei"/>
              <a:ea typeface="Microsoft JhengHei"/>
              <a:cs typeface="Microsoft JhengHei"/>
              <a:sym typeface="Microsoft JhengHei"/>
            </a:endParaRPr>
          </a:p>
        </p:txBody>
      </p:sp>
      <p:sp>
        <p:nvSpPr>
          <p:cNvPr id="181" name="Google Shape;181;p13"/>
          <p:cNvSpPr txBox="1"/>
          <p:nvPr/>
        </p:nvSpPr>
        <p:spPr>
          <a:xfrm>
            <a:off x="0" y="1143000"/>
            <a:ext cx="12649200" cy="1544653"/>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a:solidFill>
                  <a:schemeClr val="dk1"/>
                </a:solidFill>
                <a:latin typeface="Microsoft JhengHei"/>
                <a:ea typeface="Microsoft JhengHei"/>
                <a:cs typeface="Microsoft JhengHei"/>
                <a:sym typeface="Microsoft JhengHei"/>
              </a:rPr>
              <a:t>3. 完成註冊後請在搜尋框搜尋 @Botfather 後點選第一項，</a:t>
            </a:r>
            <a:endParaRPr sz="2800">
              <a:solidFill>
                <a:schemeClr val="dk1"/>
              </a:solidFill>
              <a:latin typeface="Microsoft JhengHei"/>
              <a:ea typeface="Microsoft JhengHei"/>
              <a:cs typeface="Microsoft JhengHei"/>
              <a:sym typeface="Microsoft JhengHei"/>
            </a:endParaRPr>
          </a:p>
          <a:p>
            <a:pPr marL="12065" marR="0" lvl="0" indent="0" algn="l" rtl="0">
              <a:lnSpc>
                <a:spcPct val="100000"/>
              </a:lnSpc>
              <a:spcBef>
                <a:spcPts val="844"/>
              </a:spcBef>
              <a:spcAft>
                <a:spcPts val="0"/>
              </a:spcAft>
              <a:buNone/>
            </a:pPr>
            <a:r>
              <a:rPr lang="en-US" sz="2800">
                <a:solidFill>
                  <a:schemeClr val="dk1"/>
                </a:solidFill>
                <a:latin typeface="Microsoft JhengHei"/>
                <a:ea typeface="Microsoft JhengHei"/>
                <a:cs typeface="Microsoft JhengHei"/>
                <a:sym typeface="Microsoft JhengHei"/>
              </a:rPr>
              <a:t>		    再點選 SEND MESSAGE 開始創建 Telegram Bot. </a:t>
            </a:r>
            <a:endParaRPr sz="2800">
              <a:solidFill>
                <a:schemeClr val="dk1"/>
              </a:solidFill>
              <a:latin typeface="Microsoft JhengHei"/>
              <a:ea typeface="Microsoft JhengHei"/>
              <a:cs typeface="Microsoft JhengHei"/>
              <a:sym typeface="Microsoft JhengHei"/>
            </a:endParaRPr>
          </a:p>
          <a:p>
            <a:pPr marL="356870" marR="0" lvl="0" indent="-254317" algn="l" rtl="0">
              <a:lnSpc>
                <a:spcPct val="100000"/>
              </a:lnSpc>
              <a:spcBef>
                <a:spcPts val="844"/>
              </a:spcBef>
              <a:spcAft>
                <a:spcPts val="0"/>
              </a:spcAft>
              <a:buClr>
                <a:srgbClr val="E36C09"/>
              </a:buClr>
              <a:buSzPts val="1425"/>
              <a:buFont typeface="Noto Sans Symbols"/>
              <a:buNone/>
            </a:pPr>
            <a:endParaRPr sz="2400">
              <a:solidFill>
                <a:schemeClr val="dk1"/>
              </a:solidFill>
              <a:latin typeface="Microsoft JhengHei"/>
              <a:ea typeface="Microsoft JhengHei"/>
              <a:cs typeface="Microsoft JhengHei"/>
              <a:sym typeface="Microsoft JhengHei"/>
            </a:endParaRPr>
          </a:p>
        </p:txBody>
      </p:sp>
      <p:pic>
        <p:nvPicPr>
          <p:cNvPr id="182" name="Google Shape;182;p13" descr="一張含有 文字 的圖片&#10;&#10;自動產生的描述"/>
          <p:cNvPicPr preferRelativeResize="0"/>
          <p:nvPr/>
        </p:nvPicPr>
        <p:blipFill rotWithShape="1">
          <a:blip r:embed="rId5">
            <a:alphaModFix/>
          </a:blip>
          <a:srcRect/>
          <a:stretch/>
        </p:blipFill>
        <p:spPr>
          <a:xfrm>
            <a:off x="1847953" y="2286000"/>
            <a:ext cx="3263774" cy="4505502"/>
          </a:xfrm>
          <a:prstGeom prst="rect">
            <a:avLst/>
          </a:prstGeom>
          <a:noFill/>
          <a:ln>
            <a:noFill/>
          </a:ln>
        </p:spPr>
      </p:pic>
      <p:pic>
        <p:nvPicPr>
          <p:cNvPr id="183" name="Google Shape;183;p13"/>
          <p:cNvPicPr preferRelativeResize="0"/>
          <p:nvPr/>
        </p:nvPicPr>
        <p:blipFill rotWithShape="1">
          <a:blip r:embed="rId6">
            <a:alphaModFix/>
          </a:blip>
          <a:srcRect/>
          <a:stretch/>
        </p:blipFill>
        <p:spPr>
          <a:xfrm>
            <a:off x="7152278" y="2286000"/>
            <a:ext cx="3348587" cy="4505502"/>
          </a:xfrm>
          <a:prstGeom prst="rect">
            <a:avLst/>
          </a:prstGeom>
          <a:noFill/>
          <a:ln>
            <a:noFill/>
          </a:ln>
        </p:spPr>
      </p:pic>
      <p:sp>
        <p:nvSpPr>
          <p:cNvPr id="184" name="Google Shape;184;p13"/>
          <p:cNvSpPr/>
          <p:nvPr/>
        </p:nvSpPr>
        <p:spPr>
          <a:xfrm>
            <a:off x="1938660" y="3505200"/>
            <a:ext cx="3090540" cy="457200"/>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13"/>
          <p:cNvSpPr/>
          <p:nvPr/>
        </p:nvSpPr>
        <p:spPr>
          <a:xfrm>
            <a:off x="7924800" y="4953000"/>
            <a:ext cx="1689029" cy="533400"/>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3"/>
          <p:cNvSpPr txBox="1"/>
          <p:nvPr/>
        </p:nvSpPr>
        <p:spPr>
          <a:xfrm>
            <a:off x="1554074" y="3549134"/>
            <a:ext cx="304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1.</a:t>
            </a:r>
            <a:endParaRPr sz="1800" b="1">
              <a:solidFill>
                <a:srgbClr val="FF0000"/>
              </a:solidFill>
              <a:latin typeface="Calibri"/>
              <a:ea typeface="Calibri"/>
              <a:cs typeface="Calibri"/>
              <a:sym typeface="Calibri"/>
            </a:endParaRPr>
          </a:p>
        </p:txBody>
      </p:sp>
      <p:sp>
        <p:nvSpPr>
          <p:cNvPr id="187" name="Google Shape;187;p13"/>
          <p:cNvSpPr txBox="1"/>
          <p:nvPr/>
        </p:nvSpPr>
        <p:spPr>
          <a:xfrm>
            <a:off x="7539482" y="5035034"/>
            <a:ext cx="304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2.</a:t>
            </a:r>
            <a:endParaRPr sz="1800" b="1">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pSp>
        <p:nvGrpSpPr>
          <p:cNvPr id="192" name="Google Shape;192;p14"/>
          <p:cNvGrpSpPr/>
          <p:nvPr/>
        </p:nvGrpSpPr>
        <p:grpSpPr>
          <a:xfrm>
            <a:off x="0" y="0"/>
            <a:ext cx="12192000" cy="6858000"/>
            <a:chOff x="0" y="0"/>
            <a:chExt cx="12192000" cy="6858000"/>
          </a:xfrm>
        </p:grpSpPr>
        <p:pic>
          <p:nvPicPr>
            <p:cNvPr id="193" name="Google Shape;193;p1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4" name="Google Shape;194;p14"/>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5" name="Google Shape;195;p14"/>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96" name="Google Shape;196;p14"/>
          <p:cNvSpPr txBox="1">
            <a:spLocks noGrp="1"/>
          </p:cNvSpPr>
          <p:nvPr>
            <p:ph type="title"/>
          </p:nvPr>
        </p:nvSpPr>
        <p:spPr>
          <a:xfrm>
            <a:off x="1208660" y="381000"/>
            <a:ext cx="9774680"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Telegram Bot 建立</a:t>
            </a:r>
            <a:endParaRPr>
              <a:latin typeface="Microsoft JhengHei"/>
              <a:ea typeface="Microsoft JhengHei"/>
              <a:cs typeface="Microsoft JhengHei"/>
              <a:sym typeface="Microsoft JhengHei"/>
            </a:endParaRPr>
          </a:p>
        </p:txBody>
      </p:sp>
      <p:sp>
        <p:nvSpPr>
          <p:cNvPr id="197" name="Google Shape;197;p14"/>
          <p:cNvSpPr txBox="1"/>
          <p:nvPr/>
        </p:nvSpPr>
        <p:spPr>
          <a:xfrm>
            <a:off x="0" y="1143000"/>
            <a:ext cx="12649200" cy="1011173"/>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a:solidFill>
                  <a:schemeClr val="dk1"/>
                </a:solidFill>
                <a:latin typeface="Microsoft JhengHei"/>
                <a:ea typeface="Microsoft JhengHei"/>
                <a:cs typeface="Microsoft JhengHei"/>
                <a:sym typeface="Microsoft JhengHei"/>
              </a:rPr>
              <a:t>4. 照著 Botfather 的指令提示完成私人 Telegram Bot 的創建</a:t>
            </a:r>
            <a:endParaRPr sz="2800">
              <a:solidFill>
                <a:schemeClr val="dk1"/>
              </a:solidFill>
              <a:latin typeface="Microsoft JhengHei"/>
              <a:ea typeface="Microsoft JhengHei"/>
              <a:cs typeface="Microsoft JhengHei"/>
              <a:sym typeface="Microsoft JhengHei"/>
            </a:endParaRPr>
          </a:p>
          <a:p>
            <a:pPr marL="356870" marR="0" lvl="0" indent="-254317" algn="l" rtl="0">
              <a:lnSpc>
                <a:spcPct val="100000"/>
              </a:lnSpc>
              <a:spcBef>
                <a:spcPts val="844"/>
              </a:spcBef>
              <a:spcAft>
                <a:spcPts val="0"/>
              </a:spcAft>
              <a:buClr>
                <a:srgbClr val="E36C09"/>
              </a:buClr>
              <a:buSzPts val="1425"/>
              <a:buFont typeface="Noto Sans Symbols"/>
              <a:buNone/>
            </a:pPr>
            <a:endParaRPr sz="2400">
              <a:solidFill>
                <a:schemeClr val="dk1"/>
              </a:solidFill>
              <a:latin typeface="Microsoft JhengHei"/>
              <a:ea typeface="Microsoft JhengHei"/>
              <a:cs typeface="Microsoft JhengHei"/>
              <a:sym typeface="Microsoft JhengHei"/>
            </a:endParaRPr>
          </a:p>
        </p:txBody>
      </p:sp>
      <p:pic>
        <p:nvPicPr>
          <p:cNvPr id="198" name="Google Shape;198;p14" descr="一張含有 文字 的圖片&#10;&#10;自動產生的描述"/>
          <p:cNvPicPr preferRelativeResize="0"/>
          <p:nvPr/>
        </p:nvPicPr>
        <p:blipFill rotWithShape="1">
          <a:blip r:embed="rId5">
            <a:alphaModFix/>
          </a:blip>
          <a:srcRect/>
          <a:stretch/>
        </p:blipFill>
        <p:spPr>
          <a:xfrm>
            <a:off x="1394386" y="2036913"/>
            <a:ext cx="9403229" cy="43820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Google Shape;203;p15"/>
          <p:cNvGrpSpPr/>
          <p:nvPr/>
        </p:nvGrpSpPr>
        <p:grpSpPr>
          <a:xfrm>
            <a:off x="0" y="0"/>
            <a:ext cx="12192000" cy="6858000"/>
            <a:chOff x="0" y="0"/>
            <a:chExt cx="12192000" cy="6858000"/>
          </a:xfrm>
        </p:grpSpPr>
        <p:pic>
          <p:nvPicPr>
            <p:cNvPr id="204" name="Google Shape;204;p1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5" name="Google Shape;205;p15"/>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07" name="Google Shape;207;p15"/>
          <p:cNvSpPr txBox="1"/>
          <p:nvPr/>
        </p:nvSpPr>
        <p:spPr>
          <a:xfrm>
            <a:off x="0" y="1143000"/>
            <a:ext cx="12649200" cy="1483097"/>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a:solidFill>
                  <a:schemeClr val="dk1"/>
                </a:solidFill>
                <a:latin typeface="Microsoft JhengHei"/>
                <a:ea typeface="Microsoft JhengHei"/>
                <a:cs typeface="Microsoft JhengHei"/>
                <a:sym typeface="Microsoft JhengHei"/>
              </a:rPr>
              <a:t>4. 照著 Botfather 的指令提示完成私人 Telegram Bot 的創建</a:t>
            </a:r>
            <a:endParaRPr sz="2800">
              <a:solidFill>
                <a:schemeClr val="dk1"/>
              </a:solidFill>
              <a:latin typeface="Microsoft JhengHei"/>
              <a:ea typeface="Microsoft JhengHei"/>
              <a:cs typeface="Microsoft JhengHei"/>
              <a:sym typeface="Microsoft JhengHei"/>
            </a:endParaRPr>
          </a:p>
          <a:p>
            <a:pPr marL="814070" marR="0" lvl="1" indent="-344804" algn="l" rtl="0">
              <a:spcBef>
                <a:spcPts val="844"/>
              </a:spcBef>
              <a:spcAft>
                <a:spcPts val="0"/>
              </a:spcAft>
              <a:buClr>
                <a:srgbClr val="E36C09"/>
              </a:buClr>
              <a:buSzPts val="1425"/>
              <a:buFont typeface="Noto Sans Symbols"/>
              <a:buChar char="◻"/>
            </a:pPr>
            <a:r>
              <a:rPr lang="en-US" sz="2400" b="0" i="0" u="none" strike="noStrike" cap="none">
                <a:solidFill>
                  <a:schemeClr val="dk1"/>
                </a:solidFill>
                <a:latin typeface="Microsoft JhengHei"/>
                <a:ea typeface="Microsoft JhengHei"/>
                <a:cs typeface="Microsoft JhengHei"/>
                <a:sym typeface="Microsoft JhengHei"/>
              </a:rPr>
              <a:t>Telegram Bot 名稱為 </a:t>
            </a:r>
            <a:r>
              <a:rPr lang="en-US" sz="2400" b="1" i="0" u="none" strike="noStrike" cap="none">
                <a:solidFill>
                  <a:srgbClr val="FF0000"/>
                </a:solidFill>
                <a:latin typeface="Microsoft JhengHei"/>
                <a:ea typeface="Microsoft JhengHei"/>
                <a:cs typeface="Microsoft JhengHei"/>
                <a:sym typeface="Microsoft JhengHei"/>
              </a:rPr>
              <a:t>Rpi_IOT</a:t>
            </a:r>
            <a:r>
              <a:rPr lang="en-US" sz="2400" b="0" i="0" u="none" strike="noStrike" cap="none">
                <a:solidFill>
                  <a:schemeClr val="dk1"/>
                </a:solidFill>
                <a:latin typeface="Microsoft JhengHei"/>
                <a:ea typeface="Microsoft JhengHei"/>
                <a:cs typeface="Microsoft JhengHei"/>
                <a:sym typeface="Microsoft JhengHei"/>
              </a:rPr>
              <a:t>，Bot 使用者名稱為</a:t>
            </a:r>
            <a:r>
              <a:rPr lang="en-US" sz="2400" b="1" i="0" u="none" strike="noStrike" cap="none">
                <a:solidFill>
                  <a:srgbClr val="FF0000"/>
                </a:solidFill>
                <a:latin typeface="Microsoft JhengHei"/>
                <a:ea typeface="Microsoft JhengHei"/>
                <a:cs typeface="Microsoft JhengHei"/>
                <a:sym typeface="Microsoft JhengHei"/>
              </a:rPr>
              <a:t> rpi學號_bot</a:t>
            </a:r>
            <a:endParaRPr sz="2400" b="1" i="0" u="none" strike="noStrike" cap="none">
              <a:solidFill>
                <a:srgbClr val="FF0000"/>
              </a:solidFill>
              <a:latin typeface="Microsoft JhengHei"/>
              <a:ea typeface="Microsoft JhengHei"/>
              <a:cs typeface="Microsoft JhengHei"/>
              <a:sym typeface="Microsoft JhengHei"/>
            </a:endParaRPr>
          </a:p>
          <a:p>
            <a:pPr marL="356870" marR="0" lvl="0" indent="-254317" algn="l" rtl="0">
              <a:lnSpc>
                <a:spcPct val="100000"/>
              </a:lnSpc>
              <a:spcBef>
                <a:spcPts val="844"/>
              </a:spcBef>
              <a:spcAft>
                <a:spcPts val="0"/>
              </a:spcAft>
              <a:buClr>
                <a:srgbClr val="E36C09"/>
              </a:buClr>
              <a:buSzPts val="1425"/>
              <a:buFont typeface="Noto Sans Symbols"/>
              <a:buNone/>
            </a:pPr>
            <a:endParaRPr sz="2400">
              <a:solidFill>
                <a:schemeClr val="dk1"/>
              </a:solidFill>
              <a:latin typeface="Microsoft JhengHei"/>
              <a:ea typeface="Microsoft JhengHei"/>
              <a:cs typeface="Microsoft JhengHei"/>
              <a:sym typeface="Microsoft JhengHei"/>
            </a:endParaRPr>
          </a:p>
        </p:txBody>
      </p:sp>
      <p:sp>
        <p:nvSpPr>
          <p:cNvPr id="208" name="Google Shape;208;p15"/>
          <p:cNvSpPr txBox="1"/>
          <p:nvPr/>
        </p:nvSpPr>
        <p:spPr>
          <a:xfrm>
            <a:off x="1208660" y="381000"/>
            <a:ext cx="9774680"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Telegram Bot 建立</a:t>
            </a:r>
            <a:endParaRPr/>
          </a:p>
        </p:txBody>
      </p:sp>
      <p:pic>
        <p:nvPicPr>
          <p:cNvPr id="209" name="Google Shape;209;p15" descr="一張含有 文字 的圖片&#10;&#10;自動產生的描述"/>
          <p:cNvPicPr preferRelativeResize="0"/>
          <p:nvPr/>
        </p:nvPicPr>
        <p:blipFill rotWithShape="1">
          <a:blip r:embed="rId5">
            <a:alphaModFix/>
          </a:blip>
          <a:srcRect/>
          <a:stretch/>
        </p:blipFill>
        <p:spPr>
          <a:xfrm>
            <a:off x="609601" y="2213186"/>
            <a:ext cx="3962399" cy="4644813"/>
          </a:xfrm>
          <a:prstGeom prst="rect">
            <a:avLst/>
          </a:prstGeom>
          <a:noFill/>
          <a:ln>
            <a:noFill/>
          </a:ln>
        </p:spPr>
      </p:pic>
      <p:pic>
        <p:nvPicPr>
          <p:cNvPr id="210" name="Google Shape;210;p15" descr="一張含有 文字 的圖片&#10;&#10;自動產生的描述"/>
          <p:cNvPicPr preferRelativeResize="0"/>
          <p:nvPr/>
        </p:nvPicPr>
        <p:blipFill rotWithShape="1">
          <a:blip r:embed="rId6">
            <a:alphaModFix/>
          </a:blip>
          <a:srcRect/>
          <a:stretch/>
        </p:blipFill>
        <p:spPr>
          <a:xfrm>
            <a:off x="6515038" y="2213186"/>
            <a:ext cx="4199186" cy="4644814"/>
          </a:xfrm>
          <a:prstGeom prst="rect">
            <a:avLst/>
          </a:prstGeom>
          <a:noFill/>
          <a:ln>
            <a:noFill/>
          </a:ln>
        </p:spPr>
      </p:pic>
      <p:sp>
        <p:nvSpPr>
          <p:cNvPr id="211" name="Google Shape;211;p15"/>
          <p:cNvSpPr/>
          <p:nvPr/>
        </p:nvSpPr>
        <p:spPr>
          <a:xfrm>
            <a:off x="3672243" y="2426374"/>
            <a:ext cx="1184747" cy="399445"/>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5"/>
          <p:cNvSpPr/>
          <p:nvPr/>
        </p:nvSpPr>
        <p:spPr>
          <a:xfrm>
            <a:off x="9649467" y="2135376"/>
            <a:ext cx="1184747" cy="399445"/>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5"/>
          <p:cNvSpPr/>
          <p:nvPr/>
        </p:nvSpPr>
        <p:spPr>
          <a:xfrm>
            <a:off x="9315879" y="4142881"/>
            <a:ext cx="1458340" cy="399445"/>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5"/>
          <p:cNvSpPr txBox="1"/>
          <p:nvPr/>
        </p:nvSpPr>
        <p:spPr>
          <a:xfrm>
            <a:off x="3215043" y="2400022"/>
            <a:ext cx="3766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Calibri"/>
                <a:ea typeface="Calibri"/>
                <a:cs typeface="Calibri"/>
                <a:sym typeface="Calibri"/>
              </a:rPr>
              <a:t>1.</a:t>
            </a:r>
            <a:endParaRPr sz="1800" b="1" dirty="0">
              <a:solidFill>
                <a:srgbClr val="FF0000"/>
              </a:solidFill>
              <a:latin typeface="Calibri"/>
              <a:ea typeface="Calibri"/>
              <a:cs typeface="Calibri"/>
              <a:sym typeface="Calibri"/>
            </a:endParaRPr>
          </a:p>
        </p:txBody>
      </p:sp>
      <p:sp>
        <p:nvSpPr>
          <p:cNvPr id="215" name="Google Shape;215;p15"/>
          <p:cNvSpPr txBox="1"/>
          <p:nvPr/>
        </p:nvSpPr>
        <p:spPr>
          <a:xfrm>
            <a:off x="9309827" y="2158066"/>
            <a:ext cx="3048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Calibri"/>
                <a:ea typeface="Calibri"/>
                <a:cs typeface="Calibri"/>
                <a:sym typeface="Calibri"/>
              </a:rPr>
              <a:t>2</a:t>
            </a:r>
            <a:r>
              <a:rPr lang="en-US" altLang="zh-TW" sz="1800" b="1" dirty="0">
                <a:solidFill>
                  <a:srgbClr val="FF0000"/>
                </a:solidFill>
                <a:latin typeface="Calibri"/>
                <a:ea typeface="Calibri"/>
                <a:cs typeface="Calibri"/>
                <a:sym typeface="Calibri"/>
              </a:rPr>
              <a:t>.</a:t>
            </a:r>
            <a:endParaRPr sz="1800" b="1" dirty="0">
              <a:solidFill>
                <a:srgbClr val="FF0000"/>
              </a:solidFill>
              <a:latin typeface="Calibri"/>
              <a:ea typeface="Calibri"/>
              <a:cs typeface="Calibri"/>
              <a:sym typeface="Calibri"/>
            </a:endParaRPr>
          </a:p>
        </p:txBody>
      </p:sp>
      <p:sp>
        <p:nvSpPr>
          <p:cNvPr id="218" name="Google Shape;218;p15"/>
          <p:cNvSpPr txBox="1"/>
          <p:nvPr/>
        </p:nvSpPr>
        <p:spPr>
          <a:xfrm>
            <a:off x="8953015" y="4166260"/>
            <a:ext cx="4011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TW" sz="1800" b="1" dirty="0">
                <a:solidFill>
                  <a:srgbClr val="FF0000"/>
                </a:solidFill>
                <a:latin typeface="Calibri"/>
                <a:ea typeface="Calibri"/>
                <a:cs typeface="Calibri"/>
                <a:sym typeface="Calibri"/>
              </a:rPr>
              <a:t>3</a:t>
            </a:r>
            <a:r>
              <a:rPr lang="en-US" sz="1800" b="1" dirty="0">
                <a:solidFill>
                  <a:srgbClr val="FF0000"/>
                </a:solidFill>
                <a:latin typeface="Calibri"/>
                <a:ea typeface="Calibri"/>
                <a:cs typeface="Calibri"/>
                <a:sym typeface="Calibri"/>
              </a:rPr>
              <a:t>.</a:t>
            </a:r>
            <a:endParaRPr sz="1800" b="1" dirty="0">
              <a:solidFill>
                <a:srgbClr val="FF0000"/>
              </a:solidFill>
              <a:latin typeface="Calibri"/>
              <a:ea typeface="Calibri"/>
              <a:cs typeface="Calibri"/>
              <a:sym typeface="Calibri"/>
            </a:endParaRPr>
          </a:p>
        </p:txBody>
      </p:sp>
      <p:sp>
        <p:nvSpPr>
          <p:cNvPr id="219" name="Google Shape;219;p15"/>
          <p:cNvSpPr/>
          <p:nvPr/>
        </p:nvSpPr>
        <p:spPr>
          <a:xfrm>
            <a:off x="6624681" y="5632239"/>
            <a:ext cx="2680427" cy="163726"/>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15"/>
          <p:cNvSpPr txBox="1"/>
          <p:nvPr/>
        </p:nvSpPr>
        <p:spPr>
          <a:xfrm>
            <a:off x="6269426" y="5498068"/>
            <a:ext cx="486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TW" sz="1800" b="1" dirty="0">
                <a:solidFill>
                  <a:srgbClr val="FF0000"/>
                </a:solidFill>
                <a:latin typeface="Calibri"/>
                <a:ea typeface="Calibri"/>
                <a:cs typeface="Calibri"/>
                <a:sym typeface="Calibri"/>
              </a:rPr>
              <a:t>5</a:t>
            </a:r>
            <a:r>
              <a:rPr lang="en-US" sz="1800" b="1" dirty="0">
                <a:solidFill>
                  <a:srgbClr val="FF0000"/>
                </a:solidFill>
                <a:latin typeface="Calibri"/>
                <a:ea typeface="Calibri"/>
                <a:cs typeface="Calibri"/>
                <a:sym typeface="Calibri"/>
              </a:rPr>
              <a:t>.</a:t>
            </a:r>
            <a:endParaRPr sz="1800" b="1" dirty="0">
              <a:solidFill>
                <a:srgbClr val="FF0000"/>
              </a:solidFill>
              <a:latin typeface="Calibri"/>
              <a:ea typeface="Calibri"/>
              <a:cs typeface="Calibri"/>
              <a:sym typeface="Calibri"/>
            </a:endParaRPr>
          </a:p>
        </p:txBody>
      </p:sp>
      <p:sp>
        <p:nvSpPr>
          <p:cNvPr id="20" name="Google Shape;219;p15">
            <a:extLst>
              <a:ext uri="{FF2B5EF4-FFF2-40B4-BE49-F238E27FC236}">
                <a16:creationId xmlns:a16="http://schemas.microsoft.com/office/drawing/2014/main" id="{5C0B52CE-B788-4FE6-A64B-7F15732235F8}"/>
              </a:ext>
            </a:extLst>
          </p:cNvPr>
          <p:cNvSpPr/>
          <p:nvPr/>
        </p:nvSpPr>
        <p:spPr>
          <a:xfrm>
            <a:off x="6515038" y="4613402"/>
            <a:ext cx="1325095" cy="209939"/>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20;p15">
            <a:extLst>
              <a:ext uri="{FF2B5EF4-FFF2-40B4-BE49-F238E27FC236}">
                <a16:creationId xmlns:a16="http://schemas.microsoft.com/office/drawing/2014/main" id="{369EAE91-785F-4764-89F9-569C03260D28}"/>
              </a:ext>
            </a:extLst>
          </p:cNvPr>
          <p:cNvSpPr txBox="1"/>
          <p:nvPr/>
        </p:nvSpPr>
        <p:spPr>
          <a:xfrm>
            <a:off x="6142426" y="4552117"/>
            <a:ext cx="486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TW" sz="1800" b="1" dirty="0">
                <a:solidFill>
                  <a:srgbClr val="FF0000"/>
                </a:solidFill>
                <a:latin typeface="Calibri"/>
                <a:ea typeface="Calibri"/>
                <a:cs typeface="Calibri"/>
                <a:sym typeface="Calibri"/>
              </a:rPr>
              <a:t>4</a:t>
            </a:r>
            <a:r>
              <a:rPr lang="en-US" sz="1800" b="1" dirty="0">
                <a:solidFill>
                  <a:srgbClr val="FF0000"/>
                </a:solidFill>
                <a:latin typeface="Calibri"/>
                <a:ea typeface="Calibri"/>
                <a:cs typeface="Calibri"/>
                <a:sym typeface="Calibri"/>
              </a:rPr>
              <a:t>.</a:t>
            </a:r>
            <a:endParaRPr sz="1800" b="1" dirty="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grpSp>
        <p:nvGrpSpPr>
          <p:cNvPr id="225" name="Google Shape;225;p16"/>
          <p:cNvGrpSpPr/>
          <p:nvPr/>
        </p:nvGrpSpPr>
        <p:grpSpPr>
          <a:xfrm>
            <a:off x="0" y="0"/>
            <a:ext cx="12192000" cy="6858000"/>
            <a:chOff x="0" y="0"/>
            <a:chExt cx="12192000" cy="6858000"/>
          </a:xfrm>
        </p:grpSpPr>
        <p:pic>
          <p:nvPicPr>
            <p:cNvPr id="226" name="Google Shape;226;p1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7" name="Google Shape;227;p16"/>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8" name="Google Shape;228;p16"/>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29" name="Google Shape;229;p16"/>
          <p:cNvSpPr txBox="1">
            <a:spLocks noGrp="1"/>
          </p:cNvSpPr>
          <p:nvPr>
            <p:ph type="title"/>
          </p:nvPr>
        </p:nvSpPr>
        <p:spPr>
          <a:xfrm>
            <a:off x="1208660" y="381000"/>
            <a:ext cx="9774680"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Telegram Bot 建立</a:t>
            </a:r>
            <a:endParaRPr>
              <a:latin typeface="Microsoft JhengHei"/>
              <a:ea typeface="Microsoft JhengHei"/>
              <a:cs typeface="Microsoft JhengHei"/>
              <a:sym typeface="Microsoft JhengHei"/>
            </a:endParaRPr>
          </a:p>
        </p:txBody>
      </p:sp>
      <p:sp>
        <p:nvSpPr>
          <p:cNvPr id="230" name="Google Shape;230;p16"/>
          <p:cNvSpPr txBox="1"/>
          <p:nvPr/>
        </p:nvSpPr>
        <p:spPr>
          <a:xfrm>
            <a:off x="0" y="1143000"/>
            <a:ext cx="12649200" cy="1011173"/>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a:solidFill>
                  <a:schemeClr val="dk1"/>
                </a:solidFill>
                <a:latin typeface="Microsoft JhengHei"/>
                <a:ea typeface="Microsoft JhengHei"/>
                <a:cs typeface="Microsoft JhengHei"/>
                <a:sym typeface="Microsoft JhengHei"/>
              </a:rPr>
              <a:t>5. 完成 Bot 建立</a:t>
            </a:r>
            <a:endParaRPr sz="2800">
              <a:solidFill>
                <a:schemeClr val="dk1"/>
              </a:solidFill>
              <a:latin typeface="Microsoft JhengHei"/>
              <a:ea typeface="Microsoft JhengHei"/>
              <a:cs typeface="Microsoft JhengHei"/>
              <a:sym typeface="Microsoft JhengHei"/>
            </a:endParaRPr>
          </a:p>
          <a:p>
            <a:pPr marL="356870" marR="0" lvl="0" indent="-254317" algn="l" rtl="0">
              <a:lnSpc>
                <a:spcPct val="100000"/>
              </a:lnSpc>
              <a:spcBef>
                <a:spcPts val="844"/>
              </a:spcBef>
              <a:spcAft>
                <a:spcPts val="0"/>
              </a:spcAft>
              <a:buClr>
                <a:srgbClr val="E36C09"/>
              </a:buClr>
              <a:buSzPts val="1425"/>
              <a:buFont typeface="Noto Sans Symbols"/>
              <a:buNone/>
            </a:pPr>
            <a:endParaRPr sz="2400">
              <a:solidFill>
                <a:schemeClr val="dk1"/>
              </a:solidFill>
              <a:latin typeface="Microsoft JhengHei"/>
              <a:ea typeface="Microsoft JhengHei"/>
              <a:cs typeface="Microsoft JhengHei"/>
              <a:sym typeface="Microsoft JhengHei"/>
            </a:endParaRPr>
          </a:p>
        </p:txBody>
      </p:sp>
      <p:pic>
        <p:nvPicPr>
          <p:cNvPr id="231" name="Google Shape;231;p16"/>
          <p:cNvPicPr preferRelativeResize="0"/>
          <p:nvPr/>
        </p:nvPicPr>
        <p:blipFill rotWithShape="1">
          <a:blip r:embed="rId5">
            <a:alphaModFix/>
          </a:blip>
          <a:srcRect/>
          <a:stretch/>
        </p:blipFill>
        <p:spPr>
          <a:xfrm>
            <a:off x="4675108" y="1752600"/>
            <a:ext cx="2841784" cy="5052060"/>
          </a:xfrm>
          <a:prstGeom prst="rect">
            <a:avLst/>
          </a:prstGeom>
          <a:noFill/>
          <a:ln>
            <a:noFill/>
          </a:ln>
        </p:spPr>
      </p:pic>
      <p:sp>
        <p:nvSpPr>
          <p:cNvPr id="232" name="Google Shape;232;p16"/>
          <p:cNvSpPr/>
          <p:nvPr/>
        </p:nvSpPr>
        <p:spPr>
          <a:xfrm>
            <a:off x="4623554" y="2164685"/>
            <a:ext cx="2893338" cy="512827"/>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pSp>
        <p:nvGrpSpPr>
          <p:cNvPr id="289" name="Google Shape;289;p22"/>
          <p:cNvGrpSpPr/>
          <p:nvPr/>
        </p:nvGrpSpPr>
        <p:grpSpPr>
          <a:xfrm>
            <a:off x="0" y="0"/>
            <a:ext cx="12192000" cy="6858000"/>
            <a:chOff x="0" y="0"/>
            <a:chExt cx="12192000" cy="6858000"/>
          </a:xfrm>
        </p:grpSpPr>
        <p:pic>
          <p:nvPicPr>
            <p:cNvPr id="290" name="Google Shape;290;p2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91" name="Google Shape;291;p22"/>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2" name="Google Shape;292;p22"/>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93" name="Google Shape;293;p22"/>
          <p:cNvSpPr txBox="1"/>
          <p:nvPr/>
        </p:nvSpPr>
        <p:spPr>
          <a:xfrm>
            <a:off x="4414235" y="358138"/>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zh-TW" altLang="en-US" sz="4800" b="0" i="0" dirty="0">
                <a:solidFill>
                  <a:schemeClr val="dk1"/>
                </a:solidFill>
                <a:latin typeface="Microsoft JhengHei"/>
                <a:ea typeface="Microsoft JhengHei"/>
                <a:cs typeface="Microsoft JhengHei"/>
                <a:sym typeface="Microsoft JhengHei"/>
              </a:rPr>
              <a:t>建立</a:t>
            </a:r>
            <a:r>
              <a:rPr lang="en-US" altLang="zh-TW" sz="4800" b="0" i="0" dirty="0">
                <a:solidFill>
                  <a:schemeClr val="dk1"/>
                </a:solidFill>
                <a:latin typeface="Microsoft JhengHei"/>
                <a:ea typeface="Microsoft JhengHei"/>
                <a:cs typeface="Microsoft JhengHei"/>
                <a:sym typeface="Microsoft JhengHei"/>
              </a:rPr>
              <a:t>Bot</a:t>
            </a:r>
            <a:r>
              <a:rPr lang="zh-TW" altLang="en-US" sz="4800" b="0" i="0" dirty="0">
                <a:solidFill>
                  <a:schemeClr val="dk1"/>
                </a:solidFill>
                <a:latin typeface="Microsoft JhengHei"/>
                <a:ea typeface="Microsoft JhengHei"/>
                <a:cs typeface="Microsoft JhengHei"/>
                <a:sym typeface="Microsoft JhengHei"/>
              </a:rPr>
              <a:t>指令</a:t>
            </a:r>
            <a:endParaRPr sz="4800" b="0" i="0" dirty="0">
              <a:solidFill>
                <a:schemeClr val="dk1"/>
              </a:solidFill>
              <a:latin typeface="Microsoft JhengHei"/>
              <a:ea typeface="Microsoft JhengHei"/>
              <a:cs typeface="Microsoft JhengHei"/>
              <a:sym typeface="Microsoft JhengHei"/>
            </a:endParaRPr>
          </a:p>
        </p:txBody>
      </p:sp>
      <p:pic>
        <p:nvPicPr>
          <p:cNvPr id="294" name="Google Shape;294;p22" descr="一張含有 文字 的圖片&#10;&#10;自動產生的描述"/>
          <p:cNvPicPr preferRelativeResize="0"/>
          <p:nvPr/>
        </p:nvPicPr>
        <p:blipFill rotWithShape="1">
          <a:blip r:embed="rId5">
            <a:alphaModFix/>
          </a:blip>
          <a:srcRect/>
          <a:stretch/>
        </p:blipFill>
        <p:spPr>
          <a:xfrm>
            <a:off x="4648200" y="1109627"/>
            <a:ext cx="3233460" cy="5748373"/>
          </a:xfrm>
          <a:prstGeom prst="rect">
            <a:avLst/>
          </a:prstGeom>
          <a:noFill/>
          <a:ln>
            <a:noFill/>
          </a:ln>
        </p:spPr>
      </p:pic>
      <p:pic>
        <p:nvPicPr>
          <p:cNvPr id="295" name="Google Shape;295;p22" descr="一張含有 文字 的圖片&#10;&#10;自動產生的描述"/>
          <p:cNvPicPr preferRelativeResize="0"/>
          <p:nvPr/>
        </p:nvPicPr>
        <p:blipFill rotWithShape="1">
          <a:blip r:embed="rId6">
            <a:alphaModFix/>
          </a:blip>
          <a:srcRect/>
          <a:stretch/>
        </p:blipFill>
        <p:spPr>
          <a:xfrm>
            <a:off x="533400" y="1109626"/>
            <a:ext cx="3233460" cy="5748373"/>
          </a:xfrm>
          <a:prstGeom prst="rect">
            <a:avLst/>
          </a:prstGeom>
          <a:noFill/>
          <a:ln>
            <a:noFill/>
          </a:ln>
        </p:spPr>
      </p:pic>
      <p:sp>
        <p:nvSpPr>
          <p:cNvPr id="296" name="Google Shape;296;p22"/>
          <p:cNvSpPr/>
          <p:nvPr/>
        </p:nvSpPr>
        <p:spPr>
          <a:xfrm>
            <a:off x="2348355" y="4114800"/>
            <a:ext cx="1418506" cy="341454"/>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2"/>
          <p:cNvSpPr/>
          <p:nvPr/>
        </p:nvSpPr>
        <p:spPr>
          <a:xfrm>
            <a:off x="1878439" y="5012514"/>
            <a:ext cx="1475493" cy="391512"/>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22"/>
          <p:cNvSpPr/>
          <p:nvPr/>
        </p:nvSpPr>
        <p:spPr>
          <a:xfrm>
            <a:off x="4620507" y="4790088"/>
            <a:ext cx="1475493" cy="391512"/>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22"/>
          <p:cNvSpPr txBox="1"/>
          <p:nvPr/>
        </p:nvSpPr>
        <p:spPr>
          <a:xfrm>
            <a:off x="1997723" y="4086875"/>
            <a:ext cx="441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1.</a:t>
            </a:r>
            <a:endParaRPr sz="1800" b="1">
              <a:solidFill>
                <a:srgbClr val="FF0000"/>
              </a:solidFill>
              <a:latin typeface="Calibri"/>
              <a:ea typeface="Calibri"/>
              <a:cs typeface="Calibri"/>
              <a:sym typeface="Calibri"/>
            </a:endParaRPr>
          </a:p>
        </p:txBody>
      </p:sp>
      <p:sp>
        <p:nvSpPr>
          <p:cNvPr id="300" name="Google Shape;300;p22"/>
          <p:cNvSpPr txBox="1"/>
          <p:nvPr/>
        </p:nvSpPr>
        <p:spPr>
          <a:xfrm>
            <a:off x="1556206" y="5023600"/>
            <a:ext cx="441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2.</a:t>
            </a:r>
            <a:endParaRPr sz="1800" b="1">
              <a:solidFill>
                <a:srgbClr val="FF0000"/>
              </a:solidFill>
              <a:latin typeface="Calibri"/>
              <a:ea typeface="Calibri"/>
              <a:cs typeface="Calibri"/>
              <a:sym typeface="Calibri"/>
            </a:endParaRPr>
          </a:p>
        </p:txBody>
      </p:sp>
      <p:sp>
        <p:nvSpPr>
          <p:cNvPr id="301" name="Google Shape;301;p22"/>
          <p:cNvSpPr txBox="1"/>
          <p:nvPr/>
        </p:nvSpPr>
        <p:spPr>
          <a:xfrm>
            <a:off x="4300244" y="4812275"/>
            <a:ext cx="49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3.</a:t>
            </a:r>
            <a:endParaRPr sz="1800" b="1">
              <a:solidFill>
                <a:srgbClr val="FF0000"/>
              </a:solidFill>
              <a:latin typeface="Calibri"/>
              <a:ea typeface="Calibri"/>
              <a:cs typeface="Calibri"/>
              <a:sym typeface="Calibri"/>
            </a:endParaRPr>
          </a:p>
        </p:txBody>
      </p:sp>
      <p:pic>
        <p:nvPicPr>
          <p:cNvPr id="302" name="Google Shape;302;p22" descr="一張含有 文字 的圖片&#10;&#10;自動產生的描述"/>
          <p:cNvPicPr preferRelativeResize="0"/>
          <p:nvPr/>
        </p:nvPicPr>
        <p:blipFill rotWithShape="1">
          <a:blip r:embed="rId7">
            <a:alphaModFix/>
          </a:blip>
          <a:srcRect/>
          <a:stretch/>
        </p:blipFill>
        <p:spPr>
          <a:xfrm>
            <a:off x="8649025" y="1109625"/>
            <a:ext cx="3233460" cy="5748374"/>
          </a:xfrm>
          <a:prstGeom prst="rect">
            <a:avLst/>
          </a:prstGeom>
          <a:noFill/>
          <a:ln>
            <a:noFill/>
          </a:ln>
        </p:spPr>
      </p:pic>
      <p:sp>
        <p:nvSpPr>
          <p:cNvPr id="303" name="Google Shape;303;p22"/>
          <p:cNvSpPr/>
          <p:nvPr/>
        </p:nvSpPr>
        <p:spPr>
          <a:xfrm>
            <a:off x="9677064" y="5334000"/>
            <a:ext cx="2190325" cy="391512"/>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22"/>
          <p:cNvSpPr txBox="1"/>
          <p:nvPr/>
        </p:nvSpPr>
        <p:spPr>
          <a:xfrm>
            <a:off x="9355720" y="5333300"/>
            <a:ext cx="49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4.</a:t>
            </a:r>
            <a:endParaRPr sz="1800" b="1">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p23"/>
          <p:cNvGrpSpPr/>
          <p:nvPr/>
        </p:nvGrpSpPr>
        <p:grpSpPr>
          <a:xfrm>
            <a:off x="0" y="0"/>
            <a:ext cx="12192000" cy="6858000"/>
            <a:chOff x="0" y="0"/>
            <a:chExt cx="12192000" cy="6858000"/>
          </a:xfrm>
        </p:grpSpPr>
        <p:pic>
          <p:nvPicPr>
            <p:cNvPr id="310" name="Google Shape;310;p2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11" name="Google Shape;311;p23"/>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12" name="Google Shape;312;p23"/>
            <p:cNvPicPr preferRelativeResize="0"/>
            <p:nvPr/>
          </p:nvPicPr>
          <p:blipFill rotWithShape="1">
            <a:blip r:embed="rId4">
              <a:alphaModFix/>
            </a:blip>
            <a:srcRect/>
            <a:stretch/>
          </p:blipFill>
          <p:spPr>
            <a:xfrm>
              <a:off x="9927335" y="64007"/>
              <a:ext cx="2203704" cy="935736"/>
            </a:xfrm>
            <a:prstGeom prst="rect">
              <a:avLst/>
            </a:prstGeom>
            <a:noFill/>
            <a:ln>
              <a:noFill/>
            </a:ln>
          </p:spPr>
        </p:pic>
      </p:grpSp>
      <p:pic>
        <p:nvPicPr>
          <p:cNvPr id="314" name="Google Shape;314;p23" descr="一張含有 文字 的圖片&#10;&#10;自動產生的描述"/>
          <p:cNvPicPr preferRelativeResize="0"/>
          <p:nvPr/>
        </p:nvPicPr>
        <p:blipFill rotWithShape="1">
          <a:blip r:embed="rId5">
            <a:alphaModFix/>
          </a:blip>
          <a:srcRect/>
          <a:stretch/>
        </p:blipFill>
        <p:spPr>
          <a:xfrm>
            <a:off x="4470797" y="1079500"/>
            <a:ext cx="3250406" cy="5778500"/>
          </a:xfrm>
          <a:prstGeom prst="rect">
            <a:avLst/>
          </a:prstGeom>
          <a:noFill/>
          <a:ln>
            <a:noFill/>
          </a:ln>
        </p:spPr>
      </p:pic>
      <p:sp>
        <p:nvSpPr>
          <p:cNvPr id="315" name="Google Shape;315;p23"/>
          <p:cNvSpPr/>
          <p:nvPr/>
        </p:nvSpPr>
        <p:spPr>
          <a:xfrm>
            <a:off x="4419600" y="3989120"/>
            <a:ext cx="3384593" cy="391512"/>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293;p22">
            <a:extLst>
              <a:ext uri="{FF2B5EF4-FFF2-40B4-BE49-F238E27FC236}">
                <a16:creationId xmlns:a16="http://schemas.microsoft.com/office/drawing/2014/main" id="{84B6A8FF-DD7D-43CB-9B91-AB2517F69587}"/>
              </a:ext>
            </a:extLst>
          </p:cNvPr>
          <p:cNvSpPr txBox="1"/>
          <p:nvPr/>
        </p:nvSpPr>
        <p:spPr>
          <a:xfrm>
            <a:off x="4414235" y="358138"/>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zh-TW" altLang="en-US" sz="4800" b="0" i="0" dirty="0">
                <a:solidFill>
                  <a:schemeClr val="dk1"/>
                </a:solidFill>
                <a:latin typeface="Microsoft JhengHei"/>
                <a:ea typeface="Microsoft JhengHei"/>
                <a:cs typeface="Microsoft JhengHei"/>
                <a:sym typeface="Microsoft JhengHei"/>
              </a:rPr>
              <a:t>建立</a:t>
            </a:r>
            <a:r>
              <a:rPr lang="en-US" altLang="zh-TW" sz="4800" b="0" i="0" dirty="0">
                <a:solidFill>
                  <a:schemeClr val="dk1"/>
                </a:solidFill>
                <a:latin typeface="Microsoft JhengHei"/>
                <a:ea typeface="Microsoft JhengHei"/>
                <a:cs typeface="Microsoft JhengHei"/>
                <a:sym typeface="Microsoft JhengHei"/>
              </a:rPr>
              <a:t>Bot</a:t>
            </a:r>
            <a:r>
              <a:rPr lang="zh-TW" altLang="en-US" sz="4800" b="0" i="0" dirty="0">
                <a:solidFill>
                  <a:schemeClr val="dk1"/>
                </a:solidFill>
                <a:latin typeface="Microsoft JhengHei"/>
                <a:ea typeface="Microsoft JhengHei"/>
                <a:cs typeface="Microsoft JhengHei"/>
                <a:sym typeface="Microsoft JhengHei"/>
              </a:rPr>
              <a:t>指令</a:t>
            </a:r>
            <a:endParaRPr sz="4800" b="0" i="0" dirty="0">
              <a:solidFill>
                <a:schemeClr val="dk1"/>
              </a:solidFill>
              <a:latin typeface="Microsoft JhengHei"/>
              <a:ea typeface="Microsoft JhengHei"/>
              <a:cs typeface="Microsoft JhengHei"/>
              <a:sym typeface="Microsoft JhengHei"/>
            </a:endParaRPr>
          </a:p>
        </p:txBody>
      </p:sp>
      <p:sp>
        <p:nvSpPr>
          <p:cNvPr id="2" name="文字方塊 1">
            <a:extLst>
              <a:ext uri="{FF2B5EF4-FFF2-40B4-BE49-F238E27FC236}">
                <a16:creationId xmlns:a16="http://schemas.microsoft.com/office/drawing/2014/main" id="{C3BA6B36-F283-4F04-BAA4-CE536F4639CE}"/>
              </a:ext>
            </a:extLst>
          </p:cNvPr>
          <p:cNvSpPr txBox="1"/>
          <p:nvPr/>
        </p:nvSpPr>
        <p:spPr>
          <a:xfrm>
            <a:off x="7925276" y="4000210"/>
            <a:ext cx="2031325" cy="369332"/>
          </a:xfrm>
          <a:prstGeom prst="rect">
            <a:avLst/>
          </a:prstGeom>
          <a:noFill/>
        </p:spPr>
        <p:txBody>
          <a:bodyPr wrap="none" rtlCol="0">
            <a:spAutoFit/>
          </a:bodyPr>
          <a:lstStyle/>
          <a:p>
            <a:r>
              <a:rPr lang="zh-TW" altLang="en-US" sz="1800" b="1" dirty="0">
                <a:solidFill>
                  <a:srgbClr val="FF0000"/>
                </a:solidFill>
                <a:latin typeface="微軟正黑體" panose="020B0604030504040204" pitchFamily="34" charset="-120"/>
                <a:ea typeface="微軟正黑體" panose="020B0604030504040204" pitchFamily="34" charset="-120"/>
              </a:rPr>
              <a:t>點擊即可發送指令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17"/>
          <p:cNvGrpSpPr/>
          <p:nvPr/>
        </p:nvGrpSpPr>
        <p:grpSpPr>
          <a:xfrm>
            <a:off x="0" y="0"/>
            <a:ext cx="12192000" cy="6858000"/>
            <a:chOff x="0" y="0"/>
            <a:chExt cx="12192000" cy="6858000"/>
          </a:xfrm>
        </p:grpSpPr>
        <p:pic>
          <p:nvPicPr>
            <p:cNvPr id="238" name="Google Shape;238;p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39" name="Google Shape;239;p17"/>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0" name="Google Shape;240;p17"/>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41" name="Google Shape;241;p17"/>
          <p:cNvSpPr txBox="1"/>
          <p:nvPr/>
        </p:nvSpPr>
        <p:spPr>
          <a:xfrm>
            <a:off x="3880835" y="358140"/>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本次實驗 Demo</a:t>
            </a:r>
            <a:endParaRPr sz="4800" b="0" i="0">
              <a:solidFill>
                <a:schemeClr val="dk1"/>
              </a:solidFill>
              <a:latin typeface="Microsoft JhengHei"/>
              <a:ea typeface="Microsoft JhengHei"/>
              <a:cs typeface="Microsoft JhengHei"/>
              <a:sym typeface="Microsoft JhengHei"/>
            </a:endParaRPr>
          </a:p>
        </p:txBody>
      </p:sp>
      <p:sp>
        <p:nvSpPr>
          <p:cNvPr id="242" name="Google Shape;242;p17"/>
          <p:cNvSpPr txBox="1"/>
          <p:nvPr/>
        </p:nvSpPr>
        <p:spPr>
          <a:xfrm>
            <a:off x="0" y="1126980"/>
            <a:ext cx="11353800" cy="5673348"/>
          </a:xfrm>
          <a:prstGeom prst="rect">
            <a:avLst/>
          </a:prstGeom>
          <a:noFill/>
          <a:ln>
            <a:noFill/>
          </a:ln>
        </p:spPr>
        <p:txBody>
          <a:bodyPr spcFirstLastPara="1" wrap="square" lIns="91425" tIns="45700" rIns="91425" bIns="45700" anchor="t" anchorCtr="0">
            <a:spAutoFit/>
          </a:bodyPr>
          <a:lstStyle/>
          <a:p>
            <a:pPr marL="356870" marR="0" lvl="0" indent="-344805" algn="l" rtl="0">
              <a:lnSpc>
                <a:spcPct val="100000"/>
              </a:lnSpc>
              <a:spcBef>
                <a:spcPts val="0"/>
              </a:spcBef>
              <a:spcAft>
                <a:spcPts val="0"/>
              </a:spcAft>
              <a:buClr>
                <a:srgbClr val="E36C09"/>
              </a:buClr>
              <a:buSzPts val="1672"/>
              <a:buFont typeface="Noto Sans Symbols"/>
              <a:buChar char="◻"/>
            </a:pPr>
            <a:r>
              <a:rPr lang="en-US" sz="2800" dirty="0">
                <a:solidFill>
                  <a:schemeClr val="dk1"/>
                </a:solidFill>
                <a:latin typeface="Microsoft JhengHei"/>
                <a:ea typeface="Microsoft JhengHei"/>
                <a:cs typeface="Microsoft JhengHei"/>
                <a:sym typeface="Microsoft JhengHei"/>
              </a:rPr>
              <a:t>Q1: </a:t>
            </a:r>
            <a:r>
              <a:rPr lang="en-US" sz="2800" dirty="0" err="1">
                <a:solidFill>
                  <a:schemeClr val="dk1"/>
                </a:solidFill>
                <a:latin typeface="Microsoft JhengHei"/>
                <a:ea typeface="Microsoft JhengHei"/>
                <a:cs typeface="Microsoft JhengHei"/>
                <a:sym typeface="Microsoft JhengHei"/>
              </a:rPr>
              <a:t>利用前面自己設定的</a:t>
            </a:r>
            <a:r>
              <a:rPr lang="en-US" sz="2800" dirty="0">
                <a:solidFill>
                  <a:schemeClr val="dk1"/>
                </a:solidFill>
                <a:latin typeface="Microsoft JhengHei"/>
                <a:ea typeface="Microsoft JhengHei"/>
                <a:cs typeface="Microsoft JhengHei"/>
                <a:sym typeface="Microsoft JhengHei"/>
              </a:rPr>
              <a:t> Telegram Bot </a:t>
            </a:r>
            <a:r>
              <a:rPr lang="en-US" sz="2800" dirty="0" err="1">
                <a:solidFill>
                  <a:schemeClr val="dk1"/>
                </a:solidFill>
                <a:latin typeface="Microsoft JhengHei"/>
                <a:ea typeface="Microsoft JhengHei"/>
                <a:cs typeface="Microsoft JhengHei"/>
                <a:sym typeface="Microsoft JhengHei"/>
              </a:rPr>
              <a:t>來接收指令控制</a:t>
            </a:r>
            <a:r>
              <a:rPr lang="en-US" sz="2800" dirty="0">
                <a:solidFill>
                  <a:schemeClr val="dk1"/>
                </a:solidFill>
                <a:latin typeface="Microsoft JhengHei"/>
                <a:ea typeface="Microsoft JhengHei"/>
                <a:cs typeface="Microsoft JhengHei"/>
                <a:sym typeface="Microsoft JhengHei"/>
              </a:rPr>
              <a:t> RPi </a:t>
            </a:r>
            <a:r>
              <a:rPr lang="en-US" sz="2800" dirty="0" err="1">
                <a:solidFill>
                  <a:schemeClr val="dk1"/>
                </a:solidFill>
                <a:latin typeface="Microsoft JhengHei"/>
                <a:ea typeface="Microsoft JhengHei"/>
                <a:cs typeface="Microsoft JhengHei"/>
                <a:sym typeface="Microsoft JhengHei"/>
              </a:rPr>
              <a:t>上的</a:t>
            </a:r>
            <a:r>
              <a:rPr lang="en-US" sz="2800" dirty="0">
                <a:solidFill>
                  <a:schemeClr val="dk1"/>
                </a:solidFill>
                <a:latin typeface="Microsoft JhengHei"/>
                <a:ea typeface="Microsoft JhengHei"/>
                <a:cs typeface="Microsoft JhengHei"/>
                <a:sym typeface="Microsoft JhengHei"/>
              </a:rPr>
              <a:t> LED 燈</a:t>
            </a:r>
            <a:endParaRPr sz="2800" dirty="0">
              <a:solidFill>
                <a:schemeClr val="dk1"/>
              </a:solidFill>
              <a:latin typeface="Microsoft JhengHei"/>
              <a:ea typeface="Microsoft JhengHei"/>
              <a:cs typeface="Microsoft JhengHei"/>
              <a:sym typeface="Microsoft JhengHei"/>
            </a:endParaRPr>
          </a:p>
          <a:p>
            <a:pPr marL="756285" marR="0" lvl="1" indent="-287019" algn="l" rtl="0">
              <a:lnSpc>
                <a:spcPct val="100000"/>
              </a:lnSpc>
              <a:spcBef>
                <a:spcPts val="785"/>
              </a:spcBef>
              <a:spcAft>
                <a:spcPts val="0"/>
              </a:spcAft>
              <a:buClr>
                <a:srgbClr val="548ED4"/>
              </a:buClr>
              <a:buSzPts val="1650"/>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根據助教提供的</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a:solidFill>
                  <a:srgbClr val="FF0000"/>
                </a:solidFill>
                <a:latin typeface="Microsoft JhengHei"/>
                <a:ea typeface="Microsoft JhengHei"/>
                <a:cs typeface="Microsoft JhengHei"/>
                <a:sym typeface="Microsoft JhengHei"/>
              </a:rPr>
              <a:t>Lab5_1.py </a:t>
            </a:r>
            <a:r>
              <a:rPr lang="en-US" sz="2400" b="0" i="0" u="none" strike="noStrike" cap="none" dirty="0">
                <a:solidFill>
                  <a:schemeClr val="dk1"/>
                </a:solidFill>
                <a:latin typeface="Microsoft JhengHei"/>
                <a:ea typeface="Microsoft JhengHei"/>
                <a:cs typeface="Microsoft JhengHei"/>
                <a:sym typeface="Microsoft JhengHei"/>
              </a:rPr>
              <a:t>，</a:t>
            </a:r>
            <a:r>
              <a:rPr lang="en-US" sz="2400" b="0" i="0" u="none" strike="noStrike" cap="none" dirty="0" err="1">
                <a:solidFill>
                  <a:schemeClr val="dk1"/>
                </a:solidFill>
                <a:latin typeface="Microsoft JhengHei"/>
                <a:ea typeface="Microsoft JhengHei"/>
                <a:cs typeface="Microsoft JhengHei"/>
                <a:sym typeface="Microsoft JhengHei"/>
              </a:rPr>
              <a:t>並自行完成</a:t>
            </a:r>
            <a:r>
              <a:rPr lang="en-US" altLang="zh-TW" sz="2400" dirty="0">
                <a:solidFill>
                  <a:schemeClr val="dk1"/>
                </a:solidFill>
                <a:latin typeface="Microsoft JhengHei"/>
                <a:ea typeface="Microsoft JhengHei"/>
                <a:cs typeface="Microsoft JhengHei"/>
                <a:sym typeface="Microsoft JhengHei"/>
              </a:rPr>
              <a:t>(code</a:t>
            </a:r>
            <a:r>
              <a:rPr lang="zh-TW" altLang="en-US" sz="2400" dirty="0">
                <a:solidFill>
                  <a:schemeClr val="dk1"/>
                </a:solidFill>
                <a:latin typeface="Microsoft JhengHei"/>
                <a:ea typeface="Microsoft JhengHei"/>
                <a:cs typeface="Microsoft JhengHei"/>
                <a:sym typeface="Microsoft JhengHei"/>
              </a:rPr>
              <a:t>最下面要記得填入</a:t>
            </a:r>
            <a:r>
              <a:rPr lang="en-US" altLang="zh-TW" sz="2400" dirty="0">
                <a:solidFill>
                  <a:schemeClr val="dk1"/>
                </a:solidFill>
                <a:latin typeface="Microsoft JhengHei"/>
                <a:ea typeface="Microsoft JhengHei"/>
                <a:cs typeface="Microsoft JhengHei"/>
                <a:sym typeface="Microsoft JhengHei"/>
              </a:rPr>
              <a:t>token)</a:t>
            </a:r>
            <a:endParaRPr sz="2400" b="0" i="0" u="none" strike="noStrike" cap="none" dirty="0">
              <a:solidFill>
                <a:schemeClr val="dk1"/>
              </a:solidFill>
              <a:latin typeface="Microsoft JhengHei"/>
              <a:ea typeface="Microsoft JhengHei"/>
              <a:cs typeface="Microsoft JhengHei"/>
              <a:sym typeface="Microsoft JhengHei"/>
            </a:endParaRPr>
          </a:p>
          <a:p>
            <a:pPr marL="756285" marR="0" lvl="1" indent="-287019" algn="l" rtl="0">
              <a:lnSpc>
                <a:spcPct val="100000"/>
              </a:lnSpc>
              <a:spcBef>
                <a:spcPts val="785"/>
              </a:spcBef>
              <a:spcAft>
                <a:spcPts val="0"/>
              </a:spcAft>
              <a:buClr>
                <a:srgbClr val="548ED4"/>
              </a:buClr>
              <a:buSzPts val="1650"/>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利用</a:t>
            </a:r>
            <a:r>
              <a:rPr lang="en-US" sz="2400" b="0" i="0" u="none" strike="noStrike" cap="none" dirty="0">
                <a:solidFill>
                  <a:schemeClr val="dk1"/>
                </a:solidFill>
                <a:latin typeface="Microsoft JhengHei"/>
                <a:ea typeface="Microsoft JhengHei"/>
                <a:cs typeface="Microsoft JhengHei"/>
                <a:sym typeface="Microsoft JhengHei"/>
              </a:rPr>
              <a:t> Telegram API </a:t>
            </a:r>
            <a:r>
              <a:rPr lang="en-US" sz="2400" b="0" i="0" u="none" strike="noStrike" cap="none" dirty="0" err="1">
                <a:solidFill>
                  <a:schemeClr val="dk1"/>
                </a:solidFill>
                <a:latin typeface="Microsoft JhengHei"/>
                <a:ea typeface="Microsoft JhengHei"/>
                <a:cs typeface="Microsoft JhengHei"/>
                <a:sym typeface="Microsoft JhengHei"/>
              </a:rPr>
              <a:t>提供的</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err="1">
                <a:solidFill>
                  <a:srgbClr val="FF0000"/>
                </a:solidFill>
                <a:latin typeface="Microsoft JhengHei"/>
                <a:ea typeface="Microsoft JhengHei"/>
                <a:cs typeface="Microsoft JhengHei"/>
                <a:sym typeface="Microsoft JhengHei"/>
              </a:rPr>
              <a:t>telegram_bot.sendMessage</a:t>
            </a:r>
            <a:r>
              <a:rPr lang="en-US" sz="2400" b="0" i="0" u="none" strike="noStrike" cap="none" dirty="0">
                <a:solidFill>
                  <a:srgbClr val="FF0000"/>
                </a:solidFill>
                <a:latin typeface="Microsoft JhengHei"/>
                <a:ea typeface="Microsoft JhengHei"/>
                <a:cs typeface="Microsoft JhengHei"/>
                <a:sym typeface="Microsoft JhengHei"/>
              </a:rPr>
              <a:t>() </a:t>
            </a:r>
            <a:r>
              <a:rPr lang="en-US" sz="2400" b="0" i="0" u="none" strike="noStrike" cap="none" dirty="0" err="1">
                <a:solidFill>
                  <a:schemeClr val="dk1"/>
                </a:solidFill>
                <a:latin typeface="Microsoft JhengHei"/>
                <a:ea typeface="Microsoft JhengHei"/>
                <a:cs typeface="Microsoft JhengHei"/>
                <a:sym typeface="Microsoft JhengHei"/>
              </a:rPr>
              <a:t>來讓</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err="1">
                <a:solidFill>
                  <a:schemeClr val="dk1"/>
                </a:solidFill>
                <a:latin typeface="Microsoft JhengHei"/>
                <a:ea typeface="Microsoft JhengHei"/>
                <a:cs typeface="Microsoft JhengHei"/>
                <a:sym typeface="Microsoft JhengHei"/>
              </a:rPr>
              <a:t>Rpi</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err="1">
                <a:solidFill>
                  <a:schemeClr val="dk1"/>
                </a:solidFill>
                <a:latin typeface="Microsoft JhengHei"/>
                <a:ea typeface="Microsoft JhengHei"/>
                <a:cs typeface="Microsoft JhengHei"/>
                <a:sym typeface="Microsoft JhengHei"/>
              </a:rPr>
              <a:t>透過</a:t>
            </a:r>
            <a:r>
              <a:rPr lang="en-US" sz="2400" b="0" i="0" u="none" strike="noStrike" cap="none" dirty="0">
                <a:solidFill>
                  <a:schemeClr val="dk1"/>
                </a:solidFill>
                <a:latin typeface="Microsoft JhengHei"/>
                <a:ea typeface="Microsoft JhengHei"/>
                <a:cs typeface="Microsoft JhengHei"/>
                <a:sym typeface="Microsoft JhengHei"/>
              </a:rPr>
              <a:t> Telegram Bot </a:t>
            </a:r>
            <a:r>
              <a:rPr lang="en-US" sz="2400" b="0" i="0" u="none" strike="noStrike" cap="none" dirty="0" err="1">
                <a:solidFill>
                  <a:schemeClr val="dk1"/>
                </a:solidFill>
                <a:latin typeface="Microsoft JhengHei"/>
                <a:ea typeface="Microsoft JhengHei"/>
                <a:cs typeface="Microsoft JhengHei"/>
                <a:sym typeface="Microsoft JhengHei"/>
              </a:rPr>
              <a:t>跟使用者互動</a:t>
            </a:r>
            <a:endParaRPr sz="2400" b="0" i="0" u="none" strike="noStrike" cap="none" dirty="0">
              <a:solidFill>
                <a:schemeClr val="dk1"/>
              </a:solidFill>
              <a:latin typeface="Microsoft JhengHei"/>
              <a:ea typeface="Microsoft JhengHei"/>
              <a:cs typeface="Microsoft JhengHei"/>
              <a:sym typeface="Microsoft JhengHei"/>
            </a:endParaRPr>
          </a:p>
          <a:p>
            <a:pPr marL="756285" marR="0" lvl="1" indent="-287019" algn="l" rtl="0">
              <a:lnSpc>
                <a:spcPct val="100000"/>
              </a:lnSpc>
              <a:spcBef>
                <a:spcPts val="785"/>
              </a:spcBef>
              <a:spcAft>
                <a:spcPts val="0"/>
              </a:spcAft>
              <a:buClr>
                <a:srgbClr val="548ED4"/>
              </a:buClr>
              <a:buSzPts val="1650"/>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使用者的指令統一為</a:t>
            </a:r>
            <a:endParaRPr sz="2400" b="0" i="0" u="none" strike="noStrike" cap="none" dirty="0">
              <a:solidFill>
                <a:schemeClr val="dk1"/>
              </a:solidFill>
              <a:latin typeface="Microsoft JhengHei"/>
              <a:ea typeface="Microsoft JhengHei"/>
              <a:cs typeface="Microsoft JhengHei"/>
              <a:sym typeface="Microsoft JhengHei"/>
            </a:endParaRPr>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Turn on the light</a:t>
            </a:r>
            <a:endParaRPr dirty="0"/>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Turn off the light</a:t>
            </a:r>
            <a:endParaRPr dirty="0"/>
          </a:p>
          <a:p>
            <a:pPr marL="1213485" marR="0" lvl="2" indent="-199707" algn="l" rtl="0">
              <a:spcBef>
                <a:spcPts val="785"/>
              </a:spcBef>
              <a:spcAft>
                <a:spcPts val="0"/>
              </a:spcAft>
              <a:buClr>
                <a:srgbClr val="548ED4"/>
              </a:buClr>
              <a:buSzPts val="1375"/>
              <a:buFont typeface="Noto Sans Symbols"/>
              <a:buNone/>
            </a:pPr>
            <a:endParaRPr sz="2000" b="0" i="0" u="none" strike="noStrike" cap="none" dirty="0">
              <a:solidFill>
                <a:srgbClr val="FF0000"/>
              </a:solidFill>
              <a:latin typeface="Microsoft JhengHei"/>
              <a:ea typeface="Microsoft JhengHei"/>
              <a:cs typeface="Microsoft JhengHei"/>
              <a:sym typeface="Microsoft JhengHei"/>
            </a:endParaRPr>
          </a:p>
          <a:p>
            <a:pPr marL="756285" marR="0" lvl="1" indent="-287019" algn="l" rtl="0">
              <a:lnSpc>
                <a:spcPct val="100000"/>
              </a:lnSpc>
              <a:spcBef>
                <a:spcPts val="785"/>
              </a:spcBef>
              <a:spcAft>
                <a:spcPts val="0"/>
              </a:spcAft>
              <a:buClr>
                <a:srgbClr val="548ED4"/>
              </a:buClr>
              <a:buSzPts val="1650"/>
              <a:buFont typeface="Noto Sans Symbols"/>
              <a:buChar char="🞐"/>
            </a:pPr>
            <a:r>
              <a:rPr lang="en-US" sz="2400" b="0" i="0" u="none" strike="noStrike" cap="none" dirty="0">
                <a:solidFill>
                  <a:schemeClr val="dk1"/>
                </a:solidFill>
                <a:latin typeface="Microsoft JhengHei"/>
                <a:ea typeface="Microsoft JhengHei"/>
                <a:cs typeface="Microsoft JhengHei"/>
                <a:sym typeface="Microsoft JhengHei"/>
              </a:rPr>
              <a:t>Telegram Bot </a:t>
            </a:r>
            <a:r>
              <a:rPr lang="en-US" sz="2400" b="0" i="0" u="none" strike="noStrike" cap="none" dirty="0" err="1">
                <a:solidFill>
                  <a:schemeClr val="dk1"/>
                </a:solidFill>
                <a:latin typeface="Microsoft JhengHei"/>
                <a:ea typeface="Microsoft JhengHei"/>
                <a:cs typeface="Microsoft JhengHei"/>
                <a:sym typeface="Microsoft JhengHei"/>
              </a:rPr>
              <a:t>傳送給使用者的文字格式一律統一為</a:t>
            </a:r>
            <a:endParaRPr sz="2400" b="0" i="0" u="none" strike="noStrike" cap="none" dirty="0">
              <a:solidFill>
                <a:srgbClr val="FF0000"/>
              </a:solidFill>
              <a:latin typeface="Microsoft JhengHei"/>
              <a:ea typeface="Microsoft JhengHei"/>
              <a:cs typeface="Microsoft JhengHei"/>
              <a:sym typeface="Microsoft JhengHei"/>
            </a:endParaRPr>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Turned on the light</a:t>
            </a:r>
            <a:endParaRPr dirty="0"/>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Turned off the light</a:t>
            </a:r>
            <a:endParaRPr dirty="0"/>
          </a:p>
          <a:p>
            <a:pPr marL="1213485" marR="0" lvl="2" indent="-199707" algn="l" rtl="0">
              <a:spcBef>
                <a:spcPts val="785"/>
              </a:spcBef>
              <a:spcAft>
                <a:spcPts val="0"/>
              </a:spcAft>
              <a:buClr>
                <a:srgbClr val="548ED4"/>
              </a:buClr>
              <a:buSzPts val="1375"/>
              <a:buFont typeface="Noto Sans Symbols"/>
              <a:buNone/>
            </a:pPr>
            <a:endParaRPr sz="2000" b="0" i="0" u="none" strike="noStrike" cap="none" dirty="0">
              <a:solidFill>
                <a:srgbClr val="FF0000"/>
              </a:solidFill>
              <a:latin typeface="Microsoft JhengHei"/>
              <a:ea typeface="Microsoft JhengHei"/>
              <a:cs typeface="Microsoft JhengHei"/>
              <a:sym typeface="Microsoft JhengHei"/>
            </a:endParaRPr>
          </a:p>
        </p:txBody>
      </p:sp>
      <p:pic>
        <p:nvPicPr>
          <p:cNvPr id="3" name="圖片 2">
            <a:extLst>
              <a:ext uri="{FF2B5EF4-FFF2-40B4-BE49-F238E27FC236}">
                <a16:creationId xmlns:a16="http://schemas.microsoft.com/office/drawing/2014/main" id="{8BED4C24-21F9-4703-88FB-6AEDCF5DA073}"/>
              </a:ext>
            </a:extLst>
          </p:cNvPr>
          <p:cNvPicPr>
            <a:picLocks noChangeAspect="1"/>
          </p:cNvPicPr>
          <p:nvPr/>
        </p:nvPicPr>
        <p:blipFill>
          <a:blip r:embed="rId5"/>
          <a:stretch>
            <a:fillRect/>
          </a:stretch>
        </p:blipFill>
        <p:spPr>
          <a:xfrm>
            <a:off x="5084757" y="3763629"/>
            <a:ext cx="5944430" cy="676369"/>
          </a:xfrm>
          <a:prstGeom prst="rect">
            <a:avLst/>
          </a:prstGeom>
        </p:spPr>
      </p:pic>
      <p:sp>
        <p:nvSpPr>
          <p:cNvPr id="4" name="矩形 3">
            <a:extLst>
              <a:ext uri="{FF2B5EF4-FFF2-40B4-BE49-F238E27FC236}">
                <a16:creationId xmlns:a16="http://schemas.microsoft.com/office/drawing/2014/main" id="{EDE0C06B-EAEA-4626-85A7-FFF2D1D3AEF7}"/>
              </a:ext>
            </a:extLst>
          </p:cNvPr>
          <p:cNvSpPr/>
          <p:nvPr/>
        </p:nvSpPr>
        <p:spPr>
          <a:xfrm>
            <a:off x="7239001" y="4076700"/>
            <a:ext cx="3505200" cy="17145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18"/>
          <p:cNvGrpSpPr/>
          <p:nvPr/>
        </p:nvGrpSpPr>
        <p:grpSpPr>
          <a:xfrm>
            <a:off x="0" y="0"/>
            <a:ext cx="12192000" cy="6858000"/>
            <a:chOff x="0" y="0"/>
            <a:chExt cx="12192000" cy="6858000"/>
          </a:xfrm>
        </p:grpSpPr>
        <p:pic>
          <p:nvPicPr>
            <p:cNvPr id="248" name="Google Shape;248;p1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49" name="Google Shape;249;p18"/>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0" name="Google Shape;250;p18"/>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51" name="Google Shape;251;p18"/>
          <p:cNvSpPr txBox="1"/>
          <p:nvPr/>
        </p:nvSpPr>
        <p:spPr>
          <a:xfrm>
            <a:off x="3880835" y="358140"/>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本次實驗 Demo</a:t>
            </a:r>
            <a:endParaRPr sz="4800" b="0" i="0">
              <a:solidFill>
                <a:schemeClr val="dk1"/>
              </a:solidFill>
              <a:latin typeface="Microsoft JhengHei"/>
              <a:ea typeface="Microsoft JhengHei"/>
              <a:cs typeface="Microsoft JhengHei"/>
              <a:sym typeface="Microsoft JhengHei"/>
            </a:endParaRPr>
          </a:p>
        </p:txBody>
      </p:sp>
      <p:pic>
        <p:nvPicPr>
          <p:cNvPr id="252" name="Google Shape;252;p18" descr="一張含有 文字 的圖片&#10;&#10;自動產生的描述"/>
          <p:cNvPicPr preferRelativeResize="0"/>
          <p:nvPr/>
        </p:nvPicPr>
        <p:blipFill rotWithShape="1">
          <a:blip r:embed="rId5">
            <a:alphaModFix/>
          </a:blip>
          <a:srcRect/>
          <a:stretch/>
        </p:blipFill>
        <p:spPr>
          <a:xfrm>
            <a:off x="4475139" y="1093456"/>
            <a:ext cx="3241723" cy="57630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2"/>
          <p:cNvGrpSpPr/>
          <p:nvPr/>
        </p:nvGrpSpPr>
        <p:grpSpPr>
          <a:xfrm>
            <a:off x="0" y="0"/>
            <a:ext cx="12192000" cy="6858000"/>
            <a:chOff x="0" y="0"/>
            <a:chExt cx="12192000" cy="6858000"/>
          </a:xfrm>
        </p:grpSpPr>
        <p:pic>
          <p:nvPicPr>
            <p:cNvPr id="58" name="Google Shape;58;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59" name="Google Shape;59;p2"/>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0" name="Google Shape;60;p2"/>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61" name="Google Shape;61;p2"/>
          <p:cNvSpPr txBox="1">
            <a:spLocks noGrp="1"/>
          </p:cNvSpPr>
          <p:nvPr>
            <p:ph type="title"/>
          </p:nvPr>
        </p:nvSpPr>
        <p:spPr>
          <a:xfrm>
            <a:off x="2019300" y="358140"/>
            <a:ext cx="8153400"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Home Automation 介紹</a:t>
            </a:r>
            <a:endParaRPr>
              <a:latin typeface="Microsoft JhengHei"/>
              <a:ea typeface="Microsoft JhengHei"/>
              <a:cs typeface="Microsoft JhengHei"/>
              <a:sym typeface="Microsoft JhengHei"/>
            </a:endParaRPr>
          </a:p>
        </p:txBody>
      </p:sp>
      <p:sp>
        <p:nvSpPr>
          <p:cNvPr id="62" name="Google Shape;62;p2"/>
          <p:cNvSpPr txBox="1"/>
          <p:nvPr/>
        </p:nvSpPr>
        <p:spPr>
          <a:xfrm>
            <a:off x="0" y="1635851"/>
            <a:ext cx="11658600" cy="1682512"/>
          </a:xfrm>
          <a:prstGeom prst="rect">
            <a:avLst/>
          </a:prstGeom>
          <a:noFill/>
          <a:ln>
            <a:noFill/>
          </a:ln>
        </p:spPr>
        <p:txBody>
          <a:bodyPr spcFirstLastPara="1" wrap="square" lIns="0" tIns="101600" rIns="0" bIns="0" anchor="t" anchorCtr="0">
            <a:spAutoFit/>
          </a:bodyPr>
          <a:lstStyle/>
          <a:p>
            <a:pPr marL="356870" marR="0" lvl="0" indent="-344805" algn="l" rtl="0">
              <a:lnSpc>
                <a:spcPct val="100000"/>
              </a:lnSpc>
              <a:spcBef>
                <a:spcPts val="0"/>
              </a:spcBef>
              <a:spcAft>
                <a:spcPts val="0"/>
              </a:spcAft>
              <a:buClr>
                <a:srgbClr val="E36C09"/>
              </a:buClr>
              <a:buSzPts val="1414"/>
              <a:buFont typeface="Noto Sans Symbols"/>
              <a:buChar char="◻"/>
            </a:pPr>
            <a:r>
              <a:rPr lang="en-US" sz="2400">
                <a:solidFill>
                  <a:schemeClr val="dk1"/>
                </a:solidFill>
                <a:latin typeface="Microsoft JhengHei"/>
                <a:ea typeface="Microsoft JhengHei"/>
                <a:cs typeface="Microsoft JhengHei"/>
                <a:sym typeface="Microsoft JhengHei"/>
              </a:rPr>
              <a:t>家庭自動化，又稱為智慧家庭，意旨家庭中的建築自動化。家庭自動化系統能控制燈光、溫溼度、影音設備等有連結到無線網際網路的電子設備，使用者在外也能掌握家庭內的一切資訊，達到讓使用者生活更方便、輕鬆的效果。</a:t>
            </a:r>
            <a:endParaRPr sz="2400">
              <a:solidFill>
                <a:schemeClr val="dk1"/>
              </a:solidFill>
              <a:latin typeface="Microsoft JhengHei"/>
              <a:ea typeface="Microsoft JhengHei"/>
              <a:cs typeface="Microsoft JhengHei"/>
              <a:sym typeface="Microsoft JhengHei"/>
            </a:endParaRPr>
          </a:p>
          <a:p>
            <a:pPr marL="356870" marR="0" lvl="0" indent="-254998" algn="l" rtl="0">
              <a:lnSpc>
                <a:spcPct val="100000"/>
              </a:lnSpc>
              <a:spcBef>
                <a:spcPts val="800"/>
              </a:spcBef>
              <a:spcAft>
                <a:spcPts val="0"/>
              </a:spcAft>
              <a:buClr>
                <a:srgbClr val="E36C09"/>
              </a:buClr>
              <a:buSzPts val="1414"/>
              <a:buFont typeface="Noto Sans Symbols"/>
              <a:buNone/>
            </a:pPr>
            <a:endParaRPr sz="2400">
              <a:solidFill>
                <a:schemeClr val="dk1"/>
              </a:solidFill>
              <a:latin typeface="Microsoft JhengHei"/>
              <a:ea typeface="Microsoft JhengHei"/>
              <a:cs typeface="Microsoft JhengHei"/>
              <a:sym typeface="Microsoft JhengHei"/>
            </a:endParaRPr>
          </a:p>
        </p:txBody>
      </p:sp>
      <p:pic>
        <p:nvPicPr>
          <p:cNvPr id="63" name="Google Shape;63;p2" descr="Smart home automation is a venture that can offer you some indisputably  amazing advantages. Here … | Home automation project, Home automation,  Smart home automation"/>
          <p:cNvPicPr preferRelativeResize="0"/>
          <p:nvPr/>
        </p:nvPicPr>
        <p:blipFill rotWithShape="1">
          <a:blip r:embed="rId5">
            <a:alphaModFix/>
          </a:blip>
          <a:srcRect/>
          <a:stretch/>
        </p:blipFill>
        <p:spPr>
          <a:xfrm>
            <a:off x="4155282" y="3349137"/>
            <a:ext cx="3881437" cy="27468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19"/>
          <p:cNvGrpSpPr/>
          <p:nvPr/>
        </p:nvGrpSpPr>
        <p:grpSpPr>
          <a:xfrm>
            <a:off x="0" y="0"/>
            <a:ext cx="12192000" cy="6858000"/>
            <a:chOff x="0" y="0"/>
            <a:chExt cx="12192000" cy="6858000"/>
          </a:xfrm>
        </p:grpSpPr>
        <p:pic>
          <p:nvPicPr>
            <p:cNvPr id="258" name="Google Shape;258;p1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59" name="Google Shape;259;p19"/>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60" name="Google Shape;260;p19"/>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61" name="Google Shape;261;p19"/>
          <p:cNvSpPr txBox="1"/>
          <p:nvPr/>
        </p:nvSpPr>
        <p:spPr>
          <a:xfrm>
            <a:off x="3880835" y="358140"/>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本次實驗 Demo</a:t>
            </a:r>
            <a:endParaRPr sz="4800" b="0" i="0">
              <a:solidFill>
                <a:schemeClr val="dk1"/>
              </a:solidFill>
              <a:latin typeface="Microsoft JhengHei"/>
              <a:ea typeface="Microsoft JhengHei"/>
              <a:cs typeface="Microsoft JhengHei"/>
              <a:sym typeface="Microsoft JhengHei"/>
            </a:endParaRPr>
          </a:p>
        </p:txBody>
      </p:sp>
      <p:sp>
        <p:nvSpPr>
          <p:cNvPr id="262" name="Google Shape;262;p19"/>
          <p:cNvSpPr txBox="1"/>
          <p:nvPr/>
        </p:nvSpPr>
        <p:spPr>
          <a:xfrm>
            <a:off x="0" y="1143000"/>
            <a:ext cx="11353800" cy="5488682"/>
          </a:xfrm>
          <a:prstGeom prst="rect">
            <a:avLst/>
          </a:prstGeom>
          <a:noFill/>
          <a:ln>
            <a:noFill/>
          </a:ln>
        </p:spPr>
        <p:txBody>
          <a:bodyPr spcFirstLastPara="1" wrap="square" lIns="91425" tIns="45700" rIns="91425" bIns="45700" anchor="t" anchorCtr="0">
            <a:spAutoFit/>
          </a:bodyPr>
          <a:lstStyle/>
          <a:p>
            <a:pPr marL="356870" marR="0" lvl="0" indent="-344805" algn="l" rtl="0">
              <a:lnSpc>
                <a:spcPct val="100000"/>
              </a:lnSpc>
              <a:spcBef>
                <a:spcPts val="0"/>
              </a:spcBef>
              <a:spcAft>
                <a:spcPts val="0"/>
              </a:spcAft>
              <a:buClr>
                <a:srgbClr val="E36C09"/>
              </a:buClr>
              <a:buSzPts val="1672"/>
              <a:buFont typeface="Noto Sans Symbols"/>
              <a:buChar char="◻"/>
            </a:pPr>
            <a:r>
              <a:rPr lang="en-US" sz="2800" dirty="0">
                <a:solidFill>
                  <a:schemeClr val="dk1"/>
                </a:solidFill>
                <a:latin typeface="Microsoft JhengHei"/>
                <a:ea typeface="Microsoft JhengHei"/>
                <a:cs typeface="Microsoft JhengHei"/>
                <a:sym typeface="Microsoft JhengHei"/>
              </a:rPr>
              <a:t>Q2: </a:t>
            </a:r>
            <a:r>
              <a:rPr lang="en-US" sz="2800" dirty="0" err="1">
                <a:solidFill>
                  <a:schemeClr val="dk1"/>
                </a:solidFill>
                <a:latin typeface="Microsoft JhengHei"/>
                <a:ea typeface="Microsoft JhengHei"/>
                <a:cs typeface="Microsoft JhengHei"/>
                <a:sym typeface="Microsoft JhengHei"/>
              </a:rPr>
              <a:t>利用前面自己設定的</a:t>
            </a:r>
            <a:r>
              <a:rPr lang="en-US" sz="2800" dirty="0">
                <a:solidFill>
                  <a:schemeClr val="dk1"/>
                </a:solidFill>
                <a:latin typeface="Microsoft JhengHei"/>
                <a:ea typeface="Microsoft JhengHei"/>
                <a:cs typeface="Microsoft JhengHei"/>
                <a:sym typeface="Microsoft JhengHei"/>
              </a:rPr>
              <a:t> Telegram Bot </a:t>
            </a:r>
            <a:r>
              <a:rPr lang="en-US" sz="2800" dirty="0" err="1">
                <a:solidFill>
                  <a:schemeClr val="dk1"/>
                </a:solidFill>
                <a:latin typeface="Microsoft JhengHei"/>
                <a:ea typeface="Microsoft JhengHei"/>
                <a:cs typeface="Microsoft JhengHei"/>
                <a:sym typeface="Microsoft JhengHei"/>
              </a:rPr>
              <a:t>來接收指令並透過</a:t>
            </a:r>
            <a:r>
              <a:rPr lang="en-US" sz="2800" dirty="0">
                <a:solidFill>
                  <a:schemeClr val="dk1"/>
                </a:solidFill>
                <a:latin typeface="Microsoft JhengHei"/>
                <a:ea typeface="Microsoft JhengHei"/>
                <a:cs typeface="Microsoft JhengHei"/>
                <a:sym typeface="Microsoft JhengHei"/>
              </a:rPr>
              <a:t> Telegram Bot </a:t>
            </a:r>
            <a:r>
              <a:rPr lang="en-US" sz="2800" dirty="0" err="1">
                <a:solidFill>
                  <a:schemeClr val="dk1"/>
                </a:solidFill>
                <a:latin typeface="Microsoft JhengHei"/>
                <a:ea typeface="Microsoft JhengHei"/>
                <a:cs typeface="Microsoft JhengHei"/>
                <a:sym typeface="Microsoft JhengHei"/>
              </a:rPr>
              <a:t>回傳溫溼度給使用者</a:t>
            </a:r>
            <a:endParaRPr sz="2800" dirty="0">
              <a:solidFill>
                <a:schemeClr val="dk1"/>
              </a:solidFill>
              <a:latin typeface="Microsoft JhengHei"/>
              <a:ea typeface="Microsoft JhengHei"/>
              <a:cs typeface="Microsoft JhengHei"/>
              <a:sym typeface="Microsoft JhengHei"/>
            </a:endParaRPr>
          </a:p>
          <a:p>
            <a:pPr marL="756285" marR="0" lvl="1" indent="-287019" algn="l" rtl="0">
              <a:lnSpc>
                <a:spcPct val="100000"/>
              </a:lnSpc>
              <a:spcBef>
                <a:spcPts val="785"/>
              </a:spcBef>
              <a:spcAft>
                <a:spcPts val="0"/>
              </a:spcAft>
              <a:buClr>
                <a:srgbClr val="548ED4"/>
              </a:buClr>
              <a:buSzPts val="1650"/>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根據助教提供的</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a:solidFill>
                  <a:srgbClr val="FF0000"/>
                </a:solidFill>
                <a:latin typeface="Microsoft JhengHei"/>
                <a:ea typeface="Microsoft JhengHei"/>
                <a:cs typeface="Microsoft JhengHei"/>
                <a:sym typeface="Microsoft JhengHei"/>
              </a:rPr>
              <a:t>Lab5_1.py </a:t>
            </a:r>
            <a:r>
              <a:rPr lang="en-US" sz="2400" b="0" i="0" u="none" strike="noStrike" cap="none" dirty="0">
                <a:solidFill>
                  <a:schemeClr val="dk1"/>
                </a:solidFill>
                <a:latin typeface="Microsoft JhengHei"/>
                <a:ea typeface="Microsoft JhengHei"/>
                <a:cs typeface="Microsoft JhengHei"/>
                <a:sym typeface="Microsoft JhengHei"/>
              </a:rPr>
              <a:t>，</a:t>
            </a:r>
            <a:r>
              <a:rPr lang="en-US" sz="2400" b="0" i="0" u="none" strike="noStrike" cap="none" dirty="0" err="1">
                <a:solidFill>
                  <a:schemeClr val="dk1"/>
                </a:solidFill>
                <a:latin typeface="Microsoft JhengHei"/>
                <a:ea typeface="Microsoft JhengHei"/>
                <a:cs typeface="Microsoft JhengHei"/>
                <a:sym typeface="Microsoft JhengHei"/>
              </a:rPr>
              <a:t>並自行完成</a:t>
            </a:r>
            <a:endParaRPr sz="2400" b="0" i="0" u="none" strike="noStrike" cap="none" dirty="0">
              <a:solidFill>
                <a:schemeClr val="dk1"/>
              </a:solidFill>
              <a:latin typeface="Microsoft JhengHei"/>
              <a:ea typeface="Microsoft JhengHei"/>
              <a:cs typeface="Microsoft JhengHei"/>
              <a:sym typeface="Microsoft JhengHei"/>
            </a:endParaRPr>
          </a:p>
          <a:p>
            <a:pPr marL="756285" marR="0" lvl="1" indent="-287019" algn="l" rtl="0">
              <a:lnSpc>
                <a:spcPct val="100000"/>
              </a:lnSpc>
              <a:spcBef>
                <a:spcPts val="785"/>
              </a:spcBef>
              <a:spcAft>
                <a:spcPts val="0"/>
              </a:spcAft>
              <a:buClr>
                <a:srgbClr val="548ED4"/>
              </a:buClr>
              <a:buSzPts val="1650"/>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使用者的指令統一為</a:t>
            </a:r>
            <a:endParaRPr sz="2400" b="0" i="0" u="none" strike="noStrike" cap="none" dirty="0">
              <a:solidFill>
                <a:schemeClr val="dk1"/>
              </a:solidFill>
              <a:latin typeface="Microsoft JhengHei"/>
              <a:ea typeface="Microsoft JhengHei"/>
              <a:cs typeface="Microsoft JhengHei"/>
              <a:sym typeface="Microsoft JhengHei"/>
            </a:endParaRPr>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humidity</a:t>
            </a:r>
            <a:endParaRPr dirty="0"/>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temperature</a:t>
            </a:r>
            <a:endParaRPr dirty="0"/>
          </a:p>
          <a:p>
            <a:pPr marL="756285" marR="0" lvl="1" indent="-182244" algn="l" rtl="0">
              <a:lnSpc>
                <a:spcPct val="100000"/>
              </a:lnSpc>
              <a:spcBef>
                <a:spcPts val="785"/>
              </a:spcBef>
              <a:spcAft>
                <a:spcPts val="0"/>
              </a:spcAft>
              <a:buClr>
                <a:srgbClr val="548ED4"/>
              </a:buClr>
              <a:buSzPts val="1650"/>
              <a:buFont typeface="Noto Sans Symbols"/>
              <a:buNone/>
            </a:pPr>
            <a:endParaRPr sz="2400" b="0" i="0" u="none" strike="noStrike" cap="none" dirty="0">
              <a:solidFill>
                <a:schemeClr val="dk1"/>
              </a:solidFill>
              <a:latin typeface="Microsoft JhengHei"/>
              <a:ea typeface="Microsoft JhengHei"/>
              <a:cs typeface="Microsoft JhengHei"/>
              <a:sym typeface="Microsoft JhengHei"/>
            </a:endParaRPr>
          </a:p>
          <a:p>
            <a:pPr marL="756285" marR="0" lvl="1" indent="-287019" algn="l" rtl="0">
              <a:lnSpc>
                <a:spcPct val="100000"/>
              </a:lnSpc>
              <a:spcBef>
                <a:spcPts val="785"/>
              </a:spcBef>
              <a:spcAft>
                <a:spcPts val="0"/>
              </a:spcAft>
              <a:buClr>
                <a:srgbClr val="548ED4"/>
              </a:buClr>
              <a:buSzPts val="1650"/>
              <a:buFont typeface="Noto Sans Symbols"/>
              <a:buChar char="🞐"/>
            </a:pPr>
            <a:r>
              <a:rPr lang="en-US" sz="2400" b="0" i="0" u="none" strike="noStrike" cap="none" dirty="0">
                <a:solidFill>
                  <a:schemeClr val="dk1"/>
                </a:solidFill>
                <a:latin typeface="Microsoft JhengHei"/>
                <a:ea typeface="Microsoft JhengHei"/>
                <a:cs typeface="Microsoft JhengHei"/>
                <a:sym typeface="Microsoft JhengHei"/>
              </a:rPr>
              <a:t>Telegram Bot </a:t>
            </a:r>
            <a:r>
              <a:rPr lang="en-US" sz="2400" b="0" i="0" u="none" strike="noStrike" cap="none" dirty="0" err="1">
                <a:solidFill>
                  <a:schemeClr val="dk1"/>
                </a:solidFill>
                <a:latin typeface="Microsoft JhengHei"/>
                <a:ea typeface="Microsoft JhengHei"/>
                <a:cs typeface="Microsoft JhengHei"/>
                <a:sym typeface="Microsoft JhengHei"/>
              </a:rPr>
              <a:t>傳送給使用者的文字格式一律統一為</a:t>
            </a:r>
            <a:endParaRPr sz="2400" b="0" i="0" u="none" strike="noStrike" cap="none" dirty="0">
              <a:solidFill>
                <a:srgbClr val="FF0000"/>
              </a:solidFill>
              <a:latin typeface="Microsoft JhengHei"/>
              <a:ea typeface="Microsoft JhengHei"/>
              <a:cs typeface="Microsoft JhengHei"/>
              <a:sym typeface="Microsoft JhengHei"/>
            </a:endParaRPr>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The current humidity is XX %</a:t>
            </a:r>
            <a:endParaRPr dirty="0"/>
          </a:p>
          <a:p>
            <a:pPr marL="1213485" marR="0" lvl="2" indent="-287020" algn="l" rtl="0">
              <a:spcBef>
                <a:spcPts val="785"/>
              </a:spcBef>
              <a:spcAft>
                <a:spcPts val="0"/>
              </a:spcAft>
              <a:buClr>
                <a:srgbClr val="548ED4"/>
              </a:buClr>
              <a:buSzPts val="1375"/>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The current temperature is XX *C</a:t>
            </a:r>
            <a:endParaRPr dirty="0"/>
          </a:p>
          <a:p>
            <a:pPr marL="1213485" marR="0" lvl="2" indent="-199707" algn="l" rtl="0">
              <a:spcBef>
                <a:spcPts val="785"/>
              </a:spcBef>
              <a:spcAft>
                <a:spcPts val="0"/>
              </a:spcAft>
              <a:buClr>
                <a:srgbClr val="548ED4"/>
              </a:buClr>
              <a:buSzPts val="1375"/>
              <a:buFont typeface="Noto Sans Symbols"/>
              <a:buNone/>
            </a:pPr>
            <a:endParaRPr sz="2000" b="0" i="0" u="none" strike="noStrike" cap="none" dirty="0">
              <a:solidFill>
                <a:srgbClr val="FF0000"/>
              </a:solidFill>
              <a:latin typeface="Microsoft JhengHei"/>
              <a:ea typeface="Microsoft JhengHei"/>
              <a:cs typeface="Microsoft JhengHei"/>
              <a:sym typeface="Microsoft JhengHei"/>
            </a:endParaRPr>
          </a:p>
          <a:p>
            <a:pPr marL="1213485" marR="0" lvl="2" indent="-182245" algn="l" rtl="0">
              <a:spcBef>
                <a:spcPts val="785"/>
              </a:spcBef>
              <a:spcAft>
                <a:spcPts val="0"/>
              </a:spcAft>
              <a:buClr>
                <a:srgbClr val="548ED4"/>
              </a:buClr>
              <a:buSzPts val="1650"/>
              <a:buFont typeface="Noto Sans Symbols"/>
              <a:buNone/>
            </a:pPr>
            <a:endParaRPr sz="2400" b="0" i="0" u="none" strike="noStrike" cap="none" dirty="0">
              <a:solidFill>
                <a:schemeClr val="dk1"/>
              </a:solidFill>
              <a:latin typeface="Microsoft JhengHei"/>
              <a:ea typeface="Microsoft JhengHei"/>
              <a:cs typeface="Microsoft JhengHei"/>
              <a:sym typeface="Microsoft JhengHei"/>
            </a:endParaRPr>
          </a:p>
        </p:txBody>
      </p:sp>
      <p:sp>
        <p:nvSpPr>
          <p:cNvPr id="263" name="Google Shape;263;p19"/>
          <p:cNvSpPr txBox="1"/>
          <p:nvPr/>
        </p:nvSpPr>
        <p:spPr>
          <a:xfrm>
            <a:off x="7206493" y="5378410"/>
            <a:ext cx="487426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Microsoft JhengHei"/>
                <a:ea typeface="Microsoft JhengHei"/>
                <a:cs typeface="Microsoft JhengHei"/>
                <a:sym typeface="Microsoft JhengHei"/>
              </a:rPr>
              <a:t>※溫溼度感測計的 Data 腳位一律統一連接 GPIO4 (Pin7)</a:t>
            </a:r>
            <a:endParaRPr sz="1800">
              <a:solidFill>
                <a:srgbClr val="FF0000"/>
              </a:solidFill>
              <a:latin typeface="Microsoft JhengHei"/>
              <a:ea typeface="Microsoft JhengHei"/>
              <a:cs typeface="Microsoft JhengHei"/>
              <a:sym typeface="Microsoft JhengHe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pSp>
        <p:nvGrpSpPr>
          <p:cNvPr id="268" name="Google Shape;268;p20"/>
          <p:cNvGrpSpPr/>
          <p:nvPr/>
        </p:nvGrpSpPr>
        <p:grpSpPr>
          <a:xfrm>
            <a:off x="0" y="0"/>
            <a:ext cx="12192000" cy="6858000"/>
            <a:chOff x="0" y="0"/>
            <a:chExt cx="12192000" cy="6858000"/>
          </a:xfrm>
        </p:grpSpPr>
        <p:pic>
          <p:nvPicPr>
            <p:cNvPr id="269" name="Google Shape;269;p2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70" name="Google Shape;270;p20"/>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71" name="Google Shape;271;p20"/>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72" name="Google Shape;272;p20"/>
          <p:cNvSpPr txBox="1"/>
          <p:nvPr/>
        </p:nvSpPr>
        <p:spPr>
          <a:xfrm>
            <a:off x="3880835" y="358140"/>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本次實驗 Demo</a:t>
            </a:r>
            <a:endParaRPr sz="4800" b="0" i="0">
              <a:solidFill>
                <a:schemeClr val="dk1"/>
              </a:solidFill>
              <a:latin typeface="Microsoft JhengHei"/>
              <a:ea typeface="Microsoft JhengHei"/>
              <a:cs typeface="Microsoft JhengHei"/>
              <a:sym typeface="Microsoft JhengHei"/>
            </a:endParaRPr>
          </a:p>
        </p:txBody>
      </p:sp>
      <p:pic>
        <p:nvPicPr>
          <p:cNvPr id="273" name="Google Shape;273;p20" descr="一張含有 文字 的圖片&#10;&#10;自動產生的描述"/>
          <p:cNvPicPr preferRelativeResize="0"/>
          <p:nvPr/>
        </p:nvPicPr>
        <p:blipFill rotWithShape="1">
          <a:blip r:embed="rId5">
            <a:alphaModFix/>
          </a:blip>
          <a:srcRect/>
          <a:stretch/>
        </p:blipFill>
        <p:spPr>
          <a:xfrm>
            <a:off x="4475138" y="1093456"/>
            <a:ext cx="3241724" cy="57630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21"/>
          <p:cNvGrpSpPr/>
          <p:nvPr/>
        </p:nvGrpSpPr>
        <p:grpSpPr>
          <a:xfrm>
            <a:off x="0" y="0"/>
            <a:ext cx="12192000" cy="6858000"/>
            <a:chOff x="0" y="0"/>
            <a:chExt cx="12192000" cy="6858000"/>
          </a:xfrm>
        </p:grpSpPr>
        <p:pic>
          <p:nvPicPr>
            <p:cNvPr id="279" name="Google Shape;279;p2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80" name="Google Shape;280;p21"/>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1" name="Google Shape;281;p21"/>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282" name="Google Shape;282;p21"/>
          <p:cNvSpPr txBox="1"/>
          <p:nvPr/>
        </p:nvSpPr>
        <p:spPr>
          <a:xfrm>
            <a:off x="3880835" y="358140"/>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本次實驗 Demo</a:t>
            </a:r>
            <a:endParaRPr sz="4800" b="0" i="0">
              <a:solidFill>
                <a:schemeClr val="dk1"/>
              </a:solidFill>
              <a:latin typeface="Microsoft JhengHei"/>
              <a:ea typeface="Microsoft JhengHei"/>
              <a:cs typeface="Microsoft JhengHei"/>
              <a:sym typeface="Microsoft JhengHei"/>
            </a:endParaRPr>
          </a:p>
        </p:txBody>
      </p:sp>
      <p:sp>
        <p:nvSpPr>
          <p:cNvPr id="283" name="Google Shape;283;p21"/>
          <p:cNvSpPr txBox="1"/>
          <p:nvPr/>
        </p:nvSpPr>
        <p:spPr>
          <a:xfrm>
            <a:off x="0" y="1143000"/>
            <a:ext cx="11734800" cy="5755422"/>
          </a:xfrm>
          <a:prstGeom prst="rect">
            <a:avLst/>
          </a:prstGeom>
          <a:noFill/>
          <a:ln>
            <a:noFill/>
          </a:ln>
        </p:spPr>
        <p:txBody>
          <a:bodyPr spcFirstLastPara="1" wrap="square" lIns="91425" tIns="45700" rIns="91425" bIns="45700" anchor="t" anchorCtr="0">
            <a:spAutoFit/>
          </a:bodyPr>
          <a:lstStyle/>
          <a:p>
            <a:pPr marL="356870" marR="0" lvl="0" indent="-344805" algn="l" rtl="0">
              <a:lnSpc>
                <a:spcPct val="100000"/>
              </a:lnSpc>
              <a:spcBef>
                <a:spcPts val="0"/>
              </a:spcBef>
              <a:spcAft>
                <a:spcPts val="0"/>
              </a:spcAft>
              <a:buClr>
                <a:srgbClr val="E36C09"/>
              </a:buClr>
              <a:buSzPts val="1672"/>
              <a:buFont typeface="Noto Sans Symbols"/>
              <a:buChar char="◻"/>
            </a:pPr>
            <a:r>
              <a:rPr lang="en-US" sz="2800" dirty="0">
                <a:solidFill>
                  <a:schemeClr val="dk1"/>
                </a:solidFill>
                <a:latin typeface="Microsoft JhengHei"/>
                <a:ea typeface="Microsoft JhengHei"/>
                <a:cs typeface="Microsoft JhengHei"/>
                <a:sym typeface="Microsoft JhengHei"/>
              </a:rPr>
              <a:t>Q3: </a:t>
            </a:r>
            <a:r>
              <a:rPr lang="en-US" sz="2800" dirty="0" err="1">
                <a:solidFill>
                  <a:schemeClr val="dk1"/>
                </a:solidFill>
                <a:latin typeface="Microsoft JhengHei"/>
                <a:ea typeface="Microsoft JhengHei"/>
                <a:cs typeface="Microsoft JhengHei"/>
                <a:sym typeface="Microsoft JhengHei"/>
              </a:rPr>
              <a:t>設定</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Botfather</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將溫濕度與LED燈控制指令化</a:t>
            </a:r>
            <a:endParaRPr sz="2800" dirty="0">
              <a:solidFill>
                <a:schemeClr val="dk1"/>
              </a:solidFill>
              <a:latin typeface="Microsoft JhengHei"/>
              <a:ea typeface="Microsoft JhengHei"/>
              <a:cs typeface="Microsoft JhengHei"/>
              <a:sym typeface="Microsoft JhengHei"/>
            </a:endParaRPr>
          </a:p>
          <a:p>
            <a:pPr marL="812166" marR="0" lvl="1" indent="-342900" algn="l" rtl="0">
              <a:lnSpc>
                <a:spcPct val="100000"/>
              </a:lnSpc>
              <a:spcBef>
                <a:spcPts val="785"/>
              </a:spcBef>
              <a:spcAft>
                <a:spcPts val="0"/>
              </a:spcAft>
              <a:buClr>
                <a:srgbClr val="548ED4"/>
              </a:buClr>
              <a:buSzPts val="1650"/>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根據助教提供的</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a:solidFill>
                  <a:srgbClr val="FF0000"/>
                </a:solidFill>
                <a:latin typeface="Microsoft JhengHei"/>
                <a:ea typeface="Microsoft JhengHei"/>
                <a:cs typeface="Microsoft JhengHei"/>
                <a:sym typeface="Microsoft JhengHei"/>
              </a:rPr>
              <a:t>Lab5_2.py </a:t>
            </a:r>
            <a:r>
              <a:rPr lang="en-US" sz="2400" b="0" i="0" u="none" strike="noStrike" cap="none" dirty="0">
                <a:solidFill>
                  <a:schemeClr val="dk1"/>
                </a:solidFill>
                <a:latin typeface="Microsoft JhengHei"/>
                <a:ea typeface="Microsoft JhengHei"/>
                <a:cs typeface="Microsoft JhengHei"/>
                <a:sym typeface="Microsoft JhengHei"/>
              </a:rPr>
              <a:t>，</a:t>
            </a:r>
            <a:r>
              <a:rPr lang="en-US" sz="2400" b="0" i="0" u="none" strike="noStrike" cap="none" dirty="0" err="1">
                <a:solidFill>
                  <a:schemeClr val="dk1"/>
                </a:solidFill>
                <a:latin typeface="Microsoft JhengHei"/>
                <a:ea typeface="Microsoft JhengHei"/>
                <a:cs typeface="Microsoft JhengHei"/>
                <a:sym typeface="Microsoft JhengHei"/>
              </a:rPr>
              <a:t>並參考</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a:solidFill>
                  <a:srgbClr val="FF0000"/>
                </a:solidFill>
                <a:latin typeface="Microsoft JhengHei"/>
                <a:ea typeface="Microsoft JhengHei"/>
                <a:cs typeface="Microsoft JhengHei"/>
                <a:sym typeface="Microsoft JhengHei"/>
              </a:rPr>
              <a:t>Lab5_1.py </a:t>
            </a:r>
            <a:r>
              <a:rPr lang="en-US" sz="2400" b="0" i="0" u="none" strike="noStrike" cap="none" dirty="0" err="1">
                <a:solidFill>
                  <a:schemeClr val="dk1"/>
                </a:solidFill>
                <a:latin typeface="Microsoft JhengHei"/>
                <a:ea typeface="Microsoft JhengHei"/>
                <a:cs typeface="Microsoft JhengHei"/>
                <a:sym typeface="Microsoft JhengHei"/>
              </a:rPr>
              <a:t>自行完成</a:t>
            </a:r>
            <a:endParaRPr sz="2400" b="0" i="0" u="none" strike="noStrike" cap="none" dirty="0">
              <a:solidFill>
                <a:schemeClr val="dk1"/>
              </a:solidFill>
              <a:latin typeface="Microsoft JhengHei"/>
              <a:ea typeface="Microsoft JhengHei"/>
              <a:cs typeface="Microsoft JhengHei"/>
              <a:sym typeface="Microsoft JhengHei"/>
            </a:endParaRPr>
          </a:p>
          <a:p>
            <a:pPr marL="812166" marR="0" lvl="1" indent="-342900" algn="l" rtl="0">
              <a:lnSpc>
                <a:spcPct val="100000"/>
              </a:lnSpc>
              <a:spcBef>
                <a:spcPts val="785"/>
              </a:spcBef>
              <a:spcAft>
                <a:spcPts val="0"/>
              </a:spcAft>
              <a:buClr>
                <a:srgbClr val="548ED4"/>
              </a:buClr>
              <a:buSzPts val="1650"/>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使用者的指令統一為</a:t>
            </a:r>
            <a:endParaRPr sz="2400" b="0" i="0" u="none" strike="noStrike" cap="none" dirty="0">
              <a:solidFill>
                <a:schemeClr val="dk1"/>
              </a:solidFill>
              <a:latin typeface="Microsoft JhengHei"/>
              <a:ea typeface="Microsoft JhengHei"/>
              <a:cs typeface="Microsoft JhengHei"/>
              <a:sym typeface="Microsoft JhengHei"/>
            </a:endParaRPr>
          </a:p>
          <a:p>
            <a:pPr marL="1269365" marR="0" lvl="2" indent="-342900" algn="l" rtl="0">
              <a:spcBef>
                <a:spcPts val="785"/>
              </a:spcBef>
              <a:spcAft>
                <a:spcPts val="0"/>
              </a:spcAft>
              <a:buClr>
                <a:srgbClr val="548ED4"/>
              </a:buClr>
              <a:buSzPts val="1375"/>
              <a:buFont typeface="Wingdings" panose="05000000000000000000" pitchFamily="2" charset="2"/>
              <a:buChar char="p"/>
            </a:pPr>
            <a:r>
              <a:rPr lang="en-US" sz="2000" b="0" i="0" u="none" strike="noStrike" cap="none" dirty="0">
                <a:solidFill>
                  <a:srgbClr val="FF0000"/>
                </a:solidFill>
                <a:latin typeface="Microsoft JhengHei"/>
                <a:ea typeface="Microsoft JhengHei"/>
                <a:cs typeface="Microsoft JhengHei"/>
                <a:sym typeface="Microsoft JhengHei"/>
              </a:rPr>
              <a:t>/humid</a:t>
            </a:r>
            <a:endParaRPr dirty="0"/>
          </a:p>
          <a:p>
            <a:pPr marL="1269365" marR="0" lvl="2" indent="-342900" algn="l" rtl="0">
              <a:spcBef>
                <a:spcPts val="785"/>
              </a:spcBef>
              <a:spcAft>
                <a:spcPts val="0"/>
              </a:spcAft>
              <a:buClr>
                <a:srgbClr val="548ED4"/>
              </a:buClr>
              <a:buSzPts val="1375"/>
              <a:buFont typeface="Wingdings" panose="05000000000000000000" pitchFamily="2" charset="2"/>
              <a:buChar char="p"/>
            </a:pPr>
            <a:r>
              <a:rPr lang="en-US" sz="2000" b="0" i="0" u="none" strike="noStrike" cap="none" dirty="0">
                <a:solidFill>
                  <a:srgbClr val="FF0000"/>
                </a:solidFill>
                <a:latin typeface="Microsoft JhengHei"/>
                <a:ea typeface="Microsoft JhengHei"/>
                <a:cs typeface="Microsoft JhengHei"/>
                <a:sym typeface="Microsoft JhengHei"/>
              </a:rPr>
              <a:t>/temp</a:t>
            </a:r>
            <a:endParaRPr dirty="0"/>
          </a:p>
          <a:p>
            <a:pPr marL="1269365" marR="0" lvl="2" indent="-342900" algn="l" rtl="0">
              <a:spcBef>
                <a:spcPts val="785"/>
              </a:spcBef>
              <a:spcAft>
                <a:spcPts val="0"/>
              </a:spcAft>
              <a:buClr>
                <a:srgbClr val="548ED4"/>
              </a:buClr>
              <a:buSzPts val="1375"/>
              <a:buFont typeface="Wingdings" panose="05000000000000000000" pitchFamily="2" charset="2"/>
              <a:buChar char="p"/>
            </a:pPr>
            <a:r>
              <a:rPr lang="en-US" sz="2000" b="0" i="0" u="none" strike="noStrike" cap="none" dirty="0">
                <a:solidFill>
                  <a:srgbClr val="FF0000"/>
                </a:solidFill>
                <a:latin typeface="Microsoft JhengHei"/>
                <a:ea typeface="Microsoft JhengHei"/>
                <a:cs typeface="Microsoft JhengHei"/>
                <a:sym typeface="Microsoft JhengHei"/>
              </a:rPr>
              <a:t>/</a:t>
            </a:r>
            <a:r>
              <a:rPr lang="en-US" sz="2000" b="0" i="0" u="none" strike="noStrike" cap="none" dirty="0" err="1">
                <a:solidFill>
                  <a:srgbClr val="FF0000"/>
                </a:solidFill>
                <a:latin typeface="Microsoft JhengHei"/>
                <a:ea typeface="Microsoft JhengHei"/>
                <a:cs typeface="Microsoft JhengHei"/>
                <a:sym typeface="Microsoft JhengHei"/>
              </a:rPr>
              <a:t>ledon</a:t>
            </a:r>
            <a:endParaRPr sz="2000" b="0" i="0" u="none" strike="noStrike" cap="none" dirty="0">
              <a:solidFill>
                <a:srgbClr val="FF0000"/>
              </a:solidFill>
              <a:latin typeface="Microsoft JhengHei"/>
              <a:ea typeface="Microsoft JhengHei"/>
              <a:cs typeface="Microsoft JhengHei"/>
              <a:sym typeface="Microsoft JhengHei"/>
            </a:endParaRPr>
          </a:p>
          <a:p>
            <a:pPr marL="1269365" marR="0" lvl="2" indent="-342900" algn="l" rtl="0">
              <a:spcBef>
                <a:spcPts val="785"/>
              </a:spcBef>
              <a:spcAft>
                <a:spcPts val="0"/>
              </a:spcAft>
              <a:buClr>
                <a:srgbClr val="548ED4"/>
              </a:buClr>
              <a:buSzPts val="1375"/>
              <a:buFont typeface="Wingdings" panose="05000000000000000000" pitchFamily="2" charset="2"/>
              <a:buChar char="p"/>
            </a:pPr>
            <a:r>
              <a:rPr lang="en-US" sz="2000" b="0" i="0" u="none" strike="noStrike" cap="none" dirty="0">
                <a:solidFill>
                  <a:srgbClr val="FF0000"/>
                </a:solidFill>
                <a:latin typeface="Microsoft JhengHei"/>
                <a:ea typeface="Microsoft JhengHei"/>
                <a:cs typeface="Microsoft JhengHei"/>
                <a:sym typeface="Microsoft JhengHei"/>
              </a:rPr>
              <a:t>/</a:t>
            </a:r>
            <a:r>
              <a:rPr lang="en-US" sz="2000" b="0" i="0" u="none" strike="noStrike" cap="none" dirty="0" err="1">
                <a:solidFill>
                  <a:srgbClr val="FF0000"/>
                </a:solidFill>
                <a:latin typeface="Microsoft JhengHei"/>
                <a:ea typeface="Microsoft JhengHei"/>
                <a:cs typeface="Microsoft JhengHei"/>
                <a:sym typeface="Microsoft JhengHei"/>
              </a:rPr>
              <a:t>ledoff</a:t>
            </a:r>
            <a:endParaRPr sz="2000" b="0" i="0" u="none" strike="noStrike" cap="none" dirty="0">
              <a:solidFill>
                <a:srgbClr val="FF0000"/>
              </a:solidFill>
              <a:latin typeface="Microsoft JhengHei"/>
              <a:ea typeface="Microsoft JhengHei"/>
              <a:cs typeface="Microsoft JhengHei"/>
              <a:sym typeface="Microsoft JhengHei"/>
            </a:endParaRPr>
          </a:p>
          <a:p>
            <a:pPr marL="916941" marR="0" lvl="1" indent="-342900" algn="l" rtl="0">
              <a:lnSpc>
                <a:spcPct val="100000"/>
              </a:lnSpc>
              <a:spcBef>
                <a:spcPts val="785"/>
              </a:spcBef>
              <a:spcAft>
                <a:spcPts val="0"/>
              </a:spcAft>
              <a:buClr>
                <a:srgbClr val="548ED4"/>
              </a:buClr>
              <a:buSzPts val="1650"/>
              <a:buFont typeface="Wingdings" panose="05000000000000000000" pitchFamily="2" charset="2"/>
              <a:buChar char="p"/>
            </a:pPr>
            <a:endParaRPr sz="2400" b="0" i="0" u="none" strike="noStrike" cap="none" dirty="0">
              <a:solidFill>
                <a:schemeClr val="dk1"/>
              </a:solidFill>
              <a:latin typeface="Microsoft JhengHei"/>
              <a:ea typeface="Microsoft JhengHei"/>
              <a:cs typeface="Microsoft JhengHei"/>
              <a:sym typeface="Microsoft JhengHei"/>
            </a:endParaRPr>
          </a:p>
          <a:p>
            <a:pPr marL="812166" marR="0" lvl="1" indent="-342900" algn="l" rtl="0">
              <a:lnSpc>
                <a:spcPct val="100000"/>
              </a:lnSpc>
              <a:spcBef>
                <a:spcPts val="785"/>
              </a:spcBef>
              <a:spcAft>
                <a:spcPts val="0"/>
              </a:spcAft>
              <a:buClr>
                <a:srgbClr val="548ED4"/>
              </a:buClr>
              <a:buSzPts val="1650"/>
              <a:buFont typeface="Wingdings" panose="05000000000000000000" pitchFamily="2" charset="2"/>
              <a:buChar char="p"/>
            </a:pPr>
            <a:r>
              <a:rPr lang="en-US" sz="2400" b="0" i="0" u="none" strike="noStrike" cap="none" dirty="0">
                <a:solidFill>
                  <a:schemeClr val="dk1"/>
                </a:solidFill>
                <a:latin typeface="Microsoft JhengHei"/>
                <a:ea typeface="Microsoft JhengHei"/>
                <a:cs typeface="Microsoft JhengHei"/>
                <a:sym typeface="Microsoft JhengHei"/>
              </a:rPr>
              <a:t>Telegram Bot </a:t>
            </a:r>
            <a:r>
              <a:rPr lang="en-US" sz="2400" b="0" i="0" u="none" strike="noStrike" cap="none" dirty="0" err="1">
                <a:solidFill>
                  <a:schemeClr val="dk1"/>
                </a:solidFill>
                <a:latin typeface="Microsoft JhengHei"/>
                <a:ea typeface="Microsoft JhengHei"/>
                <a:cs typeface="Microsoft JhengHei"/>
                <a:sym typeface="Microsoft JhengHei"/>
              </a:rPr>
              <a:t>傳送給使用者的文字格式一律統一為</a:t>
            </a:r>
            <a:endParaRPr sz="2400" b="0" i="0" u="none" strike="noStrike" cap="none" dirty="0">
              <a:solidFill>
                <a:srgbClr val="FF0000"/>
              </a:solidFill>
              <a:latin typeface="Microsoft JhengHei"/>
              <a:ea typeface="Microsoft JhengHei"/>
              <a:cs typeface="Microsoft JhengHei"/>
              <a:sym typeface="Microsoft JhengHei"/>
            </a:endParaRPr>
          </a:p>
          <a:p>
            <a:pPr marL="1269365" marR="0" lvl="2" indent="-342900" algn="l" rtl="0">
              <a:spcBef>
                <a:spcPts val="785"/>
              </a:spcBef>
              <a:spcAft>
                <a:spcPts val="0"/>
              </a:spcAft>
              <a:buClr>
                <a:srgbClr val="548ED4"/>
              </a:buClr>
              <a:buSzPts val="1375"/>
              <a:buFont typeface="Wingdings" panose="05000000000000000000" pitchFamily="2" charset="2"/>
              <a:buChar char="p"/>
            </a:pPr>
            <a:r>
              <a:rPr lang="en-US" sz="2000" b="0" i="0" u="none" strike="noStrike" cap="none" dirty="0">
                <a:solidFill>
                  <a:srgbClr val="FF0000"/>
                </a:solidFill>
                <a:latin typeface="Microsoft JhengHei"/>
                <a:ea typeface="Microsoft JhengHei"/>
                <a:cs typeface="Microsoft JhengHei"/>
                <a:sym typeface="Microsoft JhengHei"/>
              </a:rPr>
              <a:t>The current humidity is XX %</a:t>
            </a:r>
            <a:endParaRPr dirty="0"/>
          </a:p>
          <a:p>
            <a:pPr marL="1269365" marR="0" lvl="2" indent="-342900" algn="l" rtl="0">
              <a:spcBef>
                <a:spcPts val="785"/>
              </a:spcBef>
              <a:spcAft>
                <a:spcPts val="0"/>
              </a:spcAft>
              <a:buClr>
                <a:srgbClr val="548ED4"/>
              </a:buClr>
              <a:buSzPts val="1375"/>
              <a:buFont typeface="Wingdings" panose="05000000000000000000" pitchFamily="2" charset="2"/>
              <a:buChar char="p"/>
            </a:pPr>
            <a:r>
              <a:rPr lang="en-US" sz="2000" b="0" i="0" u="none" strike="noStrike" cap="none" dirty="0">
                <a:solidFill>
                  <a:srgbClr val="FF0000"/>
                </a:solidFill>
                <a:latin typeface="Microsoft JhengHei"/>
                <a:ea typeface="Microsoft JhengHei"/>
                <a:cs typeface="Microsoft JhengHei"/>
                <a:sym typeface="Microsoft JhengHei"/>
              </a:rPr>
              <a:t>The current temperature is XX *C</a:t>
            </a:r>
            <a:endParaRPr dirty="0"/>
          </a:p>
          <a:p>
            <a:pPr marL="1213485" marR="0" lvl="2" indent="-199707" algn="l" rtl="0">
              <a:spcBef>
                <a:spcPts val="785"/>
              </a:spcBef>
              <a:spcAft>
                <a:spcPts val="0"/>
              </a:spcAft>
              <a:buClr>
                <a:srgbClr val="548ED4"/>
              </a:buClr>
              <a:buSzPts val="1375"/>
              <a:buFont typeface="Noto Sans Symbols"/>
              <a:buNone/>
            </a:pPr>
            <a:endParaRPr sz="2000" b="0" i="0" u="none" strike="noStrike" cap="none" dirty="0">
              <a:solidFill>
                <a:srgbClr val="FF0000"/>
              </a:solidFill>
              <a:latin typeface="Microsoft JhengHei"/>
              <a:ea typeface="Microsoft JhengHei"/>
              <a:cs typeface="Microsoft JhengHei"/>
              <a:sym typeface="Microsoft JhengHei"/>
            </a:endParaRPr>
          </a:p>
          <a:p>
            <a:pPr marL="1213485" marR="0" lvl="2" indent="-182245" algn="l" rtl="0">
              <a:spcBef>
                <a:spcPts val="785"/>
              </a:spcBef>
              <a:spcAft>
                <a:spcPts val="0"/>
              </a:spcAft>
              <a:buClr>
                <a:srgbClr val="548ED4"/>
              </a:buClr>
              <a:buSzPts val="1650"/>
              <a:buFont typeface="Noto Sans Symbols"/>
              <a:buNone/>
            </a:pPr>
            <a:endParaRPr sz="2400" b="0" i="0" u="none" strike="noStrike" cap="none" dirty="0">
              <a:solidFill>
                <a:schemeClr val="dk1"/>
              </a:solidFill>
              <a:latin typeface="Microsoft JhengHei"/>
              <a:ea typeface="Microsoft JhengHei"/>
              <a:cs typeface="Microsoft JhengHei"/>
              <a:sym typeface="Microsoft JhengHei"/>
            </a:endParaRPr>
          </a:p>
        </p:txBody>
      </p:sp>
      <p:sp>
        <p:nvSpPr>
          <p:cNvPr id="284" name="Google Shape;284;p21"/>
          <p:cNvSpPr txBox="1"/>
          <p:nvPr/>
        </p:nvSpPr>
        <p:spPr>
          <a:xfrm>
            <a:off x="7206493" y="5378410"/>
            <a:ext cx="487426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Microsoft JhengHei"/>
                <a:ea typeface="Microsoft JhengHei"/>
                <a:cs typeface="Microsoft JhengHei"/>
                <a:sym typeface="Microsoft JhengHei"/>
              </a:rPr>
              <a:t>※溫溼度感測計的 Data 腳位一律統一連接 GPIO4 (Pin7)</a:t>
            </a:r>
            <a:endParaRPr sz="1800">
              <a:solidFill>
                <a:srgbClr val="FF0000"/>
              </a:solidFill>
              <a:latin typeface="Microsoft JhengHei"/>
              <a:ea typeface="Microsoft JhengHei"/>
              <a:cs typeface="Microsoft JhengHei"/>
              <a:sym typeface="Microsoft JhengHe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24"/>
          <p:cNvGrpSpPr/>
          <p:nvPr/>
        </p:nvGrpSpPr>
        <p:grpSpPr>
          <a:xfrm>
            <a:off x="0" y="0"/>
            <a:ext cx="12192000" cy="6858000"/>
            <a:chOff x="0" y="0"/>
            <a:chExt cx="12192000" cy="6858000"/>
          </a:xfrm>
        </p:grpSpPr>
        <p:pic>
          <p:nvPicPr>
            <p:cNvPr id="321" name="Google Shape;321;p2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22" name="Google Shape;322;p24"/>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3" name="Google Shape;323;p24"/>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324" name="Google Shape;324;p24"/>
          <p:cNvSpPr txBox="1"/>
          <p:nvPr/>
        </p:nvSpPr>
        <p:spPr>
          <a:xfrm>
            <a:off x="3880835" y="358140"/>
            <a:ext cx="4430331"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本次實驗 Demo</a:t>
            </a:r>
            <a:endParaRPr sz="4800" b="0" i="0">
              <a:solidFill>
                <a:schemeClr val="dk1"/>
              </a:solidFill>
              <a:latin typeface="Microsoft JhengHei"/>
              <a:ea typeface="Microsoft JhengHei"/>
              <a:cs typeface="Microsoft JhengHei"/>
              <a:sym typeface="Microsoft JhengHei"/>
            </a:endParaRPr>
          </a:p>
        </p:txBody>
      </p:sp>
      <p:pic>
        <p:nvPicPr>
          <p:cNvPr id="3" name="圖片 2" descr="一張含有 文字 的圖片&#10;&#10;自動產生的描述">
            <a:extLst>
              <a:ext uri="{FF2B5EF4-FFF2-40B4-BE49-F238E27FC236}">
                <a16:creationId xmlns:a16="http://schemas.microsoft.com/office/drawing/2014/main" id="{B99EA444-5A7B-3782-C0CD-955D9CB87B76}"/>
              </a:ext>
            </a:extLst>
          </p:cNvPr>
          <p:cNvPicPr>
            <a:picLocks noChangeAspect="1"/>
          </p:cNvPicPr>
          <p:nvPr/>
        </p:nvPicPr>
        <p:blipFill>
          <a:blip r:embed="rId5"/>
          <a:stretch>
            <a:fillRect/>
          </a:stretch>
        </p:blipFill>
        <p:spPr>
          <a:xfrm>
            <a:off x="4468728" y="1072142"/>
            <a:ext cx="3254545" cy="578585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p25"/>
          <p:cNvGrpSpPr/>
          <p:nvPr/>
        </p:nvGrpSpPr>
        <p:grpSpPr>
          <a:xfrm>
            <a:off x="-24143" y="0"/>
            <a:ext cx="12192000" cy="6858000"/>
            <a:chOff x="0" y="0"/>
            <a:chExt cx="12192000" cy="6858000"/>
          </a:xfrm>
        </p:grpSpPr>
        <p:pic>
          <p:nvPicPr>
            <p:cNvPr id="330" name="Google Shape;330;p2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31" name="Google Shape;331;p25"/>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32" name="Google Shape;332;p25"/>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333" name="Google Shape;333;p25"/>
          <p:cNvSpPr txBox="1"/>
          <p:nvPr/>
        </p:nvSpPr>
        <p:spPr>
          <a:xfrm>
            <a:off x="2931018" y="358140"/>
            <a:ext cx="6329965"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a:solidFill>
                  <a:srgbClr val="000000"/>
                </a:solidFill>
                <a:latin typeface="Microsoft JhengHei"/>
                <a:ea typeface="Microsoft JhengHei"/>
                <a:cs typeface="Microsoft JhengHei"/>
                <a:sym typeface="Microsoft JhengHei"/>
              </a:rPr>
              <a:t>本次結報內容</a:t>
            </a:r>
            <a:endParaRPr sz="4800">
              <a:solidFill>
                <a:srgbClr val="000000"/>
              </a:solidFill>
              <a:latin typeface="Microsoft JhengHei"/>
              <a:ea typeface="Microsoft JhengHei"/>
              <a:cs typeface="Microsoft JhengHei"/>
              <a:sym typeface="Microsoft JhengHei"/>
            </a:endParaRPr>
          </a:p>
        </p:txBody>
      </p:sp>
      <p:sp>
        <p:nvSpPr>
          <p:cNvPr id="334" name="Google Shape;334;p25"/>
          <p:cNvSpPr txBox="1"/>
          <p:nvPr/>
        </p:nvSpPr>
        <p:spPr>
          <a:xfrm>
            <a:off x="100350" y="1293876"/>
            <a:ext cx="11773628" cy="3820276"/>
          </a:xfrm>
          <a:prstGeom prst="rect">
            <a:avLst/>
          </a:prstGeom>
          <a:noFill/>
          <a:ln>
            <a:noFill/>
          </a:ln>
        </p:spPr>
        <p:txBody>
          <a:bodyPr spcFirstLastPara="1" wrap="square" lIns="0" tIns="110475" rIns="0" bIns="0" anchor="t" anchorCtr="0">
            <a:spAutoFit/>
          </a:bodyPr>
          <a:lstStyle/>
          <a:p>
            <a:pPr marL="356870" marR="0" lvl="0" indent="-344805" algn="l" rtl="0">
              <a:spcBef>
                <a:spcPts val="0"/>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1. </a:t>
            </a:r>
            <a:r>
              <a:rPr lang="en-US" sz="2800" dirty="0" err="1">
                <a:solidFill>
                  <a:schemeClr val="dk1"/>
                </a:solidFill>
                <a:latin typeface="Microsoft JhengHei"/>
                <a:ea typeface="Microsoft JhengHei"/>
                <a:cs typeface="Microsoft JhengHei"/>
                <a:sym typeface="Microsoft JhengHei"/>
              </a:rPr>
              <a:t>附上本次實驗</a:t>
            </a:r>
            <a:r>
              <a:rPr lang="en-US" sz="2800" dirty="0">
                <a:solidFill>
                  <a:schemeClr val="dk1"/>
                </a:solidFill>
                <a:latin typeface="Microsoft JhengHei"/>
                <a:ea typeface="Microsoft JhengHei"/>
                <a:cs typeface="Microsoft JhengHei"/>
                <a:sym typeface="Microsoft JhengHei"/>
              </a:rPr>
              <a:t> Q1、Q2 </a:t>
            </a:r>
            <a:r>
              <a:rPr lang="zh-TW" altLang="en-US" sz="2800" dirty="0">
                <a:solidFill>
                  <a:schemeClr val="dk1"/>
                </a:solidFill>
                <a:latin typeface="Microsoft JhengHei"/>
                <a:ea typeface="Microsoft JhengHei"/>
                <a:cs typeface="Microsoft JhengHei"/>
                <a:sym typeface="Microsoft JhengHei"/>
              </a:rPr>
              <a:t>、</a:t>
            </a:r>
            <a:r>
              <a:rPr lang="en-US" altLang="zh-TW" sz="2800" dirty="0">
                <a:solidFill>
                  <a:schemeClr val="dk1"/>
                </a:solidFill>
                <a:latin typeface="Microsoft JhengHei"/>
                <a:ea typeface="Microsoft JhengHei"/>
                <a:cs typeface="Microsoft JhengHei"/>
                <a:sym typeface="Microsoft JhengHei"/>
              </a:rPr>
              <a:t>Q3</a:t>
            </a:r>
            <a:r>
              <a:rPr lang="zh-TW" altLang="en-US" sz="2800" dirty="0">
                <a:solidFill>
                  <a:schemeClr val="dk1"/>
                </a:solidFill>
                <a:latin typeface="Microsoft JhengHei"/>
                <a:ea typeface="Microsoft JhengHei"/>
                <a:cs typeface="Microsoft JhengHei"/>
                <a:sym typeface="Microsoft JhengHei"/>
              </a:rPr>
              <a:t> </a:t>
            </a:r>
            <a:r>
              <a:rPr lang="en-US" sz="2800" dirty="0">
                <a:solidFill>
                  <a:schemeClr val="dk1"/>
                </a:solidFill>
                <a:latin typeface="Microsoft JhengHei"/>
                <a:ea typeface="Microsoft JhengHei"/>
                <a:cs typeface="Microsoft JhengHei"/>
                <a:sym typeface="Microsoft JhengHei"/>
              </a:rPr>
              <a:t>Telegram Bot </a:t>
            </a:r>
            <a:r>
              <a:rPr lang="en-US" sz="2800" dirty="0" err="1">
                <a:solidFill>
                  <a:schemeClr val="dk1"/>
                </a:solidFill>
                <a:latin typeface="Microsoft JhengHei"/>
                <a:ea typeface="Microsoft JhengHei"/>
                <a:cs typeface="Microsoft JhengHei"/>
                <a:sym typeface="Microsoft JhengHei"/>
              </a:rPr>
              <a:t>接收結果圖</a:t>
            </a:r>
            <a:endParaRPr sz="2800" dirty="0">
              <a:solidFill>
                <a:schemeClr val="dk1"/>
              </a:solidFill>
              <a:latin typeface="Microsoft JhengHei"/>
              <a:ea typeface="Microsoft JhengHei"/>
              <a:cs typeface="Microsoft JhengHei"/>
              <a:sym typeface="Microsoft JhengHei"/>
            </a:endParaRPr>
          </a:p>
          <a:p>
            <a:pPr marL="356870" marR="0" lvl="0" indent="-239236" algn="l" rtl="0">
              <a:spcBef>
                <a:spcPts val="869"/>
              </a:spcBef>
              <a:spcAft>
                <a:spcPts val="0"/>
              </a:spcAft>
              <a:buClr>
                <a:srgbClr val="E36C09"/>
              </a:buClr>
              <a:buSzPts val="1663"/>
              <a:buFont typeface="Noto Sans Symbols"/>
              <a:buNone/>
            </a:pPr>
            <a:endParaRPr sz="2800" dirty="0">
              <a:solidFill>
                <a:schemeClr val="dk1"/>
              </a:solidFill>
              <a:latin typeface="Microsoft JhengHei"/>
              <a:ea typeface="Microsoft JhengHei"/>
              <a:cs typeface="Microsoft JhengHei"/>
              <a:sym typeface="Microsoft JhengHei"/>
            </a:endParaRPr>
          </a:p>
          <a:p>
            <a:pPr marL="356870" marR="0" lvl="0" indent="-344805" algn="l" rtl="0">
              <a:spcBef>
                <a:spcPts val="869"/>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2. </a:t>
            </a:r>
            <a:r>
              <a:rPr lang="en-US" sz="2800" dirty="0" err="1">
                <a:solidFill>
                  <a:schemeClr val="dk1"/>
                </a:solidFill>
                <a:latin typeface="Microsoft JhengHei"/>
                <a:ea typeface="Microsoft JhengHei"/>
                <a:cs typeface="Microsoft JhengHei"/>
                <a:sym typeface="Microsoft JhengHei"/>
              </a:rPr>
              <a:t>試想家庭自動化目前還有什麼新應用</a:t>
            </a:r>
            <a:r>
              <a:rPr lang="zh-TW" altLang="en-US" sz="2800" dirty="0">
                <a:solidFill>
                  <a:schemeClr val="dk1"/>
                </a:solidFill>
                <a:latin typeface="Microsoft JhengHei"/>
                <a:ea typeface="Microsoft JhengHei"/>
                <a:cs typeface="Microsoft JhengHei"/>
                <a:sym typeface="Microsoft JhengHei"/>
              </a:rPr>
              <a:t>。</a:t>
            </a:r>
            <a:r>
              <a:rPr lang="en-US" sz="2800" dirty="0">
                <a:solidFill>
                  <a:schemeClr val="dk1"/>
                </a:solidFill>
                <a:latin typeface="Microsoft JhengHei"/>
                <a:ea typeface="Microsoft JhengHei"/>
                <a:cs typeface="Microsoft JhengHei"/>
                <a:sym typeface="Microsoft JhengHei"/>
              </a:rPr>
              <a:t>(</a:t>
            </a:r>
            <a:r>
              <a:rPr lang="en-US" sz="2800" dirty="0" err="1">
                <a:solidFill>
                  <a:schemeClr val="dk1"/>
                </a:solidFill>
                <a:latin typeface="Microsoft JhengHei"/>
                <a:ea typeface="Microsoft JhengHei"/>
                <a:cs typeface="Microsoft JhengHei"/>
                <a:sym typeface="Microsoft JhengHei"/>
              </a:rPr>
              <a:t>愈詳細且創新分數越高</a:t>
            </a:r>
            <a:r>
              <a:rPr lang="en-US" sz="2800" dirty="0">
                <a:solidFill>
                  <a:schemeClr val="dk1"/>
                </a:solidFill>
                <a:latin typeface="Microsoft JhengHei"/>
                <a:ea typeface="Microsoft JhengHei"/>
                <a:cs typeface="Microsoft JhengHei"/>
                <a:sym typeface="Microsoft JhengHei"/>
              </a:rPr>
              <a:t>)</a:t>
            </a:r>
            <a:endParaRPr dirty="0"/>
          </a:p>
          <a:p>
            <a:pPr marL="356870" marR="0" lvl="0" indent="-239236" algn="l" rtl="0">
              <a:spcBef>
                <a:spcPts val="869"/>
              </a:spcBef>
              <a:spcAft>
                <a:spcPts val="0"/>
              </a:spcAft>
              <a:buClr>
                <a:srgbClr val="E36C09"/>
              </a:buClr>
              <a:buSzPts val="1663"/>
              <a:buFont typeface="Noto Sans Symbols"/>
              <a:buNone/>
            </a:pPr>
            <a:endParaRPr sz="2800" dirty="0">
              <a:solidFill>
                <a:schemeClr val="dk1"/>
              </a:solidFill>
              <a:latin typeface="Microsoft JhengHei"/>
              <a:ea typeface="Microsoft JhengHei"/>
              <a:cs typeface="Microsoft JhengHei"/>
              <a:sym typeface="Microsoft JhengHei"/>
            </a:endParaRPr>
          </a:p>
          <a:p>
            <a:pPr marL="356870" marR="0" lvl="0" indent="-344805" algn="l" rtl="0">
              <a:spcBef>
                <a:spcPts val="869"/>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3. </a:t>
            </a:r>
            <a:r>
              <a:rPr lang="en-US" sz="2800" dirty="0" err="1">
                <a:solidFill>
                  <a:schemeClr val="dk1"/>
                </a:solidFill>
                <a:latin typeface="Microsoft JhengHei"/>
                <a:ea typeface="Microsoft JhengHei"/>
                <a:cs typeface="Microsoft JhengHei"/>
                <a:sym typeface="Microsoft JhengHei"/>
              </a:rPr>
              <a:t>你覺得家庭自動化目前真的有普及嗎</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為什麼</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愈詳細分數越高</a:t>
            </a:r>
            <a:r>
              <a:rPr lang="en-US" sz="2800" dirty="0">
                <a:solidFill>
                  <a:schemeClr val="dk1"/>
                </a:solidFill>
                <a:latin typeface="Microsoft JhengHei"/>
                <a:ea typeface="Microsoft JhengHei"/>
                <a:cs typeface="Microsoft JhengHei"/>
                <a:sym typeface="Microsoft JhengHei"/>
              </a:rPr>
              <a:t>)</a:t>
            </a:r>
            <a:endParaRPr dirty="0"/>
          </a:p>
          <a:p>
            <a:pPr marL="12065" marR="0" lvl="0" indent="0" algn="l" rtl="0">
              <a:spcBef>
                <a:spcPts val="869"/>
              </a:spcBef>
              <a:spcAft>
                <a:spcPts val="0"/>
              </a:spcAft>
              <a:buNone/>
            </a:pPr>
            <a:endParaRPr sz="2800" dirty="0">
              <a:solidFill>
                <a:schemeClr val="dk1"/>
              </a:solidFill>
              <a:latin typeface="Microsoft JhengHei"/>
              <a:ea typeface="Microsoft JhengHei"/>
              <a:cs typeface="Microsoft JhengHei"/>
              <a:sym typeface="Microsoft JhengHei"/>
            </a:endParaRPr>
          </a:p>
          <a:p>
            <a:pPr marL="356870" marR="0" lvl="0" indent="-344805" algn="l" rtl="0">
              <a:spcBef>
                <a:spcPts val="869"/>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4. </a:t>
            </a:r>
            <a:r>
              <a:rPr lang="en-US" sz="2800" dirty="0" err="1">
                <a:solidFill>
                  <a:schemeClr val="dk1"/>
                </a:solidFill>
                <a:latin typeface="Microsoft JhengHei"/>
                <a:ea typeface="Microsoft JhengHei"/>
                <a:cs typeface="Microsoft JhengHei"/>
                <a:sym typeface="Microsoft JhengHei"/>
              </a:rPr>
              <a:t>本次實驗心得，你學到了什麼東西</a:t>
            </a:r>
            <a:r>
              <a:rPr lang="en-US" sz="2800" dirty="0">
                <a:solidFill>
                  <a:schemeClr val="dk1"/>
                </a:solidFill>
                <a:latin typeface="Microsoft JhengHei"/>
                <a:ea typeface="Microsoft JhengHei"/>
                <a:cs typeface="Microsoft JhengHei"/>
                <a:sym typeface="Microsoft JhengHei"/>
              </a:rPr>
              <a:t>?</a:t>
            </a:r>
            <a:endParaRPr sz="2800"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pSp>
        <p:nvGrpSpPr>
          <p:cNvPr id="339" name="Google Shape;339;p26"/>
          <p:cNvGrpSpPr/>
          <p:nvPr/>
        </p:nvGrpSpPr>
        <p:grpSpPr>
          <a:xfrm>
            <a:off x="0" y="0"/>
            <a:ext cx="12192000" cy="6858000"/>
            <a:chOff x="0" y="0"/>
            <a:chExt cx="12192000" cy="6858000"/>
          </a:xfrm>
        </p:grpSpPr>
        <p:pic>
          <p:nvPicPr>
            <p:cNvPr id="340" name="Google Shape;340;p2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41" name="Google Shape;341;p26"/>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2" name="Google Shape;342;p26"/>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343" name="Google Shape;343;p26"/>
          <p:cNvSpPr txBox="1">
            <a:spLocks noGrp="1"/>
          </p:cNvSpPr>
          <p:nvPr>
            <p:ph type="title"/>
          </p:nvPr>
        </p:nvSpPr>
        <p:spPr>
          <a:xfrm>
            <a:off x="3059176" y="381000"/>
            <a:ext cx="6073648"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Microsoft JhengHei"/>
                <a:ea typeface="Microsoft JhengHei"/>
                <a:cs typeface="Microsoft JhengHei"/>
                <a:sym typeface="Microsoft JhengHei"/>
              </a:rPr>
              <a:t>評分標準 &amp; 注意事項</a:t>
            </a:r>
            <a:endParaRPr/>
          </a:p>
        </p:txBody>
      </p:sp>
      <p:sp>
        <p:nvSpPr>
          <p:cNvPr id="8" name="object 7">
            <a:extLst>
              <a:ext uri="{FF2B5EF4-FFF2-40B4-BE49-F238E27FC236}">
                <a16:creationId xmlns:a16="http://schemas.microsoft.com/office/drawing/2014/main" id="{984674C6-6EC8-4EBD-BD5F-2C6F185B3CF5}"/>
              </a:ext>
            </a:extLst>
          </p:cNvPr>
          <p:cNvSpPr txBox="1"/>
          <p:nvPr/>
        </p:nvSpPr>
        <p:spPr>
          <a:xfrm>
            <a:off x="324611" y="1276283"/>
            <a:ext cx="9418320" cy="4794902"/>
          </a:xfrm>
          <a:prstGeom prst="rect">
            <a:avLst/>
          </a:prstGeom>
        </p:spPr>
        <p:txBody>
          <a:bodyPr vert="horz" wrap="square" lIns="0" tIns="107950" rIns="0" bIns="0" rtlCol="0">
            <a:spAutoFit/>
          </a:bodyPr>
          <a:lstStyle/>
          <a:p>
            <a:pPr marL="356870" indent="-344805">
              <a:lnSpc>
                <a:spcPct val="100000"/>
              </a:lnSpc>
              <a:spcBef>
                <a:spcPts val="850"/>
              </a:spcBef>
              <a:buClr>
                <a:srgbClr val="E36C09"/>
              </a:buClr>
              <a:buSzPct val="59375"/>
              <a:buFont typeface="Wingdings"/>
              <a:buChar char=""/>
              <a:tabLst>
                <a:tab pos="356870" algn="l"/>
                <a:tab pos="357505" algn="l"/>
                <a:tab pos="1445260" algn="l"/>
              </a:tabLst>
            </a:pPr>
            <a:r>
              <a:rPr sz="2800" spc="-15" dirty="0">
                <a:latin typeface="微軟正黑體" panose="020B0604030504040204" pitchFamily="34" charset="-120"/>
                <a:ea typeface="微軟正黑體" panose="020B0604030504040204" pitchFamily="34" charset="-120"/>
                <a:cs typeface="Microsoft JhengHei"/>
              </a:rPr>
              <a:t>出</a:t>
            </a:r>
            <a:r>
              <a:rPr sz="2800" spc="-10" dirty="0">
                <a:latin typeface="微軟正黑體" panose="020B0604030504040204" pitchFamily="34" charset="-120"/>
                <a:ea typeface="微軟正黑體" panose="020B0604030504040204" pitchFamily="34" charset="-120"/>
                <a:cs typeface="Microsoft JhengHei"/>
              </a:rPr>
              <a:t>席</a:t>
            </a:r>
            <a:r>
              <a:rPr sz="2800" dirty="0">
                <a:latin typeface="微軟正黑體" panose="020B0604030504040204" pitchFamily="34" charset="-120"/>
                <a:ea typeface="微軟正黑體" panose="020B0604030504040204" pitchFamily="34" charset="-120"/>
                <a:cs typeface="Microsoft JhengHei"/>
              </a:rPr>
              <a:t>	</a:t>
            </a:r>
            <a:r>
              <a:rPr lang="en-US" sz="2800" dirty="0">
                <a:latin typeface="微軟正黑體" panose="020B0604030504040204" pitchFamily="34" charset="-120"/>
                <a:ea typeface="微軟正黑體" panose="020B0604030504040204" pitchFamily="34" charset="-120"/>
                <a:cs typeface="Microsoft JhengHei"/>
              </a:rPr>
              <a:t>	</a:t>
            </a:r>
            <a:r>
              <a:rPr lang="en-US" altLang="zh-TW" sz="2800" spc="-20" dirty="0">
                <a:latin typeface="微軟正黑體" panose="020B0604030504040204" pitchFamily="34" charset="-120"/>
                <a:ea typeface="微軟正黑體" panose="020B0604030504040204" pitchFamily="34" charset="-120"/>
                <a:cs typeface="Calibri"/>
              </a:rPr>
              <a:t>3</a:t>
            </a:r>
            <a:r>
              <a:rPr sz="2800" spc="-20" dirty="0">
                <a:latin typeface="微軟正黑體" panose="020B0604030504040204" pitchFamily="34" charset="-120"/>
                <a:ea typeface="微軟正黑體" panose="020B0604030504040204" pitchFamily="34" charset="-120"/>
                <a:cs typeface="Calibri"/>
              </a:rPr>
              <a:t>0</a:t>
            </a:r>
            <a:r>
              <a:rPr lang="zh-TW" altLang="en-US" sz="2800" spc="-20" dirty="0">
                <a:latin typeface="微軟正黑體" panose="020B0604030504040204" pitchFamily="34" charset="-120"/>
                <a:ea typeface="微軟正黑體" panose="020B0604030504040204" pitchFamily="34" charset="-120"/>
                <a:cs typeface="Calibri"/>
              </a:rPr>
              <a:t> </a:t>
            </a:r>
            <a:r>
              <a:rPr sz="2800" spc="-20" dirty="0">
                <a:latin typeface="微軟正黑體" panose="020B0604030504040204" pitchFamily="34" charset="-120"/>
                <a:ea typeface="微軟正黑體" panose="020B0604030504040204" pitchFamily="34" charset="-120"/>
                <a:cs typeface="Calibri"/>
              </a:rPr>
              <a:t>%</a:t>
            </a:r>
            <a:endParaRPr lang="en-US" sz="2800" spc="-2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850"/>
              </a:spcBef>
              <a:buClr>
                <a:srgbClr val="E36C09"/>
              </a:buClr>
              <a:buSzPct val="59375"/>
              <a:buFont typeface="Wingdings"/>
              <a:buChar char=""/>
              <a:tabLst>
                <a:tab pos="356870" algn="l"/>
                <a:tab pos="357505" algn="l"/>
                <a:tab pos="1445260" algn="l"/>
              </a:tabLst>
            </a:pPr>
            <a:endParaRPr sz="280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45"/>
              </a:spcBef>
              <a:buClr>
                <a:srgbClr val="E36C09"/>
              </a:buClr>
              <a:buSzPct val="59375"/>
              <a:buFont typeface="Wingdings"/>
              <a:buChar char=""/>
              <a:tabLst>
                <a:tab pos="356870" algn="l"/>
                <a:tab pos="357505" algn="l"/>
              </a:tabLst>
            </a:pPr>
            <a:r>
              <a:rPr sz="2800" spc="-10" dirty="0">
                <a:latin typeface="微軟正黑體" panose="020B0604030504040204" pitchFamily="34" charset="-120"/>
                <a:ea typeface="微軟正黑體" panose="020B0604030504040204" pitchFamily="34" charset="-120"/>
                <a:cs typeface="Calibri"/>
              </a:rPr>
              <a:t>Demo</a:t>
            </a:r>
            <a:r>
              <a:rPr sz="2800" spc="-40" dirty="0">
                <a:latin typeface="微軟正黑體" panose="020B0604030504040204" pitchFamily="34" charset="-120"/>
                <a:ea typeface="微軟正黑體" panose="020B0604030504040204" pitchFamily="34" charset="-120"/>
                <a:cs typeface="Calibri"/>
              </a:rPr>
              <a:t> </a:t>
            </a:r>
            <a:r>
              <a:rPr lang="en-US" sz="2800" spc="-40" dirty="0">
                <a:latin typeface="微軟正黑體" panose="020B0604030504040204" pitchFamily="34" charset="-120"/>
                <a:ea typeface="微軟正黑體" panose="020B0604030504040204" pitchFamily="34" charset="-120"/>
                <a:cs typeface="Calibri"/>
              </a:rPr>
              <a:t>	</a:t>
            </a:r>
            <a:r>
              <a:rPr sz="2800" spc="-15" dirty="0">
                <a:latin typeface="微軟正黑體" panose="020B0604030504040204" pitchFamily="34" charset="-120"/>
                <a:ea typeface="微軟正黑體" panose="020B0604030504040204" pitchFamily="34" charset="-120"/>
                <a:cs typeface="Calibri"/>
              </a:rPr>
              <a:t>30</a:t>
            </a:r>
            <a:r>
              <a:rPr lang="zh-TW" altLang="en-US" sz="2800" spc="-15" dirty="0">
                <a:latin typeface="微軟正黑體" panose="020B0604030504040204" pitchFamily="34" charset="-120"/>
                <a:ea typeface="微軟正黑體" panose="020B0604030504040204" pitchFamily="34" charset="-120"/>
                <a:cs typeface="Calibri"/>
              </a:rPr>
              <a:t> </a:t>
            </a:r>
            <a:r>
              <a:rPr sz="2800" spc="-15" dirty="0">
                <a:latin typeface="微軟正黑體" panose="020B0604030504040204" pitchFamily="34" charset="-120"/>
                <a:ea typeface="微軟正黑體" panose="020B0604030504040204" pitchFamily="34" charset="-120"/>
                <a:cs typeface="Calibri"/>
              </a:rPr>
              <a:t>%</a:t>
            </a:r>
            <a:endParaRPr lang="en-US" sz="2800" spc="-15"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45"/>
              </a:spcBef>
              <a:buClr>
                <a:srgbClr val="E36C09"/>
              </a:buClr>
              <a:buSzPct val="59375"/>
              <a:buFont typeface="Wingdings"/>
              <a:buChar char=""/>
              <a:tabLst>
                <a:tab pos="356870" algn="l"/>
                <a:tab pos="357505" algn="l"/>
              </a:tabLst>
            </a:pPr>
            <a:endParaRPr sz="280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95"/>
              </a:spcBef>
              <a:buClr>
                <a:srgbClr val="E36C09"/>
              </a:buClr>
              <a:buSzPct val="59375"/>
              <a:buFont typeface="Wingdings"/>
              <a:buChar char=""/>
              <a:tabLst>
                <a:tab pos="356870" algn="l"/>
                <a:tab pos="357505" algn="l"/>
                <a:tab pos="1445260" algn="l"/>
              </a:tabLst>
            </a:pPr>
            <a:r>
              <a:rPr sz="2800" spc="-15" dirty="0">
                <a:latin typeface="微軟正黑體" panose="020B0604030504040204" pitchFamily="34" charset="-120"/>
                <a:ea typeface="微軟正黑體" panose="020B0604030504040204" pitchFamily="34" charset="-120"/>
                <a:cs typeface="Microsoft JhengHei"/>
              </a:rPr>
              <a:t>結</a:t>
            </a:r>
            <a:r>
              <a:rPr sz="2800" spc="-10" dirty="0">
                <a:latin typeface="微軟正黑體" panose="020B0604030504040204" pitchFamily="34" charset="-120"/>
                <a:ea typeface="微軟正黑體" panose="020B0604030504040204" pitchFamily="34" charset="-120"/>
                <a:cs typeface="Microsoft JhengHei"/>
              </a:rPr>
              <a:t>報</a:t>
            </a:r>
            <a:r>
              <a:rPr sz="2800" dirty="0">
                <a:latin typeface="微軟正黑體" panose="020B0604030504040204" pitchFamily="34" charset="-120"/>
                <a:ea typeface="微軟正黑體" panose="020B0604030504040204" pitchFamily="34" charset="-120"/>
                <a:cs typeface="Microsoft JhengHei"/>
              </a:rPr>
              <a:t>	</a:t>
            </a:r>
            <a:r>
              <a:rPr lang="en-US" sz="2800">
                <a:latin typeface="微軟正黑體" panose="020B0604030504040204" pitchFamily="34" charset="-120"/>
                <a:ea typeface="微軟正黑體" panose="020B0604030504040204" pitchFamily="34" charset="-120"/>
                <a:cs typeface="Microsoft JhengHei"/>
              </a:rPr>
              <a:t>	</a:t>
            </a:r>
            <a:r>
              <a:rPr lang="en-US" altLang="zh-TW" sz="2800" spc="-15" dirty="0">
                <a:latin typeface="微軟正黑體" panose="020B0604030504040204" pitchFamily="34" charset="-120"/>
                <a:ea typeface="微軟正黑體" panose="020B0604030504040204" pitchFamily="34" charset="-120"/>
                <a:cs typeface="Calibri"/>
              </a:rPr>
              <a:t>4</a:t>
            </a:r>
            <a:r>
              <a:rPr sz="2800" spc="-15">
                <a:latin typeface="微軟正黑體" panose="020B0604030504040204" pitchFamily="34" charset="-120"/>
                <a:ea typeface="微軟正黑體" panose="020B0604030504040204" pitchFamily="34" charset="-120"/>
                <a:cs typeface="Calibri"/>
              </a:rPr>
              <a:t>0</a:t>
            </a:r>
            <a:r>
              <a:rPr lang="zh-TW" altLang="en-US" sz="2800" spc="-15" dirty="0">
                <a:latin typeface="微軟正黑體" panose="020B0604030504040204" pitchFamily="34" charset="-120"/>
                <a:ea typeface="微軟正黑體" panose="020B0604030504040204" pitchFamily="34" charset="-120"/>
                <a:cs typeface="Calibri"/>
              </a:rPr>
              <a:t> </a:t>
            </a:r>
            <a:r>
              <a:rPr sz="2800" spc="-10" dirty="0">
                <a:latin typeface="微軟正黑體" panose="020B0604030504040204" pitchFamily="34" charset="-120"/>
                <a:ea typeface="微軟正黑體" panose="020B0604030504040204" pitchFamily="34" charset="-120"/>
                <a:cs typeface="Calibri"/>
              </a:rPr>
              <a:t>%</a:t>
            </a:r>
            <a:endParaRPr lang="en-US" sz="2800" spc="-1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95"/>
              </a:spcBef>
              <a:buClr>
                <a:srgbClr val="E36C09"/>
              </a:buClr>
              <a:buSzPct val="59375"/>
              <a:buFont typeface="Wingdings"/>
              <a:buChar char=""/>
              <a:tabLst>
                <a:tab pos="356870" algn="l"/>
                <a:tab pos="357505" algn="l"/>
                <a:tab pos="1445260" algn="l"/>
              </a:tabLst>
            </a:pPr>
            <a:endParaRPr lang="en-US" sz="2800" spc="-1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95"/>
              </a:spcBef>
              <a:buClr>
                <a:srgbClr val="E36C09"/>
              </a:buClr>
              <a:buSzPct val="59375"/>
              <a:buFont typeface="Wingdings"/>
              <a:buChar char=""/>
              <a:tabLst>
                <a:tab pos="356870" algn="l"/>
                <a:tab pos="357505" algn="l"/>
                <a:tab pos="1445260" algn="l"/>
              </a:tabLst>
            </a:pPr>
            <a:r>
              <a:rPr lang="zh-TW" altLang="en-US" sz="2800" dirty="0">
                <a:latin typeface="微軟正黑體" panose="020B0604030504040204" pitchFamily="34" charset="-120"/>
                <a:ea typeface="微軟正黑體" panose="020B0604030504040204" pitchFamily="34" charset="-120"/>
                <a:cs typeface="Calibri"/>
              </a:rPr>
              <a:t>請繳交 </a:t>
            </a:r>
            <a:r>
              <a:rPr lang="en-US" altLang="zh-TW" sz="2800" dirty="0">
                <a:solidFill>
                  <a:srgbClr val="FF0000"/>
                </a:solidFill>
                <a:latin typeface="微軟正黑體" panose="020B0604030504040204" pitchFamily="34" charset="-120"/>
                <a:ea typeface="微軟正黑體" panose="020B0604030504040204" pitchFamily="34" charset="-120"/>
                <a:cs typeface="Calibri"/>
              </a:rPr>
              <a:t>.pdf </a:t>
            </a:r>
            <a:r>
              <a:rPr lang="zh-TW" altLang="en-US" sz="2800" dirty="0">
                <a:latin typeface="微軟正黑體" panose="020B0604030504040204" pitchFamily="34" charset="-120"/>
                <a:ea typeface="微軟正黑體" panose="020B0604030504040204" pitchFamily="34" charset="-120"/>
                <a:cs typeface="Calibri"/>
              </a:rPr>
              <a:t>檔，檔名為 </a:t>
            </a:r>
            <a:r>
              <a:rPr lang="zh-TW" altLang="en-US" sz="2800" dirty="0">
                <a:solidFill>
                  <a:srgbClr val="FF0000"/>
                </a:solidFill>
                <a:latin typeface="微軟正黑體" panose="020B0604030504040204" pitchFamily="34" charset="-120"/>
                <a:ea typeface="微軟正黑體" panose="020B0604030504040204" pitchFamily="34" charset="-120"/>
                <a:cs typeface="Calibri"/>
              </a:rPr>
              <a:t>學號</a:t>
            </a:r>
            <a:r>
              <a:rPr lang="en-US" altLang="zh-TW" sz="2800" dirty="0">
                <a:solidFill>
                  <a:srgbClr val="FF0000"/>
                </a:solidFill>
                <a:latin typeface="微軟正黑體" panose="020B0604030504040204" pitchFamily="34" charset="-120"/>
                <a:ea typeface="微軟正黑體" panose="020B0604030504040204" pitchFamily="34" charset="-120"/>
                <a:cs typeface="Calibri"/>
              </a:rPr>
              <a:t>_</a:t>
            </a:r>
            <a:r>
              <a:rPr lang="zh-TW" altLang="en-US" sz="2800" dirty="0">
                <a:solidFill>
                  <a:srgbClr val="FF0000"/>
                </a:solidFill>
                <a:latin typeface="微軟正黑體" panose="020B0604030504040204" pitchFamily="34" charset="-120"/>
                <a:ea typeface="微軟正黑體" panose="020B0604030504040204" pitchFamily="34" charset="-120"/>
                <a:cs typeface="Calibri"/>
              </a:rPr>
              <a:t>姓名</a:t>
            </a:r>
            <a:r>
              <a:rPr lang="en-US" altLang="zh-TW" sz="2800" dirty="0">
                <a:solidFill>
                  <a:srgbClr val="FF0000"/>
                </a:solidFill>
                <a:latin typeface="微軟正黑體" panose="020B0604030504040204" pitchFamily="34" charset="-120"/>
                <a:ea typeface="微軟正黑體" panose="020B0604030504040204" pitchFamily="34" charset="-120"/>
                <a:cs typeface="Calibri"/>
              </a:rPr>
              <a:t>_Labx.pdf</a:t>
            </a:r>
          </a:p>
          <a:p>
            <a:pPr marL="356870" indent="-344805">
              <a:lnSpc>
                <a:spcPct val="100000"/>
              </a:lnSpc>
              <a:spcBef>
                <a:spcPts val="795"/>
              </a:spcBef>
              <a:buClr>
                <a:srgbClr val="E36C09"/>
              </a:buClr>
              <a:buSzPct val="59375"/>
              <a:buFont typeface="Wingdings"/>
              <a:buChar char=""/>
              <a:tabLst>
                <a:tab pos="356870" algn="l"/>
                <a:tab pos="357505" algn="l"/>
                <a:tab pos="1445260" algn="l"/>
              </a:tabLst>
            </a:pPr>
            <a:r>
              <a:rPr lang="zh-TW" altLang="en-US" sz="2800" dirty="0">
                <a:latin typeface="微軟正黑體" panose="020B0604030504040204" pitchFamily="34" charset="-120"/>
                <a:ea typeface="微軟正黑體" panose="020B0604030504040204" pitchFamily="34" charset="-120"/>
                <a:cs typeface="Calibri"/>
              </a:rPr>
              <a:t>結報交錯組別一律扣分</a:t>
            </a:r>
          </a:p>
          <a:p>
            <a:pPr marL="356870" indent="-344805">
              <a:lnSpc>
                <a:spcPct val="100000"/>
              </a:lnSpc>
              <a:spcBef>
                <a:spcPts val="795"/>
              </a:spcBef>
              <a:buClr>
                <a:srgbClr val="E36C09"/>
              </a:buClr>
              <a:buSzPct val="59375"/>
              <a:buFont typeface="Wingdings"/>
              <a:buChar char=""/>
              <a:tabLst>
                <a:tab pos="356870" algn="l"/>
                <a:tab pos="357505" algn="l"/>
                <a:tab pos="1445260" algn="l"/>
              </a:tabLst>
            </a:pPr>
            <a:endParaRPr lang="zh-TW" altLang="en-US" sz="2800" dirty="0">
              <a:latin typeface="微軟正黑體" panose="020B0604030504040204" pitchFamily="34" charset="-120"/>
              <a:ea typeface="微軟正黑體" panose="020B0604030504040204" pitchFamily="34" charset="-120"/>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pSp>
        <p:nvGrpSpPr>
          <p:cNvPr id="349" name="Google Shape;349;p27"/>
          <p:cNvGrpSpPr/>
          <p:nvPr/>
        </p:nvGrpSpPr>
        <p:grpSpPr>
          <a:xfrm>
            <a:off x="0" y="0"/>
            <a:ext cx="12192000" cy="6858000"/>
            <a:chOff x="0" y="0"/>
            <a:chExt cx="12192000" cy="6858000"/>
          </a:xfrm>
        </p:grpSpPr>
        <p:pic>
          <p:nvPicPr>
            <p:cNvPr id="350" name="Google Shape;350;p2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51" name="Google Shape;351;p27"/>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52" name="Google Shape;352;p27"/>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353" name="Google Shape;353;p27"/>
          <p:cNvSpPr txBox="1">
            <a:spLocks noGrp="1"/>
          </p:cNvSpPr>
          <p:nvPr>
            <p:ph type="title"/>
          </p:nvPr>
        </p:nvSpPr>
        <p:spPr>
          <a:xfrm>
            <a:off x="4440047" y="385445"/>
            <a:ext cx="3311906"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Reference</a:t>
            </a:r>
            <a:endParaRPr/>
          </a:p>
        </p:txBody>
      </p:sp>
      <p:sp>
        <p:nvSpPr>
          <p:cNvPr id="354" name="Google Shape;354;p27"/>
          <p:cNvSpPr txBox="1"/>
          <p:nvPr/>
        </p:nvSpPr>
        <p:spPr>
          <a:xfrm>
            <a:off x="0" y="1730120"/>
            <a:ext cx="9137650" cy="2858475"/>
          </a:xfrm>
          <a:prstGeom prst="rect">
            <a:avLst/>
          </a:prstGeom>
          <a:noFill/>
          <a:ln>
            <a:noFill/>
          </a:ln>
        </p:spPr>
        <p:txBody>
          <a:bodyPr spcFirstLastPara="1" wrap="square" lIns="0" tIns="11425" rIns="0" bIns="0" anchor="t" anchorCtr="0">
            <a:spAutoFit/>
          </a:bodyPr>
          <a:lstStyle/>
          <a:p>
            <a:pPr marL="356870" marR="0" lvl="0" indent="-344805" algn="l" rtl="0">
              <a:lnSpc>
                <a:spcPct val="100000"/>
              </a:lnSpc>
              <a:spcBef>
                <a:spcPts val="0"/>
              </a:spcBef>
              <a:spcAft>
                <a:spcPts val="0"/>
              </a:spcAft>
              <a:buClr>
                <a:srgbClr val="E36C09"/>
              </a:buClr>
              <a:buSzPts val="1200"/>
              <a:buFont typeface="Noto Sans Symbols"/>
              <a:buChar char="◻"/>
            </a:pPr>
            <a:r>
              <a:rPr lang="en-US" sz="2000" u="sng">
                <a:solidFill>
                  <a:srgbClr val="0000FF"/>
                </a:solidFill>
                <a:latin typeface="Microsoft JhengHei"/>
                <a:ea typeface="Microsoft JhengHei"/>
                <a:cs typeface="Microsoft JhengHei"/>
                <a:sym typeface="Microsoft JhengHei"/>
                <a:hlinkClick r:id="rId5">
                  <a:extLst>
                    <a:ext uri="{A12FA001-AC4F-418D-AE19-62706E023703}">
                      <ahyp:hlinkClr xmlns:ahyp="http://schemas.microsoft.com/office/drawing/2018/hyperlinkcolor" val="tx"/>
                    </a:ext>
                  </a:extLst>
                </a:hlinkClick>
              </a:rPr>
              <a:t>https://zh.wikipedia.org/zhtw/%E6%99%BA%E6%85%A7%E5%AE%B6%E5%BA%AD</a:t>
            </a:r>
            <a:endParaRPr sz="2000" u="sng">
              <a:solidFill>
                <a:srgbClr val="0000FF"/>
              </a:solidFill>
              <a:latin typeface="Microsoft JhengHei"/>
              <a:ea typeface="Microsoft JhengHei"/>
              <a:cs typeface="Microsoft JhengHei"/>
              <a:sym typeface="Microsoft JhengHei"/>
            </a:endParaRPr>
          </a:p>
          <a:p>
            <a:pPr marL="356870" marR="0" lvl="0" indent="-268605" algn="l" rtl="0">
              <a:lnSpc>
                <a:spcPct val="100000"/>
              </a:lnSpc>
              <a:spcBef>
                <a:spcPts val="90"/>
              </a:spcBef>
              <a:spcAft>
                <a:spcPts val="0"/>
              </a:spcAft>
              <a:buClr>
                <a:srgbClr val="E36C09"/>
              </a:buClr>
              <a:buSzPts val="1200"/>
              <a:buFont typeface="Noto Sans Symbols"/>
              <a:buNone/>
            </a:pPr>
            <a:endParaRPr sz="2000" u="sng">
              <a:solidFill>
                <a:srgbClr val="0000FF"/>
              </a:solidFill>
              <a:latin typeface="Microsoft JhengHei"/>
              <a:ea typeface="Microsoft JhengHei"/>
              <a:cs typeface="Microsoft JhengHei"/>
              <a:sym typeface="Microsoft JhengHei"/>
            </a:endParaRPr>
          </a:p>
          <a:p>
            <a:pPr marL="356870" marR="0" lvl="0" indent="-344805" algn="l" rtl="0">
              <a:lnSpc>
                <a:spcPct val="100000"/>
              </a:lnSpc>
              <a:spcBef>
                <a:spcPts val="90"/>
              </a:spcBef>
              <a:spcAft>
                <a:spcPts val="0"/>
              </a:spcAft>
              <a:buClr>
                <a:srgbClr val="E36C09"/>
              </a:buClr>
              <a:buSzPts val="1200"/>
              <a:buFont typeface="Noto Sans Symbols"/>
              <a:buChar char="◻"/>
            </a:pPr>
            <a:r>
              <a:rPr lang="en-US" sz="2000" u="sng">
                <a:solidFill>
                  <a:schemeClr val="dk1"/>
                </a:solidFill>
                <a:latin typeface="Microsoft JhengHei"/>
                <a:ea typeface="Microsoft JhengHei"/>
                <a:cs typeface="Microsoft JhengHei"/>
                <a:sym typeface="Microsoft JhengHei"/>
                <a:hlinkClick r:id="rId6">
                  <a:extLst>
                    <a:ext uri="{A12FA001-AC4F-418D-AE19-62706E023703}">
                      <ahyp:hlinkClr xmlns:ahyp="http://schemas.microsoft.com/office/drawing/2018/hyperlinkcolor" val="tx"/>
                    </a:ext>
                  </a:extLst>
                </a:hlinkClick>
              </a:rPr>
              <a:t>https://automatedoutlet.com/home-automation-ideas/</a:t>
            </a:r>
            <a:endParaRPr sz="2000">
              <a:solidFill>
                <a:schemeClr val="dk1"/>
              </a:solidFill>
              <a:latin typeface="Microsoft JhengHei"/>
              <a:ea typeface="Microsoft JhengHei"/>
              <a:cs typeface="Microsoft JhengHei"/>
              <a:sym typeface="Microsoft JhengHei"/>
            </a:endParaRPr>
          </a:p>
          <a:p>
            <a:pPr marL="356870" marR="0" lvl="0" indent="-268605" algn="l" rtl="0">
              <a:lnSpc>
                <a:spcPct val="100000"/>
              </a:lnSpc>
              <a:spcBef>
                <a:spcPts val="90"/>
              </a:spcBef>
              <a:spcAft>
                <a:spcPts val="0"/>
              </a:spcAft>
              <a:buClr>
                <a:srgbClr val="E36C09"/>
              </a:buClr>
              <a:buSzPts val="1200"/>
              <a:buFont typeface="Noto Sans Symbols"/>
              <a:buNone/>
            </a:pPr>
            <a:endParaRPr sz="200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90"/>
              </a:spcBef>
              <a:spcAft>
                <a:spcPts val="0"/>
              </a:spcAft>
              <a:buClr>
                <a:srgbClr val="E36C09"/>
              </a:buClr>
              <a:buSzPts val="1200"/>
              <a:buFont typeface="Noto Sans Symbols"/>
              <a:buChar char="◻"/>
            </a:pPr>
            <a:r>
              <a:rPr lang="en-US" sz="2000" u="sng">
                <a:solidFill>
                  <a:schemeClr val="dk1"/>
                </a:solidFill>
                <a:latin typeface="Microsoft JhengHei"/>
                <a:ea typeface="Microsoft JhengHei"/>
                <a:cs typeface="Microsoft JhengHei"/>
                <a:sym typeface="Microsoft JhengHei"/>
                <a:hlinkClick r:id="rId7">
                  <a:extLst>
                    <a:ext uri="{A12FA001-AC4F-418D-AE19-62706E023703}">
                      <ahyp:hlinkClr xmlns:ahyp="http://schemas.microsoft.com/office/drawing/2018/hyperlinkcolor" val="tx"/>
                    </a:ext>
                  </a:extLst>
                </a:hlinkClick>
              </a:rPr>
              <a:t>https://iotdesignpro.com/projects/telegram-controlled-home-automation-using-raspberry-pi</a:t>
            </a:r>
            <a:endParaRPr sz="2000">
              <a:solidFill>
                <a:schemeClr val="dk1"/>
              </a:solidFill>
              <a:latin typeface="Microsoft JhengHei"/>
              <a:ea typeface="Microsoft JhengHei"/>
              <a:cs typeface="Microsoft JhengHei"/>
              <a:sym typeface="Microsoft JhengHei"/>
            </a:endParaRPr>
          </a:p>
          <a:p>
            <a:pPr marL="356870" marR="0" lvl="0" indent="-268605" algn="l" rtl="0">
              <a:lnSpc>
                <a:spcPct val="100000"/>
              </a:lnSpc>
              <a:spcBef>
                <a:spcPts val="90"/>
              </a:spcBef>
              <a:spcAft>
                <a:spcPts val="0"/>
              </a:spcAft>
              <a:buClr>
                <a:srgbClr val="E36C09"/>
              </a:buClr>
              <a:buSzPts val="1200"/>
              <a:buFont typeface="Noto Sans Symbols"/>
              <a:buNone/>
            </a:pPr>
            <a:endParaRPr sz="2000">
              <a:solidFill>
                <a:schemeClr val="dk1"/>
              </a:solidFill>
              <a:latin typeface="Microsoft JhengHei"/>
              <a:ea typeface="Microsoft JhengHei"/>
              <a:cs typeface="Microsoft JhengHei"/>
              <a:sym typeface="Microsoft JhengHei"/>
            </a:endParaRPr>
          </a:p>
          <a:p>
            <a:pPr marL="356870" marR="0" lvl="0" indent="-268605" algn="l" rtl="0">
              <a:lnSpc>
                <a:spcPct val="100000"/>
              </a:lnSpc>
              <a:spcBef>
                <a:spcPts val="90"/>
              </a:spcBef>
              <a:spcAft>
                <a:spcPts val="0"/>
              </a:spcAft>
              <a:buClr>
                <a:srgbClr val="E36C09"/>
              </a:buClr>
              <a:buSzPts val="1200"/>
              <a:buFont typeface="Noto Sans Symbols"/>
              <a:buNone/>
            </a:pPr>
            <a:endParaRPr sz="20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3"/>
          <p:cNvGrpSpPr/>
          <p:nvPr/>
        </p:nvGrpSpPr>
        <p:grpSpPr>
          <a:xfrm>
            <a:off x="0" y="0"/>
            <a:ext cx="12192000" cy="6858000"/>
            <a:chOff x="0" y="0"/>
            <a:chExt cx="12192000" cy="6858000"/>
          </a:xfrm>
        </p:grpSpPr>
        <p:pic>
          <p:nvPicPr>
            <p:cNvPr id="69" name="Google Shape;69;p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0" name="Google Shape;70;p3"/>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1" name="Google Shape;71;p3"/>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72" name="Google Shape;72;p3"/>
          <p:cNvSpPr txBox="1"/>
          <p:nvPr/>
        </p:nvSpPr>
        <p:spPr>
          <a:xfrm>
            <a:off x="293879" y="1505804"/>
            <a:ext cx="9753601" cy="4179990"/>
          </a:xfrm>
          <a:prstGeom prst="rect">
            <a:avLst/>
          </a:prstGeom>
          <a:noFill/>
          <a:ln>
            <a:noFill/>
          </a:ln>
        </p:spPr>
        <p:txBody>
          <a:bodyPr spcFirstLastPara="1" wrap="square" lIns="0" tIns="111125"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家務</a:t>
            </a:r>
            <a:r>
              <a:rPr lang="en-US" sz="2800" dirty="0">
                <a:solidFill>
                  <a:schemeClr val="dk1"/>
                </a:solidFill>
                <a:latin typeface="Microsoft JhengHei"/>
                <a:ea typeface="Microsoft JhengHei"/>
                <a:cs typeface="Microsoft JhengHei"/>
                <a:sym typeface="Microsoft JhengHei"/>
              </a:rPr>
              <a:t>: </a:t>
            </a:r>
            <a:endParaRPr dirty="0"/>
          </a:p>
          <a:p>
            <a:pPr marL="814070" marR="0" lvl="1" indent="-344804" algn="l" rtl="0">
              <a:spcBef>
                <a:spcPts val="875"/>
              </a:spcBef>
              <a:spcAft>
                <a:spcPts val="0"/>
              </a:spcAft>
              <a:buClr>
                <a:srgbClr val="E36C09"/>
              </a:buClr>
              <a:buSzPts val="1425"/>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智慧冰箱、智慧烤箱、掃地機器人</a:t>
            </a:r>
            <a:endParaRPr sz="2400" b="0" i="0" u="none" strike="noStrike" cap="none" dirty="0">
              <a:solidFill>
                <a:schemeClr val="dk1"/>
              </a:solidFill>
              <a:latin typeface="Microsoft JhengHei"/>
              <a:ea typeface="Microsoft JhengHei"/>
              <a:cs typeface="Microsoft JhengHei"/>
              <a:sym typeface="Microsoft JhengHei"/>
            </a:endParaRPr>
          </a:p>
          <a:p>
            <a:pPr marL="356870" marR="0" lvl="0" indent="-239236" algn="l" rtl="0">
              <a:lnSpc>
                <a:spcPct val="100000"/>
              </a:lnSpc>
              <a:spcBef>
                <a:spcPts val="875"/>
              </a:spcBef>
              <a:spcAft>
                <a:spcPts val="0"/>
              </a:spcAft>
              <a:buClr>
                <a:srgbClr val="E36C09"/>
              </a:buClr>
              <a:buSzPts val="1663"/>
              <a:buFont typeface="Noto Sans Symbols"/>
              <a:buNone/>
            </a:pP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77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安全系統</a:t>
            </a:r>
            <a:r>
              <a:rPr lang="en-US" sz="2800" dirty="0">
                <a:solidFill>
                  <a:schemeClr val="dk1"/>
                </a:solidFill>
                <a:latin typeface="Microsoft JhengHei"/>
                <a:ea typeface="Microsoft JhengHei"/>
                <a:cs typeface="Microsoft JhengHei"/>
                <a:sym typeface="Microsoft JhengHei"/>
              </a:rPr>
              <a:t>: </a:t>
            </a:r>
            <a:endParaRPr sz="2800" dirty="0">
              <a:solidFill>
                <a:schemeClr val="dk1"/>
              </a:solidFill>
              <a:latin typeface="Microsoft JhengHei"/>
              <a:ea typeface="Microsoft JhengHei"/>
              <a:cs typeface="Microsoft JhengHei"/>
              <a:sym typeface="Microsoft JhengHei"/>
            </a:endParaRPr>
          </a:p>
          <a:p>
            <a:pPr marL="814070" marR="0" lvl="1" indent="-344804" algn="l" rtl="0">
              <a:spcBef>
                <a:spcPts val="770"/>
              </a:spcBef>
              <a:spcAft>
                <a:spcPts val="0"/>
              </a:spcAft>
              <a:buClr>
                <a:srgbClr val="E36C09"/>
              </a:buClr>
              <a:buSzPts val="1425"/>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智慧門鎖、智慧門鈴、智慧燈泡、火災偵測器</a:t>
            </a:r>
            <a:endParaRPr sz="2400" b="0" i="0" u="none" strike="noStrike" cap="none" dirty="0">
              <a:solidFill>
                <a:schemeClr val="dk1"/>
              </a:solidFill>
              <a:latin typeface="Microsoft JhengHei"/>
              <a:ea typeface="Microsoft JhengHei"/>
              <a:cs typeface="Microsoft JhengHei"/>
              <a:sym typeface="Microsoft JhengHei"/>
            </a:endParaRPr>
          </a:p>
          <a:p>
            <a:pPr marL="356870" marR="0" lvl="0" indent="-239236" algn="l" rtl="0">
              <a:lnSpc>
                <a:spcPct val="100000"/>
              </a:lnSpc>
              <a:spcBef>
                <a:spcPts val="770"/>
              </a:spcBef>
              <a:spcAft>
                <a:spcPts val="0"/>
              </a:spcAft>
              <a:buClr>
                <a:srgbClr val="E36C09"/>
              </a:buClr>
              <a:buSzPts val="1663"/>
              <a:buFont typeface="Noto Sans Symbols"/>
              <a:buNone/>
            </a:pP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77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娛樂</a:t>
            </a:r>
            <a:r>
              <a:rPr lang="en-US" sz="2800" dirty="0">
                <a:solidFill>
                  <a:schemeClr val="dk1"/>
                </a:solidFill>
                <a:latin typeface="Microsoft JhengHei"/>
                <a:ea typeface="Microsoft JhengHei"/>
                <a:cs typeface="Microsoft JhengHei"/>
                <a:sym typeface="Microsoft JhengHei"/>
              </a:rPr>
              <a:t>:</a:t>
            </a:r>
            <a:endParaRPr dirty="0"/>
          </a:p>
          <a:p>
            <a:pPr marL="814070" marR="0" lvl="1" indent="-344804" algn="l" rtl="0">
              <a:spcBef>
                <a:spcPts val="770"/>
              </a:spcBef>
              <a:spcAft>
                <a:spcPts val="0"/>
              </a:spcAft>
              <a:buClr>
                <a:srgbClr val="E36C09"/>
              </a:buClr>
              <a:buSzPts val="1425"/>
              <a:buFont typeface="Noto Sans Symbols"/>
              <a:buChar char="◻"/>
            </a:pPr>
            <a:r>
              <a:rPr lang="en-US" sz="2400" b="0" i="0" u="none" strike="noStrike" cap="none" dirty="0" err="1">
                <a:solidFill>
                  <a:schemeClr val="dk1"/>
                </a:solidFill>
                <a:latin typeface="Microsoft JhengHei"/>
                <a:ea typeface="Microsoft JhengHei"/>
                <a:cs typeface="Microsoft JhengHei"/>
                <a:sym typeface="Microsoft JhengHei"/>
              </a:rPr>
              <a:t>Alexa、Amazon</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err="1">
                <a:solidFill>
                  <a:schemeClr val="dk1"/>
                </a:solidFill>
                <a:latin typeface="Microsoft JhengHei"/>
                <a:ea typeface="Microsoft JhengHei"/>
                <a:cs typeface="Microsoft JhengHei"/>
                <a:sym typeface="Microsoft JhengHei"/>
              </a:rPr>
              <a:t>Echo、Smart</a:t>
            </a:r>
            <a:r>
              <a:rPr lang="en-US" sz="2400" b="0" i="0" u="none" strike="noStrike" cap="none" dirty="0">
                <a:solidFill>
                  <a:schemeClr val="dk1"/>
                </a:solidFill>
                <a:latin typeface="Microsoft JhengHei"/>
                <a:ea typeface="Microsoft JhengHei"/>
                <a:cs typeface="Microsoft JhengHei"/>
                <a:sym typeface="Microsoft JhengHei"/>
              </a:rPr>
              <a:t> TV</a:t>
            </a:r>
            <a:endParaRPr sz="2400" b="0" i="0" u="none" strike="noStrike" cap="none" dirty="0">
              <a:solidFill>
                <a:schemeClr val="dk1"/>
              </a:solidFill>
              <a:latin typeface="Microsoft JhengHei"/>
              <a:ea typeface="Microsoft JhengHei"/>
              <a:cs typeface="Microsoft JhengHei"/>
              <a:sym typeface="Microsoft JhengHei"/>
            </a:endParaRPr>
          </a:p>
        </p:txBody>
      </p:sp>
      <p:sp>
        <p:nvSpPr>
          <p:cNvPr id="73" name="Google Shape;73;p3"/>
          <p:cNvSpPr txBox="1"/>
          <p:nvPr/>
        </p:nvSpPr>
        <p:spPr>
          <a:xfrm>
            <a:off x="1066800" y="424116"/>
            <a:ext cx="9753600"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b="0" i="0" dirty="0">
                <a:solidFill>
                  <a:schemeClr val="dk1"/>
                </a:solidFill>
                <a:latin typeface="Microsoft JhengHei"/>
                <a:ea typeface="Microsoft JhengHei"/>
                <a:cs typeface="Microsoft JhengHei"/>
                <a:sym typeface="Microsoft JhengHei"/>
              </a:rPr>
              <a:t>Home Automation </a:t>
            </a:r>
            <a:r>
              <a:rPr lang="en-US" sz="4800" b="0" i="0" dirty="0" err="1">
                <a:solidFill>
                  <a:schemeClr val="dk1"/>
                </a:solidFill>
                <a:latin typeface="Microsoft JhengHei"/>
                <a:ea typeface="Microsoft JhengHei"/>
                <a:cs typeface="Microsoft JhengHei"/>
                <a:sym typeface="Microsoft JhengHei"/>
              </a:rPr>
              <a:t>相關應用</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78" name="Google Shape;78;p4"/>
          <p:cNvGrpSpPr/>
          <p:nvPr/>
        </p:nvGrpSpPr>
        <p:grpSpPr>
          <a:xfrm>
            <a:off x="0" y="0"/>
            <a:ext cx="12192000" cy="6858000"/>
            <a:chOff x="0" y="0"/>
            <a:chExt cx="12192000" cy="6858000"/>
          </a:xfrm>
        </p:grpSpPr>
        <p:pic>
          <p:nvPicPr>
            <p:cNvPr id="79" name="Google Shape;79;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0" name="Google Shape;80;p4"/>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1" name="Google Shape;81;p4"/>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82" name="Google Shape;82;p4"/>
          <p:cNvSpPr txBox="1"/>
          <p:nvPr/>
        </p:nvSpPr>
        <p:spPr>
          <a:xfrm>
            <a:off x="406400" y="1562148"/>
            <a:ext cx="4035756" cy="2143536"/>
          </a:xfrm>
          <a:prstGeom prst="rect">
            <a:avLst/>
          </a:prstGeom>
          <a:noFill/>
          <a:ln>
            <a:noFill/>
          </a:ln>
        </p:spPr>
        <p:txBody>
          <a:bodyPr spcFirstLastPara="1" wrap="square" lIns="0" tIns="111125"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Raspberry Pi</a:t>
            </a: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77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杜邦線</a:t>
            </a: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770"/>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DH11 </a:t>
            </a:r>
            <a:r>
              <a:rPr lang="en-US" sz="2800" dirty="0" err="1">
                <a:solidFill>
                  <a:schemeClr val="dk1"/>
                </a:solidFill>
                <a:latin typeface="Microsoft JhengHei"/>
                <a:ea typeface="Microsoft JhengHei"/>
                <a:cs typeface="Microsoft JhengHei"/>
                <a:sym typeface="Microsoft JhengHei"/>
              </a:rPr>
              <a:t>溫溼度感測器</a:t>
            </a: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77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LED燈</a:t>
            </a:r>
            <a:endParaRPr sz="2800" dirty="0">
              <a:solidFill>
                <a:schemeClr val="dk1"/>
              </a:solidFill>
              <a:latin typeface="Microsoft JhengHei"/>
              <a:ea typeface="Microsoft JhengHei"/>
              <a:cs typeface="Microsoft JhengHei"/>
              <a:sym typeface="Microsoft JhengHei"/>
            </a:endParaRPr>
          </a:p>
        </p:txBody>
      </p:sp>
      <p:sp>
        <p:nvSpPr>
          <p:cNvPr id="83" name="Google Shape;83;p4"/>
          <p:cNvSpPr txBox="1"/>
          <p:nvPr/>
        </p:nvSpPr>
        <p:spPr>
          <a:xfrm>
            <a:off x="3990174" y="358140"/>
            <a:ext cx="4211652"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b="0" i="0">
                <a:solidFill>
                  <a:schemeClr val="dk1"/>
                </a:solidFill>
                <a:latin typeface="Microsoft JhengHei"/>
                <a:ea typeface="Microsoft JhengHei"/>
                <a:cs typeface="Microsoft JhengHei"/>
                <a:sym typeface="Microsoft JhengHei"/>
              </a:rPr>
              <a:t>本次實驗材料</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5"/>
          <p:cNvGrpSpPr/>
          <p:nvPr/>
        </p:nvGrpSpPr>
        <p:grpSpPr>
          <a:xfrm>
            <a:off x="0" y="0"/>
            <a:ext cx="12192000" cy="6858000"/>
            <a:chOff x="0" y="0"/>
            <a:chExt cx="12192000" cy="6858000"/>
          </a:xfrm>
        </p:grpSpPr>
        <p:pic>
          <p:nvPicPr>
            <p:cNvPr id="89" name="Google Shape;89;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 name="Google Shape;90;p5"/>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1" name="Google Shape;91;p5"/>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92" name="Google Shape;92;p5"/>
          <p:cNvSpPr txBox="1">
            <a:spLocks noGrp="1"/>
          </p:cNvSpPr>
          <p:nvPr>
            <p:ph type="title"/>
          </p:nvPr>
        </p:nvSpPr>
        <p:spPr>
          <a:xfrm>
            <a:off x="3979800" y="381000"/>
            <a:ext cx="4232401"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溫溼度感測器</a:t>
            </a:r>
            <a:endParaRPr>
              <a:latin typeface="Microsoft JhengHei"/>
              <a:ea typeface="Microsoft JhengHei"/>
              <a:cs typeface="Microsoft JhengHei"/>
              <a:sym typeface="Microsoft JhengHei"/>
            </a:endParaRPr>
          </a:p>
        </p:txBody>
      </p:sp>
      <p:sp>
        <p:nvSpPr>
          <p:cNvPr id="93" name="Google Shape;93;p5"/>
          <p:cNvSpPr txBox="1"/>
          <p:nvPr/>
        </p:nvSpPr>
        <p:spPr>
          <a:xfrm>
            <a:off x="0" y="1314400"/>
            <a:ext cx="7852498" cy="4976668"/>
          </a:xfrm>
          <a:prstGeom prst="rect">
            <a:avLst/>
          </a:prstGeom>
          <a:noFill/>
          <a:ln>
            <a:noFill/>
          </a:ln>
        </p:spPr>
        <p:txBody>
          <a:bodyPr spcFirstLastPara="1" wrap="square" lIns="0" tIns="113650" rIns="0" bIns="0" anchor="t" anchorCtr="0">
            <a:spAutoFit/>
          </a:bodyPr>
          <a:lstStyle/>
          <a:p>
            <a:pPr marL="344170" marR="0" lvl="0" indent="-344170" algn="l" rtl="0">
              <a:spcBef>
                <a:spcPts val="0"/>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DHT11 </a:t>
            </a:r>
            <a:r>
              <a:rPr lang="en-US" sz="2800" dirty="0" err="1">
                <a:solidFill>
                  <a:schemeClr val="dk1"/>
                </a:solidFill>
                <a:latin typeface="Microsoft JhengHei"/>
                <a:ea typeface="Microsoft JhengHei"/>
                <a:cs typeface="Microsoft JhengHei"/>
                <a:sym typeface="Microsoft JhengHei"/>
              </a:rPr>
              <a:t>溫溼度感測器</a:t>
            </a:r>
            <a:endParaRPr sz="2800" dirty="0">
              <a:solidFill>
                <a:schemeClr val="dk1"/>
              </a:solidFill>
              <a:latin typeface="Microsoft JhengHei"/>
              <a:ea typeface="Microsoft JhengHei"/>
              <a:cs typeface="Microsoft JhengHei"/>
              <a:sym typeface="Microsoft JhengHei"/>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溫度</a:t>
            </a:r>
            <a:r>
              <a:rPr lang="en-US" sz="2400" b="0" i="0" u="none" strike="noStrike" cap="none" dirty="0">
                <a:solidFill>
                  <a:schemeClr val="dk1"/>
                </a:solidFill>
                <a:latin typeface="Microsoft JhengHei"/>
                <a:ea typeface="Microsoft JhengHei"/>
                <a:cs typeface="Microsoft JhengHei"/>
                <a:sym typeface="Microsoft JhengHei"/>
              </a:rPr>
              <a:t>: 0 ~ 50 ℃，</a:t>
            </a:r>
            <a:r>
              <a:rPr lang="en-US" sz="2400" b="0" i="0" u="none" strike="noStrike" cap="none" dirty="0" err="1">
                <a:solidFill>
                  <a:schemeClr val="dk1"/>
                </a:solidFill>
                <a:latin typeface="Microsoft JhengHei"/>
                <a:ea typeface="Microsoft JhengHei"/>
                <a:cs typeface="Microsoft JhengHei"/>
                <a:sym typeface="Microsoft JhengHei"/>
              </a:rPr>
              <a:t>誤差</a:t>
            </a:r>
            <a:r>
              <a:rPr lang="en-US" sz="2400" b="0" i="0" u="none" strike="noStrike" cap="none" dirty="0">
                <a:solidFill>
                  <a:schemeClr val="dk1"/>
                </a:solidFill>
                <a:latin typeface="Microsoft JhengHei"/>
                <a:ea typeface="Microsoft JhengHei"/>
                <a:cs typeface="Microsoft JhengHei"/>
                <a:sym typeface="Microsoft JhengHei"/>
              </a:rPr>
              <a:t> ±2 ℃</a:t>
            </a:r>
            <a:endParaRPr sz="2400" b="0" i="0" u="none" strike="noStrike" cap="none" dirty="0">
              <a:solidFill>
                <a:schemeClr val="dk1"/>
              </a:solidFill>
              <a:latin typeface="Microsoft JhengHei"/>
              <a:ea typeface="Microsoft JhengHei"/>
              <a:cs typeface="Microsoft JhengHei"/>
              <a:sym typeface="Microsoft JhengHei"/>
            </a:endParaRPr>
          </a:p>
          <a:p>
            <a:pPr marL="799466" marR="0" lvl="1" indent="-342900" algn="l" rtl="0">
              <a:lnSpc>
                <a:spcPct val="100000"/>
              </a:lnSpc>
              <a:spcBef>
                <a:spcPts val="670"/>
              </a:spcBef>
              <a:spcAft>
                <a:spcPts val="0"/>
              </a:spcAft>
              <a:buClr>
                <a:srgbClr val="548ED4"/>
              </a:buClr>
              <a:buSzPts val="1671"/>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濕度</a:t>
            </a:r>
            <a:r>
              <a:rPr lang="en-US" sz="2400" b="0" i="0" u="none" strike="noStrike" cap="none" dirty="0">
                <a:solidFill>
                  <a:schemeClr val="dk1"/>
                </a:solidFill>
                <a:latin typeface="Microsoft JhengHei"/>
                <a:ea typeface="Microsoft JhengHei"/>
                <a:cs typeface="Microsoft JhengHei"/>
                <a:sym typeface="Microsoft JhengHei"/>
              </a:rPr>
              <a:t>: 20 ~ 90 %，</a:t>
            </a:r>
            <a:r>
              <a:rPr lang="en-US" sz="2400" b="0" i="0" u="none" strike="noStrike" cap="none" dirty="0" err="1">
                <a:solidFill>
                  <a:schemeClr val="dk1"/>
                </a:solidFill>
                <a:latin typeface="Microsoft JhengHei"/>
                <a:ea typeface="Microsoft JhengHei"/>
                <a:cs typeface="Microsoft JhengHei"/>
                <a:sym typeface="Microsoft JhengHei"/>
              </a:rPr>
              <a:t>誤差</a:t>
            </a:r>
            <a:r>
              <a:rPr lang="en-US" sz="2400" b="0" i="0" u="none" strike="noStrike" cap="none" dirty="0">
                <a:solidFill>
                  <a:schemeClr val="dk1"/>
                </a:solidFill>
                <a:latin typeface="Microsoft JhengHei"/>
                <a:ea typeface="Microsoft JhengHei"/>
                <a:cs typeface="Microsoft JhengHei"/>
                <a:sym typeface="Microsoft JhengHei"/>
              </a:rPr>
              <a:t> ±5 %</a:t>
            </a:r>
            <a:endParaRPr sz="2400" b="0" i="0" u="none" strike="noStrike" cap="none" dirty="0">
              <a:solidFill>
                <a:schemeClr val="dk1"/>
              </a:solidFill>
              <a:latin typeface="Microsoft JhengHei"/>
              <a:ea typeface="Microsoft JhengHei"/>
              <a:cs typeface="Microsoft JhengHei"/>
              <a:sym typeface="Microsoft JhengHei"/>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使用三個腳位</a:t>
            </a:r>
            <a:r>
              <a:rPr lang="en-US" sz="2400" b="0" i="0" u="none" strike="noStrike" cap="none" dirty="0">
                <a:solidFill>
                  <a:schemeClr val="dk1"/>
                </a:solidFill>
                <a:latin typeface="Microsoft JhengHei"/>
                <a:ea typeface="Microsoft JhengHei"/>
                <a:cs typeface="Microsoft JhengHei"/>
                <a:sym typeface="Microsoft JhengHei"/>
              </a:rPr>
              <a:t>: Data , VCC , GND (out、+ 、-)</a:t>
            </a:r>
            <a:endParaRPr dirty="0"/>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p"/>
            </a:pPr>
            <a:r>
              <a:rPr lang="en-US" sz="2400" b="0" i="0" u="none" strike="noStrike" cap="none" dirty="0">
                <a:solidFill>
                  <a:srgbClr val="FF0000"/>
                </a:solidFill>
                <a:latin typeface="Microsoft JhengHei"/>
                <a:ea typeface="Microsoft JhengHei"/>
                <a:cs typeface="Microsoft JhengHei"/>
                <a:sym typeface="Microsoft JhengHei"/>
              </a:rPr>
              <a:t>Data </a:t>
            </a:r>
            <a:r>
              <a:rPr lang="en-US" sz="2400" b="0" i="0" u="none" strike="noStrike" cap="none" dirty="0" err="1">
                <a:solidFill>
                  <a:srgbClr val="FF0000"/>
                </a:solidFill>
                <a:latin typeface="Microsoft JhengHei"/>
                <a:ea typeface="Microsoft JhengHei"/>
                <a:cs typeface="Microsoft JhengHei"/>
                <a:sym typeface="Microsoft JhengHei"/>
              </a:rPr>
              <a:t>腳位統一連接到</a:t>
            </a:r>
            <a:r>
              <a:rPr lang="en-US" sz="2400" b="0" i="0" u="none" strike="noStrike" cap="none" dirty="0">
                <a:solidFill>
                  <a:srgbClr val="FF0000"/>
                </a:solidFill>
                <a:latin typeface="Microsoft JhengHei"/>
                <a:ea typeface="Microsoft JhengHei"/>
                <a:cs typeface="Microsoft JhengHei"/>
                <a:sym typeface="Microsoft JhengHei"/>
              </a:rPr>
              <a:t> RPi </a:t>
            </a:r>
            <a:r>
              <a:rPr lang="en-US" sz="2400" b="0" i="0" u="none" strike="noStrike" cap="none" dirty="0" err="1">
                <a:solidFill>
                  <a:srgbClr val="FF0000"/>
                </a:solidFill>
                <a:latin typeface="Microsoft JhengHei"/>
                <a:ea typeface="Microsoft JhengHei"/>
                <a:cs typeface="Microsoft JhengHei"/>
                <a:sym typeface="Microsoft JhengHei"/>
              </a:rPr>
              <a:t>板上的</a:t>
            </a:r>
            <a:r>
              <a:rPr lang="en-US" sz="2400" b="0" i="0" u="none" strike="noStrike" cap="none" dirty="0">
                <a:solidFill>
                  <a:srgbClr val="FF0000"/>
                </a:solidFill>
                <a:latin typeface="Microsoft JhengHei"/>
                <a:ea typeface="Microsoft JhengHei"/>
                <a:cs typeface="Microsoft JhengHei"/>
                <a:sym typeface="Microsoft JhengHei"/>
              </a:rPr>
              <a:t> GPIO4 (Pin 7)</a:t>
            </a:r>
            <a:endParaRPr dirty="0"/>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p"/>
            </a:pPr>
            <a:r>
              <a:rPr lang="en-US" sz="2400" b="0" i="0" u="none" strike="noStrike" cap="none" dirty="0">
                <a:solidFill>
                  <a:srgbClr val="FF0000"/>
                </a:solidFill>
                <a:latin typeface="Microsoft JhengHei"/>
                <a:ea typeface="Microsoft JhengHei"/>
                <a:cs typeface="Microsoft JhengHei"/>
                <a:sym typeface="Microsoft JhengHei"/>
              </a:rPr>
              <a:t>VCC </a:t>
            </a:r>
            <a:r>
              <a:rPr lang="en-US" sz="2400" b="0" i="0" u="none" strike="noStrike" cap="none" dirty="0" err="1">
                <a:solidFill>
                  <a:srgbClr val="FF0000"/>
                </a:solidFill>
                <a:latin typeface="Microsoft JhengHei"/>
                <a:ea typeface="Microsoft JhengHei"/>
                <a:cs typeface="Microsoft JhengHei"/>
                <a:sym typeface="Microsoft JhengHei"/>
              </a:rPr>
              <a:t>連接到</a:t>
            </a:r>
            <a:r>
              <a:rPr lang="en-US" sz="2400" b="0" i="0" u="none" strike="noStrike" cap="none" dirty="0">
                <a:solidFill>
                  <a:srgbClr val="FF0000"/>
                </a:solidFill>
                <a:latin typeface="Microsoft JhengHei"/>
                <a:ea typeface="Microsoft JhengHei"/>
                <a:cs typeface="Microsoft JhengHei"/>
                <a:sym typeface="Microsoft JhengHei"/>
              </a:rPr>
              <a:t> RPi </a:t>
            </a:r>
            <a:r>
              <a:rPr lang="en-US" sz="2400" b="0" i="0" u="none" strike="noStrike" cap="none" dirty="0" err="1">
                <a:solidFill>
                  <a:srgbClr val="FF0000"/>
                </a:solidFill>
                <a:latin typeface="Microsoft JhengHei"/>
                <a:ea typeface="Microsoft JhengHei"/>
                <a:cs typeface="Microsoft JhengHei"/>
                <a:sym typeface="Microsoft JhengHei"/>
              </a:rPr>
              <a:t>板上的</a:t>
            </a:r>
            <a:r>
              <a:rPr lang="en-US" sz="2400" b="0" i="0" u="none" strike="noStrike" cap="none" dirty="0">
                <a:solidFill>
                  <a:srgbClr val="FF0000"/>
                </a:solidFill>
                <a:latin typeface="Microsoft JhengHei"/>
                <a:ea typeface="Microsoft JhengHei"/>
                <a:cs typeface="Microsoft JhengHei"/>
                <a:sym typeface="Microsoft JhengHei"/>
              </a:rPr>
              <a:t> 3.3 V </a:t>
            </a:r>
            <a:r>
              <a:rPr lang="en-US" sz="2400" b="0" i="0" u="none" strike="noStrike" cap="none" dirty="0" err="1">
                <a:solidFill>
                  <a:srgbClr val="FF0000"/>
                </a:solidFill>
                <a:latin typeface="Microsoft JhengHei"/>
                <a:ea typeface="Microsoft JhengHei"/>
                <a:cs typeface="Microsoft JhengHei"/>
                <a:sym typeface="Microsoft JhengHei"/>
              </a:rPr>
              <a:t>位置</a:t>
            </a:r>
            <a:endParaRPr sz="2400" b="0" i="0" u="none" strike="noStrike" cap="none" dirty="0">
              <a:solidFill>
                <a:srgbClr val="FF0000"/>
              </a:solidFill>
              <a:latin typeface="Microsoft JhengHei"/>
              <a:ea typeface="Microsoft JhengHei"/>
              <a:cs typeface="Microsoft JhengHei"/>
              <a:sym typeface="Microsoft JhengHei"/>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p"/>
            </a:pPr>
            <a:r>
              <a:rPr lang="en-US" sz="2400" b="0" i="0" u="none" strike="noStrike" cap="none" dirty="0">
                <a:solidFill>
                  <a:srgbClr val="FF0000"/>
                </a:solidFill>
                <a:latin typeface="Microsoft JhengHei"/>
                <a:ea typeface="Microsoft JhengHei"/>
                <a:cs typeface="Microsoft JhengHei"/>
                <a:sym typeface="Microsoft JhengHei"/>
              </a:rPr>
              <a:t>GND </a:t>
            </a:r>
            <a:r>
              <a:rPr lang="en-US" sz="2400" b="0" i="0" u="none" strike="noStrike" cap="none" dirty="0" err="1">
                <a:solidFill>
                  <a:srgbClr val="FF0000"/>
                </a:solidFill>
                <a:latin typeface="Microsoft JhengHei"/>
                <a:ea typeface="Microsoft JhengHei"/>
                <a:cs typeface="Microsoft JhengHei"/>
                <a:sym typeface="Microsoft JhengHei"/>
              </a:rPr>
              <a:t>則接地</a:t>
            </a:r>
            <a:endParaRPr sz="2400" b="0" i="0" u="none" strike="noStrike" cap="none" dirty="0">
              <a:solidFill>
                <a:srgbClr val="FF0000"/>
              </a:solidFill>
              <a:latin typeface="Microsoft JhengHei"/>
              <a:ea typeface="Microsoft JhengHei"/>
              <a:cs typeface="Microsoft JhengHei"/>
              <a:sym typeface="Microsoft JhengHei"/>
            </a:endParaRPr>
          </a:p>
          <a:p>
            <a:pPr marL="4664075" marR="0" lvl="0" indent="0" algn="l" rtl="0">
              <a:lnSpc>
                <a:spcPct val="104431"/>
              </a:lnSpc>
              <a:spcBef>
                <a:spcPts val="0"/>
              </a:spcBef>
              <a:spcAft>
                <a:spcPts val="0"/>
              </a:spcAft>
              <a:buNone/>
            </a:pPr>
            <a:endParaRPr sz="4400" dirty="0">
              <a:solidFill>
                <a:schemeClr val="dk1"/>
              </a:solidFill>
              <a:latin typeface="Microsoft JhengHei"/>
              <a:ea typeface="Microsoft JhengHei"/>
              <a:cs typeface="Microsoft JhengHei"/>
              <a:sym typeface="Microsoft JhengHei"/>
            </a:endParaRPr>
          </a:p>
          <a:p>
            <a:pPr marL="5610225" marR="0" lvl="0" indent="0" algn="l" rtl="0">
              <a:lnSpc>
                <a:spcPct val="116851"/>
              </a:lnSpc>
              <a:spcBef>
                <a:spcPts val="0"/>
              </a:spcBef>
              <a:spcAft>
                <a:spcPts val="0"/>
              </a:spcAft>
              <a:buNone/>
            </a:pPr>
            <a:endParaRPr sz="5400" dirty="0">
              <a:solidFill>
                <a:schemeClr val="dk1"/>
              </a:solidFill>
              <a:latin typeface="Microsoft JhengHei"/>
              <a:ea typeface="Microsoft JhengHei"/>
              <a:cs typeface="Microsoft JhengHei"/>
              <a:sym typeface="Microsoft JhengHei"/>
            </a:endParaRPr>
          </a:p>
        </p:txBody>
      </p:sp>
      <p:pic>
        <p:nvPicPr>
          <p:cNvPr id="94" name="Google Shape;94;p5"/>
          <p:cNvPicPr preferRelativeResize="0"/>
          <p:nvPr/>
        </p:nvPicPr>
        <p:blipFill rotWithShape="1">
          <a:blip r:embed="rId5">
            <a:alphaModFix/>
          </a:blip>
          <a:srcRect/>
          <a:stretch/>
        </p:blipFill>
        <p:spPr>
          <a:xfrm>
            <a:off x="8301020" y="2971800"/>
            <a:ext cx="3252629" cy="3252629"/>
          </a:xfrm>
          <a:prstGeom prst="rect">
            <a:avLst/>
          </a:prstGeom>
          <a:noFill/>
          <a:ln>
            <a:noFill/>
          </a:ln>
        </p:spPr>
      </p:pic>
      <p:sp>
        <p:nvSpPr>
          <p:cNvPr id="95" name="Google Shape;95;p5"/>
          <p:cNvSpPr txBox="1"/>
          <p:nvPr/>
        </p:nvSpPr>
        <p:spPr>
          <a:xfrm>
            <a:off x="8018399" y="4964668"/>
            <a:ext cx="74460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libri"/>
                <a:ea typeface="Calibri"/>
                <a:cs typeface="Calibri"/>
                <a:sym typeface="Calibri"/>
              </a:rPr>
              <a:t>3.3V</a:t>
            </a:r>
            <a:endParaRPr sz="1800">
              <a:solidFill>
                <a:srgbClr val="FF0000"/>
              </a:solidFill>
              <a:latin typeface="Calibri"/>
              <a:ea typeface="Calibri"/>
              <a:cs typeface="Calibri"/>
              <a:sym typeface="Calibri"/>
            </a:endParaRPr>
          </a:p>
        </p:txBody>
      </p:sp>
      <p:sp>
        <p:nvSpPr>
          <p:cNvPr id="96" name="Google Shape;96;p5"/>
          <p:cNvSpPr txBox="1"/>
          <p:nvPr/>
        </p:nvSpPr>
        <p:spPr>
          <a:xfrm>
            <a:off x="8197325" y="5149334"/>
            <a:ext cx="74460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libri"/>
                <a:ea typeface="Calibri"/>
                <a:cs typeface="Calibri"/>
                <a:sym typeface="Calibri"/>
              </a:rPr>
              <a:t>GPIO</a:t>
            </a:r>
            <a:endParaRPr sz="1800">
              <a:solidFill>
                <a:srgbClr val="FF0000"/>
              </a:solidFill>
              <a:latin typeface="Calibri"/>
              <a:ea typeface="Calibri"/>
              <a:cs typeface="Calibri"/>
              <a:sym typeface="Calibri"/>
            </a:endParaRPr>
          </a:p>
        </p:txBody>
      </p:sp>
      <p:sp>
        <p:nvSpPr>
          <p:cNvPr id="97" name="Google Shape;97;p5"/>
          <p:cNvSpPr txBox="1"/>
          <p:nvPr/>
        </p:nvSpPr>
        <p:spPr>
          <a:xfrm>
            <a:off x="8363226" y="5356205"/>
            <a:ext cx="74460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libri"/>
                <a:ea typeface="Calibri"/>
                <a:cs typeface="Calibri"/>
                <a:sym typeface="Calibri"/>
              </a:rPr>
              <a:t>GND</a:t>
            </a:r>
            <a:endParaRPr sz="1800">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6"/>
          <p:cNvGrpSpPr/>
          <p:nvPr/>
        </p:nvGrpSpPr>
        <p:grpSpPr>
          <a:xfrm>
            <a:off x="0" y="0"/>
            <a:ext cx="12192000" cy="6858000"/>
            <a:chOff x="0" y="0"/>
            <a:chExt cx="12192000" cy="6858000"/>
          </a:xfrm>
        </p:grpSpPr>
        <p:pic>
          <p:nvPicPr>
            <p:cNvPr id="103" name="Google Shape;103;p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4" name="Google Shape;104;p6"/>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5" name="Google Shape;105;p6"/>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06" name="Google Shape;106;p6"/>
          <p:cNvSpPr txBox="1">
            <a:spLocks noGrp="1"/>
          </p:cNvSpPr>
          <p:nvPr>
            <p:ph type="title"/>
          </p:nvPr>
        </p:nvSpPr>
        <p:spPr>
          <a:xfrm>
            <a:off x="4559300" y="381000"/>
            <a:ext cx="3073400"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Microsoft JhengHei"/>
                <a:ea typeface="Microsoft JhengHei"/>
                <a:cs typeface="Microsoft JhengHei"/>
                <a:sym typeface="Microsoft JhengHei"/>
              </a:rPr>
              <a:t>腳位參考圖</a:t>
            </a:r>
            <a:endParaRPr/>
          </a:p>
        </p:txBody>
      </p:sp>
      <p:pic>
        <p:nvPicPr>
          <p:cNvPr id="107" name="Google Shape;107;p6"/>
          <p:cNvPicPr preferRelativeResize="0"/>
          <p:nvPr/>
        </p:nvPicPr>
        <p:blipFill rotWithShape="1">
          <a:blip r:embed="rId5">
            <a:alphaModFix/>
          </a:blip>
          <a:srcRect/>
          <a:stretch/>
        </p:blipFill>
        <p:spPr>
          <a:xfrm>
            <a:off x="3740672" y="1627607"/>
            <a:ext cx="4710657" cy="492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7"/>
          <p:cNvGrpSpPr/>
          <p:nvPr/>
        </p:nvGrpSpPr>
        <p:grpSpPr>
          <a:xfrm>
            <a:off x="0" y="0"/>
            <a:ext cx="12192000" cy="6858000"/>
            <a:chOff x="0" y="0"/>
            <a:chExt cx="12192000" cy="6858000"/>
          </a:xfrm>
        </p:grpSpPr>
        <p:pic>
          <p:nvPicPr>
            <p:cNvPr id="113" name="Google Shape;113;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4" name="Google Shape;114;p7"/>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7"/>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16" name="Google Shape;116;p7"/>
          <p:cNvSpPr txBox="1"/>
          <p:nvPr/>
        </p:nvSpPr>
        <p:spPr>
          <a:xfrm>
            <a:off x="91693" y="1063750"/>
            <a:ext cx="11734800" cy="4537139"/>
          </a:xfrm>
          <a:prstGeom prst="rect">
            <a:avLst/>
          </a:prstGeom>
          <a:noFill/>
          <a:ln>
            <a:noFill/>
          </a:ln>
        </p:spPr>
        <p:txBody>
          <a:bodyPr spcFirstLastPara="1" wrap="square" lIns="0" tIns="762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DHT11</a:t>
            </a:r>
            <a:endParaRPr dirty="0"/>
          </a:p>
          <a:p>
            <a:pPr marL="812165" marR="0" lvl="1" indent="-342900" algn="l" rtl="0">
              <a:lnSpc>
                <a:spcPct val="100000"/>
              </a:lnSpc>
              <a:spcBef>
                <a:spcPts val="310"/>
              </a:spcBef>
              <a:spcAft>
                <a:spcPts val="0"/>
              </a:spcAft>
              <a:buClr>
                <a:srgbClr val="548ED4"/>
              </a:buClr>
              <a:buSzPts val="1680"/>
              <a:buFont typeface="Wingdings" panose="05000000000000000000" pitchFamily="2" charset="2"/>
              <a:buChar char="p"/>
            </a:pPr>
            <a:r>
              <a:rPr lang="en-US" sz="2400" b="0" i="0" u="none" strike="noStrike" cap="none" dirty="0">
                <a:solidFill>
                  <a:schemeClr val="dk1"/>
                </a:solidFill>
                <a:latin typeface="Microsoft JhengHei"/>
                <a:ea typeface="Microsoft JhengHei"/>
                <a:cs typeface="Microsoft JhengHei"/>
                <a:sym typeface="Microsoft JhengHei"/>
              </a:rPr>
              <a:t>git clone</a:t>
            </a:r>
            <a:r>
              <a:rPr lang="en-US" sz="2400" b="0" i="0" u="none" strike="noStrike" cap="none" dirty="0">
                <a:solidFill>
                  <a:srgbClr val="0000FF"/>
                </a:solidFill>
                <a:latin typeface="Microsoft JhengHei"/>
                <a:ea typeface="Microsoft JhengHei"/>
                <a:cs typeface="Microsoft JhengHei"/>
                <a:sym typeface="Microsoft JhengHei"/>
              </a:rPr>
              <a:t> </a:t>
            </a:r>
            <a:r>
              <a:rPr lang="en-US" sz="2400" b="0" i="0" u="sng" strike="noStrike" cap="none" dirty="0">
                <a:solidFill>
                  <a:srgbClr val="0000FF"/>
                </a:solidFill>
                <a:latin typeface="Microsoft JhengHei"/>
                <a:ea typeface="Microsoft JhengHei"/>
                <a:cs typeface="Microsoft JhengHei"/>
                <a:sym typeface="Microsoft JhengHei"/>
                <a:hlinkClick r:id="rId5">
                  <a:extLst>
                    <a:ext uri="{A12FA001-AC4F-418D-AE19-62706E023703}">
                      <ahyp:hlinkClr xmlns:ahyp="http://schemas.microsoft.com/office/drawing/2018/hyperlinkcolor" val="tx"/>
                    </a:ext>
                  </a:extLst>
                </a:hlinkClick>
              </a:rPr>
              <a:t>https://github.com/adafruit/Adafruit_Python_DHT.git</a:t>
            </a:r>
            <a:endParaRPr sz="2400" b="0" i="0" u="none" strike="noStrike" cap="none" dirty="0">
              <a:solidFill>
                <a:schemeClr val="dk1"/>
              </a:solidFill>
              <a:latin typeface="Microsoft JhengHei"/>
              <a:ea typeface="Microsoft JhengHei"/>
              <a:cs typeface="Microsoft JhengHei"/>
              <a:sym typeface="Microsoft JhengHei"/>
            </a:endParaRPr>
          </a:p>
          <a:p>
            <a:pPr marL="812165" marR="0" lvl="1" indent="-342900" algn="l" rtl="0">
              <a:lnSpc>
                <a:spcPct val="100000"/>
              </a:lnSpc>
              <a:spcBef>
                <a:spcPts val="240"/>
              </a:spcBef>
              <a:spcAft>
                <a:spcPts val="0"/>
              </a:spcAft>
              <a:buClr>
                <a:srgbClr val="548ED4"/>
              </a:buClr>
              <a:buSzPts val="1680"/>
              <a:buFont typeface="Wingdings" panose="05000000000000000000" pitchFamily="2" charset="2"/>
              <a:buChar char="p"/>
            </a:pPr>
            <a:r>
              <a:rPr lang="en-US" sz="2400" b="0" i="0" u="none" strike="noStrike" cap="none" dirty="0">
                <a:solidFill>
                  <a:schemeClr val="dk1"/>
                </a:solidFill>
                <a:latin typeface="Microsoft JhengHei"/>
                <a:ea typeface="Microsoft JhengHei"/>
                <a:cs typeface="Microsoft JhengHei"/>
                <a:sym typeface="Microsoft JhengHei"/>
              </a:rPr>
              <a:t>cd </a:t>
            </a:r>
            <a:r>
              <a:rPr lang="en-US" sz="2400" b="0" i="0" u="none" strike="noStrike" cap="none" dirty="0" err="1">
                <a:solidFill>
                  <a:schemeClr val="dk1"/>
                </a:solidFill>
                <a:latin typeface="Microsoft JhengHei"/>
                <a:ea typeface="Microsoft JhengHei"/>
                <a:cs typeface="Microsoft JhengHei"/>
                <a:sym typeface="Microsoft JhengHei"/>
              </a:rPr>
              <a:t>Adafruit_Python_DHT</a:t>
            </a:r>
            <a:endParaRPr sz="2400" b="0" i="0" u="none" strike="noStrike" cap="none" dirty="0">
              <a:solidFill>
                <a:schemeClr val="dk1"/>
              </a:solidFill>
              <a:latin typeface="Microsoft JhengHei"/>
              <a:ea typeface="Microsoft JhengHei"/>
              <a:cs typeface="Microsoft JhengHei"/>
              <a:sym typeface="Microsoft JhengHei"/>
            </a:endParaRPr>
          </a:p>
          <a:p>
            <a:pPr marL="812165" marR="0" lvl="1" indent="-342900" algn="l" rtl="0">
              <a:lnSpc>
                <a:spcPct val="100000"/>
              </a:lnSpc>
              <a:spcBef>
                <a:spcPts val="245"/>
              </a:spcBef>
              <a:spcAft>
                <a:spcPts val="0"/>
              </a:spcAft>
              <a:buClr>
                <a:srgbClr val="548ED4"/>
              </a:buClr>
              <a:buSzPts val="1680"/>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sudo</a:t>
            </a:r>
            <a:r>
              <a:rPr lang="en-US" sz="2400" b="0" i="0" u="none" strike="noStrike" cap="none" dirty="0">
                <a:solidFill>
                  <a:schemeClr val="dk1"/>
                </a:solidFill>
                <a:latin typeface="Microsoft JhengHei"/>
                <a:ea typeface="Microsoft JhengHei"/>
                <a:cs typeface="Microsoft JhengHei"/>
                <a:sym typeface="Microsoft JhengHei"/>
              </a:rPr>
              <a:t> python setup.py install</a:t>
            </a:r>
            <a:endParaRPr dirty="0"/>
          </a:p>
          <a:p>
            <a:pPr marL="814070" marR="0" lvl="1" indent="-239236" algn="l" rtl="0">
              <a:spcBef>
                <a:spcPts val="600"/>
              </a:spcBef>
              <a:spcAft>
                <a:spcPts val="0"/>
              </a:spcAft>
              <a:buClr>
                <a:srgbClr val="E36C09"/>
              </a:buClr>
              <a:buSzPts val="1663"/>
              <a:buFont typeface="Noto Sans Symbols"/>
              <a:buNone/>
            </a:pPr>
            <a:endParaRPr sz="2800" b="0" i="0" u="none" strike="noStrike" cap="none"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600"/>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GPIO</a:t>
            </a:r>
            <a:endParaRPr sz="2800" dirty="0">
              <a:solidFill>
                <a:schemeClr val="dk1"/>
              </a:solidFill>
              <a:latin typeface="Microsoft JhengHei"/>
              <a:ea typeface="Microsoft JhengHei"/>
              <a:cs typeface="Microsoft JhengHei"/>
              <a:sym typeface="Microsoft JhengHei"/>
            </a:endParaRPr>
          </a:p>
          <a:p>
            <a:pPr marL="812165" marR="0" lvl="1" indent="-342900" algn="l" rtl="0">
              <a:spcBef>
                <a:spcPts val="315"/>
              </a:spcBef>
              <a:spcAft>
                <a:spcPts val="0"/>
              </a:spcAft>
              <a:buClr>
                <a:srgbClr val="548ED4"/>
              </a:buClr>
              <a:buSzPts val="1680"/>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sudo</a:t>
            </a:r>
            <a:r>
              <a:rPr lang="en-US" sz="2400" b="0" i="0" u="none" strike="noStrike" cap="none" dirty="0">
                <a:solidFill>
                  <a:schemeClr val="dk1"/>
                </a:solidFill>
                <a:latin typeface="Microsoft JhengHei"/>
                <a:ea typeface="Microsoft JhengHei"/>
                <a:cs typeface="Microsoft JhengHei"/>
                <a:sym typeface="Microsoft JhengHei"/>
              </a:rPr>
              <a:t> pip install </a:t>
            </a:r>
            <a:r>
              <a:rPr lang="en-US" sz="2400" b="0" i="0" u="none" strike="noStrike" cap="none" dirty="0" err="1">
                <a:solidFill>
                  <a:schemeClr val="dk1"/>
                </a:solidFill>
                <a:latin typeface="Microsoft JhengHei"/>
                <a:ea typeface="Microsoft JhengHei"/>
                <a:cs typeface="Microsoft JhengHei"/>
                <a:sym typeface="Microsoft JhengHei"/>
              </a:rPr>
              <a:t>rpi.gpio</a:t>
            </a:r>
            <a:endParaRPr sz="2400" b="0" i="0" u="none" strike="noStrike" cap="none" dirty="0">
              <a:solidFill>
                <a:schemeClr val="dk1"/>
              </a:solidFill>
              <a:latin typeface="Microsoft JhengHei"/>
              <a:ea typeface="Microsoft JhengHei"/>
              <a:cs typeface="Microsoft JhengHei"/>
              <a:sym typeface="Microsoft JhengHei"/>
            </a:endParaRPr>
          </a:p>
          <a:p>
            <a:pPr marL="756285" marR="0" lvl="1" indent="-144779" algn="l" rtl="0">
              <a:lnSpc>
                <a:spcPct val="100000"/>
              </a:lnSpc>
              <a:spcBef>
                <a:spcPts val="315"/>
              </a:spcBef>
              <a:spcAft>
                <a:spcPts val="0"/>
              </a:spcAft>
              <a:buClr>
                <a:srgbClr val="548ED4"/>
              </a:buClr>
              <a:buSzPts val="2240"/>
              <a:buFont typeface="Noto Sans Symbols"/>
              <a:buNone/>
            </a:pPr>
            <a:endParaRPr sz="3200" b="0" i="0" u="none" strike="noStrike" cap="none"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315"/>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Telegram API</a:t>
            </a:r>
            <a:endParaRPr sz="2800" dirty="0">
              <a:solidFill>
                <a:schemeClr val="dk1"/>
              </a:solidFill>
              <a:latin typeface="Microsoft JhengHei"/>
              <a:ea typeface="Microsoft JhengHei"/>
              <a:cs typeface="Microsoft JhengHei"/>
              <a:sym typeface="Microsoft JhengHei"/>
            </a:endParaRPr>
          </a:p>
          <a:p>
            <a:pPr marL="812165" marR="0" lvl="1" indent="-342900" algn="l" rtl="0">
              <a:lnSpc>
                <a:spcPct val="100000"/>
              </a:lnSpc>
              <a:spcBef>
                <a:spcPts val="310"/>
              </a:spcBef>
              <a:spcAft>
                <a:spcPts val="0"/>
              </a:spcAft>
              <a:buClr>
                <a:srgbClr val="548ED4"/>
              </a:buClr>
              <a:buSzPts val="1680"/>
              <a:buFont typeface="Wingdings" panose="05000000000000000000" pitchFamily="2" charset="2"/>
              <a:buChar char="p"/>
            </a:pPr>
            <a:r>
              <a:rPr lang="en-US" sz="2400" b="0" i="0" u="none" strike="noStrike" cap="none" dirty="0">
                <a:solidFill>
                  <a:schemeClr val="dk1"/>
                </a:solidFill>
                <a:latin typeface="Microsoft JhengHei"/>
                <a:ea typeface="Microsoft JhengHei"/>
                <a:cs typeface="Microsoft JhengHei"/>
                <a:sym typeface="Microsoft JhengHei"/>
              </a:rPr>
              <a:t>pip install </a:t>
            </a:r>
            <a:r>
              <a:rPr lang="en-US" sz="2400" b="0" i="0" u="none" strike="noStrike" cap="none" dirty="0" err="1">
                <a:solidFill>
                  <a:schemeClr val="dk1"/>
                </a:solidFill>
                <a:latin typeface="Microsoft JhengHei"/>
                <a:ea typeface="Microsoft JhengHei"/>
                <a:cs typeface="Microsoft JhengHei"/>
                <a:sym typeface="Microsoft JhengHei"/>
              </a:rPr>
              <a:t>telepot</a:t>
            </a:r>
            <a:endParaRPr lang="en-US" sz="2400" b="0" i="0" u="none" strike="noStrike" cap="none" dirty="0">
              <a:solidFill>
                <a:schemeClr val="dk1"/>
              </a:solidFill>
              <a:latin typeface="Microsoft JhengHei"/>
              <a:ea typeface="Microsoft JhengHei"/>
              <a:cs typeface="Microsoft JhengHei"/>
              <a:sym typeface="Microsoft JhengHei"/>
            </a:endParaRPr>
          </a:p>
        </p:txBody>
      </p:sp>
      <p:sp>
        <p:nvSpPr>
          <p:cNvPr id="117" name="Google Shape;117;p7"/>
          <p:cNvSpPr txBox="1">
            <a:spLocks noGrp="1"/>
          </p:cNvSpPr>
          <p:nvPr>
            <p:ph type="title"/>
          </p:nvPr>
        </p:nvSpPr>
        <p:spPr>
          <a:xfrm>
            <a:off x="3309239" y="381000"/>
            <a:ext cx="5573522"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下載本次實驗函式庫</a:t>
            </a:r>
            <a:endParaRPr>
              <a:latin typeface="Microsoft JhengHei"/>
              <a:ea typeface="Microsoft JhengHei"/>
              <a:cs typeface="Microsoft JhengHei"/>
              <a:sym typeface="Microsoft JhengHei"/>
            </a:endParaRPr>
          </a:p>
        </p:txBody>
      </p:sp>
      <p:sp>
        <p:nvSpPr>
          <p:cNvPr id="8" name="Google Shape;126;p8">
            <a:extLst>
              <a:ext uri="{FF2B5EF4-FFF2-40B4-BE49-F238E27FC236}">
                <a16:creationId xmlns:a16="http://schemas.microsoft.com/office/drawing/2014/main" id="{989B6BA6-0AD6-42B2-B13D-4C3634F82889}"/>
              </a:ext>
            </a:extLst>
          </p:cNvPr>
          <p:cNvSpPr txBox="1"/>
          <p:nvPr/>
        </p:nvSpPr>
        <p:spPr>
          <a:xfrm>
            <a:off x="91693" y="5855607"/>
            <a:ext cx="11446933" cy="610424"/>
          </a:xfrm>
          <a:prstGeom prst="rect">
            <a:avLst/>
          </a:prstGeom>
          <a:noFill/>
          <a:ln>
            <a:noFill/>
          </a:ln>
        </p:spPr>
        <p:txBody>
          <a:bodyPr spcFirstLastPara="1" wrap="square" lIns="0" tIns="76200" rIns="0" bIns="0" anchor="t" anchorCtr="0">
            <a:spAutoFit/>
          </a:bodyPr>
          <a:lstStyle/>
          <a:p>
            <a:pPr marL="356870" marR="0" lvl="0" indent="-344805" algn="l" rtl="0">
              <a:lnSpc>
                <a:spcPct val="100000"/>
              </a:lnSpc>
              <a:spcBef>
                <a:spcPts val="755"/>
              </a:spcBef>
              <a:spcAft>
                <a:spcPts val="0"/>
              </a:spcAft>
              <a:buClr>
                <a:srgbClr val="E36C09"/>
              </a:buClr>
              <a:buSzPts val="1663"/>
              <a:buFont typeface="Noto Sans Symbols"/>
              <a:buChar char="◻"/>
            </a:pPr>
            <a:r>
              <a:rPr lang="zh-TW" altLang="en-US" sz="2800" dirty="0">
                <a:solidFill>
                  <a:schemeClr val="dk1"/>
                </a:solidFill>
                <a:latin typeface="Microsoft JhengHei"/>
                <a:ea typeface="Microsoft JhengHei"/>
                <a:cs typeface="Microsoft JhengHei"/>
                <a:sym typeface="Microsoft JhengHei"/>
              </a:rPr>
              <a:t>程式碼已放在</a:t>
            </a:r>
            <a:r>
              <a:rPr lang="en-US" altLang="zh-TW" sz="2800" dirty="0">
                <a:solidFill>
                  <a:schemeClr val="dk1"/>
                </a:solidFill>
                <a:latin typeface="Microsoft JhengHei"/>
                <a:ea typeface="Microsoft JhengHei"/>
                <a:cs typeface="Microsoft JhengHei"/>
                <a:sym typeface="Microsoft JhengHei"/>
              </a:rPr>
              <a:t>E3</a:t>
            </a:r>
            <a:endParaRPr sz="2400" b="0" i="0" u="none" strike="noStrike" cap="none"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9"/>
          <p:cNvGrpSpPr/>
          <p:nvPr/>
        </p:nvGrpSpPr>
        <p:grpSpPr>
          <a:xfrm>
            <a:off x="0" y="0"/>
            <a:ext cx="12192000" cy="6858000"/>
            <a:chOff x="0" y="0"/>
            <a:chExt cx="12192000" cy="6858000"/>
          </a:xfrm>
        </p:grpSpPr>
        <p:pic>
          <p:nvPicPr>
            <p:cNvPr id="133" name="Google Shape;133;p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4" name="Google Shape;134;p9"/>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9"/>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36" name="Google Shape;136;p9"/>
          <p:cNvSpPr txBox="1">
            <a:spLocks noGrp="1"/>
          </p:cNvSpPr>
          <p:nvPr>
            <p:ph type="title"/>
          </p:nvPr>
        </p:nvSpPr>
        <p:spPr>
          <a:xfrm>
            <a:off x="2470912" y="394592"/>
            <a:ext cx="7250177"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溫溼度感測器功能測試</a:t>
            </a:r>
            <a:endParaRPr>
              <a:latin typeface="Microsoft JhengHei"/>
              <a:ea typeface="Microsoft JhengHei"/>
              <a:cs typeface="Microsoft JhengHei"/>
              <a:sym typeface="Microsoft JhengHei"/>
            </a:endParaRPr>
          </a:p>
        </p:txBody>
      </p:sp>
      <p:sp>
        <p:nvSpPr>
          <p:cNvPr id="137" name="Google Shape;137;p9"/>
          <p:cNvSpPr txBox="1"/>
          <p:nvPr/>
        </p:nvSpPr>
        <p:spPr>
          <a:xfrm>
            <a:off x="91693" y="1182532"/>
            <a:ext cx="7620000" cy="2411557"/>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900"/>
              <a:buFont typeface="Noto Sans Symbols"/>
              <a:buChar char="◻"/>
            </a:pPr>
            <a:r>
              <a:rPr lang="en-US" sz="3200" dirty="0" err="1">
                <a:solidFill>
                  <a:schemeClr val="dk1"/>
                </a:solidFill>
                <a:latin typeface="Microsoft JhengHei"/>
                <a:ea typeface="Microsoft JhengHei"/>
                <a:cs typeface="Microsoft JhengHei"/>
                <a:sym typeface="Microsoft JhengHei"/>
              </a:rPr>
              <a:t>執行函式庫提供的測試檔</a:t>
            </a:r>
            <a:endParaRPr sz="3200" dirty="0">
              <a:solidFill>
                <a:schemeClr val="dk1"/>
              </a:solidFill>
              <a:latin typeface="Microsoft JhengHei"/>
              <a:ea typeface="Microsoft JhengHei"/>
              <a:cs typeface="Microsoft JhengHei"/>
              <a:sym typeface="Microsoft JhengHei"/>
            </a:endParaRPr>
          </a:p>
          <a:p>
            <a:pPr marL="926466" marR="0" lvl="1" indent="-457200" algn="l" rtl="0">
              <a:lnSpc>
                <a:spcPct val="100000"/>
              </a:lnSpc>
              <a:spcBef>
                <a:spcPts val="665"/>
              </a:spcBef>
              <a:spcAft>
                <a:spcPts val="0"/>
              </a:spcAft>
              <a:buClr>
                <a:srgbClr val="548ED4"/>
              </a:buClr>
              <a:buSzPts val="1950"/>
              <a:buFont typeface="Wingdings" panose="05000000000000000000" pitchFamily="2" charset="2"/>
              <a:buChar char="p"/>
            </a:pPr>
            <a:r>
              <a:rPr lang="en-US" sz="2800" b="0" i="0" u="none" strike="noStrike" cap="none" dirty="0">
                <a:solidFill>
                  <a:schemeClr val="dk1"/>
                </a:solidFill>
                <a:latin typeface="Microsoft JhengHei"/>
                <a:ea typeface="Microsoft JhengHei"/>
                <a:cs typeface="Microsoft JhengHei"/>
                <a:sym typeface="Microsoft JhengHei"/>
              </a:rPr>
              <a:t>cd </a:t>
            </a:r>
            <a:r>
              <a:rPr lang="en-US" sz="2800" b="0" i="0" u="none" strike="noStrike" cap="none" dirty="0" err="1">
                <a:solidFill>
                  <a:schemeClr val="dk1"/>
                </a:solidFill>
                <a:latin typeface="Microsoft JhengHei"/>
                <a:ea typeface="Microsoft JhengHei"/>
                <a:cs typeface="Microsoft JhengHei"/>
                <a:sym typeface="Microsoft JhengHei"/>
              </a:rPr>
              <a:t>Adafruit_Python_DHT</a:t>
            </a:r>
            <a:r>
              <a:rPr lang="en-US" sz="2800" b="0" i="0" u="none" strike="noStrike" cap="none" dirty="0">
                <a:solidFill>
                  <a:schemeClr val="dk1"/>
                </a:solidFill>
                <a:latin typeface="Microsoft JhengHei"/>
                <a:ea typeface="Microsoft JhengHei"/>
                <a:cs typeface="Microsoft JhengHei"/>
                <a:sym typeface="Microsoft JhengHei"/>
              </a:rPr>
              <a:t>/examples</a:t>
            </a:r>
            <a:endParaRPr sz="2800" b="0" i="0" u="none" strike="noStrike" cap="none" dirty="0">
              <a:solidFill>
                <a:schemeClr val="dk1"/>
              </a:solidFill>
              <a:latin typeface="Microsoft JhengHei"/>
              <a:ea typeface="Microsoft JhengHei"/>
              <a:cs typeface="Microsoft JhengHei"/>
              <a:sym typeface="Microsoft JhengHei"/>
            </a:endParaRPr>
          </a:p>
          <a:p>
            <a:pPr marL="926466" marR="0" lvl="1" indent="-457200" algn="l" rtl="0">
              <a:lnSpc>
                <a:spcPct val="100000"/>
              </a:lnSpc>
              <a:spcBef>
                <a:spcPts val="675"/>
              </a:spcBef>
              <a:spcAft>
                <a:spcPts val="0"/>
              </a:spcAft>
              <a:buClr>
                <a:srgbClr val="548ED4"/>
              </a:buClr>
              <a:buSzPts val="1950"/>
              <a:buFont typeface="Wingdings" panose="05000000000000000000" pitchFamily="2" charset="2"/>
              <a:buChar char="p"/>
            </a:pPr>
            <a:r>
              <a:rPr lang="en-US" sz="2800" b="0" i="0" u="none" strike="noStrike" cap="none" dirty="0" err="1">
                <a:solidFill>
                  <a:schemeClr val="dk1"/>
                </a:solidFill>
                <a:latin typeface="Microsoft JhengHei"/>
                <a:ea typeface="Microsoft JhengHei"/>
                <a:cs typeface="Microsoft JhengHei"/>
                <a:sym typeface="Microsoft JhengHei"/>
              </a:rPr>
              <a:t>sudo</a:t>
            </a:r>
            <a:r>
              <a:rPr lang="en-US" sz="2800" b="0" i="0" u="none" strike="noStrike" cap="none" dirty="0">
                <a:solidFill>
                  <a:schemeClr val="dk1"/>
                </a:solidFill>
                <a:latin typeface="Microsoft JhengHei"/>
                <a:ea typeface="Microsoft JhengHei"/>
                <a:cs typeface="Microsoft JhengHei"/>
                <a:sym typeface="Microsoft JhengHei"/>
              </a:rPr>
              <a:t> ./AdafruitDHT.py 11 4</a:t>
            </a:r>
            <a:endParaRPr sz="2800" b="0" i="0" u="none" strike="noStrike" cap="none" dirty="0">
              <a:solidFill>
                <a:schemeClr val="dk1"/>
              </a:solidFill>
              <a:latin typeface="Microsoft JhengHei"/>
              <a:ea typeface="Microsoft JhengHei"/>
              <a:cs typeface="Microsoft JhengHei"/>
              <a:sym typeface="Microsoft JhengHei"/>
            </a:endParaRPr>
          </a:p>
          <a:p>
            <a:pPr marL="1155700" marR="0" lvl="2" indent="-229869" algn="l" rtl="0">
              <a:lnSpc>
                <a:spcPct val="100000"/>
              </a:lnSpc>
              <a:spcBef>
                <a:spcPts val="615"/>
              </a:spcBef>
              <a:spcAft>
                <a:spcPts val="0"/>
              </a:spcAft>
              <a:buClr>
                <a:srgbClr val="E36C09"/>
              </a:buClr>
              <a:buSzPts val="1500"/>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11 為 DHT11 (</a:t>
            </a:r>
            <a:r>
              <a:rPr lang="en-US" sz="2000" b="0" i="0" u="none" strike="noStrike" cap="none" dirty="0" err="1">
                <a:solidFill>
                  <a:srgbClr val="FF0000"/>
                </a:solidFill>
                <a:latin typeface="Microsoft JhengHei"/>
                <a:ea typeface="Microsoft JhengHei"/>
                <a:cs typeface="Microsoft JhengHei"/>
                <a:sym typeface="Microsoft JhengHei"/>
              </a:rPr>
              <a:t>也有</a:t>
            </a:r>
            <a:r>
              <a:rPr lang="en-US" sz="2000" b="0" i="0" u="none" strike="noStrike" cap="none" dirty="0">
                <a:solidFill>
                  <a:srgbClr val="FF0000"/>
                </a:solidFill>
                <a:latin typeface="Microsoft JhengHei"/>
                <a:ea typeface="Microsoft JhengHei"/>
                <a:cs typeface="Microsoft JhengHei"/>
                <a:sym typeface="Microsoft JhengHei"/>
              </a:rPr>
              <a:t> 22 </a:t>
            </a:r>
            <a:r>
              <a:rPr lang="en-US" sz="2000" b="0" i="0" u="none" strike="noStrike" cap="none" dirty="0" err="1">
                <a:solidFill>
                  <a:srgbClr val="FF0000"/>
                </a:solidFill>
                <a:latin typeface="Microsoft JhengHei"/>
                <a:ea typeface="Microsoft JhengHei"/>
                <a:cs typeface="Microsoft JhengHei"/>
                <a:sym typeface="Microsoft JhengHei"/>
              </a:rPr>
              <a:t>的型號</a:t>
            </a:r>
            <a:r>
              <a:rPr lang="en-US" sz="2000" b="0" i="0" u="none" strike="noStrike" cap="none" dirty="0">
                <a:solidFill>
                  <a:srgbClr val="FF0000"/>
                </a:solidFill>
                <a:latin typeface="Microsoft JhengHei"/>
                <a:ea typeface="Microsoft JhengHei"/>
                <a:cs typeface="Microsoft JhengHei"/>
                <a:sym typeface="Microsoft JhengHei"/>
              </a:rPr>
              <a:t>)</a:t>
            </a:r>
            <a:endParaRPr dirty="0"/>
          </a:p>
          <a:p>
            <a:pPr marL="1155700" marR="0" lvl="2" indent="-229869" algn="l" rtl="0">
              <a:lnSpc>
                <a:spcPct val="100000"/>
              </a:lnSpc>
              <a:spcBef>
                <a:spcPts val="580"/>
              </a:spcBef>
              <a:spcAft>
                <a:spcPts val="0"/>
              </a:spcAft>
              <a:buClr>
                <a:srgbClr val="E36C09"/>
              </a:buClr>
              <a:buSzPts val="1500"/>
              <a:buFont typeface="Noto Sans Symbols"/>
              <a:buChar char="■"/>
            </a:pPr>
            <a:r>
              <a:rPr lang="en-US" sz="2000" b="0" i="0" u="none" strike="noStrike" cap="none" dirty="0">
                <a:solidFill>
                  <a:srgbClr val="FF0000"/>
                </a:solidFill>
                <a:latin typeface="Microsoft JhengHei"/>
                <a:ea typeface="Microsoft JhengHei"/>
                <a:cs typeface="Microsoft JhengHei"/>
                <a:sym typeface="Microsoft JhengHei"/>
              </a:rPr>
              <a:t>4 </a:t>
            </a:r>
            <a:r>
              <a:rPr lang="en-US" sz="2000" b="0" i="0" u="none" strike="noStrike" cap="none" dirty="0" err="1">
                <a:solidFill>
                  <a:srgbClr val="FF0000"/>
                </a:solidFill>
                <a:latin typeface="Microsoft JhengHei"/>
                <a:ea typeface="Microsoft JhengHei"/>
                <a:cs typeface="Microsoft JhengHei"/>
                <a:sym typeface="Microsoft JhengHei"/>
              </a:rPr>
              <a:t>為GPIO</a:t>
            </a:r>
            <a:r>
              <a:rPr lang="en-US" sz="2000" b="0" i="0" u="none" strike="noStrike" cap="none" dirty="0">
                <a:solidFill>
                  <a:srgbClr val="FF0000"/>
                </a:solidFill>
                <a:latin typeface="Microsoft JhengHei"/>
                <a:ea typeface="Microsoft JhengHei"/>
                <a:cs typeface="Microsoft JhengHei"/>
                <a:sym typeface="Microsoft JhengHei"/>
              </a:rPr>
              <a:t> 4 (</a:t>
            </a:r>
            <a:r>
              <a:rPr lang="en-US" sz="2000" b="0" i="0" u="none" strike="noStrike" cap="none" dirty="0" err="1">
                <a:solidFill>
                  <a:srgbClr val="FF0000"/>
                </a:solidFill>
                <a:latin typeface="Microsoft JhengHei"/>
                <a:ea typeface="Microsoft JhengHei"/>
                <a:cs typeface="Microsoft JhengHei"/>
                <a:sym typeface="Microsoft JhengHei"/>
              </a:rPr>
              <a:t>也就是Pin</a:t>
            </a:r>
            <a:r>
              <a:rPr lang="en-US" sz="2000" b="0" i="0" u="none" strike="noStrike" cap="none" dirty="0">
                <a:solidFill>
                  <a:srgbClr val="FF0000"/>
                </a:solidFill>
                <a:latin typeface="Microsoft JhengHei"/>
                <a:ea typeface="Microsoft JhengHei"/>
                <a:cs typeface="Microsoft JhengHei"/>
                <a:sym typeface="Microsoft JhengHei"/>
              </a:rPr>
              <a:t> 7)</a:t>
            </a:r>
            <a:endParaRPr sz="2000" b="0" i="0" u="none" strike="noStrike" cap="none" dirty="0">
              <a:solidFill>
                <a:schemeClr val="dk1"/>
              </a:solidFill>
              <a:latin typeface="Microsoft JhengHei"/>
              <a:ea typeface="Microsoft JhengHei"/>
              <a:cs typeface="Microsoft JhengHei"/>
              <a:sym typeface="Microsoft JhengHei"/>
            </a:endParaRPr>
          </a:p>
        </p:txBody>
      </p:sp>
      <p:pic>
        <p:nvPicPr>
          <p:cNvPr id="138" name="Google Shape;138;p9"/>
          <p:cNvPicPr preferRelativeResize="0"/>
          <p:nvPr/>
        </p:nvPicPr>
        <p:blipFill rotWithShape="1">
          <a:blip r:embed="rId5">
            <a:alphaModFix/>
          </a:blip>
          <a:srcRect/>
          <a:stretch/>
        </p:blipFill>
        <p:spPr>
          <a:xfrm>
            <a:off x="1266444" y="3810000"/>
            <a:ext cx="9659112" cy="789431"/>
          </a:xfrm>
          <a:prstGeom prst="rect">
            <a:avLst/>
          </a:prstGeom>
          <a:noFill/>
          <a:ln>
            <a:noFill/>
          </a:ln>
        </p:spPr>
      </p:pic>
      <p:sp>
        <p:nvSpPr>
          <p:cNvPr id="139" name="Google Shape;139;p9"/>
          <p:cNvSpPr txBox="1"/>
          <p:nvPr/>
        </p:nvSpPr>
        <p:spPr>
          <a:xfrm>
            <a:off x="6993129" y="5378410"/>
            <a:ext cx="487426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Microsoft JhengHei"/>
                <a:ea typeface="Microsoft JhengHei"/>
                <a:cs typeface="Microsoft JhengHei"/>
                <a:sym typeface="Microsoft JhengHei"/>
              </a:rPr>
              <a:t>※</a:t>
            </a:r>
            <a:r>
              <a:rPr lang="en-US" sz="1800" dirty="0" err="1">
                <a:solidFill>
                  <a:srgbClr val="FF0000"/>
                </a:solidFill>
                <a:latin typeface="Microsoft JhengHei"/>
                <a:ea typeface="Microsoft JhengHei"/>
                <a:cs typeface="Microsoft JhengHei"/>
                <a:sym typeface="Microsoft JhengHei"/>
              </a:rPr>
              <a:t>若測試結果有任何錯誤或是無結果請先自行檢查溫濕度計模組是否有接線錯誤，待確認後再跟助教反應需更換材料或其他處置</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10"/>
          <p:cNvGrpSpPr/>
          <p:nvPr/>
        </p:nvGrpSpPr>
        <p:grpSpPr>
          <a:xfrm>
            <a:off x="0" y="0"/>
            <a:ext cx="12192000" cy="6858000"/>
            <a:chOff x="0" y="0"/>
            <a:chExt cx="12192000" cy="6858000"/>
          </a:xfrm>
        </p:grpSpPr>
        <p:pic>
          <p:nvPicPr>
            <p:cNvPr id="145" name="Google Shape;145;p1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6" name="Google Shape;146;p10"/>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7" name="Google Shape;147;p10"/>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148" name="Google Shape;148;p10"/>
          <p:cNvSpPr txBox="1"/>
          <p:nvPr/>
        </p:nvSpPr>
        <p:spPr>
          <a:xfrm>
            <a:off x="4559300" y="381000"/>
            <a:ext cx="3073400"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a:solidFill>
                  <a:srgbClr val="000000"/>
                </a:solidFill>
                <a:latin typeface="Microsoft JhengHei"/>
                <a:ea typeface="Microsoft JhengHei"/>
                <a:cs typeface="Microsoft JhengHei"/>
                <a:sym typeface="Microsoft JhengHei"/>
              </a:rPr>
              <a:t>Code 解釋</a:t>
            </a:r>
            <a:endParaRPr sz="4800">
              <a:solidFill>
                <a:srgbClr val="000000"/>
              </a:solidFill>
              <a:latin typeface="Microsoft JhengHei"/>
              <a:ea typeface="Microsoft JhengHei"/>
              <a:cs typeface="Microsoft JhengHei"/>
              <a:sym typeface="Microsoft JhengHei"/>
            </a:endParaRPr>
          </a:p>
        </p:txBody>
      </p:sp>
      <p:pic>
        <p:nvPicPr>
          <p:cNvPr id="149" name="Google Shape;149;p10" descr="一張含有 文字 的圖片&#10;&#10;自動產生的描述"/>
          <p:cNvPicPr preferRelativeResize="0"/>
          <p:nvPr/>
        </p:nvPicPr>
        <p:blipFill rotWithShape="1">
          <a:blip r:embed="rId5">
            <a:alphaModFix/>
          </a:blip>
          <a:srcRect/>
          <a:stretch/>
        </p:blipFill>
        <p:spPr>
          <a:xfrm>
            <a:off x="2380732" y="1590418"/>
            <a:ext cx="7430537" cy="367716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621</Words>
  <Application>Microsoft Office PowerPoint</Application>
  <PresentationFormat>寬螢幕</PresentationFormat>
  <Paragraphs>142</Paragraphs>
  <Slides>26</Slides>
  <Notes>26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Noto Sans Symbols</vt:lpstr>
      <vt:lpstr>Microsoft JhengHei</vt:lpstr>
      <vt:lpstr>Microsoft JhengHei</vt:lpstr>
      <vt:lpstr>Arial</vt:lpstr>
      <vt:lpstr>Calibri</vt:lpstr>
      <vt:lpstr>Wingdings</vt:lpstr>
      <vt:lpstr>Office Theme</vt:lpstr>
      <vt:lpstr>通訊網路實驗</vt:lpstr>
      <vt:lpstr>Home Automation 介紹</vt:lpstr>
      <vt:lpstr>PowerPoint 簡報</vt:lpstr>
      <vt:lpstr>PowerPoint 簡報</vt:lpstr>
      <vt:lpstr>溫溼度感測器</vt:lpstr>
      <vt:lpstr>腳位參考圖</vt:lpstr>
      <vt:lpstr>下載本次實驗函式庫</vt:lpstr>
      <vt:lpstr>溫溼度感測器功能測試</vt:lpstr>
      <vt:lpstr>PowerPoint 簡報</vt:lpstr>
      <vt:lpstr>Telegram </vt:lpstr>
      <vt:lpstr>Telegram </vt:lpstr>
      <vt:lpstr>Telegram Bot 建立</vt:lpstr>
      <vt:lpstr>Telegram Bot 建立</vt:lpstr>
      <vt:lpstr>PowerPoint 簡報</vt:lpstr>
      <vt:lpstr>Telegram Bot 建立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評分標準 &amp; 注意事項</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通訊網路實驗</dc:title>
  <cp:lastModifiedBy>亮宇 陳</cp:lastModifiedBy>
  <cp:revision>20</cp:revision>
  <dcterms:created xsi:type="dcterms:W3CDTF">2022-02-27T03:04:30Z</dcterms:created>
  <dcterms:modified xsi:type="dcterms:W3CDTF">2023-09-26T00:06:10Z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2021-12-29T00:00:00Z</vt:filetime>
  </property>
  <property fmtid="{D5CDD505-2E9C-101B-9397-08002B2CF9AE}" pid="3" name="Creator">
    <vt:lpwstr>Microsoft® PowerPoint® 2016</vt:lpwstr>
  </property>
  <property fmtid="{D5CDD505-2E9C-101B-9397-08002B2CF9AE}" pid="4" name="LastSaved">
    <vt:filetime>2022-02-27T00:00:00Z</vt:filetime>
  </property>
</Properties>
</file>