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84" r:id="rId3"/>
    <p:sldId id="387" r:id="rId4"/>
    <p:sldId id="388" r:id="rId5"/>
    <p:sldId id="400" r:id="rId6"/>
    <p:sldId id="407" r:id="rId7"/>
    <p:sldId id="401" r:id="rId8"/>
    <p:sldId id="408" r:id="rId9"/>
    <p:sldId id="402" r:id="rId10"/>
    <p:sldId id="404" r:id="rId11"/>
    <p:sldId id="406" r:id="rId12"/>
    <p:sldId id="405" r:id="rId13"/>
    <p:sldId id="403" r:id="rId14"/>
    <p:sldId id="393" r:id="rId15"/>
    <p:sldId id="368" r:id="rId16"/>
    <p:sldId id="394" r:id="rId17"/>
    <p:sldId id="395" r:id="rId18"/>
    <p:sldId id="397" r:id="rId19"/>
    <p:sldId id="398" r:id="rId20"/>
    <p:sldId id="399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2023/10/18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ytorch.org/docs/stable/tensorboar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kaggle.com/t/caab4a83da794c0e9cdef73a3a6cf50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AY6sfca6wI" TargetMode="External"/><Relationship Id="rId2" Type="http://schemas.openxmlformats.org/officeDocument/2006/relationships/hyperlink" Target="https://youtu.be/MrnQ5LgcNB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lAaCeiqE6CE&amp;list=PLXO45tsB95cJxT0mL0P3-G0rBcLSvVkKH" TargetMode="External"/><Relationship Id="rId4" Type="http://schemas.openxmlformats.org/officeDocument/2006/relationships/hyperlink" Target="https://pytorch.org/tutorial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/>
              <a:t>Lab2</a:t>
            </a:r>
            <a:br>
              <a:rPr lang="en-US" altLang="zh-TW" dirty="0"/>
            </a:br>
            <a:r>
              <a:rPr lang="en-US" altLang="zh-TW" dirty="0"/>
              <a:t>Image classification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48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https://pytorch.org/docs/stable/tensorboard.html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You can specify your output directory in </a:t>
            </a:r>
            <a:r>
              <a:rPr lang="en-US" altLang="zh-TW" dirty="0" err="1"/>
              <a:t>SummaryWriter</a:t>
            </a:r>
            <a:r>
              <a:rPr lang="en-US" altLang="zh-TW" dirty="0"/>
              <a:t>(“</a:t>
            </a:r>
            <a:r>
              <a:rPr lang="en-US" altLang="zh-TW" dirty="0" err="1"/>
              <a:t>dir</a:t>
            </a:r>
            <a:r>
              <a:rPr lang="en-US" altLang="zh-TW" dirty="0"/>
              <a:t>”)</a:t>
            </a:r>
          </a:p>
          <a:p>
            <a:pPr marL="0" indent="0">
              <a:buNone/>
            </a:pPr>
            <a:r>
              <a:rPr lang="en-US" altLang="zh-TW" dirty="0"/>
              <a:t>(Default: runs/)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16337F-14B0-49A5-9797-49AAE9473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77428"/>
            <a:ext cx="39433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0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48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Some examples on pytorch.org: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6FF85B-BFF2-44C7-A76C-51D428FF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32" y="1736914"/>
            <a:ext cx="5924550" cy="18573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9BF022-3EA8-4562-AA3B-10F6D837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32" y="3950079"/>
            <a:ext cx="64198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1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48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After training, show the result by:</a:t>
            </a:r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dirty="0" err="1">
                <a:solidFill>
                  <a:srgbClr val="FF0000"/>
                </a:solidFill>
              </a:rPr>
              <a:t>srun</a:t>
            </a:r>
            <a:r>
              <a:rPr lang="en-US" altLang="zh-TW" dirty="0">
                <a:solidFill>
                  <a:srgbClr val="FF0000"/>
                </a:solidFill>
              </a:rPr>
              <a:t> --</a:t>
            </a:r>
            <a:r>
              <a:rPr lang="en-US" altLang="zh-TW" dirty="0" err="1">
                <a:solidFill>
                  <a:srgbClr val="FF0000"/>
                </a:solidFill>
              </a:rPr>
              <a:t>gres</a:t>
            </a:r>
            <a:r>
              <a:rPr lang="en-US" altLang="zh-TW" dirty="0">
                <a:solidFill>
                  <a:srgbClr val="FF0000"/>
                </a:solidFill>
              </a:rPr>
              <a:t>=gpu:1 </a:t>
            </a:r>
            <a:r>
              <a:rPr lang="en-US" altLang="zh-TW" dirty="0" err="1">
                <a:solidFill>
                  <a:srgbClr val="FF0000"/>
                </a:solidFill>
              </a:rPr>
              <a:t>tensorboard</a:t>
            </a:r>
            <a:r>
              <a:rPr lang="en-US" altLang="zh-TW" dirty="0">
                <a:solidFill>
                  <a:srgbClr val="FF0000"/>
                </a:solidFill>
              </a:rPr>
              <a:t> --</a:t>
            </a:r>
            <a:r>
              <a:rPr lang="en-US" altLang="zh-TW" dirty="0" err="1">
                <a:solidFill>
                  <a:srgbClr val="FF0000"/>
                </a:solidFill>
              </a:rPr>
              <a:t>logdir</a:t>
            </a:r>
            <a:r>
              <a:rPr lang="en-US" altLang="zh-TW" dirty="0">
                <a:solidFill>
                  <a:srgbClr val="FF0000"/>
                </a:solidFill>
              </a:rPr>
              <a:t> runs/ --</a:t>
            </a:r>
            <a:r>
              <a:rPr lang="en-US" altLang="zh-TW" dirty="0" err="1">
                <a:solidFill>
                  <a:srgbClr val="FF0000"/>
                </a:solidFill>
              </a:rPr>
              <a:t>bind_all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(Run it at terminal)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05D10FC-8EA8-4E8C-B785-AF43F30D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945" y="3429000"/>
            <a:ext cx="3067050" cy="18097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EC224D1-892E-46A4-A2EC-8887494E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208" y="3429000"/>
            <a:ext cx="29908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3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09600" y="1803383"/>
            <a:ext cx="10972800" cy="505461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Validation accuracy in Task 1 &gt;75%  (40%)</a:t>
            </a:r>
          </a:p>
          <a:p>
            <a:r>
              <a:rPr lang="en-US" altLang="zh-TW" sz="3200" dirty="0"/>
              <a:t>Report (30%)</a:t>
            </a:r>
          </a:p>
          <a:p>
            <a:r>
              <a:rPr lang="en-US" altLang="zh-TW" sz="3200" dirty="0"/>
              <a:t>Performance Rank in </a:t>
            </a:r>
            <a:r>
              <a:rPr lang="en-US" altLang="zh-TW" sz="3200" dirty="0" err="1"/>
              <a:t>Kaggle</a:t>
            </a:r>
            <a:r>
              <a:rPr lang="en-US" altLang="zh-TW" sz="3200" dirty="0"/>
              <a:t> (30%)</a:t>
            </a:r>
            <a:endParaRPr lang="en-US" sz="3200" dirty="0"/>
          </a:p>
          <a:p>
            <a:pPr lvl="1"/>
            <a:endParaRPr lang="en-US" sz="3200" dirty="0"/>
          </a:p>
          <a:p>
            <a:pPr lvl="2"/>
            <a:endParaRPr lang="en-US" sz="2800" dirty="0"/>
          </a:p>
          <a:p>
            <a:pPr lvl="1"/>
            <a:endParaRPr lang="en-US" altLang="zh-TW" sz="32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33868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Kaggle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Create </a:t>
            </a:r>
            <a:r>
              <a:rPr lang="en-US" altLang="zh-TW" dirty="0" err="1"/>
              <a:t>Kaggle</a:t>
            </a:r>
            <a:r>
              <a:rPr lang="en-US" altLang="zh-TW" dirty="0"/>
              <a:t> account first</a:t>
            </a:r>
          </a:p>
          <a:p>
            <a:r>
              <a:rPr lang="en-US" altLang="zh-TW" dirty="0"/>
              <a:t>Team name should be your student ID</a:t>
            </a:r>
          </a:p>
          <a:p>
            <a:r>
              <a:rPr lang="en-US" altLang="zh-TW" dirty="0"/>
              <a:t>Competition URL:</a:t>
            </a:r>
          </a:p>
          <a:p>
            <a:pPr lvl="1"/>
            <a:r>
              <a:rPr lang="en-US" altLang="zh-TW" dirty="0">
                <a:hlinkClick r:id="rId2"/>
              </a:rPr>
              <a:t>https://www.kaggle.com/t/caab4a83da794c0e9cdef73a3a6cf503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71D24BC-56B0-4D0C-BE89-DDA6D546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318981"/>
            <a:ext cx="10394484" cy="20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8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to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Prediction </a:t>
            </a:r>
          </a:p>
          <a:p>
            <a:pPr lvl="1"/>
            <a:r>
              <a:rPr lang="en-US" altLang="zh-TW" dirty="0"/>
              <a:t>Write the prediction to csv file (ID_result.csv)</a:t>
            </a:r>
          </a:p>
          <a:p>
            <a:pPr lvl="2"/>
            <a:r>
              <a:rPr lang="en-US" altLang="zh-TW" dirty="0"/>
              <a:t>Two column: </a:t>
            </a:r>
            <a:r>
              <a:rPr lang="en-US" altLang="zh-TW" dirty="0" err="1"/>
              <a:t>ID,label</a:t>
            </a:r>
            <a:endParaRPr lang="en-US" altLang="zh-TW" dirty="0"/>
          </a:p>
          <a:p>
            <a:r>
              <a:rPr lang="en-US" altLang="zh-TW" dirty="0"/>
              <a:t>Evaluation</a:t>
            </a:r>
          </a:p>
          <a:p>
            <a:pPr lvl="1"/>
            <a:r>
              <a:rPr lang="en-US" altLang="zh-TW" dirty="0"/>
              <a:t>Categorization accuracy</a:t>
            </a:r>
          </a:p>
          <a:p>
            <a:r>
              <a:rPr lang="en-US" altLang="zh-TW" dirty="0"/>
              <a:t>Upload to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606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  (2023/10/31 11:59 PM)</a:t>
            </a:r>
          </a:p>
          <a:p>
            <a:r>
              <a:rPr lang="en-US" altLang="zh-TW" dirty="0"/>
              <a:t>Upload 3 files to new e3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Lab2_advance.ipynb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Lab2_ResNet18.ipynb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StudentID_report.pdf </a:t>
            </a:r>
            <a:r>
              <a:rPr lang="en-US" altLang="zh-TW" dirty="0">
                <a:solidFill>
                  <a:srgbClr val="FF0000"/>
                </a:solidFill>
              </a:rPr>
              <a:t>(example: 311555555_report.pdf)</a:t>
            </a:r>
          </a:p>
          <a:p>
            <a:r>
              <a:rPr lang="en-US" altLang="zh-TW" dirty="0"/>
              <a:t>Submit your result to </a:t>
            </a:r>
            <a:r>
              <a:rPr lang="en-US" altLang="zh-TW" dirty="0" err="1"/>
              <a:t>Kaggle</a:t>
            </a:r>
            <a:endParaRPr lang="en-US" altLang="zh-TW" dirty="0"/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7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Notice!!!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Change your team name to your student ID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If TA can not find your ID, you will lose 20% of score in this lab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You only have 20 times maximum daily submissions</a:t>
            </a:r>
          </a:p>
        </p:txBody>
      </p:sp>
    </p:spTree>
    <p:extLst>
      <p:ext uri="{BB962C8B-B14F-4D97-AF65-F5344CB8AC3E}">
        <p14:creationId xmlns:p14="http://schemas.microsoft.com/office/powerpoint/2010/main" val="72268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Supplement: ResNet18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599" y="1574009"/>
            <a:ext cx="11310851" cy="4929222"/>
          </a:xfrm>
        </p:spPr>
        <p:txBody>
          <a:bodyPr>
            <a:normAutofit/>
          </a:bodyPr>
          <a:lstStyle/>
          <a:p>
            <a:r>
              <a:rPr lang="en-US" altLang="zh-TW" b="1" dirty="0"/>
              <a:t>paper</a:t>
            </a:r>
          </a:p>
          <a:p>
            <a:pPr lvl="1"/>
            <a:r>
              <a:rPr lang="en-US" altLang="zh-TW" b="1" dirty="0"/>
              <a:t>Deep Residual Learning for Image Recognition</a:t>
            </a:r>
          </a:p>
          <a:p>
            <a:pPr lvl="1"/>
            <a:r>
              <a:rPr lang="en-US" altLang="zh-TW" b="1" dirty="0"/>
              <a:t>https://openaccess.thecvf.com/content_cvpr_2016/papers/He_Deep_Residual_Learning_CVPR_2016_paper.pdf</a:t>
            </a:r>
          </a:p>
          <a:p>
            <a:pPr marL="0" indent="0">
              <a:buNone/>
            </a:pPr>
            <a:r>
              <a:rPr lang="en-US" altLang="zh-TW" sz="2400" dirty="0"/>
              <a:t>		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altLang="zh-TW" dirty="0"/>
          </a:p>
          <a:p>
            <a:pPr lvl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28946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Supplement: ResNet18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98" y="2021000"/>
            <a:ext cx="4784577" cy="4393530"/>
          </a:xfrm>
          <a:prstGeom prst="rect">
            <a:avLst/>
          </a:prstGeom>
        </p:spPr>
      </p:pic>
      <p:sp>
        <p:nvSpPr>
          <p:cNvPr id="9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574009"/>
            <a:ext cx="6430392" cy="893983"/>
          </a:xfrm>
        </p:spPr>
        <p:txBody>
          <a:bodyPr>
            <a:normAutofit/>
          </a:bodyPr>
          <a:lstStyle/>
          <a:p>
            <a:r>
              <a:rPr lang="en-US" altLang="zh-TW" b="1" dirty="0"/>
              <a:t>Basic Residual Block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altLang="zh-TW" dirty="0"/>
          </a:p>
          <a:p>
            <a:pPr lvl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75205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hlinkClick r:id="rId2"/>
              </a:rPr>
              <a:t>https://youtu.be/MrnQ5LgcNBI</a:t>
            </a:r>
            <a:endParaRPr lang="en-US" altLang="zh-TW" sz="2800" dirty="0"/>
          </a:p>
          <a:p>
            <a:r>
              <a:rPr lang="en-US" altLang="zh-TW" sz="2800" dirty="0">
                <a:hlinkClick r:id="rId3"/>
              </a:rPr>
              <a:t>https://youtu.be/QAY6sfca6wI</a:t>
            </a:r>
            <a:endParaRPr lang="en-US" altLang="zh-TW" sz="2800" dirty="0"/>
          </a:p>
          <a:p>
            <a:pPr lvl="1"/>
            <a:r>
              <a:rPr lang="en-US" altLang="zh-TW" dirty="0" err="1"/>
              <a:t>Pytorch</a:t>
            </a:r>
            <a:r>
              <a:rPr lang="en-US" altLang="zh-TW" dirty="0"/>
              <a:t> version is 0.4 in this tutorial</a:t>
            </a:r>
          </a:p>
          <a:p>
            <a:r>
              <a:rPr lang="en-US" altLang="zh-TW" sz="2800" dirty="0"/>
              <a:t>Official tutorial</a:t>
            </a:r>
          </a:p>
          <a:p>
            <a:pPr lvl="1"/>
            <a:r>
              <a:rPr lang="en-US" altLang="zh-TW" sz="2800" dirty="0">
                <a:hlinkClick r:id="rId4"/>
              </a:rPr>
              <a:t>https://pytorch.org/tutorials/</a:t>
            </a:r>
            <a:endParaRPr lang="en-US" altLang="zh-TW" sz="2800" dirty="0"/>
          </a:p>
          <a:p>
            <a:r>
              <a:rPr lang="zh-TW" altLang="en-US" sz="2800" dirty="0"/>
              <a:t>莫凡</a:t>
            </a:r>
            <a:endParaRPr lang="en-US" altLang="zh-TW" sz="2800" dirty="0"/>
          </a:p>
          <a:p>
            <a:pPr lvl="1"/>
            <a:r>
              <a:rPr lang="en-US" altLang="zh-TW" sz="2800" dirty="0">
                <a:hlinkClick r:id="rId5"/>
              </a:rPr>
              <a:t>https://www.youtube.com/watch?v=lAaCeiqE6CE&amp;list=PLXO45tsB95cJxT0mL0P3-G0rBcLSvVkKH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You can only use </a:t>
            </a:r>
            <a:r>
              <a:rPr lang="en-US" altLang="zh-TW" sz="4000" dirty="0" err="1">
                <a:solidFill>
                  <a:srgbClr val="FF0000"/>
                </a:solidFill>
              </a:rPr>
              <a:t>pytorch</a:t>
            </a:r>
            <a:r>
              <a:rPr lang="en-US" altLang="zh-TW" sz="4000" dirty="0">
                <a:solidFill>
                  <a:srgbClr val="FF0000"/>
                </a:solidFill>
              </a:rPr>
              <a:t> in this Lab!!</a:t>
            </a:r>
          </a:p>
          <a:p>
            <a:pPr marL="457200" lvl="1" indent="0">
              <a:buNone/>
            </a:pP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1451241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Supplement: ResNet18</a:t>
            </a:r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574009"/>
            <a:ext cx="6430392" cy="893983"/>
          </a:xfrm>
        </p:spPr>
        <p:txBody>
          <a:bodyPr>
            <a:normAutofit/>
          </a:bodyPr>
          <a:lstStyle/>
          <a:p>
            <a:r>
              <a:rPr lang="en-US" altLang="zh-TW" b="1" dirty="0"/>
              <a:t>Architecture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altLang="zh-TW" dirty="0"/>
          </a:p>
          <a:p>
            <a:pPr lvl="1"/>
            <a:endParaRPr lang="en-US" altLang="zh-TW" sz="16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1471" y="2021000"/>
            <a:ext cx="10294190" cy="45597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72928" y="2061716"/>
            <a:ext cx="1500997" cy="38215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217434" y="5883218"/>
            <a:ext cx="649857" cy="3283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05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Lab2</a:t>
            </a:r>
            <a:r>
              <a:rPr lang="zh-TW" altLang="en-US" dirty="0"/>
              <a:t> </a:t>
            </a:r>
            <a:r>
              <a:rPr lang="en-US" altLang="zh-TW" dirty="0"/>
              <a:t>Commands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Decompress the files with command</a:t>
            </a:r>
          </a:p>
          <a:p>
            <a:pPr marL="0" indent="0">
              <a:buNone/>
            </a:pPr>
            <a:r>
              <a:rPr lang="en-US" altLang="zh-TW" sz="3600" dirty="0"/>
              <a:t>    tar </a:t>
            </a:r>
            <a:r>
              <a:rPr lang="en-US" altLang="zh-TW" sz="3600" dirty="0" err="1"/>
              <a:t>xvf</a:t>
            </a:r>
            <a:r>
              <a:rPr lang="en-US" altLang="zh-TW" sz="3600" dirty="0"/>
              <a:t> ~dl2023f_ta1/Lab02.tar</a:t>
            </a:r>
          </a:p>
          <a:p>
            <a:pPr marL="0" indent="0">
              <a:buNone/>
            </a:pPr>
            <a:endParaRPr lang="en-US" altLang="zh-TW" sz="3600" dirty="0"/>
          </a:p>
          <a:p>
            <a:r>
              <a:rPr lang="en-US" altLang="zh-TW" sz="3600" dirty="0"/>
              <a:t>Environment (every time before opening </a:t>
            </a:r>
            <a:r>
              <a:rPr lang="en-US" altLang="zh-TW" sz="3600" dirty="0" err="1"/>
              <a:t>jupyter</a:t>
            </a:r>
            <a:r>
              <a:rPr lang="en-US" altLang="zh-TW" sz="3600" dirty="0"/>
              <a:t>)</a:t>
            </a:r>
          </a:p>
          <a:p>
            <a:pPr marL="457200" lvl="1" indent="0">
              <a:buNone/>
            </a:pPr>
            <a:r>
              <a:rPr lang="en-US" altLang="zh-TW" sz="3600" b="0" i="0" dirty="0">
                <a:solidFill>
                  <a:srgbClr val="1C1E21"/>
                </a:solidFill>
                <a:effectLst/>
                <a:latin typeface="inherit"/>
              </a:rPr>
              <a:t>source /home/NFS/opt/scripts/load_ml2023f.sh</a:t>
            </a:r>
          </a:p>
        </p:txBody>
      </p:sp>
    </p:spTree>
    <p:extLst>
      <p:ext uri="{BB962C8B-B14F-4D97-AF65-F5344CB8AC3E}">
        <p14:creationId xmlns:p14="http://schemas.microsoft.com/office/powerpoint/2010/main" val="301596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– Food</a:t>
            </a:r>
            <a:r>
              <a:rPr lang="zh-TW" altLang="en-US" dirty="0"/>
              <a:t> </a:t>
            </a:r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574009"/>
            <a:ext cx="5541818" cy="296504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Classify 4 types of food</a:t>
            </a:r>
          </a:p>
          <a:p>
            <a:pPr lvl="1"/>
            <a:r>
              <a:rPr lang="en-US" altLang="zh-TW" sz="2800" dirty="0"/>
              <a:t>Baked potato</a:t>
            </a:r>
          </a:p>
          <a:p>
            <a:pPr lvl="1"/>
            <a:r>
              <a:rPr lang="en-US" altLang="zh-TW" sz="2800" dirty="0"/>
              <a:t>Crispy chicken</a:t>
            </a:r>
          </a:p>
          <a:p>
            <a:pPr lvl="1"/>
            <a:r>
              <a:rPr lang="en-US" altLang="zh-TW" sz="2800" dirty="0"/>
              <a:t>Donut</a:t>
            </a:r>
          </a:p>
          <a:p>
            <a:pPr lvl="1"/>
            <a:r>
              <a:rPr lang="en-US" sz="2800" dirty="0"/>
              <a:t>Fries</a:t>
            </a:r>
            <a:endParaRPr lang="en-US" sz="3200" dirty="0"/>
          </a:p>
          <a:p>
            <a:pPr lvl="1"/>
            <a:endParaRPr lang="en-US" sz="3200" dirty="0"/>
          </a:p>
          <a:p>
            <a:pPr lvl="2"/>
            <a:endParaRPr lang="en-US" sz="2800" dirty="0"/>
          </a:p>
          <a:p>
            <a:pPr lvl="1"/>
            <a:endParaRPr lang="en-US" altLang="zh-TW" sz="3200" dirty="0"/>
          </a:p>
          <a:p>
            <a:pPr lvl="1"/>
            <a:endParaRPr lang="en-US" altLang="zh-TW" sz="2000" dirty="0"/>
          </a:p>
        </p:txBody>
      </p:sp>
      <p:pic>
        <p:nvPicPr>
          <p:cNvPr id="5" name="Picture 2" descr="Donut Images - Free Download on Freepik">
            <a:extLst>
              <a:ext uri="{FF2B5EF4-FFF2-40B4-BE49-F238E27FC236}">
                <a16:creationId xmlns:a16="http://schemas.microsoft.com/office/drawing/2014/main" id="{12729738-55BC-433F-8924-AF4F49780B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18" y="1600200"/>
            <a:ext cx="452596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40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22483"/>
          <a:stretch/>
        </p:blipFill>
        <p:spPr>
          <a:xfrm>
            <a:off x="1255211" y="2622055"/>
            <a:ext cx="7697502" cy="578346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2"/>
            <a:ext cx="10538605" cy="3569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1. In “Lab2_ResNet18.ipynb”</a:t>
            </a:r>
            <a:endParaRPr lang="en-US" altLang="zh-TW" sz="2400" dirty="0"/>
          </a:p>
          <a:p>
            <a:pPr lvl="1"/>
            <a:r>
              <a:rPr lang="en-US" altLang="zh-TW" dirty="0"/>
              <a:t>Build Resnet18 by yourself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(You can’t call the model directly with this command)</a:t>
            </a:r>
          </a:p>
          <a:p>
            <a:pPr lvl="1"/>
            <a:endParaRPr lang="en-US" altLang="zh-TW" sz="2200" dirty="0"/>
          </a:p>
          <a:p>
            <a:pPr lvl="1"/>
            <a:endParaRPr lang="en-US" altLang="zh-TW" sz="2200" dirty="0"/>
          </a:p>
          <a:p>
            <a:pPr lvl="1"/>
            <a:r>
              <a:rPr lang="en-US" altLang="zh-TW" sz="2200" dirty="0"/>
              <a:t>Achieve at least 75% validation accuracy</a:t>
            </a:r>
          </a:p>
          <a:p>
            <a:pPr marL="457200" lvl="1" indent="0">
              <a:buNone/>
            </a:pPr>
            <a:r>
              <a:rPr lang="en-US" altLang="zh-TW" sz="2200" dirty="0"/>
              <a:t>    </a:t>
            </a:r>
            <a:r>
              <a:rPr lang="en-US" altLang="zh-TW" sz="2200" dirty="0">
                <a:solidFill>
                  <a:srgbClr val="FF0000"/>
                </a:solidFill>
              </a:rPr>
              <a:t>(put the screenshot in your report)</a:t>
            </a:r>
          </a:p>
          <a:p>
            <a:pPr marL="457200" lvl="1" indent="0">
              <a:buNone/>
            </a:pPr>
            <a:endParaRPr lang="en-US" altLang="zh-TW" sz="22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395517-AE07-4DDE-B634-964E91E5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2994"/>
            <a:ext cx="5372100" cy="24955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6AE3A36-5405-497B-8EA8-59445CBD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18770"/>
            <a:ext cx="57150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8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2. In “Lab2_advance.ipynb”</a:t>
            </a:r>
            <a:endParaRPr lang="en-US" altLang="zh-TW" sz="2400" dirty="0"/>
          </a:p>
          <a:p>
            <a:pPr lvl="1"/>
            <a:r>
              <a:rPr lang="en-US" altLang="zh-TW" dirty="0"/>
              <a:t>Do your best to improve accuracy</a:t>
            </a:r>
          </a:p>
          <a:p>
            <a:pPr lvl="1"/>
            <a:r>
              <a:rPr lang="en-US" altLang="zh-TW" sz="2200" dirty="0"/>
              <a:t>Calling different models with </a:t>
            </a:r>
            <a:r>
              <a:rPr lang="en-US" altLang="zh-TW" sz="2200" dirty="0" err="1"/>
              <a:t>pretrained</a:t>
            </a:r>
            <a:r>
              <a:rPr lang="en-US" altLang="zh-TW" sz="2200" dirty="0"/>
              <a:t> weight is allowed</a:t>
            </a:r>
          </a:p>
          <a:p>
            <a:pPr lvl="1"/>
            <a:r>
              <a:rPr lang="en-US" altLang="zh-TW" sz="2200" dirty="0"/>
              <a:t>Basically any methods you learn are allowed</a:t>
            </a:r>
          </a:p>
          <a:p>
            <a:pPr marL="457200" lvl="1" indent="0">
              <a:buNone/>
            </a:pPr>
            <a:r>
              <a:rPr lang="en-US" altLang="zh-TW" sz="2200" dirty="0"/>
              <a:t>     </a:t>
            </a:r>
            <a:r>
              <a:rPr lang="en-US" altLang="zh-TW" sz="2200" dirty="0">
                <a:solidFill>
                  <a:srgbClr val="FF0000"/>
                </a:solidFill>
              </a:rPr>
              <a:t>(Exception: Label test data yourself or find more training data online)</a:t>
            </a:r>
          </a:p>
          <a:p>
            <a:pPr lvl="1"/>
            <a:r>
              <a:rPr lang="en-US" altLang="zh-TW" sz="2200" dirty="0"/>
              <a:t>Upload your result to Kaggle</a:t>
            </a:r>
          </a:p>
          <a:p>
            <a:pPr lvl="1"/>
            <a:r>
              <a:rPr lang="en-US" altLang="zh-TW" sz="2200" dirty="0"/>
              <a:t>Make graphs with </a:t>
            </a:r>
            <a:r>
              <a:rPr lang="en-US" altLang="zh-TW" sz="2200" dirty="0" err="1"/>
              <a:t>Tensorboard</a:t>
            </a:r>
            <a:endParaRPr lang="en-US" altLang="zh-TW" sz="2200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2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CA2DCE-BBD8-48BA-88FC-F7CF195B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31834"/>
            <a:ext cx="4914900" cy="876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C9E0EBC-06E8-47E1-BE89-72B78C6C2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01723"/>
            <a:ext cx="5543550" cy="9620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2F508F3-907D-4BFC-833B-D9F93A9BB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057337"/>
            <a:ext cx="3286125" cy="7239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07A4348-839B-43A1-B9A3-3E40A64E9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081118"/>
            <a:ext cx="34766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1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 in this 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48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3. Write a report</a:t>
            </a:r>
          </a:p>
          <a:p>
            <a:pPr lvl="1"/>
            <a:r>
              <a:rPr lang="en-US" altLang="zh-TW" dirty="0"/>
              <a:t>Required</a:t>
            </a:r>
          </a:p>
          <a:p>
            <a:pPr lvl="2"/>
            <a:r>
              <a:rPr lang="en-US" altLang="zh-TW" dirty="0"/>
              <a:t>Compare resnet18 with and without </a:t>
            </a:r>
            <a:r>
              <a:rPr lang="en-US" altLang="zh-TW" dirty="0" err="1"/>
              <a:t>pretrained</a:t>
            </a:r>
            <a:endParaRPr lang="en-US" altLang="zh-TW" dirty="0"/>
          </a:p>
          <a:p>
            <a:pPr lvl="2"/>
            <a:r>
              <a:rPr lang="en-US" altLang="zh-TW" dirty="0"/>
              <a:t>Screenshot of task1 (&gt;75% accuracy)</a:t>
            </a:r>
          </a:p>
          <a:p>
            <a:pPr lvl="2"/>
            <a:r>
              <a:rPr lang="en-US" altLang="zh-TW" dirty="0"/>
              <a:t>In task2, make graphs for learning rate schedule, weights and gradients</a:t>
            </a:r>
            <a:r>
              <a:rPr lang="zh-TW" altLang="en-US" dirty="0"/>
              <a:t> </a:t>
            </a:r>
            <a:r>
              <a:rPr lang="en-US" altLang="zh-TW" dirty="0"/>
              <a:t>(With </a:t>
            </a:r>
            <a:r>
              <a:rPr lang="en-US" altLang="zh-TW" dirty="0" err="1"/>
              <a:t>Tensorboard</a:t>
            </a:r>
            <a:r>
              <a:rPr lang="en-US" altLang="zh-TW" dirty="0"/>
              <a:t>)</a:t>
            </a:r>
          </a:p>
          <a:p>
            <a:pPr marL="914400" lvl="2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3331334"/>
      </p:ext>
    </p:extLst>
  </p:cSld>
  <p:clrMapOvr>
    <a:masterClrMapping/>
  </p:clrMapOvr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21153</TotalTime>
  <Words>551</Words>
  <Application>Microsoft Office PowerPoint</Application>
  <PresentationFormat>寬螢幕</PresentationFormat>
  <Paragraphs>104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inherit</vt:lpstr>
      <vt:lpstr>Arial</vt:lpstr>
      <vt:lpstr>Calibri</vt:lpstr>
      <vt:lpstr>VSPLAB</vt:lpstr>
      <vt:lpstr>Lab2 Image classification</vt:lpstr>
      <vt:lpstr>Pytorch tutorial</vt:lpstr>
      <vt:lpstr>Lab2 Commands</vt:lpstr>
      <vt:lpstr>Dataset – Food Classification</vt:lpstr>
      <vt:lpstr>Tasks in this lab</vt:lpstr>
      <vt:lpstr>Code</vt:lpstr>
      <vt:lpstr>Tasks in this lab</vt:lpstr>
      <vt:lpstr>Code</vt:lpstr>
      <vt:lpstr>Tasks in this lab</vt:lpstr>
      <vt:lpstr>Tensorboard</vt:lpstr>
      <vt:lpstr>Tensorboard</vt:lpstr>
      <vt:lpstr>Tensorboard</vt:lpstr>
      <vt:lpstr>Score</vt:lpstr>
      <vt:lpstr>Kaggle</vt:lpstr>
      <vt:lpstr>Upload to Kaggle </vt:lpstr>
      <vt:lpstr>Reminder</vt:lpstr>
      <vt:lpstr>Notice!!!</vt:lpstr>
      <vt:lpstr>Supplement: ResNet18</vt:lpstr>
      <vt:lpstr>Supplement: ResNet18</vt:lpstr>
      <vt:lpstr>Supplement: ResNet18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Daniel</cp:lastModifiedBy>
  <cp:revision>257</cp:revision>
  <dcterms:created xsi:type="dcterms:W3CDTF">2015-04-09T17:52:42Z</dcterms:created>
  <dcterms:modified xsi:type="dcterms:W3CDTF">2023-10-18T05:56:24Z</dcterms:modified>
</cp:coreProperties>
</file>