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ppt/media/image4.jpg" ContentType="image/png"/>
  <Override PartName="/ppt/media/image6.jpg" ContentType="image/png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7" r:id="rId3"/>
    <p:sldId id="279" r:id="rId4"/>
    <p:sldId id="280" r:id="rId5"/>
    <p:sldId id="275" r:id="rId6"/>
    <p:sldId id="281" r:id="rId7"/>
    <p:sldId id="282" r:id="rId8"/>
    <p:sldId id="284" r:id="rId9"/>
    <p:sldId id="283" r:id="rId10"/>
    <p:sldId id="291" r:id="rId11"/>
    <p:sldId id="292" r:id="rId12"/>
    <p:sldId id="293" r:id="rId13"/>
    <p:sldId id="285" r:id="rId14"/>
    <p:sldId id="290" r:id="rId15"/>
    <p:sldId id="286" r:id="rId16"/>
    <p:sldId id="288" r:id="rId17"/>
    <p:sldId id="289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6" autoAdjust="0"/>
    <p:restoredTop sz="94660"/>
  </p:normalViewPr>
  <p:slideViewPr>
    <p:cSldViewPr snapToGrid="0">
      <p:cViewPr varScale="1">
        <p:scale>
          <a:sx n="60" d="100"/>
          <a:sy n="60" d="100"/>
        </p:scale>
        <p:origin x="27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ZR\Desktop\&#26032;&#22686;%20Microsoft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ZR\Desktop\&#26032;&#22686;%20Microsoft%20Exc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 err="1"/>
              <a:t>IoU</a:t>
            </a:r>
            <a:endParaRPr lang="zh-TW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工作表1!$B$35</c:f>
              <c:strCache>
                <c:ptCount val="1"/>
                <c:pt idx="0">
                  <c:v>efficientnet-b3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工作表1!$A$36:$A$39</c:f>
              <c:strCache>
                <c:ptCount val="4"/>
                <c:pt idx="0">
                  <c:v>FPN</c:v>
                </c:pt>
                <c:pt idx="1">
                  <c:v>Linknet</c:v>
                </c:pt>
                <c:pt idx="2">
                  <c:v>Unet</c:v>
                </c:pt>
                <c:pt idx="3">
                  <c:v>Unet++</c:v>
                </c:pt>
              </c:strCache>
            </c:strRef>
          </c:cat>
          <c:val>
            <c:numRef>
              <c:f>工作表1!$B$36:$B$39</c:f>
              <c:numCache>
                <c:formatCode>0.00000</c:formatCode>
                <c:ptCount val="4"/>
                <c:pt idx="0">
                  <c:v>0.83287</c:v>
                </c:pt>
                <c:pt idx="1">
                  <c:v>0.82386000000000004</c:v>
                </c:pt>
                <c:pt idx="2">
                  <c:v>0.82859000000000005</c:v>
                </c:pt>
                <c:pt idx="3">
                  <c:v>0.81037999999999999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8B-4E14-A088-154F0332B280}"/>
            </c:ext>
          </c:extLst>
        </c:ser>
        <c:ser>
          <c:idx val="1"/>
          <c:order val="1"/>
          <c:tx>
            <c:strRef>
              <c:f>工作表1!$C$35</c:f>
              <c:strCache>
                <c:ptCount val="1"/>
                <c:pt idx="0">
                  <c:v>mobilenet_v2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工作表1!$A$36:$A$39</c:f>
              <c:strCache>
                <c:ptCount val="4"/>
                <c:pt idx="0">
                  <c:v>FPN</c:v>
                </c:pt>
                <c:pt idx="1">
                  <c:v>Linknet</c:v>
                </c:pt>
                <c:pt idx="2">
                  <c:v>Unet</c:v>
                </c:pt>
                <c:pt idx="3">
                  <c:v>Unet++</c:v>
                </c:pt>
              </c:strCache>
            </c:strRef>
          </c:cat>
          <c:val>
            <c:numRef>
              <c:f>工作表1!$C$36:$C$39</c:f>
              <c:numCache>
                <c:formatCode>General</c:formatCode>
                <c:ptCount val="4"/>
                <c:pt idx="0">
                  <c:v>0.78078999999999998</c:v>
                </c:pt>
                <c:pt idx="1">
                  <c:v>0.79218</c:v>
                </c:pt>
                <c:pt idx="2">
                  <c:v>0.75931999999999999</c:v>
                </c:pt>
                <c:pt idx="3">
                  <c:v>0.76805999999999996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8B-4E14-A088-154F0332B280}"/>
            </c:ext>
          </c:extLst>
        </c:ser>
        <c:ser>
          <c:idx val="2"/>
          <c:order val="2"/>
          <c:tx>
            <c:strRef>
              <c:f>工作表1!$D$35</c:f>
              <c:strCache>
                <c:ptCount val="1"/>
                <c:pt idx="0">
                  <c:v>vgg11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工作表1!$A$36:$A$39</c:f>
              <c:strCache>
                <c:ptCount val="4"/>
                <c:pt idx="0">
                  <c:v>FPN</c:v>
                </c:pt>
                <c:pt idx="1">
                  <c:v>Linknet</c:v>
                </c:pt>
                <c:pt idx="2">
                  <c:v>Unet</c:v>
                </c:pt>
                <c:pt idx="3">
                  <c:v>Unet++</c:v>
                </c:pt>
              </c:strCache>
            </c:strRef>
          </c:cat>
          <c:val>
            <c:numRef>
              <c:f>工作表1!$D$36:$D$39</c:f>
              <c:numCache>
                <c:formatCode>General</c:formatCode>
                <c:ptCount val="4"/>
                <c:pt idx="0">
                  <c:v>0.81569000000000003</c:v>
                </c:pt>
                <c:pt idx="1">
                  <c:v>0.77851999999999999</c:v>
                </c:pt>
                <c:pt idx="2" formatCode="0.00000">
                  <c:v>0.78720000000000001</c:v>
                </c:pt>
                <c:pt idx="3" formatCode="0.00000">
                  <c:v>0.81769999999999998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A8B-4E14-A088-154F0332B2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06071184"/>
        <c:axId val="1406071600"/>
      </c:barChart>
      <c:catAx>
        <c:axId val="1406071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06071600"/>
        <c:crosses val="autoZero"/>
        <c:auto val="1"/>
        <c:lblAlgn val="ctr"/>
        <c:lblOffset val="100"/>
        <c:noMultiLvlLbl val="0"/>
      </c:catAx>
      <c:valAx>
        <c:axId val="1406071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06071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 err="1"/>
              <a:t>IoU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工作表1!$A$36</c:f>
              <c:strCache>
                <c:ptCount val="1"/>
                <c:pt idx="0">
                  <c:v>FPN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工作表1!$B$35:$D$35</c:f>
              <c:strCache>
                <c:ptCount val="3"/>
                <c:pt idx="0">
                  <c:v>efficientnet-b3</c:v>
                </c:pt>
                <c:pt idx="1">
                  <c:v>mobilenet_v2</c:v>
                </c:pt>
                <c:pt idx="2">
                  <c:v>vgg11</c:v>
                </c:pt>
              </c:strCache>
            </c:strRef>
          </c:cat>
          <c:val>
            <c:numRef>
              <c:f>工作表1!$B$36:$D$36</c:f>
              <c:numCache>
                <c:formatCode>General</c:formatCode>
                <c:ptCount val="3"/>
                <c:pt idx="0" formatCode="0.00000">
                  <c:v>0.83287</c:v>
                </c:pt>
                <c:pt idx="1">
                  <c:v>0.78078999999999998</c:v>
                </c:pt>
                <c:pt idx="2">
                  <c:v>0.81569000000000003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04-4E17-BB35-9055FE4E54FA}"/>
            </c:ext>
          </c:extLst>
        </c:ser>
        <c:ser>
          <c:idx val="1"/>
          <c:order val="1"/>
          <c:tx>
            <c:strRef>
              <c:f>工作表1!$A$37</c:f>
              <c:strCache>
                <c:ptCount val="1"/>
                <c:pt idx="0">
                  <c:v>Linknet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工作表1!$B$35:$D$35</c:f>
              <c:strCache>
                <c:ptCount val="3"/>
                <c:pt idx="0">
                  <c:v>efficientnet-b3</c:v>
                </c:pt>
                <c:pt idx="1">
                  <c:v>mobilenet_v2</c:v>
                </c:pt>
                <c:pt idx="2">
                  <c:v>vgg11</c:v>
                </c:pt>
              </c:strCache>
            </c:strRef>
          </c:cat>
          <c:val>
            <c:numRef>
              <c:f>工作表1!$B$37:$D$37</c:f>
              <c:numCache>
                <c:formatCode>General</c:formatCode>
                <c:ptCount val="3"/>
                <c:pt idx="0" formatCode="0.00000">
                  <c:v>0.82386000000000004</c:v>
                </c:pt>
                <c:pt idx="1">
                  <c:v>0.79218</c:v>
                </c:pt>
                <c:pt idx="2">
                  <c:v>0.77851999999999999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04-4E17-BB35-9055FE4E54FA}"/>
            </c:ext>
          </c:extLst>
        </c:ser>
        <c:ser>
          <c:idx val="2"/>
          <c:order val="2"/>
          <c:tx>
            <c:strRef>
              <c:f>工作表1!$A$38</c:f>
              <c:strCache>
                <c:ptCount val="1"/>
                <c:pt idx="0">
                  <c:v>Unet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工作表1!$B$35:$D$35</c:f>
              <c:strCache>
                <c:ptCount val="3"/>
                <c:pt idx="0">
                  <c:v>efficientnet-b3</c:v>
                </c:pt>
                <c:pt idx="1">
                  <c:v>mobilenet_v2</c:v>
                </c:pt>
                <c:pt idx="2">
                  <c:v>vgg11</c:v>
                </c:pt>
              </c:strCache>
            </c:strRef>
          </c:cat>
          <c:val>
            <c:numRef>
              <c:f>工作表1!$B$38:$D$38</c:f>
              <c:numCache>
                <c:formatCode>General</c:formatCode>
                <c:ptCount val="3"/>
                <c:pt idx="0" formatCode="0.00000">
                  <c:v>0.82859000000000005</c:v>
                </c:pt>
                <c:pt idx="1">
                  <c:v>0.75931999999999999</c:v>
                </c:pt>
                <c:pt idx="2" formatCode="0.00000">
                  <c:v>0.78720000000000001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04-4E17-BB35-9055FE4E54FA}"/>
            </c:ext>
          </c:extLst>
        </c:ser>
        <c:ser>
          <c:idx val="3"/>
          <c:order val="3"/>
          <c:tx>
            <c:strRef>
              <c:f>工作表1!$A$39</c:f>
              <c:strCache>
                <c:ptCount val="1"/>
                <c:pt idx="0">
                  <c:v>Unet++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工作表1!$B$35:$D$35</c:f>
              <c:strCache>
                <c:ptCount val="3"/>
                <c:pt idx="0">
                  <c:v>efficientnet-b3</c:v>
                </c:pt>
                <c:pt idx="1">
                  <c:v>mobilenet_v2</c:v>
                </c:pt>
                <c:pt idx="2">
                  <c:v>vgg11</c:v>
                </c:pt>
              </c:strCache>
            </c:strRef>
          </c:cat>
          <c:val>
            <c:numRef>
              <c:f>工作表1!$B$39:$D$39</c:f>
              <c:numCache>
                <c:formatCode>General</c:formatCode>
                <c:ptCount val="3"/>
                <c:pt idx="0" formatCode="0.00000">
                  <c:v>0.81037999999999999</c:v>
                </c:pt>
                <c:pt idx="1">
                  <c:v>0.76805999999999996</c:v>
                </c:pt>
                <c:pt idx="2" formatCode="0.00000">
                  <c:v>0.81769999999999998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404-4E17-BB35-9055FE4E54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53754560"/>
        <c:axId val="1453752896"/>
      </c:barChart>
      <c:catAx>
        <c:axId val="1453754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53752896"/>
        <c:crosses val="autoZero"/>
        <c:auto val="1"/>
        <c:lblAlgn val="ctr"/>
        <c:lblOffset val="100"/>
        <c:noMultiLvlLbl val="0"/>
      </c:catAx>
      <c:valAx>
        <c:axId val="1453752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53754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063823-C074-4BF5-87ED-6E81DEC7D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E0DAF5F-1CEB-4E9F-AD1F-A02F3B4B2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E21C7A-0FE0-4132-A197-75BC4B33A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346E-420C-4CED-9898-D75DB71B36CE}" type="datetime1">
              <a:rPr lang="zh-TW" altLang="en-US" smtClean="0"/>
              <a:t>2024/1/12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0F5159-E8CB-411C-9E70-5FEE1700F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D3447A-7DB8-4693-BB78-F2724CCF0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263A-1C0D-4507-9253-01C104098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18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56B850-EC34-43D6-AA9A-BFDF44133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DDA35B-5332-4EF3-B184-55B49B29B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0BA276-33B7-4346-9F97-1BDEFE078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2A27-2D6F-491C-A56B-B7573A853CF7}" type="datetime1">
              <a:rPr lang="zh-TW" altLang="en-US" smtClean="0"/>
              <a:t>2024/1/12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431CB6-7104-4AE6-A639-1B6DC732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961452-45A9-47D2-A090-19CC4C82E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263A-1C0D-4507-9253-01C104098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603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7E1EEC4-C63B-485B-9686-3C158345B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ECE4175-F517-4F09-B822-4092EA3EC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B69250-D96B-4B1E-9930-DE8116D9F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65D3-6DDE-43BD-B8E9-14F6EC80D33F}" type="datetime1">
              <a:rPr lang="zh-TW" altLang="en-US" smtClean="0"/>
              <a:t>2024/1/12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290F96-943F-4DAA-9F89-85125A2D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A344C9-D92A-45AE-922F-D99BB0CDB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263A-1C0D-4507-9253-01C104098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60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F76D19-6684-4985-828E-FDC455D5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5D527C-0144-4829-87DA-4D0FCB2B4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A21F78-18FD-4B91-8546-E8EF7B128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A09F-DB71-46A0-A2A8-6861E570DE51}" type="datetime1">
              <a:rPr lang="zh-TW" altLang="en-US" smtClean="0"/>
              <a:t>2024/1/12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D3EB32-473A-47F9-8B00-5C126B993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C74F80-4355-4B7F-A106-0D55390E6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263A-1C0D-4507-9253-01C104098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260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82FA01-D2D7-40B5-B8AE-A9D9E5512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C5C5D5-B275-4EE9-8782-C44C8B619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4D443C-C04F-4509-9A07-B506D26BF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9CA6-58B3-4967-9AAC-269C9007E37F}" type="datetime1">
              <a:rPr lang="zh-TW" altLang="en-US" smtClean="0"/>
              <a:t>2024/1/12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A41C79-5721-486E-A51E-966E3C54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A8FD4E-1A54-4D1D-A041-5C416228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263A-1C0D-4507-9253-01C104098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2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0B4169-F78A-4EB7-AF02-07DB5E9C6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37D6E8-F374-48F3-969C-30EF42CCB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A3C8A0C-8938-4BBC-94C9-992921751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2F3399-8F40-4347-B4D4-798D2609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3F910-1992-47FD-A56C-D76C78936A71}" type="datetime1">
              <a:rPr lang="zh-TW" altLang="en-US" smtClean="0"/>
              <a:t>2024/1/12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B4B77E-DEA4-4DD1-A119-3CECB5862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5F5B704-F594-478E-A905-E3F99DE86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263A-1C0D-4507-9253-01C104098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931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F2AC75-D788-4E62-BE4B-5455D12B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90665EF-6E5B-45D3-BB93-B7EDFC931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DDA1EE-7970-4116-A41E-ABE131EBE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F9E1906-BF3A-497C-880C-40F184B0A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691A54C-E06C-4BD3-9A58-920337D37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CEC8B4-33FB-47B4-8C7A-15F7C3869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F4AB-D020-4E10-92DB-C683CB08E3F7}" type="datetime1">
              <a:rPr lang="zh-TW" altLang="en-US" smtClean="0"/>
              <a:t>2024/1/12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DAD3EC-072E-41DA-B4FA-F9636CA88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8AE215E-144D-410D-BA1C-F3B6B593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263A-1C0D-4507-9253-01C104098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58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F1C34E-9D54-4844-A344-F7856FD29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1CA1C0D-5FD6-4928-B06E-BCE88E0B8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8EF6-B5EE-419F-B2BA-FB22183F862B}" type="datetime1">
              <a:rPr lang="zh-TW" altLang="en-US" smtClean="0"/>
              <a:t>2024/1/12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8DC7418-93D0-452B-9D9D-06ADD81F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B2B9B16-B6B2-4733-9464-DC25E368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263A-1C0D-4507-9253-01C104098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508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4CF1AF9-8354-46CD-BBD2-E45855FDA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1407-53FC-4F8E-AFC2-11118C3B62AA}" type="datetime1">
              <a:rPr lang="zh-TW" altLang="en-US" smtClean="0"/>
              <a:t>2024/1/12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3DA6FB8-012F-43A0-9F9A-5D056FF7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BDF3B8-844B-41A2-A176-B2025D7C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263A-1C0D-4507-9253-01C104098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0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191959-2220-4101-8783-5E2431B61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BAF848-3068-4F69-A954-3D7010386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27AC461-E786-4C26-93B9-69EF7D9C4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2A08A8-A7C5-4B73-952F-80D45409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179E-7E94-4391-BFA2-60C12A845F5D}" type="datetime1">
              <a:rPr lang="zh-TW" altLang="en-US" smtClean="0"/>
              <a:t>2024/1/12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2653466-05A6-4353-A030-7B2CA44F2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72BA60-EDD7-4DDC-A22C-6969BEB2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263A-1C0D-4507-9253-01C104098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859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6CD3D0-ED77-4912-9D98-1EA1501BE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92140B4-0F0F-44E2-AD5C-FC3DFD723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8A70C29-992F-4EF1-8353-5AFD84851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3560BD-1A80-4E12-8522-FA197E2D5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444D-F359-437A-914A-7B26384388AF}" type="datetime1">
              <a:rPr lang="zh-TW" altLang="en-US" smtClean="0"/>
              <a:t>2024/1/12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AFDBA9-1E7A-4D41-9DAE-E8186DEB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5F0867-B305-47AB-AEBD-F93F2B4D8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263A-1C0D-4507-9253-01C104098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86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43EBCD6-CFDD-46F6-8F40-D2C5FF37C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963D7C-945A-4010-A2B6-D9DDCB95F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0EFE6D-D1A7-44FC-8CEF-1E77CA4DF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B6A44-5FEE-4CDE-8848-80BF00A2CD63}" type="datetime1">
              <a:rPr lang="zh-TW" altLang="en-US" smtClean="0"/>
              <a:t>2024/1/12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D303C4-394C-48C8-865B-59DADFC8E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3C541E-C1D7-40F1-B873-E46AA811D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0263A-1C0D-4507-9253-01C104098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19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ubvel/segmentation_models.pytorch" TargetMode="External"/><Relationship Id="rId2" Type="http://schemas.openxmlformats.org/officeDocument/2006/relationships/hyperlink" Target="https://github.com/erdemunal35/WaterSegNet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F8E1E9-01D6-489E-8E3E-1938773DA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3877"/>
            <a:ext cx="12192000" cy="2574465"/>
          </a:xfrm>
        </p:spPr>
        <p:txBody>
          <a:bodyPr>
            <a:noAutofit/>
          </a:bodyPr>
          <a:lstStyle/>
          <a:p>
            <a:r>
              <a:rPr lang="en-US" altLang="zh-TW" sz="8000" b="1" dirty="0">
                <a:latin typeface="+mn-lt"/>
                <a:cs typeface="Times New Roman" panose="02020603050405020304" pitchFamily="18" charset="0"/>
              </a:rPr>
              <a:t>DIP Final Project</a:t>
            </a:r>
            <a:r>
              <a:rPr lang="zh-TW" altLang="en-US" sz="8000" b="1" dirty="0">
                <a:latin typeface="+mn-lt"/>
                <a:cs typeface="Times New Roman" panose="02020603050405020304" pitchFamily="18" charset="0"/>
              </a:rPr>
              <a:t> </a:t>
            </a:r>
            <a:br>
              <a:rPr lang="en-US" altLang="zh-TW" sz="8000" b="1" dirty="0">
                <a:latin typeface="+mn-lt"/>
                <a:cs typeface="Times New Roman" panose="02020603050405020304" pitchFamily="18" charset="0"/>
              </a:rPr>
            </a:br>
            <a:r>
              <a:rPr lang="en-US" altLang="zh-TW" sz="8000" b="1" dirty="0">
                <a:latin typeface="+mn-lt"/>
                <a:cs typeface="Times New Roman" panose="02020603050405020304" pitchFamily="18" charset="0"/>
              </a:rPr>
              <a:t>Presentation</a:t>
            </a:r>
            <a:endParaRPr lang="zh-TW" altLang="en-US" sz="80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6D0277-741D-4A5A-B96B-6EF4EB30C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7928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ea typeface="標楷體" panose="03000509000000000000" pitchFamily="65" charset="-120"/>
                <a:cs typeface="Times New Roman" panose="02020603050405020304" pitchFamily="18" charset="0"/>
              </a:rPr>
              <a:t>Group 39</a:t>
            </a:r>
          </a:p>
          <a:p>
            <a:r>
              <a:rPr lang="en-US" altLang="zh-TW" sz="2800" dirty="0">
                <a:ea typeface="標楷體" panose="03000509000000000000" pitchFamily="65" charset="-120"/>
                <a:cs typeface="Times New Roman" panose="02020603050405020304" pitchFamily="18" charset="0"/>
              </a:rPr>
              <a:t>Group member:</a:t>
            </a:r>
            <a:r>
              <a:rPr lang="zh-TW" altLang="en-US" sz="2800" dirty="0"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ea typeface="標楷體" panose="03000509000000000000" pitchFamily="65" charset="-120"/>
                <a:cs typeface="Times New Roman" panose="02020603050405020304" pitchFamily="18" charset="0"/>
              </a:rPr>
              <a:t>109511207</a:t>
            </a:r>
            <a:r>
              <a:rPr lang="zh-TW" altLang="en-US" sz="2800" dirty="0">
                <a:ea typeface="標楷體" panose="03000509000000000000" pitchFamily="65" charset="-120"/>
                <a:cs typeface="Times New Roman" panose="02020603050405020304" pitchFamily="18" charset="0"/>
              </a:rPr>
              <a:t>蔡宗儒、</a:t>
            </a:r>
            <a:r>
              <a:rPr lang="en-US" altLang="zh-TW" sz="2800" dirty="0">
                <a:ea typeface="標楷體" panose="03000509000000000000" pitchFamily="65" charset="-120"/>
                <a:cs typeface="Times New Roman" panose="02020603050405020304" pitchFamily="18" charset="0"/>
              </a:rPr>
              <a:t>109511234</a:t>
            </a:r>
            <a:r>
              <a:rPr lang="zh-TW" altLang="en-US" sz="2800" dirty="0">
                <a:ea typeface="標楷體" panose="03000509000000000000" pitchFamily="65" charset="-120"/>
                <a:cs typeface="Times New Roman" panose="02020603050405020304" pitchFamily="18" charset="0"/>
              </a:rPr>
              <a:t> 蔡鎧宇</a:t>
            </a:r>
            <a:endParaRPr lang="en-US" altLang="zh-TW" sz="2800" dirty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798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C2656E20-1B28-4E00-81C7-7C0D7B836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56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000" b="1" dirty="0">
                <a:latin typeface="+mn-lt"/>
                <a:cs typeface="Times New Roman" panose="02020603050405020304" pitchFamily="18" charset="0"/>
              </a:rPr>
              <a:t>Comparison Of Different Model</a:t>
            </a:r>
            <a:endParaRPr lang="zh-TW" altLang="en-US" sz="5000" b="1" dirty="0">
              <a:latin typeface="+mn-lt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DFD6D916-4A67-4D29-A11F-B03242EB3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350790"/>
              </p:ext>
            </p:extLst>
          </p:nvPr>
        </p:nvGraphicFramePr>
        <p:xfrm>
          <a:off x="2032000" y="2166803"/>
          <a:ext cx="8128000" cy="31606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4240">
                  <a:extLst>
                    <a:ext uri="{9D8B030D-6E8A-4147-A177-3AD203B41FA5}">
                      <a16:colId xmlns:a16="http://schemas.microsoft.com/office/drawing/2014/main" val="2918396047"/>
                    </a:ext>
                  </a:extLst>
                </a:gridCol>
                <a:gridCol w="5953760">
                  <a:extLst>
                    <a:ext uri="{9D8B030D-6E8A-4147-A177-3AD203B41FA5}">
                      <a16:colId xmlns:a16="http://schemas.microsoft.com/office/drawing/2014/main" val="3929109757"/>
                    </a:ext>
                  </a:extLst>
                </a:gridCol>
              </a:tblGrid>
              <a:tr h="6003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Decoder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Improvement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823914"/>
                  </a:ext>
                </a:extLst>
              </a:tr>
              <a:tr h="6003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Unet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提出在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upsample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downsample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feature map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中加入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residual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以傳遞位置資訊。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668795"/>
                  </a:ext>
                </a:extLst>
              </a:tr>
              <a:tr h="6003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Unet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++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增加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upsample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residual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中的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conv node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數量，以增加模型的複雜度。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963435"/>
                  </a:ext>
                </a:extLst>
              </a:tr>
              <a:tr h="6003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Linknet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使用較輕量化的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backbone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，並簡化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Unet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中的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pooling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層以更好的傳遞梯度優化訓練。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208440"/>
                  </a:ext>
                </a:extLst>
              </a:tr>
              <a:tr h="6003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FPN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在不同大小的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feature map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都預測一個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mask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，讓模型能取得在不同大小上不同強度的資訊。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151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850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C2656E20-1B28-4E00-81C7-7C0D7B836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56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000" b="1" dirty="0">
                <a:latin typeface="+mn-lt"/>
                <a:cs typeface="Times New Roman" panose="02020603050405020304" pitchFamily="18" charset="0"/>
              </a:rPr>
              <a:t>Result</a:t>
            </a:r>
            <a:endParaRPr lang="zh-TW" altLang="en-US" sz="50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15A758DF-BAF4-4F67-95E9-98DA63D2539D}"/>
              </a:ext>
            </a:extLst>
          </p:cNvPr>
          <p:cNvSpPr txBox="1">
            <a:spLocks/>
          </p:cNvSpPr>
          <p:nvPr/>
        </p:nvSpPr>
        <p:spPr>
          <a:xfrm>
            <a:off x="838200" y="1494845"/>
            <a:ext cx="10515600" cy="163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>
                <a:latin typeface="+mn-lt"/>
                <a:cs typeface="Times New Roman" panose="02020603050405020304" pitchFamily="18" charset="0"/>
              </a:rPr>
              <a:t>Model: FPN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>
                <a:latin typeface="+mn-lt"/>
                <a:cs typeface="Times New Roman" panose="02020603050405020304" pitchFamily="18" charset="0"/>
              </a:rPr>
              <a:t>Backbone: moblienet_v2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 err="1">
                <a:latin typeface="+mn-lt"/>
                <a:cs typeface="Times New Roman" panose="02020603050405020304" pitchFamily="18" charset="0"/>
              </a:rPr>
              <a:t>avgIoU</a:t>
            </a:r>
            <a:r>
              <a:rPr lang="en-US" altLang="zh-TW" sz="2800" dirty="0">
                <a:latin typeface="+mn-lt"/>
                <a:cs typeface="Times New Roman" panose="02020603050405020304" pitchFamily="18" charset="0"/>
              </a:rPr>
              <a:t>: 0.78079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sz="28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6A1BED1-53D8-41F2-BBD5-151F61E79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960" y="1459880"/>
            <a:ext cx="4303046" cy="393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18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C2656E20-1B28-4E00-81C7-7C0D7B836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56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000" b="1" dirty="0">
                <a:latin typeface="+mn-lt"/>
                <a:cs typeface="Times New Roman" panose="02020603050405020304" pitchFamily="18" charset="0"/>
              </a:rPr>
              <a:t>Discussion</a:t>
            </a:r>
            <a:endParaRPr lang="zh-TW" altLang="en-US" sz="5000" b="1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653E080-28D0-4083-BC90-1452BD072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864" y="1848439"/>
            <a:ext cx="9786272" cy="316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09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C2656E20-1B28-4E00-81C7-7C0D7B836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56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000" b="1" dirty="0">
                <a:latin typeface="+mn-lt"/>
                <a:cs typeface="Times New Roman" panose="02020603050405020304" pitchFamily="18" charset="0"/>
              </a:rPr>
              <a:t>Performance On Different Model</a:t>
            </a:r>
            <a:endParaRPr lang="zh-TW" altLang="en-US" sz="5000" b="1" dirty="0">
              <a:latin typeface="+mn-lt"/>
              <a:cs typeface="Times New Roman" panose="02020603050405020304" pitchFamily="18" charset="0"/>
            </a:endParaRPr>
          </a:p>
        </p:txBody>
      </p: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D391EFC1-CB17-46C4-A948-7CD9EE509B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5978759"/>
              </p:ext>
            </p:extLst>
          </p:nvPr>
        </p:nvGraphicFramePr>
        <p:xfrm>
          <a:off x="1082703" y="22807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D1B499FD-28AB-49A1-9A5B-AF351093F8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3264736"/>
              </p:ext>
            </p:extLst>
          </p:nvPr>
        </p:nvGraphicFramePr>
        <p:xfrm>
          <a:off x="6537297" y="22807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37941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C2656E20-1B28-4E00-81C7-7C0D7B836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56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000" b="1" dirty="0">
                <a:latin typeface="+mn-lt"/>
                <a:cs typeface="Times New Roman" panose="02020603050405020304" pitchFamily="18" charset="0"/>
              </a:rPr>
              <a:t>Comparison of Different Encoder</a:t>
            </a:r>
            <a:endParaRPr lang="zh-TW" altLang="en-US" sz="50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246472A-02B7-43C0-B44F-3F67FBAD1D47}"/>
              </a:ext>
            </a:extLst>
          </p:cNvPr>
          <p:cNvSpPr txBox="1">
            <a:spLocks/>
          </p:cNvSpPr>
          <p:nvPr/>
        </p:nvSpPr>
        <p:spPr>
          <a:xfrm>
            <a:off x="838200" y="1097280"/>
            <a:ext cx="10515600" cy="163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>
                <a:latin typeface="+mn-lt"/>
                <a:cs typeface="Times New Roman" panose="02020603050405020304" pitchFamily="18" charset="0"/>
              </a:rPr>
              <a:t>Best encoder: efficientnet-b3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sz="28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5" name="圖片 4" descr="在这里插入图片描述">
            <a:extLst>
              <a:ext uri="{FF2B5EF4-FFF2-40B4-BE49-F238E27FC236}">
                <a16:creationId xmlns:a16="http://schemas.microsoft.com/office/drawing/2014/main" id="{C68585A4-3BC5-490C-8127-637559A13DB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85" y="2304592"/>
            <a:ext cx="5976068" cy="353629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表格 5">
            <a:extLst>
              <a:ext uri="{FF2B5EF4-FFF2-40B4-BE49-F238E27FC236}">
                <a16:creationId xmlns:a16="http://schemas.microsoft.com/office/drawing/2014/main" id="{EA28C119-2A46-406F-A1DD-BCFC20C3B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67246"/>
              </p:ext>
            </p:extLst>
          </p:nvPr>
        </p:nvGraphicFramePr>
        <p:xfrm>
          <a:off x="7243638" y="3478696"/>
          <a:ext cx="4540195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0940">
                  <a:extLst>
                    <a:ext uri="{9D8B030D-6E8A-4147-A177-3AD203B41FA5}">
                      <a16:colId xmlns:a16="http://schemas.microsoft.com/office/drawing/2014/main" val="3704116476"/>
                    </a:ext>
                  </a:extLst>
                </a:gridCol>
                <a:gridCol w="2979255">
                  <a:extLst>
                    <a:ext uri="{9D8B030D-6E8A-4147-A177-3AD203B41FA5}">
                      <a16:colId xmlns:a16="http://schemas.microsoft.com/office/drawing/2014/main" val="1715076436"/>
                    </a:ext>
                  </a:extLst>
                </a:gridCol>
              </a:tblGrid>
              <a:tr h="32997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Encoder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Params(M)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237951"/>
                  </a:ext>
                </a:extLst>
              </a:tr>
              <a:tr h="32997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efficientnet-b3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57022"/>
                  </a:ext>
                </a:extLst>
              </a:tr>
              <a:tr h="32997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mobilenet_v2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12170"/>
                  </a:ext>
                </a:extLst>
              </a:tr>
              <a:tr h="32997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vgg11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30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185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C2656E20-1B28-4E00-81C7-7C0D7B836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56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000" b="1" dirty="0">
                <a:latin typeface="+mn-lt"/>
                <a:cs typeface="Times New Roman" panose="02020603050405020304" pitchFamily="18" charset="0"/>
              </a:rPr>
              <a:t>Conclusion</a:t>
            </a:r>
            <a:endParaRPr lang="zh-TW" altLang="en-US" sz="5000" b="1" dirty="0">
              <a:latin typeface="+mn-lt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F19F34E3-A634-4AF4-9B7E-9FEE5428D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446178"/>
              </p:ext>
            </p:extLst>
          </p:nvPr>
        </p:nvGraphicFramePr>
        <p:xfrm>
          <a:off x="2761533" y="1547563"/>
          <a:ext cx="6668934" cy="48021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22978">
                  <a:extLst>
                    <a:ext uri="{9D8B030D-6E8A-4147-A177-3AD203B41FA5}">
                      <a16:colId xmlns:a16="http://schemas.microsoft.com/office/drawing/2014/main" val="526012934"/>
                    </a:ext>
                  </a:extLst>
                </a:gridCol>
                <a:gridCol w="2222978">
                  <a:extLst>
                    <a:ext uri="{9D8B030D-6E8A-4147-A177-3AD203B41FA5}">
                      <a16:colId xmlns:a16="http://schemas.microsoft.com/office/drawing/2014/main" val="2965042133"/>
                    </a:ext>
                  </a:extLst>
                </a:gridCol>
                <a:gridCol w="2222978">
                  <a:extLst>
                    <a:ext uri="{9D8B030D-6E8A-4147-A177-3AD203B41FA5}">
                      <a16:colId xmlns:a16="http://schemas.microsoft.com/office/drawing/2014/main" val="92869146"/>
                    </a:ext>
                  </a:extLst>
                </a:gridCol>
              </a:tblGrid>
              <a:tr h="36939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Encoder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IOU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597513"/>
                  </a:ext>
                </a:extLst>
              </a:tr>
              <a:tr h="369399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efficientnet-b3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0.83287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463663"/>
                  </a:ext>
                </a:extLst>
              </a:tr>
              <a:tr h="369399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mobilenet_v2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0.78079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548784"/>
                  </a:ext>
                </a:extLst>
              </a:tr>
              <a:tr h="369399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vgg11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0.81569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001300"/>
                  </a:ext>
                </a:extLst>
              </a:tr>
              <a:tr h="369399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Linknet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efficientnet-b3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0.82386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692580"/>
                  </a:ext>
                </a:extLst>
              </a:tr>
              <a:tr h="369399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mobilenet_v2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0.79218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0415"/>
                  </a:ext>
                </a:extLst>
              </a:tr>
              <a:tr h="369399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vgg11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0.77852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189071"/>
                  </a:ext>
                </a:extLst>
              </a:tr>
              <a:tr h="369399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Unet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efficientnet-b3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0.82859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777539"/>
                  </a:ext>
                </a:extLst>
              </a:tr>
              <a:tr h="369399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mobilenet_v2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0.75932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272852"/>
                  </a:ext>
                </a:extLst>
              </a:tr>
              <a:tr h="369399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vgg11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0.78720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504392"/>
                  </a:ext>
                </a:extLst>
              </a:tr>
              <a:tr h="369399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Unet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efficientnet-b3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0.81038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701007"/>
                  </a:ext>
                </a:extLst>
              </a:tr>
              <a:tr h="369399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mobilenet_v2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0.76806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05408"/>
                  </a:ext>
                </a:extLst>
              </a:tr>
              <a:tr h="369399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vgg11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0.81770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866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712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C2656E20-1B28-4E00-81C7-7C0D7B836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56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000" b="1" dirty="0">
                <a:latin typeface="+mn-lt"/>
                <a:cs typeface="Times New Roman" panose="02020603050405020304" pitchFamily="18" charset="0"/>
              </a:rPr>
              <a:t>Division of Task</a:t>
            </a:r>
            <a:endParaRPr lang="zh-TW" altLang="en-US" sz="50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D524F23-E0FB-4599-A848-5A643B1D45A5}"/>
              </a:ext>
            </a:extLst>
          </p:cNvPr>
          <p:cNvSpPr txBox="1">
            <a:spLocks/>
          </p:cNvSpPr>
          <p:nvPr/>
        </p:nvSpPr>
        <p:spPr>
          <a:xfrm>
            <a:off x="838200" y="1757239"/>
            <a:ext cx="10515600" cy="2313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蔡宗儒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(109511207)- finish finetune code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make presentation ppt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		train half of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蔡鎧宇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(109511234)- finish pretrained code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make report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 					half of model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sz="28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109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C2656E20-1B28-4E00-81C7-7C0D7B836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56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000" b="1" dirty="0">
                <a:latin typeface="+mn-lt"/>
                <a:cs typeface="Times New Roman" panose="02020603050405020304" pitchFamily="18" charset="0"/>
              </a:rPr>
              <a:t>Reference</a:t>
            </a:r>
            <a:endParaRPr lang="zh-TW" altLang="en-US" sz="50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C5EC2E34-F162-46A3-A773-BF3162314E5F}"/>
              </a:ext>
            </a:extLst>
          </p:cNvPr>
          <p:cNvSpPr txBox="1">
            <a:spLocks/>
          </p:cNvSpPr>
          <p:nvPr/>
        </p:nvSpPr>
        <p:spPr>
          <a:xfrm>
            <a:off x="838200" y="1568478"/>
            <a:ext cx="10515600" cy="195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sz="28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1493C7FF-AED8-423E-AC51-8E1EF2459316}"/>
              </a:ext>
            </a:extLst>
          </p:cNvPr>
          <p:cNvSpPr txBox="1">
            <a:spLocks/>
          </p:cNvSpPr>
          <p:nvPr/>
        </p:nvSpPr>
        <p:spPr>
          <a:xfrm>
            <a:off x="838200" y="956345"/>
            <a:ext cx="10515600" cy="51900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[1] </a:t>
            </a:r>
            <a:r>
              <a:rPr lang="en-US" altLang="zh-TW" sz="1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Ronneberger</a:t>
            </a:r>
            <a:r>
              <a:rPr lang="en-US" altLang="zh-TW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O., Fischer, P., &amp; </a:t>
            </a:r>
            <a:r>
              <a:rPr lang="en-US" altLang="zh-TW" sz="1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Brox</a:t>
            </a:r>
            <a:r>
              <a:rPr lang="en-US" altLang="zh-TW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T. (2015). U-net: Convolutional networks for biomedical image segmentation. In Medical Image Computing and Computer-Assisted Intervention–MICCAI 2015: 18th International Conference, Munich, Germany, October 5-9, 2015, Proceedings, Part III 18 (pp. 234-241). Springer International Publishing.</a:t>
            </a:r>
          </a:p>
          <a:p>
            <a:r>
              <a:rPr lang="en-US" altLang="zh-TW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[2] Zhou, Z., Rahman </a:t>
            </a:r>
            <a:r>
              <a:rPr lang="en-US" altLang="zh-TW" sz="1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Siddiquee</a:t>
            </a:r>
            <a:r>
              <a:rPr lang="en-US" altLang="zh-TW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M. M., </a:t>
            </a:r>
            <a:r>
              <a:rPr lang="en-US" altLang="zh-TW" sz="1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Tajbakhsh</a:t>
            </a:r>
            <a:r>
              <a:rPr lang="en-US" altLang="zh-TW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N., &amp; Liang, J. (2018). </a:t>
            </a:r>
            <a:r>
              <a:rPr lang="en-US" altLang="zh-TW" sz="1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Unet</a:t>
            </a:r>
            <a:r>
              <a:rPr lang="en-US" altLang="zh-TW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++: A nested u-net architecture for medical image segmentation. In Deep Learning in Medical Image Analysis and Multimodal Learning for Clinical Decision Support: 4th International Workshop, DLMIA 2018, and 8th International Workshop, ML-CDS 2018, Held in Conjunction with MICCAI 2018, Granada, Spain, September 20, 2018, Proceedings 4 (pp. 3-11). Springer International Publishing.</a:t>
            </a:r>
          </a:p>
          <a:p>
            <a:r>
              <a:rPr lang="en-US" altLang="zh-TW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[3] </a:t>
            </a:r>
            <a:r>
              <a:rPr lang="en-US" altLang="zh-TW" sz="1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Chaurasia</a:t>
            </a:r>
            <a:r>
              <a:rPr lang="en-US" altLang="zh-TW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A., &amp; </a:t>
            </a:r>
            <a:r>
              <a:rPr lang="en-US" altLang="zh-TW" sz="1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Culurciello</a:t>
            </a:r>
            <a:r>
              <a:rPr lang="en-US" altLang="zh-TW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E. (2017, December). </a:t>
            </a:r>
            <a:r>
              <a:rPr lang="en-US" altLang="zh-TW" sz="1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Linknet</a:t>
            </a:r>
            <a:r>
              <a:rPr lang="en-US" altLang="zh-TW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Exploiting encoder representations for efficient semantic segmentation. In 2017 IEEE visual communications and image processing (VCIP) (pp. 1-4). IEEE.</a:t>
            </a:r>
          </a:p>
          <a:p>
            <a:r>
              <a:rPr lang="en-US" altLang="zh-TW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[4] Lin, T. Y., </a:t>
            </a:r>
            <a:r>
              <a:rPr lang="en-US" altLang="zh-TW" sz="1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Dollár</a:t>
            </a:r>
            <a:r>
              <a:rPr lang="en-US" altLang="zh-TW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P., </a:t>
            </a:r>
            <a:r>
              <a:rPr lang="en-US" altLang="zh-TW" sz="1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Girshick</a:t>
            </a:r>
            <a:r>
              <a:rPr lang="en-US" altLang="zh-TW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R., He, K., Hariharan, B., &amp; </a:t>
            </a:r>
            <a:r>
              <a:rPr lang="en-US" altLang="zh-TW" sz="1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Belongie</a:t>
            </a:r>
            <a:r>
              <a:rPr lang="en-US" altLang="zh-TW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S. (2017). Feature pyramid networks for object detection. In Proceedings of the IEEE conference on computer vision and pattern recognition (pp. 2117-2125).</a:t>
            </a:r>
          </a:p>
          <a:p>
            <a:r>
              <a:rPr lang="en-US" altLang="zh-TW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[5] Sandler, M., Howard, A., Zhu, M., </a:t>
            </a:r>
            <a:r>
              <a:rPr lang="en-US" altLang="zh-TW" sz="1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Zhmoginov</a:t>
            </a:r>
            <a:r>
              <a:rPr lang="en-US" altLang="zh-TW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A., &amp; Chen, L. C. (2018). Mobilenetv2: Inverted residuals and linear bottlenecks. In Proceedings of the IEEE conference on computer vision and pattern recognition (pp. 4510-4520).</a:t>
            </a:r>
          </a:p>
          <a:p>
            <a:r>
              <a:rPr lang="en-US" altLang="zh-TW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[6] Tan, M., &amp; Le, Q. (2019, May). </a:t>
            </a:r>
            <a:r>
              <a:rPr lang="en-US" altLang="zh-TW" sz="1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Efficientnet</a:t>
            </a:r>
            <a:r>
              <a:rPr lang="en-US" altLang="zh-TW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Rethinking model scaling for convolutional neural networks. In International conference on machine learning (pp. 6105-6114). PMLR.</a:t>
            </a:r>
          </a:p>
          <a:p>
            <a:r>
              <a:rPr lang="en-US" altLang="zh-TW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[7] </a:t>
            </a:r>
            <a:r>
              <a:rPr lang="en-US" altLang="zh-TW" sz="1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Simonyan</a:t>
            </a:r>
            <a:r>
              <a:rPr lang="en-US" altLang="zh-TW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K., &amp; Zisserman, A. (2014). Very deep convolutional networks for large-scale image recognition. </a:t>
            </a:r>
            <a:r>
              <a:rPr lang="en-US" altLang="zh-TW" sz="1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arXiv</a:t>
            </a:r>
            <a:r>
              <a:rPr lang="en-US" altLang="zh-TW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preprint arXiv:1409.1556.</a:t>
            </a:r>
          </a:p>
          <a:p>
            <a:r>
              <a:rPr lang="en-US" altLang="zh-TW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[8] </a:t>
            </a:r>
            <a:r>
              <a:rPr lang="en-US" altLang="zh-TW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hlinkClick r:id="rId2"/>
              </a:rPr>
              <a:t>https://github.com/erdemunal35/WaterSegNets</a:t>
            </a:r>
            <a:endParaRPr lang="en-US" altLang="zh-TW" sz="1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altLang="zh-TW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[9] </a:t>
            </a:r>
            <a:r>
              <a:rPr lang="en-US" altLang="zh-TW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hlinkClick r:id="rId3"/>
              </a:rPr>
              <a:t>https://github.com/qubvel/segmentation_models.pytorch</a:t>
            </a:r>
            <a:endParaRPr lang="en-US" altLang="zh-TW" sz="1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52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D8B4E76-6DBA-4D3C-BD60-3B2006C5F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000" b="1" dirty="0">
                <a:latin typeface="+mn-lt"/>
                <a:cs typeface="Times New Roman" panose="02020603050405020304" pitchFamily="18" charset="0"/>
              </a:rPr>
              <a:t>Probable Problem</a:t>
            </a:r>
            <a:endParaRPr lang="zh-TW" altLang="en-US" sz="50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6C76D555-877B-4F96-A77A-5F84358CA272}"/>
              </a:ext>
            </a:extLst>
          </p:cNvPr>
          <p:cNvSpPr txBox="1">
            <a:spLocks/>
          </p:cNvSpPr>
          <p:nvPr/>
        </p:nvSpPr>
        <p:spPr>
          <a:xfrm>
            <a:off x="838200" y="1077676"/>
            <a:ext cx="10515600" cy="195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>
                <a:latin typeface="+mn-lt"/>
                <a:cs typeface="Times New Roman" panose="02020603050405020304" pitchFamily="18" charset="0"/>
              </a:rPr>
              <a:t>Reflection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sz="28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F38E3CA-3F67-4D02-B470-34C4A02C0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141" y="2403239"/>
            <a:ext cx="4713013" cy="353476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ABAA4E3-DBAF-47EF-BFAA-3641F0978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124" y="2403239"/>
            <a:ext cx="4713013" cy="353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77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D8B4E76-6DBA-4D3C-BD60-3B2006C5F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000" b="1" dirty="0">
                <a:latin typeface="+mn-lt"/>
                <a:cs typeface="Times New Roman" panose="02020603050405020304" pitchFamily="18" charset="0"/>
              </a:rPr>
              <a:t>Probable Problem</a:t>
            </a:r>
            <a:endParaRPr lang="zh-TW" altLang="en-US" sz="50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6C76D555-877B-4F96-A77A-5F84358CA272}"/>
              </a:ext>
            </a:extLst>
          </p:cNvPr>
          <p:cNvSpPr txBox="1">
            <a:spLocks/>
          </p:cNvSpPr>
          <p:nvPr/>
        </p:nvSpPr>
        <p:spPr>
          <a:xfrm>
            <a:off x="838200" y="1101122"/>
            <a:ext cx="10515600" cy="195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>
                <a:latin typeface="+mn-lt"/>
                <a:cs typeface="Times New Roman" panose="02020603050405020304" pitchFamily="18" charset="0"/>
              </a:rPr>
              <a:t>Similar sky color and the water color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sz="28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35AE3DE-46D8-4DC6-8261-35D1378C3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52" y="2426685"/>
            <a:ext cx="4746533" cy="35599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C4D7D2E-1BEC-4B4A-8307-7A9A63D05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67" y="2426685"/>
            <a:ext cx="4746533" cy="355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17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D8B4E76-6DBA-4D3C-BD60-3B2006C5F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000" b="1" dirty="0">
                <a:latin typeface="+mn-lt"/>
                <a:cs typeface="Times New Roman" panose="02020603050405020304" pitchFamily="18" charset="0"/>
              </a:rPr>
              <a:t>Probable Problem</a:t>
            </a:r>
            <a:endParaRPr lang="zh-TW" altLang="en-US" sz="50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6C76D555-877B-4F96-A77A-5F84358CA272}"/>
              </a:ext>
            </a:extLst>
          </p:cNvPr>
          <p:cNvSpPr txBox="1">
            <a:spLocks/>
          </p:cNvSpPr>
          <p:nvPr/>
        </p:nvSpPr>
        <p:spPr>
          <a:xfrm>
            <a:off x="838200" y="1077676"/>
            <a:ext cx="10515600" cy="195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>
                <a:latin typeface="+mn-lt"/>
                <a:cs typeface="Times New Roman" panose="02020603050405020304" pitchFamily="18" charset="0"/>
              </a:rPr>
              <a:t>Mist might cause blurred boundaries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sz="28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9EBC121-FE22-4A1D-8BD7-39D629044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724" y="2763742"/>
            <a:ext cx="4731238" cy="314035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5E077AD-C082-429D-8F52-95865FD90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439" y="2763742"/>
            <a:ext cx="4731237" cy="314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73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C2656E20-1B28-4E00-81C7-7C0D7B836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000" b="1" dirty="0">
                <a:latin typeface="+mn-lt"/>
                <a:cs typeface="Times New Roman" panose="02020603050405020304" pitchFamily="18" charset="0"/>
              </a:rPr>
              <a:t>Deep Learning Based Method</a:t>
            </a:r>
            <a:endParaRPr lang="zh-TW" altLang="en-US" sz="50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2B55281B-190B-4F4E-A7DE-FF17004C6F8E}"/>
              </a:ext>
            </a:extLst>
          </p:cNvPr>
          <p:cNvSpPr txBox="1">
            <a:spLocks/>
          </p:cNvSpPr>
          <p:nvPr/>
        </p:nvSpPr>
        <p:spPr>
          <a:xfrm>
            <a:off x="838199" y="1743631"/>
            <a:ext cx="10515600" cy="195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>
                <a:latin typeface="+mn-lt"/>
                <a:cs typeface="Times New Roman" panose="02020603050405020304" pitchFamily="18" charset="0"/>
              </a:rPr>
              <a:t>U-Net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>
                <a:latin typeface="+mn-lt"/>
                <a:cs typeface="Times New Roman" panose="02020603050405020304" pitchFamily="18" charset="0"/>
              </a:rPr>
              <a:t>U-Net++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 err="1">
                <a:latin typeface="+mn-lt"/>
                <a:cs typeface="Times New Roman" panose="02020603050405020304" pitchFamily="18" charset="0"/>
              </a:rPr>
              <a:t>Linknet</a:t>
            </a:r>
            <a:endParaRPr lang="en-US" altLang="zh-TW" sz="2800" dirty="0">
              <a:latin typeface="+mn-lt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>
                <a:latin typeface="+mn-lt"/>
                <a:cs typeface="Times New Roman" panose="02020603050405020304" pitchFamily="18" charset="0"/>
              </a:rPr>
              <a:t>FPN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sz="28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061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C2656E20-1B28-4E00-81C7-7C0D7B836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000" b="1" dirty="0">
                <a:latin typeface="+mn-lt"/>
                <a:cs typeface="Times New Roman" panose="02020603050405020304" pitchFamily="18" charset="0"/>
              </a:rPr>
              <a:t>Deep Learning Based Method</a:t>
            </a:r>
            <a:endParaRPr lang="zh-TW" altLang="en-US" sz="50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2B55281B-190B-4F4E-A7DE-FF17004C6F8E}"/>
              </a:ext>
            </a:extLst>
          </p:cNvPr>
          <p:cNvSpPr txBox="1">
            <a:spLocks/>
          </p:cNvSpPr>
          <p:nvPr/>
        </p:nvSpPr>
        <p:spPr>
          <a:xfrm>
            <a:off x="838200" y="13854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>
                <a:latin typeface="+mn-lt"/>
                <a:cs typeface="Times New Roman" panose="02020603050405020304" pitchFamily="18" charset="0"/>
              </a:rPr>
              <a:t>U-Net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sz="28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E518CF-EFCC-4EF5-B18C-227AEF945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366" y="2055112"/>
            <a:ext cx="6661267" cy="441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82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C2656E20-1B28-4E00-81C7-7C0D7B836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000" b="1" dirty="0">
                <a:latin typeface="+mn-lt"/>
                <a:cs typeface="Times New Roman" panose="02020603050405020304" pitchFamily="18" charset="0"/>
              </a:rPr>
              <a:t>Deep Learning Based Method</a:t>
            </a:r>
            <a:endParaRPr lang="zh-TW" altLang="en-US" sz="50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2B55281B-190B-4F4E-A7DE-FF17004C6F8E}"/>
              </a:ext>
            </a:extLst>
          </p:cNvPr>
          <p:cNvSpPr txBox="1">
            <a:spLocks/>
          </p:cNvSpPr>
          <p:nvPr/>
        </p:nvSpPr>
        <p:spPr>
          <a:xfrm>
            <a:off x="838200" y="13854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>
                <a:latin typeface="+mn-lt"/>
                <a:cs typeface="Times New Roman" panose="02020603050405020304" pitchFamily="18" charset="0"/>
              </a:rPr>
              <a:t>U-Net++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sz="28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003636E-E69A-4712-9FAA-4EF93E62B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128" y="2171729"/>
            <a:ext cx="6813744" cy="432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021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C2656E20-1B28-4E00-81C7-7C0D7B836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000" b="1" dirty="0">
                <a:latin typeface="+mn-lt"/>
                <a:cs typeface="Times New Roman" panose="02020603050405020304" pitchFamily="18" charset="0"/>
              </a:rPr>
              <a:t>Deep Learning Based Method</a:t>
            </a:r>
            <a:endParaRPr lang="zh-TW" altLang="en-US" sz="50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2B55281B-190B-4F4E-A7DE-FF17004C6F8E}"/>
              </a:ext>
            </a:extLst>
          </p:cNvPr>
          <p:cNvSpPr txBox="1">
            <a:spLocks/>
          </p:cNvSpPr>
          <p:nvPr/>
        </p:nvSpPr>
        <p:spPr>
          <a:xfrm>
            <a:off x="838200" y="13854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 err="1">
                <a:latin typeface="+mn-lt"/>
                <a:cs typeface="Times New Roman" panose="02020603050405020304" pitchFamily="18" charset="0"/>
              </a:rPr>
              <a:t>Linknet</a:t>
            </a:r>
            <a:endParaRPr lang="en-US" altLang="zh-TW" sz="2800" dirty="0">
              <a:latin typeface="+mn-lt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sz="28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022A7F3-E4CD-4C04-A054-3FB200853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701" y="2024185"/>
            <a:ext cx="3874598" cy="466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17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C2656E20-1B28-4E00-81C7-7C0D7B836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000" b="1" dirty="0">
                <a:latin typeface="+mn-lt"/>
                <a:cs typeface="Times New Roman" panose="02020603050405020304" pitchFamily="18" charset="0"/>
              </a:rPr>
              <a:t>Deep Learning Based Method</a:t>
            </a:r>
            <a:endParaRPr lang="zh-TW" altLang="en-US" sz="50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2B55281B-190B-4F4E-A7DE-FF17004C6F8E}"/>
              </a:ext>
            </a:extLst>
          </p:cNvPr>
          <p:cNvSpPr txBox="1">
            <a:spLocks/>
          </p:cNvSpPr>
          <p:nvPr/>
        </p:nvSpPr>
        <p:spPr>
          <a:xfrm>
            <a:off x="838200" y="13854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>
                <a:latin typeface="+mn-lt"/>
                <a:cs typeface="Times New Roman" panose="02020603050405020304" pitchFamily="18" charset="0"/>
              </a:rPr>
              <a:t>FPN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sz="28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5005939-0B6B-464B-913F-72E00C6FD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45" y="1960929"/>
            <a:ext cx="6096510" cy="462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1804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698</Words>
  <Application>Microsoft Office PowerPoint</Application>
  <PresentationFormat>寬螢幕</PresentationFormat>
  <Paragraphs>97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1_Office 佈景主題</vt:lpstr>
      <vt:lpstr>DIP Final Project  Presentation</vt:lpstr>
      <vt:lpstr>Probable Problem</vt:lpstr>
      <vt:lpstr>Probable Problem</vt:lpstr>
      <vt:lpstr>Probable Problem</vt:lpstr>
      <vt:lpstr>Deep Learning Based Method</vt:lpstr>
      <vt:lpstr>Deep Learning Based Method</vt:lpstr>
      <vt:lpstr>Deep Learning Based Method</vt:lpstr>
      <vt:lpstr>Deep Learning Based Method</vt:lpstr>
      <vt:lpstr>Deep Learning Based Method</vt:lpstr>
      <vt:lpstr>Comparison Of Different Model</vt:lpstr>
      <vt:lpstr>Result</vt:lpstr>
      <vt:lpstr>Discussion</vt:lpstr>
      <vt:lpstr>Performance On Different Model</vt:lpstr>
      <vt:lpstr>Comparison of Different Encoder</vt:lpstr>
      <vt:lpstr>Conclusion</vt:lpstr>
      <vt:lpstr>Division of Task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 final project  presentation</dc:title>
  <dc:creator>宗儒 蔡</dc:creator>
  <cp:lastModifiedBy>宗儒 蔡</cp:lastModifiedBy>
  <cp:revision>20</cp:revision>
  <dcterms:created xsi:type="dcterms:W3CDTF">2024-01-11T09:08:27Z</dcterms:created>
  <dcterms:modified xsi:type="dcterms:W3CDTF">2024-01-11T20:52:52Z</dcterms:modified>
</cp:coreProperties>
</file>