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d557761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7d557761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5dd47c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5dd47c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dd47cd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5dd47cd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d55776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d55776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d557761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d557761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d557761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d557761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d55776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d55776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d557761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7d557761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d557761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d557761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d557761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7d557761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d557761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d557761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724000"/>
            <a:ext cx="85206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Students and Canteens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698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Agents and Distributed Artificial Intelligence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747400" y="3924375"/>
            <a:ext cx="30849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 Margarida Silva - up201505505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Danny Soares - up201505509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Sérgio Salgado - up201406136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727650" y="60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Conclusion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727650" y="159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Our objectives were completed, we developed an agent based system that can choose for a group of students the best canteen to have lunch, according to their tastes.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So far we have done few experiences with few students, but the results seem to meet our expectations.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The project could be improved by developing a GUI to see the agents moving between canteens and interacting with each other.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729450" y="62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Execution details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727650" y="1785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First import the project to Eclipse and add the jade.jar and json-simple-1.1.1 to the build path as an external jar. They can be found in the “external-jars” package.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Then create a run configuration as an Application, set its “Main class” to “Setup”.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On the “Arguments” tab, add the name of the scenario you want to try to the “Program arguments”. The scenario is a .json file on the “scenarios” package, and the name should be added with the “.json”.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Now it’s ready to run.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727650" y="59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Classes Implemented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727650" y="179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Student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Canteen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7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Problem description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Groups of students with different tastes and experiences want to have lunch at a canteen.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A consensus must be reached for the group to travel to the chosen canteen.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However, the chosen canteen must have enough dishes for the students who want to eat there.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99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Global Scheme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58225" y="1366475"/>
            <a:ext cx="76887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Students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Each student has a group ID and belongs to a faculty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Once the agent student is started, it starts by </a:t>
            </a:r>
            <a:r>
              <a:rPr lang="pt-PT" sz="1400"/>
              <a:t>calculating</a:t>
            </a:r>
            <a:r>
              <a:rPr lang="pt-PT" sz="1400"/>
              <a:t> its heuristics on each existing canteen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Heuristic variables: number of favorite dishes on the canteen menu, previous experiences on the canteen, distance from the student faculty to the canteen, colleagues feedback on that day’s service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After calculating heuristics, the agent will start listening to students who have already eaten and update its heuristics based on other students opinions </a:t>
            </a:r>
            <a:r>
              <a:rPr lang="pt-PT" sz="1400"/>
              <a:t>(during a specific time period)</a:t>
            </a:r>
            <a:r>
              <a:rPr lang="pt-PT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When the time of waiting of each group ends, the call for proposal behaviour begins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70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Global Scheme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325050"/>
            <a:ext cx="85206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Each student of the group waits for a random period of time. The first to get ready makes a proposal to the group with its best heuristic valued canteen.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Each member of the group checks its heuristics for the proposed canteen and accepts or rejects the proposal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If there is a majority of votes in favor, the proposer checks if there are available dishes for the whole group and then confirms the proposal to the group.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If there isn’t a majority of votes in favor, the proposer informs the group and another cycle of call for proposal is started.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Once the proposal is accepted, the student chooses the dish it wants to eat in the canteen, based on the student dishes preference.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The student checks if the canteen has the chosen dish and, if so, the student goes to the waiting line of the canteen.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After ending the time in the waiting line, the student eats and informs all the students of its faculty who haven’t eaten of its happiness with the canteen service.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528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Global Scheme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354475" y="1787425"/>
            <a:ext cx="7623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7106513" y="1957800"/>
            <a:ext cx="1503000" cy="1685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281788" y="3563600"/>
            <a:ext cx="7623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379788" y="3877150"/>
            <a:ext cx="7623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727050" y="1787425"/>
            <a:ext cx="7623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2309950" y="2550675"/>
            <a:ext cx="12324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Group 1 - FEUP</a:t>
            </a:r>
            <a:endParaRPr sz="1100"/>
          </a:p>
        </p:txBody>
      </p:sp>
      <p:sp>
        <p:nvSpPr>
          <p:cNvPr id="118" name="Google Shape;118;p17"/>
          <p:cNvSpPr txBox="1"/>
          <p:nvPr/>
        </p:nvSpPr>
        <p:spPr>
          <a:xfrm>
            <a:off x="1811613" y="4576525"/>
            <a:ext cx="12324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Group 2 - FEUP</a:t>
            </a:r>
            <a:endParaRPr sz="1100"/>
          </a:p>
        </p:txBody>
      </p:sp>
      <p:sp>
        <p:nvSpPr>
          <p:cNvPr id="119" name="Google Shape;119;p17"/>
          <p:cNvSpPr txBox="1"/>
          <p:nvPr/>
        </p:nvSpPr>
        <p:spPr>
          <a:xfrm>
            <a:off x="1727050" y="1787425"/>
            <a:ext cx="842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Student A</a:t>
            </a:r>
            <a:endParaRPr sz="1100"/>
          </a:p>
        </p:txBody>
      </p:sp>
      <p:sp>
        <p:nvSpPr>
          <p:cNvPr id="120" name="Google Shape;120;p17"/>
          <p:cNvSpPr txBox="1"/>
          <p:nvPr/>
        </p:nvSpPr>
        <p:spPr>
          <a:xfrm>
            <a:off x="3314575" y="1821413"/>
            <a:ext cx="842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Student B</a:t>
            </a:r>
            <a:endParaRPr sz="1100"/>
          </a:p>
        </p:txBody>
      </p:sp>
      <p:sp>
        <p:nvSpPr>
          <p:cNvPr id="121" name="Google Shape;121;p17"/>
          <p:cNvSpPr txBox="1"/>
          <p:nvPr/>
        </p:nvSpPr>
        <p:spPr>
          <a:xfrm>
            <a:off x="1339888" y="3877175"/>
            <a:ext cx="842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Student C</a:t>
            </a:r>
            <a:endParaRPr sz="1100"/>
          </a:p>
        </p:txBody>
      </p:sp>
      <p:sp>
        <p:nvSpPr>
          <p:cNvPr id="122" name="Google Shape;122;p17"/>
          <p:cNvSpPr txBox="1"/>
          <p:nvPr/>
        </p:nvSpPr>
        <p:spPr>
          <a:xfrm>
            <a:off x="2241888" y="3563600"/>
            <a:ext cx="842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Student D</a:t>
            </a:r>
            <a:endParaRPr sz="1100"/>
          </a:p>
        </p:txBody>
      </p:sp>
      <p:sp>
        <p:nvSpPr>
          <p:cNvPr id="123" name="Google Shape;123;p17"/>
          <p:cNvSpPr txBox="1"/>
          <p:nvPr/>
        </p:nvSpPr>
        <p:spPr>
          <a:xfrm>
            <a:off x="7241813" y="2044750"/>
            <a:ext cx="12324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Canteen FEP</a:t>
            </a:r>
            <a:endParaRPr sz="1100"/>
          </a:p>
        </p:txBody>
      </p:sp>
      <p:cxnSp>
        <p:nvCxnSpPr>
          <p:cNvPr id="124" name="Google Shape;124;p17"/>
          <p:cNvCxnSpPr/>
          <p:nvPr/>
        </p:nvCxnSpPr>
        <p:spPr>
          <a:xfrm>
            <a:off x="2489350" y="2210563"/>
            <a:ext cx="873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25" name="Google Shape;125;p17"/>
          <p:cNvSpPr txBox="1"/>
          <p:nvPr/>
        </p:nvSpPr>
        <p:spPr>
          <a:xfrm>
            <a:off x="2529238" y="1957800"/>
            <a:ext cx="7455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Consensus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6" name="Google Shape;126;p17"/>
          <p:cNvSpPr/>
          <p:nvPr/>
        </p:nvSpPr>
        <p:spPr>
          <a:xfrm>
            <a:off x="1481369" y="1561827"/>
            <a:ext cx="321750" cy="353350"/>
          </a:xfrm>
          <a:custGeom>
            <a:rect b="b" l="l" r="r" t="t"/>
            <a:pathLst>
              <a:path extrusionOk="0" h="14134" w="12870">
                <a:moveTo>
                  <a:pt x="8423" y="14134"/>
                </a:moveTo>
                <a:cubicBezTo>
                  <a:pt x="7088" y="13518"/>
                  <a:pt x="1442" y="12697"/>
                  <a:pt x="415" y="10438"/>
                </a:cubicBezTo>
                <a:cubicBezTo>
                  <a:pt x="-612" y="8179"/>
                  <a:pt x="364" y="2019"/>
                  <a:pt x="2263" y="582"/>
                </a:cubicBezTo>
                <a:cubicBezTo>
                  <a:pt x="4162" y="-855"/>
                  <a:pt x="10066" y="685"/>
                  <a:pt x="11811" y="1814"/>
                </a:cubicBezTo>
                <a:cubicBezTo>
                  <a:pt x="13556" y="2943"/>
                  <a:pt x="12581" y="6434"/>
                  <a:pt x="12735" y="73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7" name="Google Shape;127;p17"/>
          <p:cNvSpPr/>
          <p:nvPr/>
        </p:nvSpPr>
        <p:spPr>
          <a:xfrm>
            <a:off x="3096744" y="1561827"/>
            <a:ext cx="321750" cy="353350"/>
          </a:xfrm>
          <a:custGeom>
            <a:rect b="b" l="l" r="r" t="t"/>
            <a:pathLst>
              <a:path extrusionOk="0" h="14134" w="12870">
                <a:moveTo>
                  <a:pt x="8423" y="14134"/>
                </a:moveTo>
                <a:cubicBezTo>
                  <a:pt x="7088" y="13518"/>
                  <a:pt x="1442" y="12697"/>
                  <a:pt x="415" y="10438"/>
                </a:cubicBezTo>
                <a:cubicBezTo>
                  <a:pt x="-612" y="8179"/>
                  <a:pt x="364" y="2019"/>
                  <a:pt x="2263" y="582"/>
                </a:cubicBezTo>
                <a:cubicBezTo>
                  <a:pt x="4162" y="-855"/>
                  <a:pt x="10066" y="685"/>
                  <a:pt x="11811" y="1814"/>
                </a:cubicBezTo>
                <a:cubicBezTo>
                  <a:pt x="13556" y="2943"/>
                  <a:pt x="12581" y="6434"/>
                  <a:pt x="12735" y="73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8" name="Google Shape;128;p17"/>
          <p:cNvSpPr/>
          <p:nvPr/>
        </p:nvSpPr>
        <p:spPr>
          <a:xfrm>
            <a:off x="1773965" y="1342275"/>
            <a:ext cx="321600" cy="30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/>
              <a:t>1</a:t>
            </a:r>
            <a:endParaRPr b="1" sz="900"/>
          </a:p>
        </p:txBody>
      </p:sp>
      <p:sp>
        <p:nvSpPr>
          <p:cNvPr id="129" name="Google Shape;129;p17"/>
          <p:cNvSpPr txBox="1"/>
          <p:nvPr/>
        </p:nvSpPr>
        <p:spPr>
          <a:xfrm>
            <a:off x="883525" y="1342275"/>
            <a:ext cx="7455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Calculate heuristics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0" name="Google Shape;130;p17"/>
          <p:cNvSpPr txBox="1"/>
          <p:nvPr/>
        </p:nvSpPr>
        <p:spPr>
          <a:xfrm>
            <a:off x="2496700" y="1283325"/>
            <a:ext cx="7455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Calculate heuristics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1" name="Google Shape;131;p17"/>
          <p:cNvSpPr/>
          <p:nvPr/>
        </p:nvSpPr>
        <p:spPr>
          <a:xfrm>
            <a:off x="3441590" y="1342275"/>
            <a:ext cx="321600" cy="30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/>
              <a:t>1</a:t>
            </a:r>
            <a:endParaRPr b="1" sz="900"/>
          </a:p>
        </p:txBody>
      </p:sp>
      <p:sp>
        <p:nvSpPr>
          <p:cNvPr id="132" name="Google Shape;132;p17"/>
          <p:cNvSpPr/>
          <p:nvPr/>
        </p:nvSpPr>
        <p:spPr>
          <a:xfrm>
            <a:off x="2741178" y="1764113"/>
            <a:ext cx="321600" cy="30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/>
              <a:t>2</a:t>
            </a:r>
            <a:endParaRPr b="1" sz="900"/>
          </a:p>
        </p:txBody>
      </p:sp>
      <p:sp>
        <p:nvSpPr>
          <p:cNvPr id="133" name="Google Shape;133;p17"/>
          <p:cNvSpPr txBox="1"/>
          <p:nvPr/>
        </p:nvSpPr>
        <p:spPr>
          <a:xfrm>
            <a:off x="5238888" y="1926000"/>
            <a:ext cx="7455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Eating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34" name="Google Shape;134;p17"/>
          <p:cNvCxnSpPr/>
          <p:nvPr/>
        </p:nvCxnSpPr>
        <p:spPr>
          <a:xfrm>
            <a:off x="4107588" y="1957800"/>
            <a:ext cx="30081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5737428" y="1764125"/>
            <a:ext cx="321600" cy="30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/>
              <a:t>2</a:t>
            </a:r>
            <a:endParaRPr b="1" sz="900"/>
          </a:p>
        </p:txBody>
      </p:sp>
      <p:sp>
        <p:nvSpPr>
          <p:cNvPr id="136" name="Google Shape;136;p17"/>
          <p:cNvSpPr/>
          <p:nvPr/>
        </p:nvSpPr>
        <p:spPr>
          <a:xfrm>
            <a:off x="6852669" y="1691402"/>
            <a:ext cx="321750" cy="353350"/>
          </a:xfrm>
          <a:custGeom>
            <a:rect b="b" l="l" r="r" t="t"/>
            <a:pathLst>
              <a:path extrusionOk="0" h="14134" w="12870">
                <a:moveTo>
                  <a:pt x="8423" y="14134"/>
                </a:moveTo>
                <a:cubicBezTo>
                  <a:pt x="7088" y="13518"/>
                  <a:pt x="1442" y="12697"/>
                  <a:pt x="415" y="10438"/>
                </a:cubicBezTo>
                <a:cubicBezTo>
                  <a:pt x="-612" y="8179"/>
                  <a:pt x="364" y="2019"/>
                  <a:pt x="2263" y="582"/>
                </a:cubicBezTo>
                <a:cubicBezTo>
                  <a:pt x="4162" y="-855"/>
                  <a:pt x="10066" y="685"/>
                  <a:pt x="11811" y="1814"/>
                </a:cubicBezTo>
                <a:cubicBezTo>
                  <a:pt x="13556" y="2943"/>
                  <a:pt x="12581" y="6434"/>
                  <a:pt x="12735" y="73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7" name="Google Shape;137;p17"/>
          <p:cNvSpPr txBox="1"/>
          <p:nvPr/>
        </p:nvSpPr>
        <p:spPr>
          <a:xfrm>
            <a:off x="6640788" y="1363425"/>
            <a:ext cx="745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Waiting Line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8" name="Google Shape;138;p17"/>
          <p:cNvSpPr txBox="1"/>
          <p:nvPr/>
        </p:nvSpPr>
        <p:spPr>
          <a:xfrm>
            <a:off x="5067290" y="2464500"/>
            <a:ext cx="917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Agree/Disagree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39" name="Google Shape;139;p17"/>
          <p:cNvCxnSpPr/>
          <p:nvPr/>
        </p:nvCxnSpPr>
        <p:spPr>
          <a:xfrm>
            <a:off x="4107588" y="2102500"/>
            <a:ext cx="30081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0" name="Google Shape;140;p17"/>
          <p:cNvSpPr/>
          <p:nvPr/>
        </p:nvSpPr>
        <p:spPr>
          <a:xfrm>
            <a:off x="7345103" y="1422375"/>
            <a:ext cx="321600" cy="30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/>
              <a:t>3</a:t>
            </a:r>
            <a:endParaRPr b="1" sz="900"/>
          </a:p>
        </p:txBody>
      </p:sp>
      <p:sp>
        <p:nvSpPr>
          <p:cNvPr id="141" name="Google Shape;141;p17"/>
          <p:cNvSpPr/>
          <p:nvPr/>
        </p:nvSpPr>
        <p:spPr>
          <a:xfrm>
            <a:off x="5919028" y="2647050"/>
            <a:ext cx="321600" cy="30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/>
              <a:t>4</a:t>
            </a:r>
            <a:endParaRPr b="1" sz="900"/>
          </a:p>
        </p:txBody>
      </p:sp>
      <p:cxnSp>
        <p:nvCxnSpPr>
          <p:cNvPr id="142" name="Google Shape;142;p17"/>
          <p:cNvCxnSpPr/>
          <p:nvPr/>
        </p:nvCxnSpPr>
        <p:spPr>
          <a:xfrm flipH="1" rot="10800000">
            <a:off x="3066588" y="2546325"/>
            <a:ext cx="677700" cy="10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 rot="10800000">
            <a:off x="1811613" y="2523425"/>
            <a:ext cx="246300" cy="13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4" name="Google Shape;144;p17"/>
          <p:cNvSpPr/>
          <p:nvPr/>
        </p:nvSpPr>
        <p:spPr>
          <a:xfrm>
            <a:off x="1159619" y="3685402"/>
            <a:ext cx="321750" cy="353350"/>
          </a:xfrm>
          <a:custGeom>
            <a:rect b="b" l="l" r="r" t="t"/>
            <a:pathLst>
              <a:path extrusionOk="0" h="14134" w="12870">
                <a:moveTo>
                  <a:pt x="8423" y="14134"/>
                </a:moveTo>
                <a:cubicBezTo>
                  <a:pt x="7088" y="13518"/>
                  <a:pt x="1442" y="12697"/>
                  <a:pt x="415" y="10438"/>
                </a:cubicBezTo>
                <a:cubicBezTo>
                  <a:pt x="-612" y="8179"/>
                  <a:pt x="364" y="2019"/>
                  <a:pt x="2263" y="582"/>
                </a:cubicBezTo>
                <a:cubicBezTo>
                  <a:pt x="4162" y="-855"/>
                  <a:pt x="10066" y="685"/>
                  <a:pt x="11811" y="1814"/>
                </a:cubicBezTo>
                <a:cubicBezTo>
                  <a:pt x="13556" y="2943"/>
                  <a:pt x="12581" y="6434"/>
                  <a:pt x="12735" y="73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5" name="Google Shape;145;p17"/>
          <p:cNvSpPr txBox="1"/>
          <p:nvPr/>
        </p:nvSpPr>
        <p:spPr>
          <a:xfrm>
            <a:off x="534488" y="3780500"/>
            <a:ext cx="745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Listening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6" name="Google Shape;146;p17"/>
          <p:cNvSpPr/>
          <p:nvPr/>
        </p:nvSpPr>
        <p:spPr>
          <a:xfrm rot="10800000">
            <a:off x="2934628" y="4184341"/>
            <a:ext cx="321750" cy="353350"/>
          </a:xfrm>
          <a:custGeom>
            <a:rect b="b" l="l" r="r" t="t"/>
            <a:pathLst>
              <a:path extrusionOk="0" h="14134" w="12870">
                <a:moveTo>
                  <a:pt x="8423" y="14134"/>
                </a:moveTo>
                <a:cubicBezTo>
                  <a:pt x="7088" y="13518"/>
                  <a:pt x="1442" y="12697"/>
                  <a:pt x="415" y="10438"/>
                </a:cubicBezTo>
                <a:cubicBezTo>
                  <a:pt x="-612" y="8179"/>
                  <a:pt x="364" y="2019"/>
                  <a:pt x="2263" y="582"/>
                </a:cubicBezTo>
                <a:cubicBezTo>
                  <a:pt x="4162" y="-855"/>
                  <a:pt x="10066" y="685"/>
                  <a:pt x="11811" y="1814"/>
                </a:cubicBezTo>
                <a:cubicBezTo>
                  <a:pt x="13556" y="2943"/>
                  <a:pt x="12581" y="6434"/>
                  <a:pt x="12735" y="73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7" name="Google Shape;147;p17"/>
          <p:cNvSpPr txBox="1"/>
          <p:nvPr/>
        </p:nvSpPr>
        <p:spPr>
          <a:xfrm>
            <a:off x="2142090" y="3110538"/>
            <a:ext cx="917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Feedback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8" name="Google Shape;148;p17"/>
          <p:cNvSpPr/>
          <p:nvPr/>
        </p:nvSpPr>
        <p:spPr>
          <a:xfrm>
            <a:off x="2853378" y="3157688"/>
            <a:ext cx="321600" cy="30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/>
              <a:t>5</a:t>
            </a:r>
            <a:endParaRPr b="1" sz="900"/>
          </a:p>
        </p:txBody>
      </p:sp>
      <p:sp>
        <p:nvSpPr>
          <p:cNvPr id="149" name="Google Shape;149;p17"/>
          <p:cNvSpPr txBox="1"/>
          <p:nvPr/>
        </p:nvSpPr>
        <p:spPr>
          <a:xfrm>
            <a:off x="534475" y="3348300"/>
            <a:ext cx="7455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Calculate heuristics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0" name="Google Shape;150;p17"/>
          <p:cNvSpPr txBox="1"/>
          <p:nvPr/>
        </p:nvSpPr>
        <p:spPr>
          <a:xfrm>
            <a:off x="3143888" y="4519900"/>
            <a:ext cx="745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Listening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1" name="Google Shape;151;p17"/>
          <p:cNvSpPr txBox="1"/>
          <p:nvPr/>
        </p:nvSpPr>
        <p:spPr>
          <a:xfrm>
            <a:off x="3143875" y="4087700"/>
            <a:ext cx="7455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Calculate heuristics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729450" y="563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Interaction and Protocol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729450" y="1696975"/>
            <a:ext cx="76887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Students interact with their groups for two reasons: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choose canteen (Call for proposal)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give feedback about the canteen to other groups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Call for Proposal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1 student proposes his preferred canteen to his friends (students from the same group)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each friend answers with “accept” or “reject” according to his opinion on that canteen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if a consensus is reached, the canteen is chosen, else they eat at the first canteen proposed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Students interact with canteens for two reasons: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check if the canteen has enough food for the whole group, if so, they eat there, else they have to go somewhere else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ask for the meal and eat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729450" y="58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Agents Architecture and Strategies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729450" y="1441200"/>
            <a:ext cx="76887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Student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Each student has favourite dishes, previous experiences in each canteen, a group ID and faculty.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Each student has 3 behaviours: HeuristicsBehaviour, WaitingForLunchBehaviour and ProposalBehaviour.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600"/>
              <a:t>Canteen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Each canteen contains a dayMenu and a service value (</a:t>
            </a:r>
            <a:r>
              <a:rPr lang="pt-PT" sz="1400"/>
              <a:t>happiness</a:t>
            </a:r>
            <a:r>
              <a:rPr lang="pt-PT" sz="1400"/>
              <a:t> </a:t>
            </a:r>
            <a:r>
              <a:rPr lang="pt-PT" sz="1400"/>
              <a:t>meter</a:t>
            </a:r>
            <a:r>
              <a:rPr lang="pt-PT" sz="1400"/>
              <a:t>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Each canteen has two behaviours: ListeningBehaviour and CanteenTickerBehaviour.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729450" y="58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Agent Discovery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729450" y="1409225"/>
            <a:ext cx="7688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Each student registers on 4 services: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Student - being a student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Faculty - as a student of its faculty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Group - as a student of a group with an ID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Lunch - if it has already had lunch or not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Each canteen registers on only 1 service: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Canteen - being a canteen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400"/>
              <a:t>This way, the students can only talk to members of its group (Call for Proposal) or its faculty (Give Feedback), as well as talk to canteens.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727650" y="57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Experiences and </a:t>
            </a:r>
            <a:r>
              <a:rPr lang="pt-PT"/>
              <a:t>Analysis of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727650" y="1746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Students similar past experience for all canteens (default.</a:t>
            </a:r>
            <a:r>
              <a:rPr lang="pt-PT" sz="1400"/>
              <a:t>json)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 u="sng"/>
              <a:t>Result</a:t>
            </a:r>
            <a:r>
              <a:rPr lang="pt-PT" sz="1400"/>
              <a:t>: Decision was made according to each student favorite dish and distance, giving varied canteen choices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Students with the best past experience on the same canteen (fmup-better.json)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 u="sng"/>
              <a:t>Result</a:t>
            </a:r>
            <a:r>
              <a:rPr lang="pt-PT" sz="1400"/>
              <a:t>: All students chose the same canteen, regardless of distance or dishes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Students favorite dish is the same (same-dish.json)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 u="sng"/>
              <a:t>Result</a:t>
            </a:r>
            <a:r>
              <a:rPr lang="pt-PT" sz="1400"/>
              <a:t>: Every student ate the same dish, their favorite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