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4" r:id="rId6"/>
    <p:sldId id="275" r:id="rId7"/>
    <p:sldId id="276" r:id="rId8"/>
    <p:sldId id="277" r:id="rId9"/>
    <p:sldId id="278" r:id="rId10"/>
    <p:sldId id="279" r:id="rId11"/>
    <p:sldId id="280" r:id="rId12"/>
    <p:sldId id="281"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82" r:id="rId28"/>
    <p:sldId id="283" r:id="rId29"/>
    <p:sldId id="285" r:id="rId30"/>
    <p:sldId id="284" r:id="rId31"/>
    <p:sldId id="28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68918-3597-E227-0D82-E739695689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DF041D8-73BB-7AB5-7A60-01BB83D36B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6C5F585-668D-3C6A-BF8F-3076AA4E422B}"/>
              </a:ext>
            </a:extLst>
          </p:cNvPr>
          <p:cNvSpPr>
            <a:spLocks noGrp="1"/>
          </p:cNvSpPr>
          <p:nvPr>
            <p:ph type="dt" sz="half" idx="10"/>
          </p:nvPr>
        </p:nvSpPr>
        <p:spPr/>
        <p:txBody>
          <a:bodyPr/>
          <a:lstStyle/>
          <a:p>
            <a:fld id="{C806FF29-EE64-4EAB-BE7C-3EB66F52A770}" type="datetimeFigureOut">
              <a:rPr lang="en-IN" smtClean="0"/>
              <a:t>29-10-2022</a:t>
            </a:fld>
            <a:endParaRPr lang="en-IN"/>
          </a:p>
        </p:txBody>
      </p:sp>
      <p:sp>
        <p:nvSpPr>
          <p:cNvPr id="5" name="Footer Placeholder 4">
            <a:extLst>
              <a:ext uri="{FF2B5EF4-FFF2-40B4-BE49-F238E27FC236}">
                <a16:creationId xmlns:a16="http://schemas.microsoft.com/office/drawing/2014/main" id="{D2046433-CF40-2238-C384-3D7BE5F1AD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F19B0E-4DBB-B6E1-137E-E6C6C2DF8D88}"/>
              </a:ext>
            </a:extLst>
          </p:cNvPr>
          <p:cNvSpPr>
            <a:spLocks noGrp="1"/>
          </p:cNvSpPr>
          <p:nvPr>
            <p:ph type="sldNum" sz="quarter" idx="12"/>
          </p:nvPr>
        </p:nvSpPr>
        <p:spPr/>
        <p:txBody>
          <a:bodyPr/>
          <a:lstStyle/>
          <a:p>
            <a:fld id="{CCD9474C-7FD6-4DB3-A630-85AEBF3AFEB5}" type="slidenum">
              <a:rPr lang="en-IN" smtClean="0"/>
              <a:t>‹#›</a:t>
            </a:fld>
            <a:endParaRPr lang="en-IN"/>
          </a:p>
        </p:txBody>
      </p:sp>
    </p:spTree>
    <p:extLst>
      <p:ext uri="{BB962C8B-B14F-4D97-AF65-F5344CB8AC3E}">
        <p14:creationId xmlns:p14="http://schemas.microsoft.com/office/powerpoint/2010/main" val="2233080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217AA-3581-6B16-2A74-A30EAA1ED7C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AAF9D68-D14D-6648-457B-84727AF809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A9AF8A-3400-C590-B743-2C5137530ABB}"/>
              </a:ext>
            </a:extLst>
          </p:cNvPr>
          <p:cNvSpPr>
            <a:spLocks noGrp="1"/>
          </p:cNvSpPr>
          <p:nvPr>
            <p:ph type="dt" sz="half" idx="10"/>
          </p:nvPr>
        </p:nvSpPr>
        <p:spPr/>
        <p:txBody>
          <a:bodyPr/>
          <a:lstStyle/>
          <a:p>
            <a:fld id="{C806FF29-EE64-4EAB-BE7C-3EB66F52A770}" type="datetimeFigureOut">
              <a:rPr lang="en-IN" smtClean="0"/>
              <a:t>29-10-2022</a:t>
            </a:fld>
            <a:endParaRPr lang="en-IN"/>
          </a:p>
        </p:txBody>
      </p:sp>
      <p:sp>
        <p:nvSpPr>
          <p:cNvPr id="5" name="Footer Placeholder 4">
            <a:extLst>
              <a:ext uri="{FF2B5EF4-FFF2-40B4-BE49-F238E27FC236}">
                <a16:creationId xmlns:a16="http://schemas.microsoft.com/office/drawing/2014/main" id="{4558A161-CC1B-07E5-C9C7-26EC768CC3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D71561-85D6-40DE-4103-E93EFB1C370F}"/>
              </a:ext>
            </a:extLst>
          </p:cNvPr>
          <p:cNvSpPr>
            <a:spLocks noGrp="1"/>
          </p:cNvSpPr>
          <p:nvPr>
            <p:ph type="sldNum" sz="quarter" idx="12"/>
          </p:nvPr>
        </p:nvSpPr>
        <p:spPr/>
        <p:txBody>
          <a:bodyPr/>
          <a:lstStyle/>
          <a:p>
            <a:fld id="{CCD9474C-7FD6-4DB3-A630-85AEBF3AFEB5}" type="slidenum">
              <a:rPr lang="en-IN" smtClean="0"/>
              <a:t>‹#›</a:t>
            </a:fld>
            <a:endParaRPr lang="en-IN"/>
          </a:p>
        </p:txBody>
      </p:sp>
    </p:spTree>
    <p:extLst>
      <p:ext uri="{BB962C8B-B14F-4D97-AF65-F5344CB8AC3E}">
        <p14:creationId xmlns:p14="http://schemas.microsoft.com/office/powerpoint/2010/main" val="4103744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FFD131-18E6-D4A3-FCBD-5C5DB4F73DA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90D88C7-9ED3-C4AD-D0CA-B21939679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279F63-DBB8-6B4D-A68B-82DECF7FE1AC}"/>
              </a:ext>
            </a:extLst>
          </p:cNvPr>
          <p:cNvSpPr>
            <a:spLocks noGrp="1"/>
          </p:cNvSpPr>
          <p:nvPr>
            <p:ph type="dt" sz="half" idx="10"/>
          </p:nvPr>
        </p:nvSpPr>
        <p:spPr/>
        <p:txBody>
          <a:bodyPr/>
          <a:lstStyle/>
          <a:p>
            <a:fld id="{C806FF29-EE64-4EAB-BE7C-3EB66F52A770}" type="datetimeFigureOut">
              <a:rPr lang="en-IN" smtClean="0"/>
              <a:t>29-10-2022</a:t>
            </a:fld>
            <a:endParaRPr lang="en-IN"/>
          </a:p>
        </p:txBody>
      </p:sp>
      <p:sp>
        <p:nvSpPr>
          <p:cNvPr id="5" name="Footer Placeholder 4">
            <a:extLst>
              <a:ext uri="{FF2B5EF4-FFF2-40B4-BE49-F238E27FC236}">
                <a16:creationId xmlns:a16="http://schemas.microsoft.com/office/drawing/2014/main" id="{2032CDA3-AA23-EC00-CBC2-B24BEF1227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AD7147-2060-5657-2F57-55B956D3A7CC}"/>
              </a:ext>
            </a:extLst>
          </p:cNvPr>
          <p:cNvSpPr>
            <a:spLocks noGrp="1"/>
          </p:cNvSpPr>
          <p:nvPr>
            <p:ph type="sldNum" sz="quarter" idx="12"/>
          </p:nvPr>
        </p:nvSpPr>
        <p:spPr/>
        <p:txBody>
          <a:bodyPr/>
          <a:lstStyle/>
          <a:p>
            <a:fld id="{CCD9474C-7FD6-4DB3-A630-85AEBF3AFEB5}" type="slidenum">
              <a:rPr lang="en-IN" smtClean="0"/>
              <a:t>‹#›</a:t>
            </a:fld>
            <a:endParaRPr lang="en-IN"/>
          </a:p>
        </p:txBody>
      </p:sp>
    </p:spTree>
    <p:extLst>
      <p:ext uri="{BB962C8B-B14F-4D97-AF65-F5344CB8AC3E}">
        <p14:creationId xmlns:p14="http://schemas.microsoft.com/office/powerpoint/2010/main" val="2187074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663AA-E6F5-A4B6-EF90-7D89C692999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E98046D-61D4-8AD6-AF17-4D6B0A9FE0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DF6DA6-4A19-5FA7-4B84-434FAD74D7E6}"/>
              </a:ext>
            </a:extLst>
          </p:cNvPr>
          <p:cNvSpPr>
            <a:spLocks noGrp="1"/>
          </p:cNvSpPr>
          <p:nvPr>
            <p:ph type="dt" sz="half" idx="10"/>
          </p:nvPr>
        </p:nvSpPr>
        <p:spPr/>
        <p:txBody>
          <a:bodyPr/>
          <a:lstStyle/>
          <a:p>
            <a:fld id="{C806FF29-EE64-4EAB-BE7C-3EB66F52A770}" type="datetimeFigureOut">
              <a:rPr lang="en-IN" smtClean="0"/>
              <a:t>29-10-2022</a:t>
            </a:fld>
            <a:endParaRPr lang="en-IN"/>
          </a:p>
        </p:txBody>
      </p:sp>
      <p:sp>
        <p:nvSpPr>
          <p:cNvPr id="5" name="Footer Placeholder 4">
            <a:extLst>
              <a:ext uri="{FF2B5EF4-FFF2-40B4-BE49-F238E27FC236}">
                <a16:creationId xmlns:a16="http://schemas.microsoft.com/office/drawing/2014/main" id="{9EF6E1C0-FA23-C59E-1264-17ED22CFCC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E48166-4C8A-B316-4E76-6AD03F686999}"/>
              </a:ext>
            </a:extLst>
          </p:cNvPr>
          <p:cNvSpPr>
            <a:spLocks noGrp="1"/>
          </p:cNvSpPr>
          <p:nvPr>
            <p:ph type="sldNum" sz="quarter" idx="12"/>
          </p:nvPr>
        </p:nvSpPr>
        <p:spPr/>
        <p:txBody>
          <a:bodyPr/>
          <a:lstStyle/>
          <a:p>
            <a:fld id="{CCD9474C-7FD6-4DB3-A630-85AEBF3AFEB5}" type="slidenum">
              <a:rPr lang="en-IN" smtClean="0"/>
              <a:t>‹#›</a:t>
            </a:fld>
            <a:endParaRPr lang="en-IN"/>
          </a:p>
        </p:txBody>
      </p:sp>
    </p:spTree>
    <p:extLst>
      <p:ext uri="{BB962C8B-B14F-4D97-AF65-F5344CB8AC3E}">
        <p14:creationId xmlns:p14="http://schemas.microsoft.com/office/powerpoint/2010/main" val="3718854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63893-2FA0-95A8-CFF7-7356FF1410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7BCC809-6DE6-1C1B-D1C2-F8AA5F2C21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163D3F-F974-9506-0F5C-087490D81EDA}"/>
              </a:ext>
            </a:extLst>
          </p:cNvPr>
          <p:cNvSpPr>
            <a:spLocks noGrp="1"/>
          </p:cNvSpPr>
          <p:nvPr>
            <p:ph type="dt" sz="half" idx="10"/>
          </p:nvPr>
        </p:nvSpPr>
        <p:spPr/>
        <p:txBody>
          <a:bodyPr/>
          <a:lstStyle/>
          <a:p>
            <a:fld id="{C806FF29-EE64-4EAB-BE7C-3EB66F52A770}" type="datetimeFigureOut">
              <a:rPr lang="en-IN" smtClean="0"/>
              <a:t>29-10-2022</a:t>
            </a:fld>
            <a:endParaRPr lang="en-IN"/>
          </a:p>
        </p:txBody>
      </p:sp>
      <p:sp>
        <p:nvSpPr>
          <p:cNvPr id="5" name="Footer Placeholder 4">
            <a:extLst>
              <a:ext uri="{FF2B5EF4-FFF2-40B4-BE49-F238E27FC236}">
                <a16:creationId xmlns:a16="http://schemas.microsoft.com/office/drawing/2014/main" id="{2CDF4940-702D-B32F-AB08-F07A5F1BE7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C56AD3-E39E-A1CD-F3C5-5E2DD39801FF}"/>
              </a:ext>
            </a:extLst>
          </p:cNvPr>
          <p:cNvSpPr>
            <a:spLocks noGrp="1"/>
          </p:cNvSpPr>
          <p:nvPr>
            <p:ph type="sldNum" sz="quarter" idx="12"/>
          </p:nvPr>
        </p:nvSpPr>
        <p:spPr/>
        <p:txBody>
          <a:bodyPr/>
          <a:lstStyle/>
          <a:p>
            <a:fld id="{CCD9474C-7FD6-4DB3-A630-85AEBF3AFEB5}" type="slidenum">
              <a:rPr lang="en-IN" smtClean="0"/>
              <a:t>‹#›</a:t>
            </a:fld>
            <a:endParaRPr lang="en-IN"/>
          </a:p>
        </p:txBody>
      </p:sp>
    </p:spTree>
    <p:extLst>
      <p:ext uri="{BB962C8B-B14F-4D97-AF65-F5344CB8AC3E}">
        <p14:creationId xmlns:p14="http://schemas.microsoft.com/office/powerpoint/2010/main" val="2284881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77F48-BE90-65AE-4B17-0BC63AA9D3E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D54A0BD-BC4F-F571-D6ED-1E1572DB874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F9E89CC-EEA1-158B-60BD-25305DB1B4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B23B64F-B165-77F6-270E-CFB8A87E69EC}"/>
              </a:ext>
            </a:extLst>
          </p:cNvPr>
          <p:cNvSpPr>
            <a:spLocks noGrp="1"/>
          </p:cNvSpPr>
          <p:nvPr>
            <p:ph type="dt" sz="half" idx="10"/>
          </p:nvPr>
        </p:nvSpPr>
        <p:spPr/>
        <p:txBody>
          <a:bodyPr/>
          <a:lstStyle/>
          <a:p>
            <a:fld id="{C806FF29-EE64-4EAB-BE7C-3EB66F52A770}" type="datetimeFigureOut">
              <a:rPr lang="en-IN" smtClean="0"/>
              <a:t>29-10-2022</a:t>
            </a:fld>
            <a:endParaRPr lang="en-IN"/>
          </a:p>
        </p:txBody>
      </p:sp>
      <p:sp>
        <p:nvSpPr>
          <p:cNvPr id="6" name="Footer Placeholder 5">
            <a:extLst>
              <a:ext uri="{FF2B5EF4-FFF2-40B4-BE49-F238E27FC236}">
                <a16:creationId xmlns:a16="http://schemas.microsoft.com/office/drawing/2014/main" id="{45F4C837-A6B1-39CB-C767-966E0B13FD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937A57D-B611-D1B6-7FD9-D56B40B8E182}"/>
              </a:ext>
            </a:extLst>
          </p:cNvPr>
          <p:cNvSpPr>
            <a:spLocks noGrp="1"/>
          </p:cNvSpPr>
          <p:nvPr>
            <p:ph type="sldNum" sz="quarter" idx="12"/>
          </p:nvPr>
        </p:nvSpPr>
        <p:spPr/>
        <p:txBody>
          <a:bodyPr/>
          <a:lstStyle/>
          <a:p>
            <a:fld id="{CCD9474C-7FD6-4DB3-A630-85AEBF3AFEB5}" type="slidenum">
              <a:rPr lang="en-IN" smtClean="0"/>
              <a:t>‹#›</a:t>
            </a:fld>
            <a:endParaRPr lang="en-IN"/>
          </a:p>
        </p:txBody>
      </p:sp>
    </p:spTree>
    <p:extLst>
      <p:ext uri="{BB962C8B-B14F-4D97-AF65-F5344CB8AC3E}">
        <p14:creationId xmlns:p14="http://schemas.microsoft.com/office/powerpoint/2010/main" val="2632168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41EE6-140A-2E6C-3BAB-AB09DEB3190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77B00E-0F8F-40E2-2402-58EDC471EE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A575D9-4D8F-5DC4-77D8-17061FD875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3AAD0E0-3910-DEE5-25E6-489D9E76A8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31688E-A810-3CA1-EE09-5E7FD74A2E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5BC7733-77B5-33B6-5F02-33E97664D767}"/>
              </a:ext>
            </a:extLst>
          </p:cNvPr>
          <p:cNvSpPr>
            <a:spLocks noGrp="1"/>
          </p:cNvSpPr>
          <p:nvPr>
            <p:ph type="dt" sz="half" idx="10"/>
          </p:nvPr>
        </p:nvSpPr>
        <p:spPr/>
        <p:txBody>
          <a:bodyPr/>
          <a:lstStyle/>
          <a:p>
            <a:fld id="{C806FF29-EE64-4EAB-BE7C-3EB66F52A770}" type="datetimeFigureOut">
              <a:rPr lang="en-IN" smtClean="0"/>
              <a:t>29-10-2022</a:t>
            </a:fld>
            <a:endParaRPr lang="en-IN"/>
          </a:p>
        </p:txBody>
      </p:sp>
      <p:sp>
        <p:nvSpPr>
          <p:cNvPr id="8" name="Footer Placeholder 7">
            <a:extLst>
              <a:ext uri="{FF2B5EF4-FFF2-40B4-BE49-F238E27FC236}">
                <a16:creationId xmlns:a16="http://schemas.microsoft.com/office/drawing/2014/main" id="{6A83EC39-3DD8-1622-E28A-7FB250622F2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45D985F-3B94-BB1C-E1B8-087D0369EA2E}"/>
              </a:ext>
            </a:extLst>
          </p:cNvPr>
          <p:cNvSpPr>
            <a:spLocks noGrp="1"/>
          </p:cNvSpPr>
          <p:nvPr>
            <p:ph type="sldNum" sz="quarter" idx="12"/>
          </p:nvPr>
        </p:nvSpPr>
        <p:spPr/>
        <p:txBody>
          <a:bodyPr/>
          <a:lstStyle/>
          <a:p>
            <a:fld id="{CCD9474C-7FD6-4DB3-A630-85AEBF3AFEB5}" type="slidenum">
              <a:rPr lang="en-IN" smtClean="0"/>
              <a:t>‹#›</a:t>
            </a:fld>
            <a:endParaRPr lang="en-IN"/>
          </a:p>
        </p:txBody>
      </p:sp>
    </p:spTree>
    <p:extLst>
      <p:ext uri="{BB962C8B-B14F-4D97-AF65-F5344CB8AC3E}">
        <p14:creationId xmlns:p14="http://schemas.microsoft.com/office/powerpoint/2010/main" val="131911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FEB77-F05D-2D6E-663E-E6591A1D200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535B228-D935-7D09-694D-8A8D1C96AA3B}"/>
              </a:ext>
            </a:extLst>
          </p:cNvPr>
          <p:cNvSpPr>
            <a:spLocks noGrp="1"/>
          </p:cNvSpPr>
          <p:nvPr>
            <p:ph type="dt" sz="half" idx="10"/>
          </p:nvPr>
        </p:nvSpPr>
        <p:spPr/>
        <p:txBody>
          <a:bodyPr/>
          <a:lstStyle/>
          <a:p>
            <a:fld id="{C806FF29-EE64-4EAB-BE7C-3EB66F52A770}" type="datetimeFigureOut">
              <a:rPr lang="en-IN" smtClean="0"/>
              <a:t>29-10-2022</a:t>
            </a:fld>
            <a:endParaRPr lang="en-IN"/>
          </a:p>
        </p:txBody>
      </p:sp>
      <p:sp>
        <p:nvSpPr>
          <p:cNvPr id="4" name="Footer Placeholder 3">
            <a:extLst>
              <a:ext uri="{FF2B5EF4-FFF2-40B4-BE49-F238E27FC236}">
                <a16:creationId xmlns:a16="http://schemas.microsoft.com/office/drawing/2014/main" id="{45AC140F-A821-9F07-57EA-3BE86279FC1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5E83BD4-B65C-FAF5-2CC3-88F1072F7420}"/>
              </a:ext>
            </a:extLst>
          </p:cNvPr>
          <p:cNvSpPr>
            <a:spLocks noGrp="1"/>
          </p:cNvSpPr>
          <p:nvPr>
            <p:ph type="sldNum" sz="quarter" idx="12"/>
          </p:nvPr>
        </p:nvSpPr>
        <p:spPr/>
        <p:txBody>
          <a:bodyPr/>
          <a:lstStyle/>
          <a:p>
            <a:fld id="{CCD9474C-7FD6-4DB3-A630-85AEBF3AFEB5}" type="slidenum">
              <a:rPr lang="en-IN" smtClean="0"/>
              <a:t>‹#›</a:t>
            </a:fld>
            <a:endParaRPr lang="en-IN"/>
          </a:p>
        </p:txBody>
      </p:sp>
    </p:spTree>
    <p:extLst>
      <p:ext uri="{BB962C8B-B14F-4D97-AF65-F5344CB8AC3E}">
        <p14:creationId xmlns:p14="http://schemas.microsoft.com/office/powerpoint/2010/main" val="2542785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800C52-7DF4-BB91-D4CC-EAAF084B4AEA}"/>
              </a:ext>
            </a:extLst>
          </p:cNvPr>
          <p:cNvSpPr>
            <a:spLocks noGrp="1"/>
          </p:cNvSpPr>
          <p:nvPr>
            <p:ph type="dt" sz="half" idx="10"/>
          </p:nvPr>
        </p:nvSpPr>
        <p:spPr/>
        <p:txBody>
          <a:bodyPr/>
          <a:lstStyle/>
          <a:p>
            <a:fld id="{C806FF29-EE64-4EAB-BE7C-3EB66F52A770}" type="datetimeFigureOut">
              <a:rPr lang="en-IN" smtClean="0"/>
              <a:t>29-10-2022</a:t>
            </a:fld>
            <a:endParaRPr lang="en-IN"/>
          </a:p>
        </p:txBody>
      </p:sp>
      <p:sp>
        <p:nvSpPr>
          <p:cNvPr id="3" name="Footer Placeholder 2">
            <a:extLst>
              <a:ext uri="{FF2B5EF4-FFF2-40B4-BE49-F238E27FC236}">
                <a16:creationId xmlns:a16="http://schemas.microsoft.com/office/drawing/2014/main" id="{7E96A69D-9F61-2C85-3B3E-FD345DB47D4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96CBB12-8F05-7C3E-F4D3-462C6EA6FFC1}"/>
              </a:ext>
            </a:extLst>
          </p:cNvPr>
          <p:cNvSpPr>
            <a:spLocks noGrp="1"/>
          </p:cNvSpPr>
          <p:nvPr>
            <p:ph type="sldNum" sz="quarter" idx="12"/>
          </p:nvPr>
        </p:nvSpPr>
        <p:spPr/>
        <p:txBody>
          <a:bodyPr/>
          <a:lstStyle/>
          <a:p>
            <a:fld id="{CCD9474C-7FD6-4DB3-A630-85AEBF3AFEB5}" type="slidenum">
              <a:rPr lang="en-IN" smtClean="0"/>
              <a:t>‹#›</a:t>
            </a:fld>
            <a:endParaRPr lang="en-IN"/>
          </a:p>
        </p:txBody>
      </p:sp>
    </p:spTree>
    <p:extLst>
      <p:ext uri="{BB962C8B-B14F-4D97-AF65-F5344CB8AC3E}">
        <p14:creationId xmlns:p14="http://schemas.microsoft.com/office/powerpoint/2010/main" val="1384125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F6173-AE2D-F796-3498-031E0C78F4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286A56E-9C5F-7D3B-28FD-22C01BDEAF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9A3E060-8774-015D-D124-C328F8FA70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BE3AF1-2488-A55E-6DB4-46C507D9FFA8}"/>
              </a:ext>
            </a:extLst>
          </p:cNvPr>
          <p:cNvSpPr>
            <a:spLocks noGrp="1"/>
          </p:cNvSpPr>
          <p:nvPr>
            <p:ph type="dt" sz="half" idx="10"/>
          </p:nvPr>
        </p:nvSpPr>
        <p:spPr/>
        <p:txBody>
          <a:bodyPr/>
          <a:lstStyle/>
          <a:p>
            <a:fld id="{C806FF29-EE64-4EAB-BE7C-3EB66F52A770}" type="datetimeFigureOut">
              <a:rPr lang="en-IN" smtClean="0"/>
              <a:t>29-10-2022</a:t>
            </a:fld>
            <a:endParaRPr lang="en-IN"/>
          </a:p>
        </p:txBody>
      </p:sp>
      <p:sp>
        <p:nvSpPr>
          <p:cNvPr id="6" name="Footer Placeholder 5">
            <a:extLst>
              <a:ext uri="{FF2B5EF4-FFF2-40B4-BE49-F238E27FC236}">
                <a16:creationId xmlns:a16="http://schemas.microsoft.com/office/drawing/2014/main" id="{3430DB35-490D-DE02-9E6B-E568A5A4934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E63BAE0-A91D-8B60-2EB5-F9130A96F427}"/>
              </a:ext>
            </a:extLst>
          </p:cNvPr>
          <p:cNvSpPr>
            <a:spLocks noGrp="1"/>
          </p:cNvSpPr>
          <p:nvPr>
            <p:ph type="sldNum" sz="quarter" idx="12"/>
          </p:nvPr>
        </p:nvSpPr>
        <p:spPr/>
        <p:txBody>
          <a:bodyPr/>
          <a:lstStyle/>
          <a:p>
            <a:fld id="{CCD9474C-7FD6-4DB3-A630-85AEBF3AFEB5}" type="slidenum">
              <a:rPr lang="en-IN" smtClean="0"/>
              <a:t>‹#›</a:t>
            </a:fld>
            <a:endParaRPr lang="en-IN"/>
          </a:p>
        </p:txBody>
      </p:sp>
    </p:spTree>
    <p:extLst>
      <p:ext uri="{BB962C8B-B14F-4D97-AF65-F5344CB8AC3E}">
        <p14:creationId xmlns:p14="http://schemas.microsoft.com/office/powerpoint/2010/main" val="1498868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3B60F-119A-5160-6F18-1BAE19A269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8F5B48C-9E16-4889-D398-27EF3F0121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8B605CE-5C25-9E4B-3149-184C27FA6D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509B7E-CED3-5F30-88D1-67432F221C99}"/>
              </a:ext>
            </a:extLst>
          </p:cNvPr>
          <p:cNvSpPr>
            <a:spLocks noGrp="1"/>
          </p:cNvSpPr>
          <p:nvPr>
            <p:ph type="dt" sz="half" idx="10"/>
          </p:nvPr>
        </p:nvSpPr>
        <p:spPr/>
        <p:txBody>
          <a:bodyPr/>
          <a:lstStyle/>
          <a:p>
            <a:fld id="{C806FF29-EE64-4EAB-BE7C-3EB66F52A770}" type="datetimeFigureOut">
              <a:rPr lang="en-IN" smtClean="0"/>
              <a:t>29-10-2022</a:t>
            </a:fld>
            <a:endParaRPr lang="en-IN"/>
          </a:p>
        </p:txBody>
      </p:sp>
      <p:sp>
        <p:nvSpPr>
          <p:cNvPr id="6" name="Footer Placeholder 5">
            <a:extLst>
              <a:ext uri="{FF2B5EF4-FFF2-40B4-BE49-F238E27FC236}">
                <a16:creationId xmlns:a16="http://schemas.microsoft.com/office/drawing/2014/main" id="{4620DDFC-A6B1-E099-42FC-DD246ED8E30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2C9678E-FC67-385F-0E78-3B240A713D1E}"/>
              </a:ext>
            </a:extLst>
          </p:cNvPr>
          <p:cNvSpPr>
            <a:spLocks noGrp="1"/>
          </p:cNvSpPr>
          <p:nvPr>
            <p:ph type="sldNum" sz="quarter" idx="12"/>
          </p:nvPr>
        </p:nvSpPr>
        <p:spPr/>
        <p:txBody>
          <a:bodyPr/>
          <a:lstStyle/>
          <a:p>
            <a:fld id="{CCD9474C-7FD6-4DB3-A630-85AEBF3AFEB5}" type="slidenum">
              <a:rPr lang="en-IN" smtClean="0"/>
              <a:t>‹#›</a:t>
            </a:fld>
            <a:endParaRPr lang="en-IN"/>
          </a:p>
        </p:txBody>
      </p:sp>
    </p:spTree>
    <p:extLst>
      <p:ext uri="{BB962C8B-B14F-4D97-AF65-F5344CB8AC3E}">
        <p14:creationId xmlns:p14="http://schemas.microsoft.com/office/powerpoint/2010/main" val="902084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603252-8A19-EA62-CAA5-898552D1B4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DFFF464-1FC2-A6EE-4E97-C8E376999C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1D8DA4-91E9-39E2-77A1-44D2F921F5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06FF29-EE64-4EAB-BE7C-3EB66F52A770}" type="datetimeFigureOut">
              <a:rPr lang="en-IN" smtClean="0"/>
              <a:t>29-10-2022</a:t>
            </a:fld>
            <a:endParaRPr lang="en-IN"/>
          </a:p>
        </p:txBody>
      </p:sp>
      <p:sp>
        <p:nvSpPr>
          <p:cNvPr id="5" name="Footer Placeholder 4">
            <a:extLst>
              <a:ext uri="{FF2B5EF4-FFF2-40B4-BE49-F238E27FC236}">
                <a16:creationId xmlns:a16="http://schemas.microsoft.com/office/drawing/2014/main" id="{AF31B154-FEAB-6AA0-43E7-A8296DDAFA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6411701-6967-8998-DCF8-057FB97C30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D9474C-7FD6-4DB3-A630-85AEBF3AFEB5}" type="slidenum">
              <a:rPr lang="en-IN" smtClean="0"/>
              <a:t>‹#›</a:t>
            </a:fld>
            <a:endParaRPr lang="en-IN"/>
          </a:p>
        </p:txBody>
      </p:sp>
    </p:spTree>
    <p:extLst>
      <p:ext uri="{BB962C8B-B14F-4D97-AF65-F5344CB8AC3E}">
        <p14:creationId xmlns:p14="http://schemas.microsoft.com/office/powerpoint/2010/main" val="3881181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en.wikipedia.org/wiki/Gantt_char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en.wikipedia.org/wiki/Tiled_web_map"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AC99B-095E-E3CB-FE23-1FE3B8062585}"/>
              </a:ext>
            </a:extLst>
          </p:cNvPr>
          <p:cNvSpPr>
            <a:spLocks noGrp="1"/>
          </p:cNvSpPr>
          <p:nvPr>
            <p:ph type="ctrTitle"/>
          </p:nvPr>
        </p:nvSpPr>
        <p:spPr/>
        <p:txBody>
          <a:bodyPr/>
          <a:lstStyle/>
          <a:p>
            <a:r>
              <a:rPr lang="en-IN" dirty="0" err="1"/>
              <a:t>Plotly</a:t>
            </a:r>
            <a:endParaRPr lang="en-IN" dirty="0"/>
          </a:p>
        </p:txBody>
      </p:sp>
      <p:sp>
        <p:nvSpPr>
          <p:cNvPr id="3" name="Subtitle 2">
            <a:extLst>
              <a:ext uri="{FF2B5EF4-FFF2-40B4-BE49-F238E27FC236}">
                <a16:creationId xmlns:a16="http://schemas.microsoft.com/office/drawing/2014/main" id="{BF097A11-61FE-FD18-4829-60DD328ED97A}"/>
              </a:ext>
            </a:extLst>
          </p:cNvPr>
          <p:cNvSpPr>
            <a:spLocks noGrp="1"/>
          </p:cNvSpPr>
          <p:nvPr>
            <p:ph type="subTitle" idx="1"/>
          </p:nvPr>
        </p:nvSpPr>
        <p:spPr/>
        <p:txBody>
          <a:bodyPr/>
          <a:lstStyle/>
          <a:p>
            <a:r>
              <a:rPr lang="en-IN" dirty="0"/>
              <a:t>Library for visualizations</a:t>
            </a:r>
          </a:p>
        </p:txBody>
      </p:sp>
    </p:spTree>
    <p:extLst>
      <p:ext uri="{BB962C8B-B14F-4D97-AF65-F5344CB8AC3E}">
        <p14:creationId xmlns:p14="http://schemas.microsoft.com/office/powerpoint/2010/main" val="4202602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49901-5381-1991-1CCB-B04259EE7FC2}"/>
              </a:ext>
            </a:extLst>
          </p:cNvPr>
          <p:cNvSpPr>
            <a:spLocks noGrp="1"/>
          </p:cNvSpPr>
          <p:nvPr>
            <p:ph type="title"/>
          </p:nvPr>
        </p:nvSpPr>
        <p:spPr/>
        <p:txBody>
          <a:bodyPr/>
          <a:lstStyle/>
          <a:p>
            <a:r>
              <a:rPr lang="en-IN" dirty="0"/>
              <a:t>Bar chart</a:t>
            </a:r>
          </a:p>
        </p:txBody>
      </p:sp>
      <p:sp>
        <p:nvSpPr>
          <p:cNvPr id="3" name="Content Placeholder 2">
            <a:extLst>
              <a:ext uri="{FF2B5EF4-FFF2-40B4-BE49-F238E27FC236}">
                <a16:creationId xmlns:a16="http://schemas.microsoft.com/office/drawing/2014/main" id="{351071D1-3AA1-8C85-8B0F-FFA794165043}"/>
              </a:ext>
            </a:extLst>
          </p:cNvPr>
          <p:cNvSpPr>
            <a:spLocks noGrp="1"/>
          </p:cNvSpPr>
          <p:nvPr>
            <p:ph idx="1"/>
          </p:nvPr>
        </p:nvSpPr>
        <p:spPr/>
        <p:txBody>
          <a:bodyPr/>
          <a:lstStyle/>
          <a:p>
            <a:r>
              <a:rPr lang="en-US" b="0" i="0" dirty="0">
                <a:solidFill>
                  <a:srgbClr val="273239"/>
                </a:solidFill>
                <a:effectLst/>
                <a:latin typeface="urw-din"/>
              </a:rPr>
              <a:t>In a bar chart the data categories are displayed on the vertical axis and the data values are displayed on the horizontal axis.</a:t>
            </a:r>
          </a:p>
          <a:p>
            <a:r>
              <a:rPr lang="en-US" b="0" i="0" dirty="0">
                <a:solidFill>
                  <a:srgbClr val="273239"/>
                </a:solidFill>
                <a:effectLst/>
                <a:latin typeface="urw-din"/>
              </a:rPr>
              <a:t> Labels are easier to display and with a big data set they impel to work better in a narrow layout such as mobile view. </a:t>
            </a:r>
            <a:endParaRPr lang="en-IN" dirty="0"/>
          </a:p>
        </p:txBody>
      </p:sp>
    </p:spTree>
    <p:extLst>
      <p:ext uri="{BB962C8B-B14F-4D97-AF65-F5344CB8AC3E}">
        <p14:creationId xmlns:p14="http://schemas.microsoft.com/office/powerpoint/2010/main" val="1579859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5C137-35F8-3F83-87A2-55CB889123B3}"/>
              </a:ext>
            </a:extLst>
          </p:cNvPr>
          <p:cNvSpPr>
            <a:spLocks noGrp="1"/>
          </p:cNvSpPr>
          <p:nvPr>
            <p:ph type="title"/>
          </p:nvPr>
        </p:nvSpPr>
        <p:spPr/>
        <p:txBody>
          <a:bodyPr/>
          <a:lstStyle/>
          <a:p>
            <a:r>
              <a:rPr lang="en-IN" dirty="0"/>
              <a:t>Bar chart</a:t>
            </a:r>
          </a:p>
        </p:txBody>
      </p:sp>
      <p:sp>
        <p:nvSpPr>
          <p:cNvPr id="3" name="Content Placeholder 2">
            <a:extLst>
              <a:ext uri="{FF2B5EF4-FFF2-40B4-BE49-F238E27FC236}">
                <a16:creationId xmlns:a16="http://schemas.microsoft.com/office/drawing/2014/main" id="{AB0D4CEB-36C0-6198-C096-4018126BFFF8}"/>
              </a:ext>
            </a:extLst>
          </p:cNvPr>
          <p:cNvSpPr>
            <a:spLocks noGrp="1"/>
          </p:cNvSpPr>
          <p:nvPr>
            <p:ph idx="1"/>
          </p:nvPr>
        </p:nvSpPr>
        <p:spPr/>
        <p:txBody>
          <a:bodyPr>
            <a:normAutofit lnSpcReduction="10000"/>
          </a:bodyPr>
          <a:lstStyle/>
          <a:p>
            <a:r>
              <a:rPr lang="en-US" dirty="0" err="1"/>
              <a:t>plotly.express.bar</a:t>
            </a:r>
            <a:r>
              <a:rPr lang="en-US" dirty="0"/>
              <a:t>(</a:t>
            </a:r>
            <a:r>
              <a:rPr lang="en-US" dirty="0" err="1"/>
              <a:t>data_frame</a:t>
            </a:r>
            <a:r>
              <a:rPr lang="en-US" dirty="0"/>
              <a:t>=None, x=None, y=None, color=None, </a:t>
            </a:r>
            <a:r>
              <a:rPr lang="en-US" dirty="0" err="1"/>
              <a:t>facet_row</a:t>
            </a:r>
            <a:r>
              <a:rPr lang="en-US" dirty="0"/>
              <a:t>=None, </a:t>
            </a:r>
            <a:r>
              <a:rPr lang="en-US" dirty="0" err="1"/>
              <a:t>facet_col</a:t>
            </a:r>
            <a:r>
              <a:rPr lang="en-US" dirty="0"/>
              <a:t>=None, </a:t>
            </a:r>
            <a:r>
              <a:rPr lang="en-US" dirty="0" err="1"/>
              <a:t>facet_col_wrap</a:t>
            </a:r>
            <a:r>
              <a:rPr lang="en-US" dirty="0"/>
              <a:t>=0, </a:t>
            </a:r>
            <a:r>
              <a:rPr lang="en-US" dirty="0" err="1"/>
              <a:t>hover_name</a:t>
            </a:r>
            <a:r>
              <a:rPr lang="en-US" dirty="0"/>
              <a:t>=None, </a:t>
            </a:r>
            <a:r>
              <a:rPr lang="en-US" dirty="0" err="1"/>
              <a:t>hover_data</a:t>
            </a:r>
            <a:r>
              <a:rPr lang="en-US" dirty="0"/>
              <a:t>=None, </a:t>
            </a:r>
            <a:r>
              <a:rPr lang="en-US" dirty="0" err="1"/>
              <a:t>custom_data</a:t>
            </a:r>
            <a:r>
              <a:rPr lang="en-US" dirty="0"/>
              <a:t>=None, text=None, </a:t>
            </a:r>
            <a:r>
              <a:rPr lang="en-US" dirty="0" err="1"/>
              <a:t>error_x</a:t>
            </a:r>
            <a:r>
              <a:rPr lang="en-US" dirty="0"/>
              <a:t>=None, </a:t>
            </a:r>
            <a:r>
              <a:rPr lang="en-US" dirty="0" err="1"/>
              <a:t>error_x_minus</a:t>
            </a:r>
            <a:r>
              <a:rPr lang="en-US" dirty="0"/>
              <a:t>=None, </a:t>
            </a:r>
            <a:r>
              <a:rPr lang="en-US" dirty="0" err="1"/>
              <a:t>error_y</a:t>
            </a:r>
            <a:r>
              <a:rPr lang="en-US" dirty="0"/>
              <a:t>=None, </a:t>
            </a:r>
            <a:r>
              <a:rPr lang="en-US" dirty="0" err="1"/>
              <a:t>error_y_minus</a:t>
            </a:r>
            <a:r>
              <a:rPr lang="en-US" dirty="0"/>
              <a:t>=None, </a:t>
            </a:r>
            <a:r>
              <a:rPr lang="en-US" dirty="0" err="1"/>
              <a:t>animation_frame</a:t>
            </a:r>
            <a:r>
              <a:rPr lang="en-US" dirty="0"/>
              <a:t>=None, </a:t>
            </a:r>
            <a:r>
              <a:rPr lang="en-US" dirty="0" err="1"/>
              <a:t>animation_group</a:t>
            </a:r>
            <a:r>
              <a:rPr lang="en-US" dirty="0"/>
              <a:t>=None, </a:t>
            </a:r>
            <a:r>
              <a:rPr lang="en-US" dirty="0" err="1"/>
              <a:t>category_orders</a:t>
            </a:r>
            <a:r>
              <a:rPr lang="en-US" dirty="0"/>
              <a:t>={}, labels={}, </a:t>
            </a:r>
            <a:r>
              <a:rPr lang="en-US" dirty="0" err="1"/>
              <a:t>color_discrete_sequence</a:t>
            </a:r>
            <a:r>
              <a:rPr lang="en-US" dirty="0"/>
              <a:t>=None, </a:t>
            </a:r>
            <a:r>
              <a:rPr lang="en-US" dirty="0" err="1"/>
              <a:t>color_discrete_map</a:t>
            </a:r>
            <a:r>
              <a:rPr lang="en-US" dirty="0"/>
              <a:t>={}, </a:t>
            </a:r>
            <a:r>
              <a:rPr lang="en-US" dirty="0" err="1"/>
              <a:t>color_continuous_scale</a:t>
            </a:r>
            <a:r>
              <a:rPr lang="en-US" dirty="0"/>
              <a:t>=None, </a:t>
            </a:r>
            <a:r>
              <a:rPr lang="en-US" dirty="0" err="1"/>
              <a:t>range_color</a:t>
            </a:r>
            <a:r>
              <a:rPr lang="en-US" dirty="0"/>
              <a:t>=None, </a:t>
            </a:r>
            <a:r>
              <a:rPr lang="en-US" dirty="0" err="1"/>
              <a:t>color_continuous_midpoint</a:t>
            </a:r>
            <a:r>
              <a:rPr lang="en-US" dirty="0"/>
              <a:t>=None, opacity=None, orientation=None, </a:t>
            </a:r>
            <a:r>
              <a:rPr lang="en-US" dirty="0" err="1"/>
              <a:t>barmode</a:t>
            </a:r>
            <a:r>
              <a:rPr lang="en-US" dirty="0"/>
              <a:t>=’relative’, </a:t>
            </a:r>
            <a:r>
              <a:rPr lang="en-US" dirty="0" err="1"/>
              <a:t>log_x</a:t>
            </a:r>
            <a:r>
              <a:rPr lang="en-US" dirty="0"/>
              <a:t>=False, </a:t>
            </a:r>
            <a:r>
              <a:rPr lang="en-US" dirty="0" err="1"/>
              <a:t>log_y</a:t>
            </a:r>
            <a:r>
              <a:rPr lang="en-US" dirty="0"/>
              <a:t>=False, </a:t>
            </a:r>
            <a:r>
              <a:rPr lang="en-US" dirty="0" err="1"/>
              <a:t>range_x</a:t>
            </a:r>
            <a:r>
              <a:rPr lang="en-US" dirty="0"/>
              <a:t>=None, </a:t>
            </a:r>
            <a:r>
              <a:rPr lang="en-US" dirty="0" err="1"/>
              <a:t>range_y</a:t>
            </a:r>
            <a:r>
              <a:rPr lang="en-US" dirty="0"/>
              <a:t>=None, title=None, template=None, width=None, height=None)</a:t>
            </a:r>
            <a:endParaRPr lang="en-IN" dirty="0"/>
          </a:p>
        </p:txBody>
      </p:sp>
    </p:spTree>
    <p:extLst>
      <p:ext uri="{BB962C8B-B14F-4D97-AF65-F5344CB8AC3E}">
        <p14:creationId xmlns:p14="http://schemas.microsoft.com/office/powerpoint/2010/main" val="4057488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50210-B24A-0EDC-8A06-EE2A25AB426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75F2CD3-66E4-CDE8-D73E-EDF17B76D46A}"/>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8392004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DE2C6-0DE7-4248-1A28-92578E9BBB18}"/>
              </a:ext>
            </a:extLst>
          </p:cNvPr>
          <p:cNvSpPr>
            <a:spLocks noGrp="1"/>
          </p:cNvSpPr>
          <p:nvPr>
            <p:ph type="title"/>
          </p:nvPr>
        </p:nvSpPr>
        <p:spPr/>
        <p:txBody>
          <a:bodyPr/>
          <a:lstStyle/>
          <a:p>
            <a:r>
              <a:rPr lang="en-IN" dirty="0"/>
              <a:t>Funnel Chart</a:t>
            </a:r>
          </a:p>
        </p:txBody>
      </p:sp>
      <p:sp>
        <p:nvSpPr>
          <p:cNvPr id="3" name="Content Placeholder 2">
            <a:extLst>
              <a:ext uri="{FF2B5EF4-FFF2-40B4-BE49-F238E27FC236}">
                <a16:creationId xmlns:a16="http://schemas.microsoft.com/office/drawing/2014/main" id="{9DA4F026-73BC-59E4-4C13-88CFDD769944}"/>
              </a:ext>
            </a:extLst>
          </p:cNvPr>
          <p:cNvSpPr>
            <a:spLocks noGrp="1"/>
          </p:cNvSpPr>
          <p:nvPr>
            <p:ph idx="1"/>
          </p:nvPr>
        </p:nvSpPr>
        <p:spPr/>
        <p:txBody>
          <a:bodyPr/>
          <a:lstStyle/>
          <a:p>
            <a:r>
              <a:rPr lang="en-US" b="0" i="0" dirty="0">
                <a:solidFill>
                  <a:srgbClr val="333333"/>
                </a:solidFill>
                <a:effectLst/>
                <a:latin typeface="Open Sans" panose="020B0606030504020204" pitchFamily="34" charset="0"/>
              </a:rPr>
              <a:t>Funnel charts are often used to represent data in different stages of a business process. </a:t>
            </a:r>
          </a:p>
          <a:p>
            <a:r>
              <a:rPr lang="en-US" b="0" i="0" dirty="0">
                <a:solidFill>
                  <a:srgbClr val="333333"/>
                </a:solidFill>
                <a:effectLst/>
                <a:latin typeface="Open Sans" panose="020B0606030504020204" pitchFamily="34" charset="0"/>
              </a:rPr>
              <a:t>It’s an important mechanism in Business Intelligence to identify potential problem areas of a process. </a:t>
            </a:r>
          </a:p>
          <a:p>
            <a:endParaRPr lang="en-IN" dirty="0"/>
          </a:p>
        </p:txBody>
      </p:sp>
    </p:spTree>
    <p:extLst>
      <p:ext uri="{BB962C8B-B14F-4D97-AF65-F5344CB8AC3E}">
        <p14:creationId xmlns:p14="http://schemas.microsoft.com/office/powerpoint/2010/main" val="4094470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77DE5-87F2-9918-7EF1-8821ADB71C68}"/>
              </a:ext>
            </a:extLst>
          </p:cNvPr>
          <p:cNvSpPr>
            <a:spLocks noGrp="1"/>
          </p:cNvSpPr>
          <p:nvPr>
            <p:ph type="title"/>
          </p:nvPr>
        </p:nvSpPr>
        <p:spPr/>
        <p:txBody>
          <a:bodyPr/>
          <a:lstStyle/>
          <a:p>
            <a:r>
              <a:rPr lang="en-IN" dirty="0"/>
              <a:t>Gant charts</a:t>
            </a:r>
          </a:p>
        </p:txBody>
      </p:sp>
      <p:sp>
        <p:nvSpPr>
          <p:cNvPr id="3" name="Content Placeholder 2">
            <a:extLst>
              <a:ext uri="{FF2B5EF4-FFF2-40B4-BE49-F238E27FC236}">
                <a16:creationId xmlns:a16="http://schemas.microsoft.com/office/drawing/2014/main" id="{D471F6C9-DFC8-AF17-1224-76E300C5DFAF}"/>
              </a:ext>
            </a:extLst>
          </p:cNvPr>
          <p:cNvSpPr>
            <a:spLocks noGrp="1"/>
          </p:cNvSpPr>
          <p:nvPr>
            <p:ph idx="1"/>
          </p:nvPr>
        </p:nvSpPr>
        <p:spPr/>
        <p:txBody>
          <a:bodyPr/>
          <a:lstStyle/>
          <a:p>
            <a:r>
              <a:rPr lang="en-US" b="0" i="0" dirty="0">
                <a:solidFill>
                  <a:srgbClr val="333333"/>
                </a:solidFill>
                <a:effectLst/>
                <a:latin typeface="Open Sans" panose="020B0606030504020204" pitchFamily="34" charset="0"/>
              </a:rPr>
              <a:t>A </a:t>
            </a:r>
            <a:r>
              <a:rPr lang="en-US" b="0" i="0" u="sng" dirty="0">
                <a:solidFill>
                  <a:srgbClr val="265CC3"/>
                </a:solidFill>
                <a:effectLst/>
                <a:latin typeface="Open Sans" panose="020B0606030504020204" pitchFamily="34" charset="0"/>
                <a:hlinkClick r:id="rId2"/>
              </a:rPr>
              <a:t>Gantt chart</a:t>
            </a:r>
            <a:r>
              <a:rPr lang="en-US" b="0" i="0" dirty="0">
                <a:solidFill>
                  <a:srgbClr val="333333"/>
                </a:solidFill>
                <a:effectLst/>
                <a:latin typeface="Open Sans" panose="020B0606030504020204" pitchFamily="34" charset="0"/>
              </a:rPr>
              <a:t> is a type of bar chart that illustrates a project schedule. </a:t>
            </a:r>
          </a:p>
          <a:p>
            <a:r>
              <a:rPr lang="en-US" b="0" i="0" dirty="0">
                <a:solidFill>
                  <a:srgbClr val="333333"/>
                </a:solidFill>
                <a:effectLst/>
                <a:latin typeface="Open Sans" panose="020B0606030504020204" pitchFamily="34" charset="0"/>
              </a:rPr>
              <a:t>The chart lists the tasks to be performed on the vertical axis, and time intervals on the horizontal axis. </a:t>
            </a:r>
          </a:p>
          <a:p>
            <a:r>
              <a:rPr lang="en-US" b="0" i="0" dirty="0">
                <a:solidFill>
                  <a:srgbClr val="333333"/>
                </a:solidFill>
                <a:effectLst/>
                <a:latin typeface="Open Sans" panose="020B0606030504020204" pitchFamily="34" charset="0"/>
              </a:rPr>
              <a:t>The width of the horizontal bars in the graph shows the duration of each activity.</a:t>
            </a:r>
          </a:p>
          <a:p>
            <a:r>
              <a:rPr lang="en-US" dirty="0"/>
              <a:t>The </a:t>
            </a:r>
            <a:r>
              <a:rPr lang="en-US" dirty="0" err="1"/>
              <a:t>px.timeline</a:t>
            </a:r>
            <a:r>
              <a:rPr lang="en-US" dirty="0"/>
              <a:t> function by default sets the X-axis to be of type=date, so it can be configured like any time-series chart.</a:t>
            </a:r>
            <a:endParaRPr lang="en-IN" dirty="0"/>
          </a:p>
        </p:txBody>
      </p:sp>
    </p:spTree>
    <p:extLst>
      <p:ext uri="{BB962C8B-B14F-4D97-AF65-F5344CB8AC3E}">
        <p14:creationId xmlns:p14="http://schemas.microsoft.com/office/powerpoint/2010/main" val="23464784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61110-369A-7BF7-F508-04BC86DC86AA}"/>
              </a:ext>
            </a:extLst>
          </p:cNvPr>
          <p:cNvSpPr>
            <a:spLocks noGrp="1"/>
          </p:cNvSpPr>
          <p:nvPr>
            <p:ph type="title"/>
          </p:nvPr>
        </p:nvSpPr>
        <p:spPr/>
        <p:txBody>
          <a:bodyPr/>
          <a:lstStyle/>
          <a:p>
            <a:r>
              <a:rPr lang="en-IN" b="0" i="0" u="none" strike="noStrike" dirty="0">
                <a:solidFill>
                  <a:srgbClr val="20293D"/>
                </a:solidFill>
                <a:effectLst/>
                <a:latin typeface="Open Sans" panose="020B0606030504020204" pitchFamily="34" charset="0"/>
              </a:rPr>
              <a:t>Deprecated Figure Factory</a:t>
            </a:r>
            <a:br>
              <a:rPr lang="en-IN" b="0" i="0" u="none" strike="noStrike" dirty="0">
                <a:solidFill>
                  <a:srgbClr val="20293D"/>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EDB1FB88-55AF-A35B-5A68-1BF93286603A}"/>
              </a:ext>
            </a:extLst>
          </p:cNvPr>
          <p:cNvSpPr>
            <a:spLocks noGrp="1"/>
          </p:cNvSpPr>
          <p:nvPr>
            <p:ph idx="1"/>
          </p:nvPr>
        </p:nvSpPr>
        <p:spPr/>
        <p:txBody>
          <a:bodyPr/>
          <a:lstStyle/>
          <a:p>
            <a:r>
              <a:rPr lang="en-IN" dirty="0"/>
              <a:t>Another package from </a:t>
            </a:r>
            <a:r>
              <a:rPr lang="en-IN" dirty="0" err="1"/>
              <a:t>plotly</a:t>
            </a:r>
            <a:r>
              <a:rPr lang="en-IN" dirty="0"/>
              <a:t> to create </a:t>
            </a:r>
            <a:r>
              <a:rPr lang="en-IN" dirty="0" err="1"/>
              <a:t>gant</a:t>
            </a:r>
            <a:r>
              <a:rPr lang="en-IN" dirty="0"/>
              <a:t> chart</a:t>
            </a:r>
          </a:p>
          <a:p>
            <a:r>
              <a:rPr lang="en-US" dirty="0"/>
              <a:t>Prior to the introduction of </a:t>
            </a:r>
            <a:r>
              <a:rPr lang="en-US" dirty="0" err="1"/>
              <a:t>plotly.express.timeline</a:t>
            </a:r>
            <a:r>
              <a:rPr lang="en-US" dirty="0"/>
              <a:t>() in version 4.9, the recommended way to make Gantt charts was to use the now-deprecated </a:t>
            </a:r>
            <a:r>
              <a:rPr lang="en-US" dirty="0" err="1"/>
              <a:t>create_gantt</a:t>
            </a:r>
            <a:r>
              <a:rPr lang="en-US" dirty="0"/>
              <a:t>() figure factory.</a:t>
            </a:r>
            <a:endParaRPr lang="en-IN" dirty="0"/>
          </a:p>
        </p:txBody>
      </p:sp>
    </p:spTree>
    <p:extLst>
      <p:ext uri="{BB962C8B-B14F-4D97-AF65-F5344CB8AC3E}">
        <p14:creationId xmlns:p14="http://schemas.microsoft.com/office/powerpoint/2010/main" val="30474951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0FB2B-1C36-C72F-75AB-955AB91EF30B}"/>
              </a:ext>
            </a:extLst>
          </p:cNvPr>
          <p:cNvSpPr>
            <a:spLocks noGrp="1"/>
          </p:cNvSpPr>
          <p:nvPr>
            <p:ph type="title"/>
          </p:nvPr>
        </p:nvSpPr>
        <p:spPr/>
        <p:txBody>
          <a:bodyPr/>
          <a:lstStyle/>
          <a:p>
            <a:r>
              <a:rPr lang="en-IN" dirty="0"/>
              <a:t>Pie Charts in Python</a:t>
            </a:r>
          </a:p>
        </p:txBody>
      </p:sp>
      <p:sp>
        <p:nvSpPr>
          <p:cNvPr id="3" name="Content Placeholder 2">
            <a:extLst>
              <a:ext uri="{FF2B5EF4-FFF2-40B4-BE49-F238E27FC236}">
                <a16:creationId xmlns:a16="http://schemas.microsoft.com/office/drawing/2014/main" id="{862425DC-5363-9A6E-41AA-4D18E5D97C58}"/>
              </a:ext>
            </a:extLst>
          </p:cNvPr>
          <p:cNvSpPr>
            <a:spLocks noGrp="1"/>
          </p:cNvSpPr>
          <p:nvPr>
            <p:ph idx="1"/>
          </p:nvPr>
        </p:nvSpPr>
        <p:spPr/>
        <p:txBody>
          <a:bodyPr/>
          <a:lstStyle/>
          <a:p>
            <a:r>
              <a:rPr lang="en-US" dirty="0"/>
              <a:t>A pie chart is a circular statistical chart, which is divided into sectors to illustrate numerical proportion.</a:t>
            </a:r>
          </a:p>
          <a:p>
            <a:endParaRPr lang="en-IN" dirty="0"/>
          </a:p>
        </p:txBody>
      </p:sp>
    </p:spTree>
    <p:extLst>
      <p:ext uri="{BB962C8B-B14F-4D97-AF65-F5344CB8AC3E}">
        <p14:creationId xmlns:p14="http://schemas.microsoft.com/office/powerpoint/2010/main" val="2154134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87F3E-D1DD-29AD-C9EE-63B6E89FF072}"/>
              </a:ext>
            </a:extLst>
          </p:cNvPr>
          <p:cNvSpPr>
            <a:spLocks noGrp="1"/>
          </p:cNvSpPr>
          <p:nvPr>
            <p:ph type="title"/>
          </p:nvPr>
        </p:nvSpPr>
        <p:spPr/>
        <p:txBody>
          <a:bodyPr/>
          <a:lstStyle/>
          <a:p>
            <a:r>
              <a:rPr lang="en-IN" dirty="0"/>
              <a:t>Sunburst Charts in Python</a:t>
            </a:r>
          </a:p>
        </p:txBody>
      </p:sp>
      <p:sp>
        <p:nvSpPr>
          <p:cNvPr id="3" name="Content Placeholder 2">
            <a:extLst>
              <a:ext uri="{FF2B5EF4-FFF2-40B4-BE49-F238E27FC236}">
                <a16:creationId xmlns:a16="http://schemas.microsoft.com/office/drawing/2014/main" id="{FAF2237F-030F-B71F-6DE2-B4343591905F}"/>
              </a:ext>
            </a:extLst>
          </p:cNvPr>
          <p:cNvSpPr>
            <a:spLocks noGrp="1"/>
          </p:cNvSpPr>
          <p:nvPr>
            <p:ph idx="1"/>
          </p:nvPr>
        </p:nvSpPr>
        <p:spPr/>
        <p:txBody>
          <a:bodyPr/>
          <a:lstStyle/>
          <a:p>
            <a:r>
              <a:rPr lang="en-US" dirty="0"/>
              <a:t>Sunburst plots visualize hierarchical data spanning outwards radially from root to leaves. </a:t>
            </a:r>
          </a:p>
          <a:p>
            <a:r>
              <a:rPr lang="en-US" dirty="0"/>
              <a:t>The root starts from the center and children are added to the outer rings.</a:t>
            </a:r>
            <a:endParaRPr lang="en-IN" dirty="0"/>
          </a:p>
        </p:txBody>
      </p:sp>
    </p:spTree>
    <p:extLst>
      <p:ext uri="{BB962C8B-B14F-4D97-AF65-F5344CB8AC3E}">
        <p14:creationId xmlns:p14="http://schemas.microsoft.com/office/powerpoint/2010/main" val="15027162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61034-FACA-A218-3DC2-3C2B030A6EDE}"/>
              </a:ext>
            </a:extLst>
          </p:cNvPr>
          <p:cNvSpPr>
            <a:spLocks noGrp="1"/>
          </p:cNvSpPr>
          <p:nvPr>
            <p:ph type="title"/>
          </p:nvPr>
        </p:nvSpPr>
        <p:spPr/>
        <p:txBody>
          <a:bodyPr/>
          <a:lstStyle/>
          <a:p>
            <a:r>
              <a:rPr lang="en-IN" dirty="0" err="1"/>
              <a:t>Treemap</a:t>
            </a:r>
            <a:r>
              <a:rPr lang="en-IN" dirty="0"/>
              <a:t> Charts in Python</a:t>
            </a:r>
          </a:p>
        </p:txBody>
      </p:sp>
      <p:sp>
        <p:nvSpPr>
          <p:cNvPr id="3" name="Content Placeholder 2">
            <a:extLst>
              <a:ext uri="{FF2B5EF4-FFF2-40B4-BE49-F238E27FC236}">
                <a16:creationId xmlns:a16="http://schemas.microsoft.com/office/drawing/2014/main" id="{40629058-EBBB-4949-9353-3A6034FE8910}"/>
              </a:ext>
            </a:extLst>
          </p:cNvPr>
          <p:cNvSpPr>
            <a:spLocks noGrp="1"/>
          </p:cNvSpPr>
          <p:nvPr>
            <p:ph idx="1"/>
          </p:nvPr>
        </p:nvSpPr>
        <p:spPr/>
        <p:txBody>
          <a:bodyPr>
            <a:normAutofit fontScale="92500" lnSpcReduction="20000"/>
          </a:bodyPr>
          <a:lstStyle/>
          <a:p>
            <a:r>
              <a:rPr lang="en-US" dirty="0" err="1"/>
              <a:t>Treemap</a:t>
            </a:r>
            <a:r>
              <a:rPr lang="en-US" dirty="0"/>
              <a:t> charts visualize hierarchical data using nested rectangles.</a:t>
            </a:r>
          </a:p>
          <a:p>
            <a:r>
              <a:rPr lang="en-US" dirty="0"/>
              <a:t> The input data format is the same as for Sunburst Charts and Icicle Charts: the hierarchy is defined by labels (names for </a:t>
            </a:r>
            <a:r>
              <a:rPr lang="en-US" dirty="0" err="1"/>
              <a:t>px.treemap</a:t>
            </a:r>
            <a:r>
              <a:rPr lang="en-US" dirty="0"/>
              <a:t>) and parents attributes. </a:t>
            </a:r>
          </a:p>
          <a:p>
            <a:r>
              <a:rPr lang="en-US" dirty="0"/>
              <a:t>B :The amount of padding (in </a:t>
            </a:r>
            <a:r>
              <a:rPr lang="en-US" dirty="0" err="1"/>
              <a:t>px</a:t>
            </a:r>
            <a:r>
              <a:rPr lang="en-US" dirty="0"/>
              <a:t>) along the bottom of the component.</a:t>
            </a:r>
          </a:p>
          <a:p>
            <a:endParaRPr lang="en-US" dirty="0"/>
          </a:p>
          <a:p>
            <a:r>
              <a:rPr lang="en-US" dirty="0"/>
              <a:t>L :The amount of padding (in </a:t>
            </a:r>
            <a:r>
              <a:rPr lang="en-US" dirty="0" err="1"/>
              <a:t>px</a:t>
            </a:r>
            <a:r>
              <a:rPr lang="en-US" dirty="0"/>
              <a:t>) on the left side of the component.</a:t>
            </a:r>
          </a:p>
          <a:p>
            <a:endParaRPr lang="en-US" dirty="0"/>
          </a:p>
          <a:p>
            <a:r>
              <a:rPr lang="en-US" dirty="0"/>
              <a:t>R:The amount of padding (in </a:t>
            </a:r>
            <a:r>
              <a:rPr lang="en-US" dirty="0" err="1"/>
              <a:t>px</a:t>
            </a:r>
            <a:r>
              <a:rPr lang="en-US" dirty="0"/>
              <a:t>) on the right side of the component.</a:t>
            </a:r>
          </a:p>
          <a:p>
            <a:endParaRPr lang="en-US" dirty="0"/>
          </a:p>
          <a:p>
            <a:r>
              <a:rPr lang="en-US" dirty="0"/>
              <a:t>T:The amount of padding (in </a:t>
            </a:r>
            <a:r>
              <a:rPr lang="en-US" dirty="0" err="1"/>
              <a:t>px</a:t>
            </a:r>
            <a:r>
              <a:rPr lang="en-US" dirty="0"/>
              <a:t>) along the top of the component.</a:t>
            </a:r>
          </a:p>
        </p:txBody>
      </p:sp>
    </p:spTree>
    <p:extLst>
      <p:ext uri="{BB962C8B-B14F-4D97-AF65-F5344CB8AC3E}">
        <p14:creationId xmlns:p14="http://schemas.microsoft.com/office/powerpoint/2010/main" val="779467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2F89B-C347-864A-2C52-FB38D4CA70F2}"/>
              </a:ext>
            </a:extLst>
          </p:cNvPr>
          <p:cNvSpPr>
            <a:spLocks noGrp="1"/>
          </p:cNvSpPr>
          <p:nvPr>
            <p:ph type="title"/>
          </p:nvPr>
        </p:nvSpPr>
        <p:spPr/>
        <p:txBody>
          <a:bodyPr/>
          <a:lstStyle/>
          <a:p>
            <a:r>
              <a:rPr lang="en-IN" dirty="0"/>
              <a:t>Icicle Charts in Python</a:t>
            </a:r>
          </a:p>
        </p:txBody>
      </p:sp>
      <p:sp>
        <p:nvSpPr>
          <p:cNvPr id="3" name="Content Placeholder 2">
            <a:extLst>
              <a:ext uri="{FF2B5EF4-FFF2-40B4-BE49-F238E27FC236}">
                <a16:creationId xmlns:a16="http://schemas.microsoft.com/office/drawing/2014/main" id="{BC04AEA4-B0AD-8C9C-D524-A634880F107D}"/>
              </a:ext>
            </a:extLst>
          </p:cNvPr>
          <p:cNvSpPr>
            <a:spLocks noGrp="1"/>
          </p:cNvSpPr>
          <p:nvPr>
            <p:ph idx="1"/>
          </p:nvPr>
        </p:nvSpPr>
        <p:spPr/>
        <p:txBody>
          <a:bodyPr/>
          <a:lstStyle/>
          <a:p>
            <a:r>
              <a:rPr lang="en-US" dirty="0"/>
              <a:t>Icicle charts visualize hierarchical data using rectangular sectors that cascade from root to leaves in one of four directions: up, down, left, or right. </a:t>
            </a:r>
            <a:endParaRPr lang="en-IN" dirty="0"/>
          </a:p>
        </p:txBody>
      </p:sp>
    </p:spTree>
    <p:extLst>
      <p:ext uri="{BB962C8B-B14F-4D97-AF65-F5344CB8AC3E}">
        <p14:creationId xmlns:p14="http://schemas.microsoft.com/office/powerpoint/2010/main" val="2512966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3148D-E185-0DA1-FA38-62745FF58BA4}"/>
              </a:ext>
            </a:extLst>
          </p:cNvPr>
          <p:cNvSpPr>
            <a:spLocks noGrp="1"/>
          </p:cNvSpPr>
          <p:nvPr>
            <p:ph type="title"/>
          </p:nvPr>
        </p:nvSpPr>
        <p:spPr/>
        <p:txBody>
          <a:bodyPr/>
          <a:lstStyle/>
          <a:p>
            <a:r>
              <a:rPr lang="en-IN" dirty="0" err="1"/>
              <a:t>Plotly</a:t>
            </a:r>
            <a:endParaRPr lang="en-IN" dirty="0"/>
          </a:p>
        </p:txBody>
      </p:sp>
      <p:sp>
        <p:nvSpPr>
          <p:cNvPr id="3" name="Content Placeholder 2">
            <a:extLst>
              <a:ext uri="{FF2B5EF4-FFF2-40B4-BE49-F238E27FC236}">
                <a16:creationId xmlns:a16="http://schemas.microsoft.com/office/drawing/2014/main" id="{AF34A86A-F8D7-DDBE-1FCE-66C3CD53B6E8}"/>
              </a:ext>
            </a:extLst>
          </p:cNvPr>
          <p:cNvSpPr>
            <a:spLocks noGrp="1"/>
          </p:cNvSpPr>
          <p:nvPr>
            <p:ph idx="1"/>
          </p:nvPr>
        </p:nvSpPr>
        <p:spPr/>
        <p:txBody>
          <a:bodyPr/>
          <a:lstStyle/>
          <a:p>
            <a:r>
              <a:rPr lang="en-US" dirty="0"/>
              <a:t>The </a:t>
            </a:r>
            <a:r>
              <a:rPr lang="en-US" dirty="0" err="1"/>
              <a:t>plotly.express</a:t>
            </a:r>
            <a:r>
              <a:rPr lang="en-US" dirty="0"/>
              <a:t> module (usually imported as </a:t>
            </a:r>
            <a:r>
              <a:rPr lang="en-US" dirty="0" err="1"/>
              <a:t>px</a:t>
            </a:r>
            <a:r>
              <a:rPr lang="en-US" dirty="0"/>
              <a:t>) contains functions that can create entire figures at once, and is referred to as </a:t>
            </a:r>
            <a:r>
              <a:rPr lang="en-US" dirty="0" err="1"/>
              <a:t>Plotly</a:t>
            </a:r>
            <a:r>
              <a:rPr lang="en-US" dirty="0"/>
              <a:t> Express or PX. </a:t>
            </a:r>
          </a:p>
          <a:p>
            <a:r>
              <a:rPr lang="en-US" dirty="0" err="1"/>
              <a:t>Plotly</a:t>
            </a:r>
            <a:r>
              <a:rPr lang="en-US" dirty="0"/>
              <a:t> Express is a built-in part of the </a:t>
            </a:r>
            <a:r>
              <a:rPr lang="en-US" dirty="0" err="1"/>
              <a:t>plotly</a:t>
            </a:r>
            <a:r>
              <a:rPr lang="en-US" dirty="0"/>
              <a:t> library, and is the recommended starting point for creating most common figures.</a:t>
            </a:r>
          </a:p>
          <a:p>
            <a:r>
              <a:rPr lang="en-US" dirty="0"/>
              <a:t> </a:t>
            </a:r>
            <a:r>
              <a:rPr lang="en-US" dirty="0" err="1"/>
              <a:t>Plotly</a:t>
            </a:r>
            <a:r>
              <a:rPr lang="en-US" dirty="0"/>
              <a:t> Express provides more than 30 functions for creating different types of figures.</a:t>
            </a:r>
            <a:endParaRPr lang="en-IN" dirty="0"/>
          </a:p>
        </p:txBody>
      </p:sp>
    </p:spTree>
    <p:extLst>
      <p:ext uri="{BB962C8B-B14F-4D97-AF65-F5344CB8AC3E}">
        <p14:creationId xmlns:p14="http://schemas.microsoft.com/office/powerpoint/2010/main" val="27885444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8A69E-8176-6673-8B5E-5EF0E94EDDCA}"/>
              </a:ext>
            </a:extLst>
          </p:cNvPr>
          <p:cNvSpPr>
            <a:spLocks noGrp="1"/>
          </p:cNvSpPr>
          <p:nvPr>
            <p:ph type="title"/>
          </p:nvPr>
        </p:nvSpPr>
        <p:spPr/>
        <p:txBody>
          <a:bodyPr/>
          <a:lstStyle/>
          <a:p>
            <a:r>
              <a:rPr lang="en-IN" dirty="0"/>
              <a:t>Histograms in Python</a:t>
            </a:r>
          </a:p>
        </p:txBody>
      </p:sp>
      <p:sp>
        <p:nvSpPr>
          <p:cNvPr id="3" name="Content Placeholder 2">
            <a:extLst>
              <a:ext uri="{FF2B5EF4-FFF2-40B4-BE49-F238E27FC236}">
                <a16:creationId xmlns:a16="http://schemas.microsoft.com/office/drawing/2014/main" id="{3BBFDB69-3361-3DAF-5791-38360585006C}"/>
              </a:ext>
            </a:extLst>
          </p:cNvPr>
          <p:cNvSpPr>
            <a:spLocks noGrp="1"/>
          </p:cNvSpPr>
          <p:nvPr>
            <p:ph idx="1"/>
          </p:nvPr>
        </p:nvSpPr>
        <p:spPr/>
        <p:txBody>
          <a:bodyPr/>
          <a:lstStyle/>
          <a:p>
            <a:r>
              <a:rPr lang="en-US" dirty="0"/>
              <a:t>histogram is representation of the distribution of numerical data, where the data are binned and the count for each bin is represented. </a:t>
            </a:r>
          </a:p>
          <a:p>
            <a:r>
              <a:rPr lang="en-US" dirty="0"/>
              <a:t>histogram is an aggregated bar chart, with several possible aggregation functions (e.g. sum, average, count...) which can be used to visualize data on categorical and date axes as well as linear axes.</a:t>
            </a:r>
            <a:endParaRPr lang="en-IN" dirty="0"/>
          </a:p>
        </p:txBody>
      </p:sp>
    </p:spTree>
    <p:extLst>
      <p:ext uri="{BB962C8B-B14F-4D97-AF65-F5344CB8AC3E}">
        <p14:creationId xmlns:p14="http://schemas.microsoft.com/office/powerpoint/2010/main" val="35640056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1A66A-8461-CE1B-348A-E432AE0E93B6}"/>
              </a:ext>
            </a:extLst>
          </p:cNvPr>
          <p:cNvSpPr>
            <a:spLocks noGrp="1"/>
          </p:cNvSpPr>
          <p:nvPr>
            <p:ph type="title"/>
          </p:nvPr>
        </p:nvSpPr>
        <p:spPr/>
        <p:txBody>
          <a:bodyPr/>
          <a:lstStyle/>
          <a:p>
            <a:r>
              <a:rPr lang="en-IN" dirty="0"/>
              <a:t>Box Plots in Python</a:t>
            </a:r>
          </a:p>
        </p:txBody>
      </p:sp>
      <p:sp>
        <p:nvSpPr>
          <p:cNvPr id="3" name="Content Placeholder 2">
            <a:extLst>
              <a:ext uri="{FF2B5EF4-FFF2-40B4-BE49-F238E27FC236}">
                <a16:creationId xmlns:a16="http://schemas.microsoft.com/office/drawing/2014/main" id="{AF0ACEAF-B4F9-9CBB-35C5-49E4D9EEC6A5}"/>
              </a:ext>
            </a:extLst>
          </p:cNvPr>
          <p:cNvSpPr>
            <a:spLocks noGrp="1"/>
          </p:cNvSpPr>
          <p:nvPr>
            <p:ph idx="1"/>
          </p:nvPr>
        </p:nvSpPr>
        <p:spPr/>
        <p:txBody>
          <a:bodyPr/>
          <a:lstStyle/>
          <a:p>
            <a:r>
              <a:rPr lang="en-US" dirty="0"/>
              <a:t>A box plot is a statistical representation of the distribution of a variable through its quartiles.</a:t>
            </a:r>
          </a:p>
          <a:p>
            <a:r>
              <a:rPr lang="en-US" dirty="0"/>
              <a:t> The ends of the box represent the lower and upper quartiles, while the median (second quartile) is marked by a line inside the box. </a:t>
            </a:r>
            <a:endParaRPr lang="en-IN" dirty="0"/>
          </a:p>
        </p:txBody>
      </p:sp>
    </p:spTree>
    <p:extLst>
      <p:ext uri="{BB962C8B-B14F-4D97-AF65-F5344CB8AC3E}">
        <p14:creationId xmlns:p14="http://schemas.microsoft.com/office/powerpoint/2010/main" val="27841950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5B48E-B20A-46B6-CBC5-7CE0833FC9B3}"/>
              </a:ext>
            </a:extLst>
          </p:cNvPr>
          <p:cNvSpPr>
            <a:spLocks noGrp="1"/>
          </p:cNvSpPr>
          <p:nvPr>
            <p:ph type="title"/>
          </p:nvPr>
        </p:nvSpPr>
        <p:spPr/>
        <p:txBody>
          <a:bodyPr/>
          <a:lstStyle/>
          <a:p>
            <a:r>
              <a:rPr lang="en-IN" dirty="0"/>
              <a:t>Violin Plots in Python</a:t>
            </a:r>
          </a:p>
        </p:txBody>
      </p:sp>
      <p:sp>
        <p:nvSpPr>
          <p:cNvPr id="3" name="Content Placeholder 2">
            <a:extLst>
              <a:ext uri="{FF2B5EF4-FFF2-40B4-BE49-F238E27FC236}">
                <a16:creationId xmlns:a16="http://schemas.microsoft.com/office/drawing/2014/main" id="{40CEBB5B-5B7E-4B33-E33D-4D35F9B70922}"/>
              </a:ext>
            </a:extLst>
          </p:cNvPr>
          <p:cNvSpPr>
            <a:spLocks noGrp="1"/>
          </p:cNvSpPr>
          <p:nvPr>
            <p:ph idx="1"/>
          </p:nvPr>
        </p:nvSpPr>
        <p:spPr/>
        <p:txBody>
          <a:bodyPr/>
          <a:lstStyle/>
          <a:p>
            <a:r>
              <a:rPr lang="en-US" dirty="0"/>
              <a:t>A violin plot is a statistical representation of numerical data. It is similar to a box plot, with the addition of a rotated kernel density plot on each side.</a:t>
            </a:r>
            <a:endParaRPr lang="en-IN" dirty="0"/>
          </a:p>
        </p:txBody>
      </p:sp>
    </p:spTree>
    <p:extLst>
      <p:ext uri="{BB962C8B-B14F-4D97-AF65-F5344CB8AC3E}">
        <p14:creationId xmlns:p14="http://schemas.microsoft.com/office/powerpoint/2010/main" val="3756225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65BF9-2273-0625-6E8C-AD1261280480}"/>
              </a:ext>
            </a:extLst>
          </p:cNvPr>
          <p:cNvSpPr>
            <a:spLocks noGrp="1"/>
          </p:cNvSpPr>
          <p:nvPr>
            <p:ph type="title"/>
          </p:nvPr>
        </p:nvSpPr>
        <p:spPr/>
        <p:txBody>
          <a:bodyPr/>
          <a:lstStyle/>
          <a:p>
            <a:r>
              <a:rPr lang="en-IN" dirty="0"/>
              <a:t>Strip Charts in Python</a:t>
            </a:r>
          </a:p>
        </p:txBody>
      </p:sp>
      <p:sp>
        <p:nvSpPr>
          <p:cNvPr id="3" name="Content Placeholder 2">
            <a:extLst>
              <a:ext uri="{FF2B5EF4-FFF2-40B4-BE49-F238E27FC236}">
                <a16:creationId xmlns:a16="http://schemas.microsoft.com/office/drawing/2014/main" id="{07EEB07C-7979-6AF8-2DB7-5953E680CE01}"/>
              </a:ext>
            </a:extLst>
          </p:cNvPr>
          <p:cNvSpPr>
            <a:spLocks noGrp="1"/>
          </p:cNvSpPr>
          <p:nvPr>
            <p:ph idx="1"/>
          </p:nvPr>
        </p:nvSpPr>
        <p:spPr/>
        <p:txBody>
          <a:bodyPr/>
          <a:lstStyle/>
          <a:p>
            <a:r>
              <a:rPr lang="en-US" dirty="0"/>
              <a:t>Strip charts are like 1-dimensional jittered scatter plots.</a:t>
            </a:r>
            <a:endParaRPr lang="en-IN" dirty="0"/>
          </a:p>
        </p:txBody>
      </p:sp>
    </p:spTree>
    <p:extLst>
      <p:ext uri="{BB962C8B-B14F-4D97-AF65-F5344CB8AC3E}">
        <p14:creationId xmlns:p14="http://schemas.microsoft.com/office/powerpoint/2010/main" val="29575817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40230-FCD9-2FEF-301C-710466D1198F}"/>
              </a:ext>
            </a:extLst>
          </p:cNvPr>
          <p:cNvSpPr>
            <a:spLocks noGrp="1"/>
          </p:cNvSpPr>
          <p:nvPr>
            <p:ph type="title"/>
          </p:nvPr>
        </p:nvSpPr>
        <p:spPr/>
        <p:txBody>
          <a:bodyPr/>
          <a:lstStyle/>
          <a:p>
            <a:r>
              <a:rPr lang="en-IN" dirty="0"/>
              <a:t>Empirical Cumulative Distribution Plots</a:t>
            </a:r>
          </a:p>
        </p:txBody>
      </p:sp>
      <p:sp>
        <p:nvSpPr>
          <p:cNvPr id="3" name="Content Placeholder 2">
            <a:extLst>
              <a:ext uri="{FF2B5EF4-FFF2-40B4-BE49-F238E27FC236}">
                <a16:creationId xmlns:a16="http://schemas.microsoft.com/office/drawing/2014/main" id="{3272D627-AB28-070F-2D40-65986CE641AF}"/>
              </a:ext>
            </a:extLst>
          </p:cNvPr>
          <p:cNvSpPr>
            <a:spLocks noGrp="1"/>
          </p:cNvSpPr>
          <p:nvPr>
            <p:ph idx="1"/>
          </p:nvPr>
        </p:nvSpPr>
        <p:spPr/>
        <p:txBody>
          <a:bodyPr/>
          <a:lstStyle/>
          <a:p>
            <a:r>
              <a:rPr lang="en-US" dirty="0"/>
              <a:t>Empirical cumulative distribution function plots are a way to visualize the distribution of a variable, and </a:t>
            </a:r>
            <a:r>
              <a:rPr lang="en-US" dirty="0" err="1"/>
              <a:t>Plotly</a:t>
            </a:r>
            <a:r>
              <a:rPr lang="en-US" dirty="0"/>
              <a:t> Express has a built-in function, </a:t>
            </a:r>
            <a:r>
              <a:rPr lang="en-US" dirty="0" err="1"/>
              <a:t>px.ecdf</a:t>
            </a:r>
            <a:r>
              <a:rPr lang="en-US" dirty="0"/>
              <a:t>() to generate such plots. </a:t>
            </a:r>
          </a:p>
          <a:p>
            <a:r>
              <a:rPr lang="en-US" dirty="0" err="1"/>
              <a:t>Plotly</a:t>
            </a:r>
            <a:r>
              <a:rPr lang="en-US" dirty="0"/>
              <a:t> Express is the easy-to-use, high-level interface to </a:t>
            </a:r>
            <a:r>
              <a:rPr lang="en-US" dirty="0" err="1"/>
              <a:t>Plotly</a:t>
            </a:r>
            <a:r>
              <a:rPr lang="en-US" dirty="0"/>
              <a:t>, which operates on a variety of types of data and produces easy-to-style figures.</a:t>
            </a:r>
            <a:endParaRPr lang="en-IN" dirty="0"/>
          </a:p>
        </p:txBody>
      </p:sp>
    </p:spTree>
    <p:extLst>
      <p:ext uri="{BB962C8B-B14F-4D97-AF65-F5344CB8AC3E}">
        <p14:creationId xmlns:p14="http://schemas.microsoft.com/office/powerpoint/2010/main" val="2558230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44F3D-3192-7C9D-FDFA-E2641F0FB0D1}"/>
              </a:ext>
            </a:extLst>
          </p:cNvPr>
          <p:cNvSpPr>
            <a:spLocks noGrp="1"/>
          </p:cNvSpPr>
          <p:nvPr>
            <p:ph type="title"/>
          </p:nvPr>
        </p:nvSpPr>
        <p:spPr/>
        <p:txBody>
          <a:bodyPr/>
          <a:lstStyle/>
          <a:p>
            <a:r>
              <a:rPr lang="en-IN" b="0" i="0" dirty="0">
                <a:solidFill>
                  <a:srgbClr val="20293D"/>
                </a:solidFill>
                <a:effectLst/>
                <a:latin typeface="Open Sans" panose="020B0606030504020204" pitchFamily="34" charset="0"/>
              </a:rPr>
              <a:t>2D Histograms in Python</a:t>
            </a:r>
            <a:br>
              <a:rPr lang="en-IN" b="0" i="0" dirty="0">
                <a:solidFill>
                  <a:srgbClr val="20293D"/>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B2A87746-220D-2FAA-C785-B5A14E873A7B}"/>
              </a:ext>
            </a:extLst>
          </p:cNvPr>
          <p:cNvSpPr>
            <a:spLocks noGrp="1"/>
          </p:cNvSpPr>
          <p:nvPr>
            <p:ph idx="1"/>
          </p:nvPr>
        </p:nvSpPr>
        <p:spPr/>
        <p:txBody>
          <a:bodyPr/>
          <a:lstStyle/>
          <a:p>
            <a:r>
              <a:rPr lang="en-US" dirty="0"/>
              <a:t>A 2D histogram, also known as a density heatmap, is the 2-dimensional generalization of a histogram which resembles a heatmap but is computed by grouping a set of points specified by their x and y coordinates into bins, and applying an aggregation function such as count or sum (if z is provided) to compute the color of the tile representing the bin.</a:t>
            </a:r>
            <a:endParaRPr lang="en-IN" dirty="0"/>
          </a:p>
        </p:txBody>
      </p:sp>
    </p:spTree>
    <p:extLst>
      <p:ext uri="{BB962C8B-B14F-4D97-AF65-F5344CB8AC3E}">
        <p14:creationId xmlns:p14="http://schemas.microsoft.com/office/powerpoint/2010/main" val="11459545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BEF79-F876-E17D-5B66-4067AD6EFDFC}"/>
              </a:ext>
            </a:extLst>
          </p:cNvPr>
          <p:cNvSpPr>
            <a:spLocks noGrp="1"/>
          </p:cNvSpPr>
          <p:nvPr>
            <p:ph type="title"/>
          </p:nvPr>
        </p:nvSpPr>
        <p:spPr/>
        <p:txBody>
          <a:bodyPr/>
          <a:lstStyle/>
          <a:p>
            <a:r>
              <a:rPr lang="en-IN" dirty="0"/>
              <a:t>3D Line Plots</a:t>
            </a:r>
          </a:p>
        </p:txBody>
      </p:sp>
      <p:sp>
        <p:nvSpPr>
          <p:cNvPr id="3" name="Content Placeholder 2">
            <a:extLst>
              <a:ext uri="{FF2B5EF4-FFF2-40B4-BE49-F238E27FC236}">
                <a16:creationId xmlns:a16="http://schemas.microsoft.com/office/drawing/2014/main" id="{D3F61447-33CE-70C3-40DB-3C6620E28FF2}"/>
              </a:ext>
            </a:extLst>
          </p:cNvPr>
          <p:cNvSpPr>
            <a:spLocks noGrp="1"/>
          </p:cNvSpPr>
          <p:nvPr>
            <p:ph idx="1"/>
          </p:nvPr>
        </p:nvSpPr>
        <p:spPr/>
        <p:txBody>
          <a:bodyPr/>
          <a:lstStyle/>
          <a:p>
            <a:r>
              <a:rPr lang="en-US" dirty="0"/>
              <a:t>With px.line_3d each data position is represented as a vertex  (which location is given by the x, y and z columns) of a polyline mark in 3D space.</a:t>
            </a:r>
            <a:endParaRPr lang="en-IN" dirty="0"/>
          </a:p>
        </p:txBody>
      </p:sp>
    </p:spTree>
    <p:extLst>
      <p:ext uri="{BB962C8B-B14F-4D97-AF65-F5344CB8AC3E}">
        <p14:creationId xmlns:p14="http://schemas.microsoft.com/office/powerpoint/2010/main" val="12602596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A9C88-C7A3-F07F-7014-60CF310D9F31}"/>
              </a:ext>
            </a:extLst>
          </p:cNvPr>
          <p:cNvSpPr>
            <a:spLocks noGrp="1"/>
          </p:cNvSpPr>
          <p:nvPr>
            <p:ph type="title"/>
          </p:nvPr>
        </p:nvSpPr>
        <p:spPr/>
        <p:txBody>
          <a:bodyPr/>
          <a:lstStyle/>
          <a:p>
            <a:r>
              <a:rPr lang="en-IN" dirty="0"/>
              <a:t>Title maps</a:t>
            </a:r>
          </a:p>
        </p:txBody>
      </p:sp>
      <p:sp>
        <p:nvSpPr>
          <p:cNvPr id="3" name="Content Placeholder 2">
            <a:extLst>
              <a:ext uri="{FF2B5EF4-FFF2-40B4-BE49-F238E27FC236}">
                <a16:creationId xmlns:a16="http://schemas.microsoft.com/office/drawing/2014/main" id="{304D0E0C-0B0D-F294-7026-7DC700098E74}"/>
              </a:ext>
            </a:extLst>
          </p:cNvPr>
          <p:cNvSpPr>
            <a:spLocks noGrp="1"/>
          </p:cNvSpPr>
          <p:nvPr>
            <p:ph idx="1"/>
          </p:nvPr>
        </p:nvSpPr>
        <p:spPr/>
        <p:txBody>
          <a:bodyPr/>
          <a:lstStyle/>
          <a:p>
            <a:r>
              <a:rPr lang="en-US" b="1" i="0" dirty="0" err="1">
                <a:solidFill>
                  <a:srgbClr val="333333"/>
                </a:solidFill>
                <a:effectLst/>
                <a:latin typeface="Open Sans" panose="020B0606030504020204" pitchFamily="34" charset="0"/>
              </a:rPr>
              <a:t>Mapbox</a:t>
            </a:r>
            <a:r>
              <a:rPr lang="en-US" b="1" i="0" dirty="0">
                <a:solidFill>
                  <a:srgbClr val="333333"/>
                </a:solidFill>
                <a:effectLst/>
                <a:latin typeface="Open Sans" panose="020B0606030504020204" pitchFamily="34" charset="0"/>
              </a:rPr>
              <a:t> maps</a:t>
            </a:r>
            <a:r>
              <a:rPr lang="en-US" b="0" i="0" dirty="0">
                <a:solidFill>
                  <a:srgbClr val="333333"/>
                </a:solidFill>
                <a:effectLst/>
                <a:latin typeface="Open Sans" panose="020B0606030504020204" pitchFamily="34" charset="0"/>
              </a:rPr>
              <a:t> are </a:t>
            </a:r>
            <a:r>
              <a:rPr lang="en-US" b="0" i="0" u="sng" dirty="0">
                <a:solidFill>
                  <a:srgbClr val="265CC3"/>
                </a:solidFill>
                <a:effectLst/>
                <a:latin typeface="Open Sans" panose="020B0606030504020204" pitchFamily="34" charset="0"/>
                <a:hlinkClick r:id="rId2"/>
              </a:rPr>
              <a:t>tile-based maps</a:t>
            </a:r>
            <a:r>
              <a:rPr lang="en-US" b="0" i="0" dirty="0">
                <a:solidFill>
                  <a:srgbClr val="333333"/>
                </a:solidFill>
                <a:effectLst/>
                <a:latin typeface="Open Sans" panose="020B0606030504020204" pitchFamily="34" charset="0"/>
              </a:rPr>
              <a:t>.</a:t>
            </a:r>
            <a:endParaRPr lang="en-US" dirty="0"/>
          </a:p>
          <a:p>
            <a:r>
              <a:rPr lang="en-US" dirty="0"/>
              <a:t>To draw a line on your map, you either can use </a:t>
            </a:r>
            <a:r>
              <a:rPr lang="en-US" dirty="0" err="1"/>
              <a:t>px.line_mapbox</a:t>
            </a:r>
            <a:r>
              <a:rPr lang="en-US" dirty="0"/>
              <a:t>() in </a:t>
            </a:r>
            <a:r>
              <a:rPr lang="en-US" dirty="0" err="1"/>
              <a:t>Plotly</a:t>
            </a:r>
            <a:r>
              <a:rPr lang="en-US" dirty="0"/>
              <a:t> Express.</a:t>
            </a:r>
          </a:p>
          <a:p>
            <a:r>
              <a:rPr lang="en-IN" dirty="0" err="1"/>
              <a:t>line_mapbox</a:t>
            </a:r>
            <a:r>
              <a:rPr lang="en-IN" dirty="0"/>
              <a:t>(</a:t>
            </a:r>
            <a:r>
              <a:rPr lang="en-IN" dirty="0" err="1"/>
              <a:t>data_frame</a:t>
            </a:r>
            <a:r>
              <a:rPr lang="en-IN" dirty="0"/>
              <a:t>=None, </a:t>
            </a:r>
            <a:r>
              <a:rPr lang="en-IN" dirty="0" err="1"/>
              <a:t>lat</a:t>
            </a:r>
            <a:r>
              <a:rPr lang="en-IN" dirty="0"/>
              <a:t>=None, </a:t>
            </a:r>
            <a:r>
              <a:rPr lang="en-IN" dirty="0" err="1"/>
              <a:t>lon</a:t>
            </a:r>
            <a:r>
              <a:rPr lang="en-IN" dirty="0"/>
              <a:t>=None, </a:t>
            </a:r>
            <a:r>
              <a:rPr lang="en-IN" dirty="0" err="1"/>
              <a:t>color</a:t>
            </a:r>
            <a:r>
              <a:rPr lang="en-IN" dirty="0"/>
              <a:t>=None, text=None, </a:t>
            </a:r>
            <a:r>
              <a:rPr lang="en-IN" dirty="0" err="1"/>
              <a:t>hover_name</a:t>
            </a:r>
            <a:r>
              <a:rPr lang="en-IN" dirty="0"/>
              <a:t>=None, </a:t>
            </a:r>
            <a:r>
              <a:rPr lang="en-IN" dirty="0" err="1"/>
              <a:t>hover_data</a:t>
            </a:r>
            <a:r>
              <a:rPr lang="en-IN" dirty="0"/>
              <a:t>=None, </a:t>
            </a:r>
            <a:r>
              <a:rPr lang="en-IN" dirty="0" err="1"/>
              <a:t>custom_data</a:t>
            </a:r>
            <a:r>
              <a:rPr lang="en-IN" dirty="0"/>
              <a:t>=None, </a:t>
            </a:r>
            <a:r>
              <a:rPr lang="en-IN" dirty="0" err="1"/>
              <a:t>line_group</a:t>
            </a:r>
            <a:r>
              <a:rPr lang="en-IN" dirty="0"/>
              <a:t>=None, </a:t>
            </a:r>
            <a:r>
              <a:rPr lang="en-IN" dirty="0" err="1"/>
              <a:t>animation_frame</a:t>
            </a:r>
            <a:r>
              <a:rPr lang="en-IN" dirty="0"/>
              <a:t>=None, </a:t>
            </a:r>
            <a:r>
              <a:rPr lang="en-IN" dirty="0" err="1"/>
              <a:t>animation_group</a:t>
            </a:r>
            <a:r>
              <a:rPr lang="en-IN" dirty="0"/>
              <a:t>=None, </a:t>
            </a:r>
            <a:r>
              <a:rPr lang="en-IN" dirty="0" err="1"/>
              <a:t>category_orders</a:t>
            </a:r>
            <a:r>
              <a:rPr lang="en-IN" dirty="0"/>
              <a:t>=None, labels=None, </a:t>
            </a:r>
            <a:r>
              <a:rPr lang="en-IN" dirty="0" err="1"/>
              <a:t>color_discrete_sequence</a:t>
            </a:r>
            <a:r>
              <a:rPr lang="en-IN" dirty="0"/>
              <a:t>=None, </a:t>
            </a:r>
            <a:r>
              <a:rPr lang="en-IN" dirty="0" err="1"/>
              <a:t>color_discrete_map</a:t>
            </a:r>
            <a:r>
              <a:rPr lang="en-IN" dirty="0"/>
              <a:t>=None, zoom=8, </a:t>
            </a:r>
            <a:r>
              <a:rPr lang="en-IN" dirty="0" err="1"/>
              <a:t>center</a:t>
            </a:r>
            <a:r>
              <a:rPr lang="en-IN" dirty="0"/>
              <a:t>=None, </a:t>
            </a:r>
            <a:r>
              <a:rPr lang="en-IN" dirty="0" err="1"/>
              <a:t>mapbox_style</a:t>
            </a:r>
            <a:r>
              <a:rPr lang="en-IN" dirty="0"/>
              <a:t>=None, title=None, template=None, width=None, height=None)</a:t>
            </a:r>
          </a:p>
        </p:txBody>
      </p:sp>
    </p:spTree>
    <p:extLst>
      <p:ext uri="{BB962C8B-B14F-4D97-AF65-F5344CB8AC3E}">
        <p14:creationId xmlns:p14="http://schemas.microsoft.com/office/powerpoint/2010/main" val="22426684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B9992-62D4-2DE8-64E7-B1071E8C7498}"/>
              </a:ext>
            </a:extLst>
          </p:cNvPr>
          <p:cNvSpPr>
            <a:spLocks noGrp="1"/>
          </p:cNvSpPr>
          <p:nvPr>
            <p:ph type="title"/>
          </p:nvPr>
        </p:nvSpPr>
        <p:spPr/>
        <p:txBody>
          <a:bodyPr/>
          <a:lstStyle/>
          <a:p>
            <a:r>
              <a:rPr lang="en-IN" dirty="0"/>
              <a:t>Outline maps</a:t>
            </a:r>
          </a:p>
        </p:txBody>
      </p:sp>
      <p:sp>
        <p:nvSpPr>
          <p:cNvPr id="3" name="Content Placeholder 2">
            <a:extLst>
              <a:ext uri="{FF2B5EF4-FFF2-40B4-BE49-F238E27FC236}">
                <a16:creationId xmlns:a16="http://schemas.microsoft.com/office/drawing/2014/main" id="{C95A3ECA-1F49-F517-4F44-A8FD8BE06885}"/>
              </a:ext>
            </a:extLst>
          </p:cNvPr>
          <p:cNvSpPr>
            <a:spLocks noGrp="1"/>
          </p:cNvSpPr>
          <p:nvPr>
            <p:ph idx="1"/>
          </p:nvPr>
        </p:nvSpPr>
        <p:spPr/>
        <p:txBody>
          <a:bodyPr>
            <a:normAutofit fontScale="92500" lnSpcReduction="20000"/>
          </a:bodyPr>
          <a:lstStyle/>
          <a:p>
            <a:endParaRPr lang="en-IN" dirty="0"/>
          </a:p>
          <a:p>
            <a:r>
              <a:rPr lang="en-US" dirty="0" err="1"/>
              <a:t>line_geo</a:t>
            </a:r>
            <a:r>
              <a:rPr lang="en-US" dirty="0"/>
              <a:t>(</a:t>
            </a:r>
            <a:r>
              <a:rPr lang="en-US" dirty="0" err="1"/>
              <a:t>data_frame</a:t>
            </a:r>
            <a:r>
              <a:rPr lang="en-US" dirty="0"/>
              <a:t>=None, </a:t>
            </a:r>
            <a:r>
              <a:rPr lang="en-US" dirty="0" err="1"/>
              <a:t>lat</a:t>
            </a:r>
            <a:r>
              <a:rPr lang="en-US" dirty="0"/>
              <a:t>=None, </a:t>
            </a:r>
            <a:r>
              <a:rPr lang="en-US" dirty="0" err="1"/>
              <a:t>lon</a:t>
            </a:r>
            <a:r>
              <a:rPr lang="en-US" dirty="0"/>
              <a:t>=None, locations=None, </a:t>
            </a:r>
            <a:r>
              <a:rPr lang="en-US" dirty="0" err="1"/>
              <a:t>locationmode</a:t>
            </a:r>
            <a:r>
              <a:rPr lang="en-US" dirty="0"/>
              <a:t>=None, </a:t>
            </a:r>
            <a:r>
              <a:rPr lang="en-US" dirty="0" err="1"/>
              <a:t>geojson</a:t>
            </a:r>
            <a:r>
              <a:rPr lang="en-US" dirty="0"/>
              <a:t>=None, </a:t>
            </a:r>
            <a:r>
              <a:rPr lang="en-US" dirty="0" err="1"/>
              <a:t>featureidkey</a:t>
            </a:r>
            <a:r>
              <a:rPr lang="en-US" dirty="0"/>
              <a:t>=None, color=None, </a:t>
            </a:r>
            <a:r>
              <a:rPr lang="en-US" dirty="0" err="1"/>
              <a:t>line_dash</a:t>
            </a:r>
            <a:r>
              <a:rPr lang="en-US" dirty="0"/>
              <a:t>=None, text=None, </a:t>
            </a:r>
            <a:r>
              <a:rPr lang="en-US" dirty="0" err="1"/>
              <a:t>facet_row</a:t>
            </a:r>
            <a:r>
              <a:rPr lang="en-US" dirty="0"/>
              <a:t>=None, </a:t>
            </a:r>
            <a:r>
              <a:rPr lang="en-US" dirty="0" err="1"/>
              <a:t>facet_col</a:t>
            </a:r>
            <a:r>
              <a:rPr lang="en-US" dirty="0"/>
              <a:t>=None, </a:t>
            </a:r>
            <a:r>
              <a:rPr lang="en-US" dirty="0" err="1"/>
              <a:t>facet_col_wrap</a:t>
            </a:r>
            <a:r>
              <a:rPr lang="en-US" dirty="0"/>
              <a:t>=0, </a:t>
            </a:r>
            <a:r>
              <a:rPr lang="en-US" dirty="0" err="1"/>
              <a:t>facet_row_spacing</a:t>
            </a:r>
            <a:r>
              <a:rPr lang="en-US" dirty="0"/>
              <a:t>=None, </a:t>
            </a:r>
            <a:r>
              <a:rPr lang="en-US" dirty="0" err="1"/>
              <a:t>facet_col_spacing</a:t>
            </a:r>
            <a:r>
              <a:rPr lang="en-US" dirty="0"/>
              <a:t>=None, </a:t>
            </a:r>
            <a:r>
              <a:rPr lang="en-US" dirty="0" err="1"/>
              <a:t>hover_name</a:t>
            </a:r>
            <a:r>
              <a:rPr lang="en-US" dirty="0"/>
              <a:t>=None, </a:t>
            </a:r>
            <a:r>
              <a:rPr lang="en-US" dirty="0" err="1"/>
              <a:t>hover_data</a:t>
            </a:r>
            <a:r>
              <a:rPr lang="en-US" dirty="0"/>
              <a:t>=None, </a:t>
            </a:r>
            <a:r>
              <a:rPr lang="en-US" dirty="0" err="1"/>
              <a:t>custom_data</a:t>
            </a:r>
            <a:r>
              <a:rPr lang="en-US" dirty="0"/>
              <a:t>=None, </a:t>
            </a:r>
            <a:r>
              <a:rPr lang="en-US" dirty="0" err="1"/>
              <a:t>line_group</a:t>
            </a:r>
            <a:r>
              <a:rPr lang="en-US" dirty="0"/>
              <a:t>=None, symbol=None, </a:t>
            </a:r>
            <a:r>
              <a:rPr lang="en-US" dirty="0" err="1"/>
              <a:t>animation_frame</a:t>
            </a:r>
            <a:r>
              <a:rPr lang="en-US" dirty="0"/>
              <a:t>=None, </a:t>
            </a:r>
            <a:r>
              <a:rPr lang="en-US" dirty="0" err="1"/>
              <a:t>animation_group</a:t>
            </a:r>
            <a:r>
              <a:rPr lang="en-US" dirty="0"/>
              <a:t>=None, </a:t>
            </a:r>
            <a:r>
              <a:rPr lang="en-US" dirty="0" err="1"/>
              <a:t>category_orders</a:t>
            </a:r>
            <a:r>
              <a:rPr lang="en-US" dirty="0"/>
              <a:t>=None, labels=None, </a:t>
            </a:r>
            <a:r>
              <a:rPr lang="en-US" dirty="0" err="1"/>
              <a:t>color_discrete_sequence</a:t>
            </a:r>
            <a:r>
              <a:rPr lang="en-US" dirty="0"/>
              <a:t>=None, </a:t>
            </a:r>
            <a:r>
              <a:rPr lang="en-US" dirty="0" err="1"/>
              <a:t>color_discrete_map</a:t>
            </a:r>
            <a:r>
              <a:rPr lang="en-US" dirty="0"/>
              <a:t>=None, </a:t>
            </a:r>
            <a:r>
              <a:rPr lang="en-US" dirty="0" err="1"/>
              <a:t>line_dash_sequence</a:t>
            </a:r>
            <a:r>
              <a:rPr lang="en-US" dirty="0"/>
              <a:t>=None, </a:t>
            </a:r>
            <a:r>
              <a:rPr lang="en-US" dirty="0" err="1"/>
              <a:t>line_dash_map</a:t>
            </a:r>
            <a:r>
              <a:rPr lang="en-US" dirty="0"/>
              <a:t>=None, </a:t>
            </a:r>
            <a:r>
              <a:rPr lang="en-US" dirty="0" err="1"/>
              <a:t>symbol_sequence</a:t>
            </a:r>
            <a:r>
              <a:rPr lang="en-US" dirty="0"/>
              <a:t>=None, </a:t>
            </a:r>
            <a:r>
              <a:rPr lang="en-US" dirty="0" err="1"/>
              <a:t>symbol_map</a:t>
            </a:r>
            <a:r>
              <a:rPr lang="en-US" dirty="0"/>
              <a:t>=None, markers=False, projection=None, scope=None, center=None, </a:t>
            </a:r>
            <a:r>
              <a:rPr lang="en-US" dirty="0" err="1"/>
              <a:t>fitbounds</a:t>
            </a:r>
            <a:r>
              <a:rPr lang="en-US" dirty="0"/>
              <a:t>=None, </a:t>
            </a:r>
            <a:r>
              <a:rPr lang="en-US" dirty="0" err="1"/>
              <a:t>basemap_visible</a:t>
            </a:r>
            <a:r>
              <a:rPr lang="en-US" dirty="0"/>
              <a:t>=None, title=None, template=None, width=None, height=None)</a:t>
            </a:r>
            <a:endParaRPr lang="en-IN" dirty="0"/>
          </a:p>
        </p:txBody>
      </p:sp>
    </p:spTree>
    <p:extLst>
      <p:ext uri="{BB962C8B-B14F-4D97-AF65-F5344CB8AC3E}">
        <p14:creationId xmlns:p14="http://schemas.microsoft.com/office/powerpoint/2010/main" val="5224908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53A7C-E2D6-D15C-523F-BBEFE341919A}"/>
              </a:ext>
            </a:extLst>
          </p:cNvPr>
          <p:cNvSpPr>
            <a:spLocks noGrp="1"/>
          </p:cNvSpPr>
          <p:nvPr>
            <p:ph type="title"/>
          </p:nvPr>
        </p:nvSpPr>
        <p:spPr/>
        <p:txBody>
          <a:bodyPr/>
          <a:lstStyle/>
          <a:p>
            <a:r>
              <a:rPr lang="en-IN" dirty="0"/>
              <a:t>Polar charts</a:t>
            </a:r>
          </a:p>
        </p:txBody>
      </p:sp>
      <p:sp>
        <p:nvSpPr>
          <p:cNvPr id="3" name="Content Placeholder 2">
            <a:extLst>
              <a:ext uri="{FF2B5EF4-FFF2-40B4-BE49-F238E27FC236}">
                <a16:creationId xmlns:a16="http://schemas.microsoft.com/office/drawing/2014/main" id="{65A7FEE3-C8B7-F434-0566-7BE8C8B591A0}"/>
              </a:ext>
            </a:extLst>
          </p:cNvPr>
          <p:cNvSpPr>
            <a:spLocks noGrp="1"/>
          </p:cNvSpPr>
          <p:nvPr>
            <p:ph idx="1"/>
          </p:nvPr>
        </p:nvSpPr>
        <p:spPr/>
        <p:txBody>
          <a:bodyPr/>
          <a:lstStyle/>
          <a:p>
            <a:r>
              <a:rPr lang="en-US" b="0" i="0" dirty="0">
                <a:solidFill>
                  <a:srgbClr val="273239"/>
                </a:solidFill>
                <a:effectLst/>
                <a:latin typeface="urw-din"/>
              </a:rPr>
              <a:t>These charts use a polar coordinate system, where its x-axis looks like a circle with the origin point as a center and each point is determined by distance from a fixed point and angle from a fixed direction. </a:t>
            </a:r>
          </a:p>
          <a:p>
            <a:r>
              <a:rPr lang="en-US" b="0" i="0" dirty="0">
                <a:solidFill>
                  <a:srgbClr val="273239"/>
                </a:solidFill>
                <a:effectLst/>
                <a:latin typeface="urw-din"/>
              </a:rPr>
              <a:t>Polar charts are also known as radar charts, web charts, spider charts, and star charts, and many others. </a:t>
            </a:r>
          </a:p>
          <a:p>
            <a:r>
              <a:rPr lang="en-US" b="0" i="0" dirty="0">
                <a:solidFill>
                  <a:srgbClr val="273239"/>
                </a:solidFill>
                <a:effectLst/>
                <a:latin typeface="urw-din"/>
              </a:rPr>
              <a:t>The radial and angular coordinates names are given as r and theta arguments.</a:t>
            </a:r>
            <a:endParaRPr lang="en-IN" dirty="0"/>
          </a:p>
        </p:txBody>
      </p:sp>
    </p:spTree>
    <p:extLst>
      <p:ext uri="{BB962C8B-B14F-4D97-AF65-F5344CB8AC3E}">
        <p14:creationId xmlns:p14="http://schemas.microsoft.com/office/powerpoint/2010/main" val="4197956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5515B-55D0-E55E-9598-5FA21234B168}"/>
              </a:ext>
            </a:extLst>
          </p:cNvPr>
          <p:cNvSpPr>
            <a:spLocks noGrp="1"/>
          </p:cNvSpPr>
          <p:nvPr>
            <p:ph type="title"/>
          </p:nvPr>
        </p:nvSpPr>
        <p:spPr/>
        <p:txBody>
          <a:bodyPr/>
          <a:lstStyle/>
          <a:p>
            <a:r>
              <a:rPr lang="en-IN" dirty="0" err="1"/>
              <a:t>Plotly</a:t>
            </a:r>
            <a:r>
              <a:rPr lang="en-IN" dirty="0"/>
              <a:t> dataset</a:t>
            </a:r>
          </a:p>
        </p:txBody>
      </p:sp>
      <p:sp>
        <p:nvSpPr>
          <p:cNvPr id="3" name="Content Placeholder 2">
            <a:extLst>
              <a:ext uri="{FF2B5EF4-FFF2-40B4-BE49-F238E27FC236}">
                <a16:creationId xmlns:a16="http://schemas.microsoft.com/office/drawing/2014/main" id="{38CE951F-1A21-FD10-9A34-9AC6548D03BB}"/>
              </a:ext>
            </a:extLst>
          </p:cNvPr>
          <p:cNvSpPr>
            <a:spLocks noGrp="1"/>
          </p:cNvSpPr>
          <p:nvPr>
            <p:ph idx="1"/>
          </p:nvPr>
        </p:nvSpPr>
        <p:spPr/>
        <p:txBody>
          <a:bodyPr/>
          <a:lstStyle/>
          <a:p>
            <a:r>
              <a:rPr lang="en-IN" dirty="0"/>
              <a:t>There are different built-in dataset available with </a:t>
            </a:r>
            <a:r>
              <a:rPr lang="en-IN" dirty="0" err="1"/>
              <a:t>plotly</a:t>
            </a:r>
            <a:endParaRPr lang="en-IN" dirty="0"/>
          </a:p>
          <a:p>
            <a:r>
              <a:rPr lang="en-US" dirty="0" err="1"/>
              <a:t>plotly.data.iris</a:t>
            </a:r>
            <a:r>
              <a:rPr lang="en-US" dirty="0"/>
              <a:t>()- Each row represents a flower wit['</a:t>
            </a:r>
            <a:r>
              <a:rPr lang="en-US" dirty="0" err="1"/>
              <a:t>sepal_length</a:t>
            </a:r>
            <a:r>
              <a:rPr lang="en-US" dirty="0"/>
              <a:t>', '</a:t>
            </a:r>
            <a:r>
              <a:rPr lang="en-US" dirty="0" err="1"/>
              <a:t>sepal_width</a:t>
            </a:r>
            <a:r>
              <a:rPr lang="en-US" dirty="0"/>
              <a:t>', '</a:t>
            </a:r>
            <a:r>
              <a:rPr lang="en-US" dirty="0" err="1"/>
              <a:t>petal_length</a:t>
            </a:r>
            <a:r>
              <a:rPr lang="en-US" dirty="0"/>
              <a:t>', '</a:t>
            </a:r>
            <a:r>
              <a:rPr lang="en-US" dirty="0" err="1"/>
              <a:t>petal_width</a:t>
            </a:r>
            <a:r>
              <a:rPr lang="en-US" dirty="0"/>
              <a:t>', 'species', '</a:t>
            </a:r>
            <a:r>
              <a:rPr lang="en-US" dirty="0" err="1"/>
              <a:t>species_id</a:t>
            </a:r>
            <a:r>
              <a:rPr lang="en-US" dirty="0"/>
              <a:t>’]</a:t>
            </a:r>
          </a:p>
          <a:p>
            <a:r>
              <a:rPr lang="en-US" dirty="0"/>
              <a:t>Can convert that into pandas </a:t>
            </a:r>
            <a:r>
              <a:rPr lang="en-US" dirty="0" err="1"/>
              <a:t>dataframe</a:t>
            </a:r>
            <a:r>
              <a:rPr lang="en-US" dirty="0"/>
              <a:t> and view.</a:t>
            </a:r>
          </a:p>
          <a:p>
            <a:r>
              <a:rPr lang="en-US" dirty="0"/>
              <a:t> </a:t>
            </a:r>
            <a:r>
              <a:rPr lang="en-US" dirty="0" err="1"/>
              <a:t>medals_long</a:t>
            </a:r>
            <a:r>
              <a:rPr lang="en-US" dirty="0"/>
              <a:t>-This dataset represents the medal table for Olympic Short Track Speed Skating for the top three nations as of 2020.</a:t>
            </a:r>
          </a:p>
          <a:p>
            <a:r>
              <a:rPr lang="en-US" dirty="0" err="1"/>
              <a:t>medals_wide</a:t>
            </a:r>
            <a:r>
              <a:rPr lang="en-US" dirty="0"/>
              <a:t>-This dataset represents the medal table for Olympic Short Track Speed Skating for the top three nations as of 2020.</a:t>
            </a:r>
            <a:endParaRPr lang="en-IN" dirty="0"/>
          </a:p>
        </p:txBody>
      </p:sp>
    </p:spTree>
    <p:extLst>
      <p:ext uri="{BB962C8B-B14F-4D97-AF65-F5344CB8AC3E}">
        <p14:creationId xmlns:p14="http://schemas.microsoft.com/office/powerpoint/2010/main" val="29055454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1B887-3E08-852E-E266-BAC6BC2EB16F}"/>
              </a:ext>
            </a:extLst>
          </p:cNvPr>
          <p:cNvSpPr>
            <a:spLocks noGrp="1"/>
          </p:cNvSpPr>
          <p:nvPr>
            <p:ph type="title"/>
          </p:nvPr>
        </p:nvSpPr>
        <p:spPr/>
        <p:txBody>
          <a:bodyPr/>
          <a:lstStyle/>
          <a:p>
            <a:r>
              <a:rPr lang="en-IN" dirty="0"/>
              <a:t>Polar charts</a:t>
            </a:r>
          </a:p>
        </p:txBody>
      </p:sp>
      <p:sp>
        <p:nvSpPr>
          <p:cNvPr id="3" name="Content Placeholder 2">
            <a:extLst>
              <a:ext uri="{FF2B5EF4-FFF2-40B4-BE49-F238E27FC236}">
                <a16:creationId xmlns:a16="http://schemas.microsoft.com/office/drawing/2014/main" id="{0FD6D3AC-2E95-6705-1116-71B1E28CD838}"/>
              </a:ext>
            </a:extLst>
          </p:cNvPr>
          <p:cNvSpPr>
            <a:spLocks noGrp="1"/>
          </p:cNvSpPr>
          <p:nvPr>
            <p:ph idx="1"/>
          </p:nvPr>
        </p:nvSpPr>
        <p:spPr/>
        <p:txBody>
          <a:bodyPr/>
          <a:lstStyle/>
          <a:p>
            <a:r>
              <a:rPr lang="en-US" dirty="0"/>
              <a:t>A polar chart represents data along radial and angular axes. With </a:t>
            </a:r>
            <a:r>
              <a:rPr lang="en-US" dirty="0" err="1"/>
              <a:t>Plotly</a:t>
            </a:r>
            <a:r>
              <a:rPr lang="en-US" dirty="0"/>
              <a:t> Express, it is possible to represent polar data as scatter markers with </a:t>
            </a:r>
            <a:r>
              <a:rPr lang="en-US" dirty="0" err="1"/>
              <a:t>px.scatter_polar</a:t>
            </a:r>
            <a:r>
              <a:rPr lang="en-US" dirty="0"/>
              <a:t>, and as lines with </a:t>
            </a:r>
            <a:r>
              <a:rPr lang="en-US" dirty="0" err="1"/>
              <a:t>px.line_polar</a:t>
            </a:r>
            <a:r>
              <a:rPr lang="en-US" dirty="0"/>
              <a:t>.</a:t>
            </a:r>
          </a:p>
          <a:p>
            <a:r>
              <a:rPr lang="en-IN" b="0" i="1" dirty="0" err="1">
                <a:solidFill>
                  <a:srgbClr val="273239"/>
                </a:solidFill>
                <a:effectLst/>
                <a:latin typeface="urw-din"/>
              </a:rPr>
              <a:t>plotly.express.scatter_polar</a:t>
            </a:r>
            <a:r>
              <a:rPr lang="en-IN" b="0" i="1" dirty="0">
                <a:solidFill>
                  <a:srgbClr val="273239"/>
                </a:solidFill>
                <a:effectLst/>
                <a:latin typeface="urw-din"/>
              </a:rPr>
              <a:t>(</a:t>
            </a:r>
            <a:r>
              <a:rPr lang="en-IN" b="0" i="1" dirty="0" err="1">
                <a:solidFill>
                  <a:srgbClr val="273239"/>
                </a:solidFill>
                <a:effectLst/>
                <a:latin typeface="urw-din"/>
              </a:rPr>
              <a:t>data_frame</a:t>
            </a:r>
            <a:r>
              <a:rPr lang="en-IN" b="0" i="1" dirty="0">
                <a:solidFill>
                  <a:srgbClr val="273239"/>
                </a:solidFill>
                <a:effectLst/>
                <a:latin typeface="urw-din"/>
              </a:rPr>
              <a:t>=None, r=None, theta=None, </a:t>
            </a:r>
            <a:r>
              <a:rPr lang="en-IN" b="0" i="1" dirty="0" err="1">
                <a:solidFill>
                  <a:srgbClr val="273239"/>
                </a:solidFill>
                <a:effectLst/>
                <a:latin typeface="urw-din"/>
              </a:rPr>
              <a:t>color</a:t>
            </a:r>
            <a:r>
              <a:rPr lang="en-IN" b="0" i="1" dirty="0">
                <a:solidFill>
                  <a:srgbClr val="273239"/>
                </a:solidFill>
                <a:effectLst/>
                <a:latin typeface="urw-din"/>
              </a:rPr>
              <a:t>=None, symbol=None, size=None, </a:t>
            </a:r>
            <a:r>
              <a:rPr lang="en-IN" b="0" i="1" dirty="0" err="1">
                <a:solidFill>
                  <a:srgbClr val="273239"/>
                </a:solidFill>
                <a:effectLst/>
                <a:latin typeface="urw-din"/>
              </a:rPr>
              <a:t>hover_name</a:t>
            </a:r>
            <a:r>
              <a:rPr lang="en-IN" b="0" i="1" dirty="0">
                <a:solidFill>
                  <a:srgbClr val="273239"/>
                </a:solidFill>
                <a:effectLst/>
                <a:latin typeface="urw-din"/>
              </a:rPr>
              <a:t>=None, </a:t>
            </a:r>
            <a:r>
              <a:rPr lang="en-IN" b="0" i="1" dirty="0" err="1">
                <a:solidFill>
                  <a:srgbClr val="273239"/>
                </a:solidFill>
                <a:effectLst/>
                <a:latin typeface="urw-din"/>
              </a:rPr>
              <a:t>hover_data</a:t>
            </a:r>
            <a:r>
              <a:rPr lang="en-IN" b="0" i="1" dirty="0">
                <a:solidFill>
                  <a:srgbClr val="273239"/>
                </a:solidFill>
                <a:effectLst/>
                <a:latin typeface="urw-din"/>
              </a:rPr>
              <a:t>=None, title=None, template=None, width=None, height=None)</a:t>
            </a:r>
          </a:p>
          <a:p>
            <a:endParaRPr lang="en-IN" dirty="0"/>
          </a:p>
        </p:txBody>
      </p:sp>
    </p:spTree>
    <p:extLst>
      <p:ext uri="{BB962C8B-B14F-4D97-AF65-F5344CB8AC3E}">
        <p14:creationId xmlns:p14="http://schemas.microsoft.com/office/powerpoint/2010/main" val="14268153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EC05F-1204-EC46-E472-5D06E37F8F79}"/>
              </a:ext>
            </a:extLst>
          </p:cNvPr>
          <p:cNvSpPr>
            <a:spLocks noGrp="1"/>
          </p:cNvSpPr>
          <p:nvPr>
            <p:ph type="title"/>
          </p:nvPr>
        </p:nvSpPr>
        <p:spPr/>
        <p:txBody>
          <a:bodyPr/>
          <a:lstStyle/>
          <a:p>
            <a:r>
              <a:rPr lang="en-IN" dirty="0"/>
              <a:t>Polar charts</a:t>
            </a:r>
          </a:p>
        </p:txBody>
      </p:sp>
      <p:sp>
        <p:nvSpPr>
          <p:cNvPr id="3" name="Content Placeholder 2">
            <a:extLst>
              <a:ext uri="{FF2B5EF4-FFF2-40B4-BE49-F238E27FC236}">
                <a16:creationId xmlns:a16="http://schemas.microsoft.com/office/drawing/2014/main" id="{E7304F47-3684-BC1D-8E71-F23E665A1CD8}"/>
              </a:ext>
            </a:extLst>
          </p:cNvPr>
          <p:cNvSpPr>
            <a:spLocks noGrp="1"/>
          </p:cNvSpPr>
          <p:nvPr>
            <p:ph idx="1"/>
          </p:nvPr>
        </p:nvSpPr>
        <p:spPr/>
        <p:txBody>
          <a:bodyPr/>
          <a:lstStyle/>
          <a:p>
            <a:r>
              <a:rPr lang="en-IN" dirty="0" err="1"/>
              <a:t>line_polar</a:t>
            </a:r>
            <a:r>
              <a:rPr lang="en-IN" dirty="0"/>
              <a:t>(</a:t>
            </a:r>
            <a:r>
              <a:rPr lang="en-IN" dirty="0" err="1"/>
              <a:t>data_frame</a:t>
            </a:r>
            <a:r>
              <a:rPr lang="en-IN" dirty="0"/>
              <a:t>=None, r=None, theta=None, </a:t>
            </a:r>
            <a:r>
              <a:rPr lang="en-IN" dirty="0" err="1"/>
              <a:t>color</a:t>
            </a:r>
            <a:r>
              <a:rPr lang="en-IN" dirty="0"/>
              <a:t>=None, </a:t>
            </a:r>
            <a:r>
              <a:rPr lang="en-IN" dirty="0" err="1"/>
              <a:t>line_dash</a:t>
            </a:r>
            <a:r>
              <a:rPr lang="en-IN" dirty="0"/>
              <a:t>=None, </a:t>
            </a:r>
            <a:r>
              <a:rPr lang="en-IN" dirty="0" err="1"/>
              <a:t>hover_name</a:t>
            </a:r>
            <a:r>
              <a:rPr lang="en-IN" dirty="0"/>
              <a:t>=None, </a:t>
            </a:r>
            <a:r>
              <a:rPr lang="en-IN" dirty="0" err="1"/>
              <a:t>hover_data</a:t>
            </a:r>
            <a:r>
              <a:rPr lang="en-IN" dirty="0"/>
              <a:t>=None, </a:t>
            </a:r>
            <a:r>
              <a:rPr lang="en-IN" dirty="0" err="1"/>
              <a:t>custom_data</a:t>
            </a:r>
            <a:r>
              <a:rPr lang="en-IN" dirty="0"/>
              <a:t>=None, </a:t>
            </a:r>
            <a:r>
              <a:rPr lang="en-IN" dirty="0" err="1"/>
              <a:t>line_group</a:t>
            </a:r>
            <a:r>
              <a:rPr lang="en-IN" dirty="0"/>
              <a:t>=None, text=None, symbol=None, </a:t>
            </a:r>
            <a:r>
              <a:rPr lang="en-IN" dirty="0" err="1"/>
              <a:t>animation_frame</a:t>
            </a:r>
            <a:r>
              <a:rPr lang="en-IN" dirty="0"/>
              <a:t>=None, </a:t>
            </a:r>
            <a:r>
              <a:rPr lang="en-IN" dirty="0" err="1"/>
              <a:t>animation_group</a:t>
            </a:r>
            <a:r>
              <a:rPr lang="en-IN" dirty="0"/>
              <a:t>=None, </a:t>
            </a:r>
            <a:r>
              <a:rPr lang="en-IN" dirty="0" err="1"/>
              <a:t>category_orders</a:t>
            </a:r>
            <a:r>
              <a:rPr lang="en-IN" dirty="0"/>
              <a:t>=None, labels=None, </a:t>
            </a:r>
            <a:r>
              <a:rPr lang="en-IN" dirty="0" err="1"/>
              <a:t>color_discrete_sequence</a:t>
            </a:r>
            <a:r>
              <a:rPr lang="en-IN" dirty="0"/>
              <a:t>=None, </a:t>
            </a:r>
            <a:r>
              <a:rPr lang="en-IN" dirty="0" err="1"/>
              <a:t>color_discrete_map</a:t>
            </a:r>
            <a:r>
              <a:rPr lang="en-IN" dirty="0"/>
              <a:t>=None, </a:t>
            </a:r>
            <a:r>
              <a:rPr lang="en-IN" dirty="0" err="1"/>
              <a:t>line_dash_sequence</a:t>
            </a:r>
            <a:r>
              <a:rPr lang="en-IN" dirty="0"/>
              <a:t>=None, </a:t>
            </a:r>
            <a:r>
              <a:rPr lang="en-IN" dirty="0" err="1"/>
              <a:t>line_dash_map</a:t>
            </a:r>
            <a:r>
              <a:rPr lang="en-IN" dirty="0"/>
              <a:t>=None, </a:t>
            </a:r>
            <a:r>
              <a:rPr lang="en-IN" dirty="0" err="1"/>
              <a:t>symbol_sequence</a:t>
            </a:r>
            <a:r>
              <a:rPr lang="en-IN" dirty="0"/>
              <a:t>=None, </a:t>
            </a:r>
            <a:r>
              <a:rPr lang="en-IN" dirty="0" err="1"/>
              <a:t>symbol_map</a:t>
            </a:r>
            <a:r>
              <a:rPr lang="en-IN" dirty="0"/>
              <a:t>=None, markers=False, direction='clockwise', </a:t>
            </a:r>
            <a:r>
              <a:rPr lang="en-IN" dirty="0" err="1"/>
              <a:t>start_angle</a:t>
            </a:r>
            <a:r>
              <a:rPr lang="en-IN" dirty="0"/>
              <a:t>=90, </a:t>
            </a:r>
            <a:r>
              <a:rPr lang="en-IN" dirty="0" err="1"/>
              <a:t>line_close</a:t>
            </a:r>
            <a:r>
              <a:rPr lang="en-IN" dirty="0"/>
              <a:t>=False, </a:t>
            </a:r>
            <a:r>
              <a:rPr lang="en-IN" dirty="0" err="1"/>
              <a:t>line_shape</a:t>
            </a:r>
            <a:r>
              <a:rPr lang="en-IN" dirty="0"/>
              <a:t>=None, </a:t>
            </a:r>
            <a:r>
              <a:rPr lang="en-IN" dirty="0" err="1"/>
              <a:t>render_mode</a:t>
            </a:r>
            <a:r>
              <a:rPr lang="en-IN" dirty="0"/>
              <a:t>='auto', </a:t>
            </a:r>
            <a:r>
              <a:rPr lang="en-IN" dirty="0" err="1"/>
              <a:t>range_r</a:t>
            </a:r>
            <a:r>
              <a:rPr lang="en-IN" dirty="0"/>
              <a:t>=None, </a:t>
            </a:r>
            <a:r>
              <a:rPr lang="en-IN" dirty="0" err="1"/>
              <a:t>range_theta</a:t>
            </a:r>
            <a:r>
              <a:rPr lang="en-IN" dirty="0"/>
              <a:t>=None, </a:t>
            </a:r>
            <a:r>
              <a:rPr lang="en-IN" dirty="0" err="1"/>
              <a:t>log_r</a:t>
            </a:r>
            <a:r>
              <a:rPr lang="en-IN" dirty="0"/>
              <a:t>=False, title=None, template=None, width=None, height=None)</a:t>
            </a:r>
          </a:p>
        </p:txBody>
      </p:sp>
    </p:spTree>
    <p:extLst>
      <p:ext uri="{BB962C8B-B14F-4D97-AF65-F5344CB8AC3E}">
        <p14:creationId xmlns:p14="http://schemas.microsoft.com/office/powerpoint/2010/main" val="608956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BE151-760D-2392-8A0D-BBEA43CF9DEC}"/>
              </a:ext>
            </a:extLst>
          </p:cNvPr>
          <p:cNvSpPr>
            <a:spLocks noGrp="1"/>
          </p:cNvSpPr>
          <p:nvPr>
            <p:ph type="title"/>
          </p:nvPr>
        </p:nvSpPr>
        <p:spPr/>
        <p:txBody>
          <a:bodyPr/>
          <a:lstStyle/>
          <a:p>
            <a:r>
              <a:rPr lang="en-IN"/>
              <a:t>Contd..</a:t>
            </a:r>
          </a:p>
        </p:txBody>
      </p:sp>
      <p:sp>
        <p:nvSpPr>
          <p:cNvPr id="3" name="Content Placeholder 2">
            <a:extLst>
              <a:ext uri="{FF2B5EF4-FFF2-40B4-BE49-F238E27FC236}">
                <a16:creationId xmlns:a16="http://schemas.microsoft.com/office/drawing/2014/main" id="{AD41945A-FC5A-9CB2-2AD1-5D8B0C487E2F}"/>
              </a:ext>
            </a:extLst>
          </p:cNvPr>
          <p:cNvSpPr>
            <a:spLocks noGrp="1"/>
          </p:cNvSpPr>
          <p:nvPr>
            <p:ph idx="1"/>
          </p:nvPr>
        </p:nvSpPr>
        <p:spPr/>
        <p:txBody>
          <a:bodyPr/>
          <a:lstStyle/>
          <a:p>
            <a:r>
              <a:rPr lang="en-US" dirty="0" err="1"/>
              <a:t>Gapminder</a:t>
            </a:r>
            <a:r>
              <a:rPr lang="en-US" dirty="0"/>
              <a:t>()-Dataset describing life </a:t>
            </a:r>
            <a:r>
              <a:rPr lang="en-US" dirty="0" err="1"/>
              <a:t>expentency</a:t>
            </a:r>
            <a:r>
              <a:rPr lang="en-US" dirty="0"/>
              <a:t> depending on factors like fertility, GDP </a:t>
            </a:r>
            <a:r>
              <a:rPr lang="en-US" dirty="0" err="1"/>
              <a:t>etc</a:t>
            </a:r>
            <a:endParaRPr lang="en-IN" dirty="0"/>
          </a:p>
        </p:txBody>
      </p:sp>
    </p:spTree>
    <p:extLst>
      <p:ext uri="{BB962C8B-B14F-4D97-AF65-F5344CB8AC3E}">
        <p14:creationId xmlns:p14="http://schemas.microsoft.com/office/powerpoint/2010/main" val="1729538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0F54E-D514-35F7-CE67-BDB08B458646}"/>
              </a:ext>
            </a:extLst>
          </p:cNvPr>
          <p:cNvSpPr>
            <a:spLocks noGrp="1"/>
          </p:cNvSpPr>
          <p:nvPr>
            <p:ph type="title"/>
          </p:nvPr>
        </p:nvSpPr>
        <p:spPr/>
        <p:txBody>
          <a:bodyPr/>
          <a:lstStyle/>
          <a:p>
            <a:r>
              <a:rPr lang="en-IN" dirty="0"/>
              <a:t>Scatter plots</a:t>
            </a:r>
          </a:p>
        </p:txBody>
      </p:sp>
      <p:sp>
        <p:nvSpPr>
          <p:cNvPr id="3" name="Content Placeholder 2">
            <a:extLst>
              <a:ext uri="{FF2B5EF4-FFF2-40B4-BE49-F238E27FC236}">
                <a16:creationId xmlns:a16="http://schemas.microsoft.com/office/drawing/2014/main" id="{B4282BD9-D1FA-7A41-7AF1-CB507390FB8B}"/>
              </a:ext>
            </a:extLst>
          </p:cNvPr>
          <p:cNvSpPr>
            <a:spLocks noGrp="1"/>
          </p:cNvSpPr>
          <p:nvPr>
            <p:ph idx="1"/>
          </p:nvPr>
        </p:nvSpPr>
        <p:spPr/>
        <p:txBody>
          <a:bodyPr>
            <a:normAutofit fontScale="85000" lnSpcReduction="20000"/>
          </a:bodyPr>
          <a:lstStyle/>
          <a:p>
            <a:r>
              <a:rPr lang="en-US" b="0" i="0" dirty="0">
                <a:solidFill>
                  <a:srgbClr val="273239"/>
                </a:solidFill>
                <a:effectLst/>
                <a:latin typeface="urw-din"/>
              </a:rPr>
              <a:t>A </a:t>
            </a:r>
            <a:r>
              <a:rPr lang="en-US" b="1" i="0" dirty="0">
                <a:solidFill>
                  <a:srgbClr val="273239"/>
                </a:solidFill>
                <a:effectLst/>
                <a:latin typeface="urw-din"/>
              </a:rPr>
              <a:t>scatter plot</a:t>
            </a:r>
            <a:r>
              <a:rPr lang="en-US" b="0" i="0" dirty="0">
                <a:solidFill>
                  <a:srgbClr val="273239"/>
                </a:solidFill>
                <a:effectLst/>
                <a:latin typeface="urw-din"/>
              </a:rPr>
              <a:t> is a diagram where each value is represented by the dot graph. </a:t>
            </a:r>
          </a:p>
          <a:p>
            <a:r>
              <a:rPr lang="en-US" b="0" i="0" dirty="0">
                <a:solidFill>
                  <a:srgbClr val="273239"/>
                </a:solidFill>
                <a:effectLst/>
                <a:latin typeface="urw-din"/>
              </a:rPr>
              <a:t>Scatter  plot needs arrays for the same length, one for the value of x-axis and other value for the y-axis.</a:t>
            </a:r>
          </a:p>
          <a:p>
            <a:r>
              <a:rPr lang="en-US" dirty="0">
                <a:solidFill>
                  <a:srgbClr val="273239"/>
                </a:solidFill>
                <a:latin typeface="urw-din"/>
              </a:rPr>
              <a:t>Syntax: </a:t>
            </a:r>
            <a:r>
              <a:rPr lang="en-US" dirty="0" err="1">
                <a:solidFill>
                  <a:srgbClr val="273239"/>
                </a:solidFill>
                <a:latin typeface="urw-din"/>
              </a:rPr>
              <a:t>plotly.express.scatter</a:t>
            </a:r>
            <a:r>
              <a:rPr lang="en-US" dirty="0">
                <a:solidFill>
                  <a:srgbClr val="273239"/>
                </a:solidFill>
                <a:latin typeface="urw-din"/>
              </a:rPr>
              <a:t>(</a:t>
            </a:r>
            <a:r>
              <a:rPr lang="en-US" dirty="0" err="1">
                <a:solidFill>
                  <a:srgbClr val="273239"/>
                </a:solidFill>
                <a:latin typeface="urw-din"/>
              </a:rPr>
              <a:t>data_frame</a:t>
            </a:r>
            <a:r>
              <a:rPr lang="en-US" dirty="0">
                <a:solidFill>
                  <a:srgbClr val="273239"/>
                </a:solidFill>
                <a:latin typeface="urw-din"/>
              </a:rPr>
              <a:t>=None, x=None, y=None, color=None, symbol=None, size=None, </a:t>
            </a:r>
            <a:r>
              <a:rPr lang="en-US" dirty="0" err="1">
                <a:solidFill>
                  <a:srgbClr val="273239"/>
                </a:solidFill>
                <a:latin typeface="urw-din"/>
              </a:rPr>
              <a:t>hover_name</a:t>
            </a:r>
            <a:r>
              <a:rPr lang="en-US" dirty="0">
                <a:solidFill>
                  <a:srgbClr val="273239"/>
                </a:solidFill>
                <a:latin typeface="urw-din"/>
              </a:rPr>
              <a:t>=None, </a:t>
            </a:r>
            <a:r>
              <a:rPr lang="en-US" dirty="0" err="1">
                <a:solidFill>
                  <a:srgbClr val="273239"/>
                </a:solidFill>
                <a:latin typeface="urw-din"/>
              </a:rPr>
              <a:t>hover_data</a:t>
            </a:r>
            <a:r>
              <a:rPr lang="en-US" dirty="0">
                <a:solidFill>
                  <a:srgbClr val="273239"/>
                </a:solidFill>
                <a:latin typeface="urw-din"/>
              </a:rPr>
              <a:t>=None, </a:t>
            </a:r>
            <a:r>
              <a:rPr lang="en-US" dirty="0" err="1">
                <a:solidFill>
                  <a:srgbClr val="273239"/>
                </a:solidFill>
                <a:latin typeface="urw-din"/>
              </a:rPr>
              <a:t>custom_data</a:t>
            </a:r>
            <a:r>
              <a:rPr lang="en-US" dirty="0">
                <a:solidFill>
                  <a:srgbClr val="273239"/>
                </a:solidFill>
                <a:latin typeface="urw-din"/>
              </a:rPr>
              <a:t>=None, text=None, </a:t>
            </a:r>
            <a:r>
              <a:rPr lang="en-US" dirty="0" err="1">
                <a:solidFill>
                  <a:srgbClr val="273239"/>
                </a:solidFill>
                <a:latin typeface="urw-din"/>
              </a:rPr>
              <a:t>facet_row</a:t>
            </a:r>
            <a:r>
              <a:rPr lang="en-US" dirty="0">
                <a:solidFill>
                  <a:srgbClr val="273239"/>
                </a:solidFill>
                <a:latin typeface="urw-din"/>
              </a:rPr>
              <a:t>=None, </a:t>
            </a:r>
            <a:r>
              <a:rPr lang="en-US" dirty="0" err="1">
                <a:solidFill>
                  <a:srgbClr val="273239"/>
                </a:solidFill>
                <a:latin typeface="urw-din"/>
              </a:rPr>
              <a:t>facet_col</a:t>
            </a:r>
            <a:r>
              <a:rPr lang="en-US" dirty="0">
                <a:solidFill>
                  <a:srgbClr val="273239"/>
                </a:solidFill>
                <a:latin typeface="urw-din"/>
              </a:rPr>
              <a:t>=None, </a:t>
            </a:r>
            <a:r>
              <a:rPr lang="en-US" dirty="0" err="1">
                <a:solidFill>
                  <a:srgbClr val="273239"/>
                </a:solidFill>
                <a:latin typeface="urw-din"/>
              </a:rPr>
              <a:t>facet_col_wrap</a:t>
            </a:r>
            <a:r>
              <a:rPr lang="en-US" dirty="0">
                <a:solidFill>
                  <a:srgbClr val="273239"/>
                </a:solidFill>
                <a:latin typeface="urw-din"/>
              </a:rPr>
              <a:t>=0, </a:t>
            </a:r>
            <a:r>
              <a:rPr lang="en-US" dirty="0" err="1">
                <a:solidFill>
                  <a:srgbClr val="273239"/>
                </a:solidFill>
                <a:latin typeface="urw-din"/>
              </a:rPr>
              <a:t>error_x</a:t>
            </a:r>
            <a:r>
              <a:rPr lang="en-US" dirty="0">
                <a:solidFill>
                  <a:srgbClr val="273239"/>
                </a:solidFill>
                <a:latin typeface="urw-din"/>
              </a:rPr>
              <a:t>=None, </a:t>
            </a:r>
            <a:r>
              <a:rPr lang="en-US" dirty="0" err="1">
                <a:solidFill>
                  <a:srgbClr val="273239"/>
                </a:solidFill>
                <a:latin typeface="urw-din"/>
              </a:rPr>
              <a:t>error_x_minus</a:t>
            </a:r>
            <a:r>
              <a:rPr lang="en-US" dirty="0">
                <a:solidFill>
                  <a:srgbClr val="273239"/>
                </a:solidFill>
                <a:latin typeface="urw-din"/>
              </a:rPr>
              <a:t>=None, </a:t>
            </a:r>
            <a:r>
              <a:rPr lang="en-US" dirty="0" err="1">
                <a:solidFill>
                  <a:srgbClr val="273239"/>
                </a:solidFill>
                <a:latin typeface="urw-din"/>
              </a:rPr>
              <a:t>error_y</a:t>
            </a:r>
            <a:r>
              <a:rPr lang="en-US" dirty="0">
                <a:solidFill>
                  <a:srgbClr val="273239"/>
                </a:solidFill>
                <a:latin typeface="urw-din"/>
              </a:rPr>
              <a:t>=None, </a:t>
            </a:r>
            <a:r>
              <a:rPr lang="en-US" dirty="0" err="1">
                <a:solidFill>
                  <a:srgbClr val="273239"/>
                </a:solidFill>
                <a:latin typeface="urw-din"/>
              </a:rPr>
              <a:t>error_y_minus</a:t>
            </a:r>
            <a:r>
              <a:rPr lang="en-US" dirty="0">
                <a:solidFill>
                  <a:srgbClr val="273239"/>
                </a:solidFill>
                <a:latin typeface="urw-din"/>
              </a:rPr>
              <a:t>=None, </a:t>
            </a:r>
            <a:r>
              <a:rPr lang="en-US" dirty="0" err="1">
                <a:solidFill>
                  <a:srgbClr val="273239"/>
                </a:solidFill>
                <a:latin typeface="urw-din"/>
              </a:rPr>
              <a:t>animation_frame</a:t>
            </a:r>
            <a:r>
              <a:rPr lang="en-US" dirty="0">
                <a:solidFill>
                  <a:srgbClr val="273239"/>
                </a:solidFill>
                <a:latin typeface="urw-din"/>
              </a:rPr>
              <a:t>=None, </a:t>
            </a:r>
            <a:r>
              <a:rPr lang="en-US" dirty="0" err="1">
                <a:solidFill>
                  <a:srgbClr val="273239"/>
                </a:solidFill>
                <a:latin typeface="urw-din"/>
              </a:rPr>
              <a:t>animation_group</a:t>
            </a:r>
            <a:r>
              <a:rPr lang="en-US" dirty="0">
                <a:solidFill>
                  <a:srgbClr val="273239"/>
                </a:solidFill>
                <a:latin typeface="urw-din"/>
              </a:rPr>
              <a:t>=None, </a:t>
            </a:r>
            <a:r>
              <a:rPr lang="en-US" dirty="0" err="1">
                <a:solidFill>
                  <a:srgbClr val="273239"/>
                </a:solidFill>
                <a:latin typeface="urw-din"/>
              </a:rPr>
              <a:t>category_orders</a:t>
            </a:r>
            <a:r>
              <a:rPr lang="en-US" dirty="0">
                <a:solidFill>
                  <a:srgbClr val="273239"/>
                </a:solidFill>
                <a:latin typeface="urw-din"/>
              </a:rPr>
              <a:t>={}, labels={}, orientation=None, </a:t>
            </a:r>
            <a:r>
              <a:rPr lang="en-US" dirty="0" err="1">
                <a:solidFill>
                  <a:srgbClr val="273239"/>
                </a:solidFill>
                <a:latin typeface="urw-din"/>
              </a:rPr>
              <a:t>color_discrete_sequence</a:t>
            </a:r>
            <a:r>
              <a:rPr lang="en-US" dirty="0">
                <a:solidFill>
                  <a:srgbClr val="273239"/>
                </a:solidFill>
                <a:latin typeface="urw-din"/>
              </a:rPr>
              <a:t>=None, </a:t>
            </a:r>
            <a:r>
              <a:rPr lang="en-US" dirty="0" err="1">
                <a:solidFill>
                  <a:srgbClr val="273239"/>
                </a:solidFill>
                <a:latin typeface="urw-din"/>
              </a:rPr>
              <a:t>color_discrete_map</a:t>
            </a:r>
            <a:r>
              <a:rPr lang="en-US" dirty="0">
                <a:solidFill>
                  <a:srgbClr val="273239"/>
                </a:solidFill>
                <a:latin typeface="urw-din"/>
              </a:rPr>
              <a:t>={}, </a:t>
            </a:r>
            <a:r>
              <a:rPr lang="en-US" dirty="0" err="1">
                <a:solidFill>
                  <a:srgbClr val="273239"/>
                </a:solidFill>
                <a:latin typeface="urw-din"/>
              </a:rPr>
              <a:t>color_continuous_scale</a:t>
            </a:r>
            <a:r>
              <a:rPr lang="en-US" dirty="0">
                <a:solidFill>
                  <a:srgbClr val="273239"/>
                </a:solidFill>
                <a:latin typeface="urw-din"/>
              </a:rPr>
              <a:t>=None, </a:t>
            </a:r>
            <a:r>
              <a:rPr lang="en-US" dirty="0" err="1">
                <a:solidFill>
                  <a:srgbClr val="273239"/>
                </a:solidFill>
                <a:latin typeface="urw-din"/>
              </a:rPr>
              <a:t>range_color</a:t>
            </a:r>
            <a:r>
              <a:rPr lang="en-US" dirty="0">
                <a:solidFill>
                  <a:srgbClr val="273239"/>
                </a:solidFill>
                <a:latin typeface="urw-din"/>
              </a:rPr>
              <a:t>=None, </a:t>
            </a:r>
            <a:r>
              <a:rPr lang="en-US" dirty="0" err="1">
                <a:solidFill>
                  <a:srgbClr val="273239"/>
                </a:solidFill>
                <a:latin typeface="urw-din"/>
              </a:rPr>
              <a:t>color_continuous_midpoint</a:t>
            </a:r>
            <a:r>
              <a:rPr lang="en-US" dirty="0">
                <a:solidFill>
                  <a:srgbClr val="273239"/>
                </a:solidFill>
                <a:latin typeface="urw-din"/>
              </a:rPr>
              <a:t>=None, </a:t>
            </a:r>
            <a:r>
              <a:rPr lang="en-US" dirty="0" err="1">
                <a:solidFill>
                  <a:srgbClr val="273239"/>
                </a:solidFill>
                <a:latin typeface="urw-din"/>
              </a:rPr>
              <a:t>symbol_sequence</a:t>
            </a:r>
            <a:r>
              <a:rPr lang="en-US" dirty="0">
                <a:solidFill>
                  <a:srgbClr val="273239"/>
                </a:solidFill>
                <a:latin typeface="urw-din"/>
              </a:rPr>
              <a:t>=None, </a:t>
            </a:r>
            <a:r>
              <a:rPr lang="en-US" dirty="0" err="1">
                <a:solidFill>
                  <a:srgbClr val="273239"/>
                </a:solidFill>
                <a:latin typeface="urw-din"/>
              </a:rPr>
              <a:t>symbol_map</a:t>
            </a:r>
            <a:r>
              <a:rPr lang="en-US" dirty="0">
                <a:solidFill>
                  <a:srgbClr val="273239"/>
                </a:solidFill>
                <a:latin typeface="urw-din"/>
              </a:rPr>
              <a:t>={}, opacity=None, </a:t>
            </a:r>
            <a:r>
              <a:rPr lang="en-US" dirty="0" err="1">
                <a:solidFill>
                  <a:srgbClr val="273239"/>
                </a:solidFill>
                <a:latin typeface="urw-din"/>
              </a:rPr>
              <a:t>size_max</a:t>
            </a:r>
            <a:r>
              <a:rPr lang="en-US" dirty="0">
                <a:solidFill>
                  <a:srgbClr val="273239"/>
                </a:solidFill>
                <a:latin typeface="urw-din"/>
              </a:rPr>
              <a:t>=None, </a:t>
            </a:r>
            <a:r>
              <a:rPr lang="en-US" dirty="0" err="1">
                <a:solidFill>
                  <a:srgbClr val="273239"/>
                </a:solidFill>
                <a:latin typeface="urw-din"/>
              </a:rPr>
              <a:t>marginal_x</a:t>
            </a:r>
            <a:r>
              <a:rPr lang="en-US" dirty="0">
                <a:solidFill>
                  <a:srgbClr val="273239"/>
                </a:solidFill>
                <a:latin typeface="urw-din"/>
              </a:rPr>
              <a:t>=None, </a:t>
            </a:r>
            <a:r>
              <a:rPr lang="en-US" dirty="0" err="1">
                <a:solidFill>
                  <a:srgbClr val="273239"/>
                </a:solidFill>
                <a:latin typeface="urw-din"/>
              </a:rPr>
              <a:t>marginal_y</a:t>
            </a:r>
            <a:r>
              <a:rPr lang="en-US" dirty="0">
                <a:solidFill>
                  <a:srgbClr val="273239"/>
                </a:solidFill>
                <a:latin typeface="urw-din"/>
              </a:rPr>
              <a:t>=None, trendline=None, </a:t>
            </a:r>
            <a:r>
              <a:rPr lang="en-US" dirty="0" err="1">
                <a:solidFill>
                  <a:srgbClr val="273239"/>
                </a:solidFill>
                <a:latin typeface="urw-din"/>
              </a:rPr>
              <a:t>trendline_color_override</a:t>
            </a:r>
            <a:r>
              <a:rPr lang="en-US" dirty="0">
                <a:solidFill>
                  <a:srgbClr val="273239"/>
                </a:solidFill>
                <a:latin typeface="urw-din"/>
              </a:rPr>
              <a:t>=None, </a:t>
            </a:r>
            <a:r>
              <a:rPr lang="en-US" dirty="0" err="1">
                <a:solidFill>
                  <a:srgbClr val="273239"/>
                </a:solidFill>
                <a:latin typeface="urw-din"/>
              </a:rPr>
              <a:t>log_x</a:t>
            </a:r>
            <a:r>
              <a:rPr lang="en-US" dirty="0">
                <a:solidFill>
                  <a:srgbClr val="273239"/>
                </a:solidFill>
                <a:latin typeface="urw-din"/>
              </a:rPr>
              <a:t>=False, </a:t>
            </a:r>
            <a:r>
              <a:rPr lang="en-US" dirty="0" err="1">
                <a:solidFill>
                  <a:srgbClr val="273239"/>
                </a:solidFill>
                <a:latin typeface="urw-din"/>
              </a:rPr>
              <a:t>log_y</a:t>
            </a:r>
            <a:r>
              <a:rPr lang="en-US" dirty="0">
                <a:solidFill>
                  <a:srgbClr val="273239"/>
                </a:solidFill>
                <a:latin typeface="urw-din"/>
              </a:rPr>
              <a:t>=False, </a:t>
            </a:r>
            <a:r>
              <a:rPr lang="en-US" dirty="0" err="1">
                <a:solidFill>
                  <a:srgbClr val="273239"/>
                </a:solidFill>
                <a:latin typeface="urw-din"/>
              </a:rPr>
              <a:t>range_x</a:t>
            </a:r>
            <a:r>
              <a:rPr lang="en-US" dirty="0">
                <a:solidFill>
                  <a:srgbClr val="273239"/>
                </a:solidFill>
                <a:latin typeface="urw-din"/>
              </a:rPr>
              <a:t>=None, </a:t>
            </a:r>
            <a:r>
              <a:rPr lang="en-US" dirty="0" err="1">
                <a:solidFill>
                  <a:srgbClr val="273239"/>
                </a:solidFill>
                <a:latin typeface="urw-din"/>
              </a:rPr>
              <a:t>range_y</a:t>
            </a:r>
            <a:r>
              <a:rPr lang="en-US" dirty="0">
                <a:solidFill>
                  <a:srgbClr val="273239"/>
                </a:solidFill>
                <a:latin typeface="urw-din"/>
              </a:rPr>
              <a:t>=None, </a:t>
            </a:r>
            <a:r>
              <a:rPr lang="en-US" dirty="0" err="1">
                <a:solidFill>
                  <a:srgbClr val="273239"/>
                </a:solidFill>
                <a:latin typeface="urw-din"/>
              </a:rPr>
              <a:t>render_mode</a:t>
            </a:r>
            <a:r>
              <a:rPr lang="en-US" dirty="0">
                <a:solidFill>
                  <a:srgbClr val="273239"/>
                </a:solidFill>
                <a:latin typeface="urw-din"/>
              </a:rPr>
              <a:t>=’auto’, title=None, template=None, width=None, height=None)</a:t>
            </a:r>
            <a:endParaRPr lang="en-IN" dirty="0"/>
          </a:p>
        </p:txBody>
      </p:sp>
    </p:spTree>
    <p:extLst>
      <p:ext uri="{BB962C8B-B14F-4D97-AF65-F5344CB8AC3E}">
        <p14:creationId xmlns:p14="http://schemas.microsoft.com/office/powerpoint/2010/main" val="2045845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6DB8B-F6DC-6A4B-4976-DF87A1C0648E}"/>
              </a:ext>
            </a:extLst>
          </p:cNvPr>
          <p:cNvSpPr>
            <a:spLocks noGrp="1"/>
          </p:cNvSpPr>
          <p:nvPr>
            <p:ph type="title"/>
          </p:nvPr>
        </p:nvSpPr>
        <p:spPr/>
        <p:txBody>
          <a:bodyPr/>
          <a:lstStyle/>
          <a:p>
            <a:r>
              <a:rPr lang="en-IN" dirty="0"/>
              <a:t>Line chart in </a:t>
            </a:r>
            <a:r>
              <a:rPr lang="en-IN" dirty="0" err="1"/>
              <a:t>plotly</a:t>
            </a:r>
            <a:endParaRPr lang="en-IN" dirty="0"/>
          </a:p>
        </p:txBody>
      </p:sp>
      <p:sp>
        <p:nvSpPr>
          <p:cNvPr id="3" name="Content Placeholder 2">
            <a:extLst>
              <a:ext uri="{FF2B5EF4-FFF2-40B4-BE49-F238E27FC236}">
                <a16:creationId xmlns:a16="http://schemas.microsoft.com/office/drawing/2014/main" id="{5733FD15-C4B2-1AEA-4FA4-E6EA7F0E099E}"/>
              </a:ext>
            </a:extLst>
          </p:cNvPr>
          <p:cNvSpPr>
            <a:spLocks noGrp="1"/>
          </p:cNvSpPr>
          <p:nvPr>
            <p:ph idx="1"/>
          </p:nvPr>
        </p:nvSpPr>
        <p:spPr/>
        <p:txBody>
          <a:bodyPr/>
          <a:lstStyle/>
          <a:p>
            <a:r>
              <a:rPr lang="en-US" dirty="0"/>
              <a:t>Line plot in </a:t>
            </a:r>
            <a:r>
              <a:rPr lang="en-US" dirty="0" err="1"/>
              <a:t>Plotly</a:t>
            </a:r>
            <a:r>
              <a:rPr lang="en-US" dirty="0"/>
              <a:t> is much accessible and illustrious annexation to </a:t>
            </a:r>
            <a:r>
              <a:rPr lang="en-US" dirty="0" err="1"/>
              <a:t>plotly</a:t>
            </a:r>
            <a:r>
              <a:rPr lang="en-US" dirty="0"/>
              <a:t> which manage a variety of types of data and assemble easy-to-style statistic. </a:t>
            </a:r>
          </a:p>
          <a:p>
            <a:r>
              <a:rPr lang="en-US" dirty="0"/>
              <a:t>With </a:t>
            </a:r>
            <a:r>
              <a:rPr lang="en-US" dirty="0" err="1"/>
              <a:t>px.line</a:t>
            </a:r>
            <a:r>
              <a:rPr lang="en-US" dirty="0"/>
              <a:t> each data position is represented as a vertex transformed(which location is given by the x and y columns) of a polyline mark in 2D space.</a:t>
            </a:r>
            <a:endParaRPr lang="en-IN" dirty="0"/>
          </a:p>
        </p:txBody>
      </p:sp>
    </p:spTree>
    <p:extLst>
      <p:ext uri="{BB962C8B-B14F-4D97-AF65-F5344CB8AC3E}">
        <p14:creationId xmlns:p14="http://schemas.microsoft.com/office/powerpoint/2010/main" val="827397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579F7-5A1C-64FF-BF72-E3CFF33793C0}"/>
              </a:ext>
            </a:extLst>
          </p:cNvPr>
          <p:cNvSpPr>
            <a:spLocks noGrp="1"/>
          </p:cNvSpPr>
          <p:nvPr>
            <p:ph type="title"/>
          </p:nvPr>
        </p:nvSpPr>
        <p:spPr/>
        <p:txBody>
          <a:bodyPr/>
          <a:lstStyle/>
          <a:p>
            <a:r>
              <a:rPr lang="en-IN" dirty="0"/>
              <a:t>Line chart</a:t>
            </a:r>
          </a:p>
        </p:txBody>
      </p:sp>
      <p:sp>
        <p:nvSpPr>
          <p:cNvPr id="3" name="Content Placeholder 2">
            <a:extLst>
              <a:ext uri="{FF2B5EF4-FFF2-40B4-BE49-F238E27FC236}">
                <a16:creationId xmlns:a16="http://schemas.microsoft.com/office/drawing/2014/main" id="{BB7432B9-9BAA-CFA5-F213-22F3E4DC56F5}"/>
              </a:ext>
            </a:extLst>
          </p:cNvPr>
          <p:cNvSpPr>
            <a:spLocks noGrp="1"/>
          </p:cNvSpPr>
          <p:nvPr>
            <p:ph idx="1"/>
          </p:nvPr>
        </p:nvSpPr>
        <p:spPr/>
        <p:txBody>
          <a:bodyPr/>
          <a:lstStyle/>
          <a:p>
            <a:r>
              <a:rPr lang="en-US" dirty="0" err="1"/>
              <a:t>plotly.express.line</a:t>
            </a:r>
            <a:r>
              <a:rPr lang="en-US" dirty="0"/>
              <a:t>(</a:t>
            </a:r>
            <a:r>
              <a:rPr lang="en-US" dirty="0" err="1"/>
              <a:t>data_frame</a:t>
            </a:r>
            <a:r>
              <a:rPr lang="en-US" dirty="0"/>
              <a:t>=None, x=None, y=None, </a:t>
            </a:r>
            <a:r>
              <a:rPr lang="en-US" dirty="0" err="1"/>
              <a:t>line_group</a:t>
            </a:r>
            <a:r>
              <a:rPr lang="en-US" dirty="0"/>
              <a:t>=None, color=None, </a:t>
            </a:r>
            <a:r>
              <a:rPr lang="en-US" dirty="0" err="1"/>
              <a:t>line_dash</a:t>
            </a:r>
            <a:r>
              <a:rPr lang="en-US" dirty="0"/>
              <a:t>=None, </a:t>
            </a:r>
            <a:r>
              <a:rPr lang="en-US" dirty="0" err="1"/>
              <a:t>hover_name</a:t>
            </a:r>
            <a:r>
              <a:rPr lang="en-US" dirty="0"/>
              <a:t>=None, </a:t>
            </a:r>
            <a:r>
              <a:rPr lang="en-US" dirty="0" err="1"/>
              <a:t>hover_data</a:t>
            </a:r>
            <a:r>
              <a:rPr lang="en-US" dirty="0"/>
              <a:t>=None, </a:t>
            </a:r>
            <a:r>
              <a:rPr lang="en-US" dirty="0" err="1"/>
              <a:t>custom_data</a:t>
            </a:r>
            <a:r>
              <a:rPr lang="en-US" dirty="0"/>
              <a:t>=None, text=None, </a:t>
            </a:r>
            <a:r>
              <a:rPr lang="en-US" dirty="0" err="1"/>
              <a:t>facet_row</a:t>
            </a:r>
            <a:r>
              <a:rPr lang="en-US" dirty="0"/>
              <a:t>=None, </a:t>
            </a:r>
            <a:r>
              <a:rPr lang="en-US" dirty="0" err="1"/>
              <a:t>facet_col</a:t>
            </a:r>
            <a:r>
              <a:rPr lang="en-US" dirty="0"/>
              <a:t>=None, </a:t>
            </a:r>
            <a:r>
              <a:rPr lang="en-US" dirty="0" err="1"/>
              <a:t>facet_col_wrap</a:t>
            </a:r>
            <a:r>
              <a:rPr lang="en-US" dirty="0"/>
              <a:t>=0, </a:t>
            </a:r>
            <a:r>
              <a:rPr lang="en-US" dirty="0" err="1"/>
              <a:t>error_x</a:t>
            </a:r>
            <a:r>
              <a:rPr lang="en-US" dirty="0"/>
              <a:t>=None, </a:t>
            </a:r>
            <a:r>
              <a:rPr lang="en-US" dirty="0" err="1"/>
              <a:t>error_x_minus</a:t>
            </a:r>
            <a:r>
              <a:rPr lang="en-US" dirty="0"/>
              <a:t>=None, </a:t>
            </a:r>
            <a:r>
              <a:rPr lang="en-US" dirty="0" err="1"/>
              <a:t>error_y</a:t>
            </a:r>
            <a:r>
              <a:rPr lang="en-US" dirty="0"/>
              <a:t>=None, </a:t>
            </a:r>
            <a:r>
              <a:rPr lang="en-US" dirty="0" err="1"/>
              <a:t>error_y_minus</a:t>
            </a:r>
            <a:r>
              <a:rPr lang="en-US" dirty="0"/>
              <a:t>=None, </a:t>
            </a:r>
            <a:r>
              <a:rPr lang="en-US" dirty="0" err="1"/>
              <a:t>animation_frame</a:t>
            </a:r>
            <a:r>
              <a:rPr lang="en-US" dirty="0"/>
              <a:t>=None, </a:t>
            </a:r>
            <a:r>
              <a:rPr lang="en-US" dirty="0" err="1"/>
              <a:t>animation_group</a:t>
            </a:r>
            <a:r>
              <a:rPr lang="en-US" dirty="0"/>
              <a:t>=None, </a:t>
            </a:r>
            <a:r>
              <a:rPr lang="en-US" dirty="0" err="1"/>
              <a:t>category_orders</a:t>
            </a:r>
            <a:r>
              <a:rPr lang="en-US" dirty="0"/>
              <a:t>={}, labels={}, orientation=None, </a:t>
            </a:r>
            <a:r>
              <a:rPr lang="en-US" dirty="0" err="1"/>
              <a:t>color_discrete_sequence</a:t>
            </a:r>
            <a:r>
              <a:rPr lang="en-US" dirty="0"/>
              <a:t>=None, </a:t>
            </a:r>
            <a:r>
              <a:rPr lang="en-US" dirty="0" err="1"/>
              <a:t>color_discrete_map</a:t>
            </a:r>
            <a:r>
              <a:rPr lang="en-US" dirty="0"/>
              <a:t>={}, </a:t>
            </a:r>
            <a:r>
              <a:rPr lang="en-US" dirty="0" err="1"/>
              <a:t>line_dash_sequence</a:t>
            </a:r>
            <a:r>
              <a:rPr lang="en-US" dirty="0"/>
              <a:t>=None, </a:t>
            </a:r>
            <a:r>
              <a:rPr lang="en-US" dirty="0" err="1"/>
              <a:t>line_dash_map</a:t>
            </a:r>
            <a:r>
              <a:rPr lang="en-US" dirty="0"/>
              <a:t>={}, </a:t>
            </a:r>
            <a:r>
              <a:rPr lang="en-US" dirty="0" err="1"/>
              <a:t>log_x</a:t>
            </a:r>
            <a:r>
              <a:rPr lang="en-US" dirty="0"/>
              <a:t>=False, </a:t>
            </a:r>
            <a:r>
              <a:rPr lang="en-US" dirty="0" err="1"/>
              <a:t>log_y</a:t>
            </a:r>
            <a:r>
              <a:rPr lang="en-US" dirty="0"/>
              <a:t>=False, </a:t>
            </a:r>
            <a:r>
              <a:rPr lang="en-US" dirty="0" err="1"/>
              <a:t>range_x</a:t>
            </a:r>
            <a:r>
              <a:rPr lang="en-US" dirty="0"/>
              <a:t>=None, </a:t>
            </a:r>
            <a:r>
              <a:rPr lang="en-US" dirty="0" err="1"/>
              <a:t>range_y</a:t>
            </a:r>
            <a:r>
              <a:rPr lang="en-US" dirty="0"/>
              <a:t>=None, </a:t>
            </a:r>
            <a:r>
              <a:rPr lang="en-US" dirty="0" err="1"/>
              <a:t>line_shape</a:t>
            </a:r>
            <a:r>
              <a:rPr lang="en-US" dirty="0"/>
              <a:t>=None, </a:t>
            </a:r>
            <a:r>
              <a:rPr lang="en-US" dirty="0" err="1"/>
              <a:t>render_mode</a:t>
            </a:r>
            <a:r>
              <a:rPr lang="en-US" dirty="0"/>
              <a:t>=’auto’, title=None, template=None, width=None, height=None)</a:t>
            </a:r>
            <a:endParaRPr lang="en-IN" dirty="0"/>
          </a:p>
        </p:txBody>
      </p:sp>
    </p:spTree>
    <p:extLst>
      <p:ext uri="{BB962C8B-B14F-4D97-AF65-F5344CB8AC3E}">
        <p14:creationId xmlns:p14="http://schemas.microsoft.com/office/powerpoint/2010/main" val="1578802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49EE5-2AFE-A99E-C1C4-7DAC0ABE2BCE}"/>
              </a:ext>
            </a:extLst>
          </p:cNvPr>
          <p:cNvSpPr>
            <a:spLocks noGrp="1"/>
          </p:cNvSpPr>
          <p:nvPr>
            <p:ph type="title"/>
          </p:nvPr>
        </p:nvSpPr>
        <p:spPr/>
        <p:txBody>
          <a:bodyPr/>
          <a:lstStyle/>
          <a:p>
            <a:r>
              <a:rPr lang="en-IN" b="0" i="0" dirty="0">
                <a:solidFill>
                  <a:srgbClr val="20293D"/>
                </a:solidFill>
                <a:effectLst/>
                <a:latin typeface="Open Sans" panose="020B0606030504020204" pitchFamily="34" charset="0"/>
              </a:rPr>
              <a:t>Filled Area Plots </a:t>
            </a:r>
            <a:br>
              <a:rPr lang="en-IN" b="0" i="0" dirty="0">
                <a:solidFill>
                  <a:srgbClr val="20293D"/>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AD875C5D-9C7D-1456-694B-CC2704E83DE9}"/>
              </a:ext>
            </a:extLst>
          </p:cNvPr>
          <p:cNvSpPr>
            <a:spLocks noGrp="1"/>
          </p:cNvSpPr>
          <p:nvPr>
            <p:ph idx="1"/>
          </p:nvPr>
        </p:nvSpPr>
        <p:spPr/>
        <p:txBody>
          <a:bodyPr/>
          <a:lstStyle/>
          <a:p>
            <a:r>
              <a:rPr lang="en-US" dirty="0"/>
              <a:t>Filled area plot is the easy-to-use, high-level articulation to </a:t>
            </a:r>
            <a:r>
              <a:rPr lang="en-US" dirty="0" err="1"/>
              <a:t>plotly</a:t>
            </a:r>
            <a:r>
              <a:rPr lang="en-US" dirty="0"/>
              <a:t> which completes a variety of types of data and produces easy-to-style figures. </a:t>
            </a:r>
          </a:p>
          <a:p>
            <a:r>
              <a:rPr lang="en-US" dirty="0"/>
              <a:t>Each filled area harmonizes with one value of the column given by the </a:t>
            </a:r>
            <a:r>
              <a:rPr lang="en-US" dirty="0" err="1"/>
              <a:t>line_group</a:t>
            </a:r>
            <a:r>
              <a:rPr lang="en-US" dirty="0"/>
              <a:t> parameter. </a:t>
            </a:r>
          </a:p>
          <a:p>
            <a:r>
              <a:rPr lang="en-US" dirty="0"/>
              <a:t>Filled area charts are most commonly used to show trends, rather than convey specific values.</a:t>
            </a:r>
            <a:endParaRPr lang="en-IN" dirty="0"/>
          </a:p>
        </p:txBody>
      </p:sp>
    </p:spTree>
    <p:extLst>
      <p:ext uri="{BB962C8B-B14F-4D97-AF65-F5344CB8AC3E}">
        <p14:creationId xmlns:p14="http://schemas.microsoft.com/office/powerpoint/2010/main" val="1494949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3F490-2E91-CAEC-1D51-B9CA719A654A}"/>
              </a:ext>
            </a:extLst>
          </p:cNvPr>
          <p:cNvSpPr>
            <a:spLocks noGrp="1"/>
          </p:cNvSpPr>
          <p:nvPr>
            <p:ph type="title"/>
          </p:nvPr>
        </p:nvSpPr>
        <p:spPr/>
        <p:txBody>
          <a:bodyPr/>
          <a:lstStyle/>
          <a:p>
            <a:r>
              <a:rPr lang="en-IN" dirty="0"/>
              <a:t>Filled area</a:t>
            </a:r>
          </a:p>
        </p:txBody>
      </p:sp>
      <p:sp>
        <p:nvSpPr>
          <p:cNvPr id="3" name="Content Placeholder 2">
            <a:extLst>
              <a:ext uri="{FF2B5EF4-FFF2-40B4-BE49-F238E27FC236}">
                <a16:creationId xmlns:a16="http://schemas.microsoft.com/office/drawing/2014/main" id="{1EBFE661-003E-229B-6120-3CDF0CD8D90E}"/>
              </a:ext>
            </a:extLst>
          </p:cNvPr>
          <p:cNvSpPr>
            <a:spLocks noGrp="1"/>
          </p:cNvSpPr>
          <p:nvPr>
            <p:ph idx="1"/>
          </p:nvPr>
        </p:nvSpPr>
        <p:spPr/>
        <p:txBody>
          <a:bodyPr/>
          <a:lstStyle/>
          <a:p>
            <a:r>
              <a:rPr lang="en-IN" b="0" i="1" dirty="0" err="1">
                <a:solidFill>
                  <a:srgbClr val="273239"/>
                </a:solidFill>
                <a:effectLst/>
                <a:latin typeface="urw-din"/>
              </a:rPr>
              <a:t>plotly.express.area</a:t>
            </a:r>
            <a:r>
              <a:rPr lang="en-IN" b="0" i="1" dirty="0">
                <a:solidFill>
                  <a:srgbClr val="273239"/>
                </a:solidFill>
                <a:effectLst/>
                <a:latin typeface="urw-din"/>
              </a:rPr>
              <a:t>(</a:t>
            </a:r>
            <a:r>
              <a:rPr lang="en-IN" b="0" i="1" dirty="0" err="1">
                <a:solidFill>
                  <a:srgbClr val="273239"/>
                </a:solidFill>
                <a:effectLst/>
                <a:latin typeface="urw-din"/>
              </a:rPr>
              <a:t>data_frame</a:t>
            </a:r>
            <a:r>
              <a:rPr lang="en-IN" b="0" i="1" dirty="0">
                <a:solidFill>
                  <a:srgbClr val="273239"/>
                </a:solidFill>
                <a:effectLst/>
                <a:latin typeface="urw-din"/>
              </a:rPr>
              <a:t>=None, x=None, y=None, </a:t>
            </a:r>
            <a:r>
              <a:rPr lang="en-IN" b="0" i="1" dirty="0" err="1">
                <a:solidFill>
                  <a:srgbClr val="273239"/>
                </a:solidFill>
                <a:effectLst/>
                <a:latin typeface="urw-din"/>
              </a:rPr>
              <a:t>line_group</a:t>
            </a:r>
            <a:r>
              <a:rPr lang="en-IN" b="0" i="1" dirty="0">
                <a:solidFill>
                  <a:srgbClr val="273239"/>
                </a:solidFill>
                <a:effectLst/>
                <a:latin typeface="urw-din"/>
              </a:rPr>
              <a:t>=None, </a:t>
            </a:r>
            <a:r>
              <a:rPr lang="en-IN" b="0" i="1" dirty="0" err="1">
                <a:solidFill>
                  <a:srgbClr val="273239"/>
                </a:solidFill>
                <a:effectLst/>
                <a:latin typeface="urw-din"/>
              </a:rPr>
              <a:t>color</a:t>
            </a:r>
            <a:r>
              <a:rPr lang="en-IN" b="0" i="1" dirty="0">
                <a:solidFill>
                  <a:srgbClr val="273239"/>
                </a:solidFill>
                <a:effectLst/>
                <a:latin typeface="urw-din"/>
              </a:rPr>
              <a:t>=None, </a:t>
            </a:r>
            <a:r>
              <a:rPr lang="en-IN" b="0" i="1" dirty="0" err="1">
                <a:solidFill>
                  <a:srgbClr val="273239"/>
                </a:solidFill>
                <a:effectLst/>
                <a:latin typeface="urw-din"/>
              </a:rPr>
              <a:t>hover_name</a:t>
            </a:r>
            <a:r>
              <a:rPr lang="en-IN" b="0" i="1" dirty="0">
                <a:solidFill>
                  <a:srgbClr val="273239"/>
                </a:solidFill>
                <a:effectLst/>
                <a:latin typeface="urw-din"/>
              </a:rPr>
              <a:t>=None, </a:t>
            </a:r>
            <a:r>
              <a:rPr lang="en-IN" b="0" i="1" dirty="0" err="1">
                <a:solidFill>
                  <a:srgbClr val="273239"/>
                </a:solidFill>
                <a:effectLst/>
                <a:latin typeface="urw-din"/>
              </a:rPr>
              <a:t>hover_data</a:t>
            </a:r>
            <a:r>
              <a:rPr lang="en-IN" b="0" i="1" dirty="0">
                <a:solidFill>
                  <a:srgbClr val="273239"/>
                </a:solidFill>
                <a:effectLst/>
                <a:latin typeface="urw-din"/>
              </a:rPr>
              <a:t>=None, </a:t>
            </a:r>
            <a:r>
              <a:rPr lang="en-IN" b="0" i="1" dirty="0" err="1">
                <a:solidFill>
                  <a:srgbClr val="273239"/>
                </a:solidFill>
                <a:effectLst/>
                <a:latin typeface="urw-din"/>
              </a:rPr>
              <a:t>custom_data</a:t>
            </a:r>
            <a:r>
              <a:rPr lang="en-IN" b="0" i="1" dirty="0">
                <a:solidFill>
                  <a:srgbClr val="273239"/>
                </a:solidFill>
                <a:effectLst/>
                <a:latin typeface="urw-din"/>
              </a:rPr>
              <a:t>=None, text=None, </a:t>
            </a:r>
            <a:r>
              <a:rPr lang="en-IN" b="0" i="1" dirty="0" err="1">
                <a:solidFill>
                  <a:srgbClr val="273239"/>
                </a:solidFill>
                <a:effectLst/>
                <a:latin typeface="urw-din"/>
              </a:rPr>
              <a:t>facet_row</a:t>
            </a:r>
            <a:r>
              <a:rPr lang="en-IN" b="0" i="1" dirty="0">
                <a:solidFill>
                  <a:srgbClr val="273239"/>
                </a:solidFill>
                <a:effectLst/>
                <a:latin typeface="urw-din"/>
              </a:rPr>
              <a:t>=None, </a:t>
            </a:r>
            <a:r>
              <a:rPr lang="en-IN" b="0" i="1" dirty="0" err="1">
                <a:solidFill>
                  <a:srgbClr val="273239"/>
                </a:solidFill>
                <a:effectLst/>
                <a:latin typeface="urw-din"/>
              </a:rPr>
              <a:t>facet_col</a:t>
            </a:r>
            <a:r>
              <a:rPr lang="en-IN" b="0" i="1" dirty="0">
                <a:solidFill>
                  <a:srgbClr val="273239"/>
                </a:solidFill>
                <a:effectLst/>
                <a:latin typeface="urw-din"/>
              </a:rPr>
              <a:t>=None, </a:t>
            </a:r>
            <a:r>
              <a:rPr lang="en-IN" b="0" i="1" dirty="0" err="1">
                <a:solidFill>
                  <a:srgbClr val="273239"/>
                </a:solidFill>
                <a:effectLst/>
                <a:latin typeface="urw-din"/>
              </a:rPr>
              <a:t>facet_col_wrap</a:t>
            </a:r>
            <a:r>
              <a:rPr lang="en-IN" b="0" i="1" dirty="0">
                <a:solidFill>
                  <a:srgbClr val="273239"/>
                </a:solidFill>
                <a:effectLst/>
                <a:latin typeface="urw-din"/>
              </a:rPr>
              <a:t>=0, </a:t>
            </a:r>
            <a:r>
              <a:rPr lang="en-IN" b="0" i="1" dirty="0" err="1">
                <a:solidFill>
                  <a:srgbClr val="273239"/>
                </a:solidFill>
                <a:effectLst/>
                <a:latin typeface="urw-din"/>
              </a:rPr>
              <a:t>animation_frame</a:t>
            </a:r>
            <a:r>
              <a:rPr lang="en-IN" b="0" i="1" dirty="0">
                <a:solidFill>
                  <a:srgbClr val="273239"/>
                </a:solidFill>
                <a:effectLst/>
                <a:latin typeface="urw-din"/>
              </a:rPr>
              <a:t>=None, </a:t>
            </a:r>
            <a:r>
              <a:rPr lang="en-IN" b="0" i="1" dirty="0" err="1">
                <a:solidFill>
                  <a:srgbClr val="273239"/>
                </a:solidFill>
                <a:effectLst/>
                <a:latin typeface="urw-din"/>
              </a:rPr>
              <a:t>animation_group</a:t>
            </a:r>
            <a:r>
              <a:rPr lang="en-IN" b="0" i="1" dirty="0">
                <a:solidFill>
                  <a:srgbClr val="273239"/>
                </a:solidFill>
                <a:effectLst/>
                <a:latin typeface="urw-din"/>
              </a:rPr>
              <a:t>=None, </a:t>
            </a:r>
            <a:r>
              <a:rPr lang="en-IN" b="0" i="1" dirty="0" err="1">
                <a:solidFill>
                  <a:srgbClr val="273239"/>
                </a:solidFill>
                <a:effectLst/>
                <a:latin typeface="urw-din"/>
              </a:rPr>
              <a:t>category_orders</a:t>
            </a:r>
            <a:r>
              <a:rPr lang="en-IN" b="0" i="1" dirty="0">
                <a:solidFill>
                  <a:srgbClr val="273239"/>
                </a:solidFill>
                <a:effectLst/>
                <a:latin typeface="urw-din"/>
              </a:rPr>
              <a:t>={}, labels={}, </a:t>
            </a:r>
            <a:r>
              <a:rPr lang="en-IN" b="0" i="1" dirty="0" err="1">
                <a:solidFill>
                  <a:srgbClr val="273239"/>
                </a:solidFill>
                <a:effectLst/>
                <a:latin typeface="urw-din"/>
              </a:rPr>
              <a:t>color_discrete_sequence</a:t>
            </a:r>
            <a:r>
              <a:rPr lang="en-IN" b="0" i="1" dirty="0">
                <a:solidFill>
                  <a:srgbClr val="273239"/>
                </a:solidFill>
                <a:effectLst/>
                <a:latin typeface="urw-din"/>
              </a:rPr>
              <a:t>=None, </a:t>
            </a:r>
            <a:r>
              <a:rPr lang="en-IN" b="0" i="1" dirty="0" err="1">
                <a:solidFill>
                  <a:srgbClr val="273239"/>
                </a:solidFill>
                <a:effectLst/>
                <a:latin typeface="urw-din"/>
              </a:rPr>
              <a:t>color_discrete_map</a:t>
            </a:r>
            <a:r>
              <a:rPr lang="en-IN" b="0" i="1" dirty="0">
                <a:solidFill>
                  <a:srgbClr val="273239"/>
                </a:solidFill>
                <a:effectLst/>
                <a:latin typeface="urw-din"/>
              </a:rPr>
              <a:t>={}, orientation=None, </a:t>
            </a:r>
            <a:r>
              <a:rPr lang="en-IN" b="0" i="1" dirty="0" err="1">
                <a:solidFill>
                  <a:srgbClr val="273239"/>
                </a:solidFill>
                <a:effectLst/>
                <a:latin typeface="urw-din"/>
              </a:rPr>
              <a:t>groupnorm</a:t>
            </a:r>
            <a:r>
              <a:rPr lang="en-IN" b="0" i="1" dirty="0">
                <a:solidFill>
                  <a:srgbClr val="273239"/>
                </a:solidFill>
                <a:effectLst/>
                <a:latin typeface="urw-din"/>
              </a:rPr>
              <a:t>=None, </a:t>
            </a:r>
            <a:r>
              <a:rPr lang="en-IN" b="0" i="1" dirty="0" err="1">
                <a:solidFill>
                  <a:srgbClr val="273239"/>
                </a:solidFill>
                <a:effectLst/>
                <a:latin typeface="urw-din"/>
              </a:rPr>
              <a:t>log_x</a:t>
            </a:r>
            <a:r>
              <a:rPr lang="en-IN" b="0" i="1" dirty="0">
                <a:solidFill>
                  <a:srgbClr val="273239"/>
                </a:solidFill>
                <a:effectLst/>
                <a:latin typeface="urw-din"/>
              </a:rPr>
              <a:t>=False, </a:t>
            </a:r>
            <a:r>
              <a:rPr lang="en-IN" b="0" i="1" dirty="0" err="1">
                <a:solidFill>
                  <a:srgbClr val="273239"/>
                </a:solidFill>
                <a:effectLst/>
                <a:latin typeface="urw-din"/>
              </a:rPr>
              <a:t>log_y</a:t>
            </a:r>
            <a:r>
              <a:rPr lang="en-IN" b="0" i="1" dirty="0">
                <a:solidFill>
                  <a:srgbClr val="273239"/>
                </a:solidFill>
                <a:effectLst/>
                <a:latin typeface="urw-din"/>
              </a:rPr>
              <a:t>=False, </a:t>
            </a:r>
            <a:r>
              <a:rPr lang="en-IN" b="0" i="1" dirty="0" err="1">
                <a:solidFill>
                  <a:srgbClr val="273239"/>
                </a:solidFill>
                <a:effectLst/>
                <a:latin typeface="urw-din"/>
              </a:rPr>
              <a:t>range_x</a:t>
            </a:r>
            <a:r>
              <a:rPr lang="en-IN" b="0" i="1" dirty="0">
                <a:solidFill>
                  <a:srgbClr val="273239"/>
                </a:solidFill>
                <a:effectLst/>
                <a:latin typeface="urw-din"/>
              </a:rPr>
              <a:t>=None, </a:t>
            </a:r>
            <a:r>
              <a:rPr lang="en-IN" b="0" i="1" dirty="0" err="1">
                <a:solidFill>
                  <a:srgbClr val="273239"/>
                </a:solidFill>
                <a:effectLst/>
                <a:latin typeface="urw-din"/>
              </a:rPr>
              <a:t>range_y</a:t>
            </a:r>
            <a:r>
              <a:rPr lang="en-IN" b="0" i="1" dirty="0">
                <a:solidFill>
                  <a:srgbClr val="273239"/>
                </a:solidFill>
                <a:effectLst/>
                <a:latin typeface="urw-din"/>
              </a:rPr>
              <a:t>=None, </a:t>
            </a:r>
            <a:r>
              <a:rPr lang="en-IN" b="0" i="1" dirty="0" err="1">
                <a:solidFill>
                  <a:srgbClr val="273239"/>
                </a:solidFill>
                <a:effectLst/>
                <a:latin typeface="urw-din"/>
              </a:rPr>
              <a:t>line_shape</a:t>
            </a:r>
            <a:r>
              <a:rPr lang="en-IN" b="0" i="1" dirty="0">
                <a:solidFill>
                  <a:srgbClr val="273239"/>
                </a:solidFill>
                <a:effectLst/>
                <a:latin typeface="urw-din"/>
              </a:rPr>
              <a:t>=None, title=None, template=None, width=None, height=None)</a:t>
            </a:r>
            <a:endParaRPr lang="en-IN" dirty="0"/>
          </a:p>
        </p:txBody>
      </p:sp>
    </p:spTree>
    <p:extLst>
      <p:ext uri="{BB962C8B-B14F-4D97-AF65-F5344CB8AC3E}">
        <p14:creationId xmlns:p14="http://schemas.microsoft.com/office/powerpoint/2010/main" val="25975760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321</TotalTime>
  <Words>2687</Words>
  <Application>Microsoft Office PowerPoint</Application>
  <PresentationFormat>Widescreen</PresentationFormat>
  <Paragraphs>95</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Calibri Light</vt:lpstr>
      <vt:lpstr>Open Sans</vt:lpstr>
      <vt:lpstr>urw-din</vt:lpstr>
      <vt:lpstr>Office Theme</vt:lpstr>
      <vt:lpstr>Plotly</vt:lpstr>
      <vt:lpstr>Plotly</vt:lpstr>
      <vt:lpstr>Plotly dataset</vt:lpstr>
      <vt:lpstr>Contd..</vt:lpstr>
      <vt:lpstr>Scatter plots</vt:lpstr>
      <vt:lpstr>Line chart in plotly</vt:lpstr>
      <vt:lpstr>Line chart</vt:lpstr>
      <vt:lpstr>Filled Area Plots  </vt:lpstr>
      <vt:lpstr>Filled area</vt:lpstr>
      <vt:lpstr>Bar chart</vt:lpstr>
      <vt:lpstr>Bar chart</vt:lpstr>
      <vt:lpstr>PowerPoint Presentation</vt:lpstr>
      <vt:lpstr>Funnel Chart</vt:lpstr>
      <vt:lpstr>Gant charts</vt:lpstr>
      <vt:lpstr>Deprecated Figure Factory </vt:lpstr>
      <vt:lpstr>Pie Charts in Python</vt:lpstr>
      <vt:lpstr>Sunburst Charts in Python</vt:lpstr>
      <vt:lpstr>Treemap Charts in Python</vt:lpstr>
      <vt:lpstr>Icicle Charts in Python</vt:lpstr>
      <vt:lpstr>Histograms in Python</vt:lpstr>
      <vt:lpstr>Box Plots in Python</vt:lpstr>
      <vt:lpstr>Violin Plots in Python</vt:lpstr>
      <vt:lpstr>Strip Charts in Python</vt:lpstr>
      <vt:lpstr>Empirical Cumulative Distribution Plots</vt:lpstr>
      <vt:lpstr>2D Histograms in Python </vt:lpstr>
      <vt:lpstr>3D Line Plots</vt:lpstr>
      <vt:lpstr>Title maps</vt:lpstr>
      <vt:lpstr>Outline maps</vt:lpstr>
      <vt:lpstr>Polar charts</vt:lpstr>
      <vt:lpstr>Polar charts</vt:lpstr>
      <vt:lpstr>Polar charts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Plotly</dc:title>
  <dc:creator>CEIT divya</dc:creator>
  <cp:lastModifiedBy>CEIT divya</cp:lastModifiedBy>
  <cp:revision>4</cp:revision>
  <dcterms:created xsi:type="dcterms:W3CDTF">2022-10-28T10:08:41Z</dcterms:created>
  <dcterms:modified xsi:type="dcterms:W3CDTF">2022-10-29T16:18:54Z</dcterms:modified>
</cp:coreProperties>
</file>