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79" r:id="rId3"/>
    <p:sldId id="280" r:id="rId4"/>
    <p:sldId id="281" r:id="rId5"/>
    <p:sldId id="296" r:id="rId6"/>
    <p:sldId id="295" r:id="rId7"/>
    <p:sldId id="297" r:id="rId8"/>
    <p:sldId id="294" r:id="rId9"/>
    <p:sldId id="302" r:id="rId10"/>
    <p:sldId id="316" r:id="rId11"/>
    <p:sldId id="299" r:id="rId12"/>
    <p:sldId id="301" r:id="rId13"/>
    <p:sldId id="305" r:id="rId14"/>
    <p:sldId id="304" r:id="rId15"/>
    <p:sldId id="303" r:id="rId16"/>
    <p:sldId id="300" r:id="rId17"/>
    <p:sldId id="306" r:id="rId18"/>
    <p:sldId id="282" r:id="rId19"/>
    <p:sldId id="287" r:id="rId20"/>
    <p:sldId id="292"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09" autoAdjust="0"/>
  </p:normalViewPr>
  <p:slideViewPr>
    <p:cSldViewPr snapToGrid="0" snapToObjects="1">
      <p:cViewPr varScale="1">
        <p:scale>
          <a:sx n="72" d="100"/>
          <a:sy n="72" d="100"/>
        </p:scale>
        <p:origin x="642"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9.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hyperlink" Target="mailto:nadkalpur@gmail.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83092"/>
            <a:ext cx="5385816" cy="3131092"/>
          </a:xfrm>
        </p:spPr>
        <p:txBody>
          <a:bodyPr/>
          <a:lstStyle/>
          <a:p>
            <a:r>
              <a:rPr lang="en-US" sz="3200" dirty="0"/>
              <a:t>CDAC tutorial Python &amp; R programming, </a:t>
            </a:r>
            <a:br>
              <a:rPr lang="en-US" sz="3200" dirty="0"/>
            </a:br>
            <a:r>
              <a:rPr lang="en-US" sz="3200" dirty="0"/>
              <a:t>October 14-27</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NADKALPUR MANJUNATH​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E8A-8324-46BE-2D7F-FC2E51EBE106}"/>
              </a:ext>
            </a:extLst>
          </p:cNvPr>
          <p:cNvSpPr>
            <a:spLocks noGrp="1"/>
          </p:cNvSpPr>
          <p:nvPr>
            <p:ph type="title"/>
          </p:nvPr>
        </p:nvSpPr>
        <p:spPr>
          <a:xfrm>
            <a:off x="2635195" y="717473"/>
            <a:ext cx="6766560" cy="768096"/>
          </a:xfrm>
        </p:spPr>
        <p:txBody>
          <a:bodyPr/>
          <a:lstStyle/>
          <a:p>
            <a:pPr algn="ctr"/>
            <a:r>
              <a:rPr lang="en-IN" sz="2800" dirty="0" err="1"/>
              <a:t>Cdac</a:t>
            </a:r>
            <a:r>
              <a:rPr lang="en-IN" sz="2800" dirty="0"/>
              <a:t> python &amp; R syllabus</a:t>
            </a:r>
          </a:p>
        </p:txBody>
      </p:sp>
      <p:sp>
        <p:nvSpPr>
          <p:cNvPr id="4" name="Slide Number Placeholder 3">
            <a:extLst>
              <a:ext uri="{FF2B5EF4-FFF2-40B4-BE49-F238E27FC236}">
                <a16:creationId xmlns:a16="http://schemas.microsoft.com/office/drawing/2014/main" id="{335853C3-7D5B-F37C-D604-7B54F926E276}"/>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5" name="Footer Placeholder 4">
            <a:extLst>
              <a:ext uri="{FF2B5EF4-FFF2-40B4-BE49-F238E27FC236}">
                <a16:creationId xmlns:a16="http://schemas.microsoft.com/office/drawing/2014/main" id="{A4E32E65-88D8-0532-E28A-DB1772DA8B14}"/>
              </a:ext>
            </a:extLst>
          </p:cNvPr>
          <p:cNvSpPr>
            <a:spLocks noGrp="1"/>
          </p:cNvSpPr>
          <p:nvPr>
            <p:ph type="ftr" sz="quarter" idx="13"/>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D0339983-39FB-59A6-5C58-66D4854C056D}"/>
              </a:ext>
            </a:extLst>
          </p:cNvPr>
          <p:cNvPicPr>
            <a:picLocks noChangeAspect="1"/>
          </p:cNvPicPr>
          <p:nvPr/>
        </p:nvPicPr>
        <p:blipFill>
          <a:blip r:embed="rId2"/>
          <a:stretch>
            <a:fillRect/>
          </a:stretch>
        </p:blipFill>
        <p:spPr>
          <a:xfrm>
            <a:off x="1414462" y="1564785"/>
            <a:ext cx="9363075" cy="5000625"/>
          </a:xfrm>
          <a:prstGeom prst="rect">
            <a:avLst/>
          </a:prstGeom>
        </p:spPr>
      </p:pic>
    </p:spTree>
    <p:extLst>
      <p:ext uri="{BB962C8B-B14F-4D97-AF65-F5344CB8AC3E}">
        <p14:creationId xmlns:p14="http://schemas.microsoft.com/office/powerpoint/2010/main" val="175229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1457344"/>
            <a:ext cx="9236765" cy="768096"/>
          </a:xfrm>
        </p:spPr>
        <p:txBody>
          <a:bodyPr/>
          <a:lstStyle/>
          <a:p>
            <a:r>
              <a:rPr lang="en-US" sz="2400" dirty="0">
                <a:latin typeface="Arial Black" panose="020B0604020202020204" pitchFamily="34" charset="0"/>
                <a:cs typeface="Arial Black" panose="020B0604020202020204" pitchFamily="34" charset="0"/>
              </a:rPr>
              <a:t>Available IDEs for developing </a:t>
            </a:r>
            <a:r>
              <a:rPr lang="en-US" sz="2400" b="1" dirty="0">
                <a:solidFill>
                  <a:schemeClr val="accent6"/>
                </a:solidFill>
                <a:latin typeface="Arial Black" panose="020B0604020202020204" pitchFamily="34" charset="0"/>
                <a:cs typeface="Arial Black" panose="020B0604020202020204" pitchFamily="34" charset="0"/>
              </a:rPr>
              <a:t>python code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2120351"/>
            <a:ext cx="9766852" cy="3531700"/>
          </a:xfrm>
        </p:spPr>
        <p:txBody>
          <a:bodyPr/>
          <a:lstStyle/>
          <a:p>
            <a:pPr algn="l"/>
            <a:r>
              <a:rPr lang="en-US" sz="2400" dirty="0">
                <a:solidFill>
                  <a:schemeClr val="accent6"/>
                </a:solidFill>
                <a:latin typeface="Sabon Next LT" panose="02000500000000000000" pitchFamily="2" charset="0"/>
                <a:cs typeface="Sabon Next LT" panose="02000500000000000000" pitchFamily="2" charset="0"/>
              </a:rPr>
              <a:t>We will focus on the versatile </a:t>
            </a:r>
            <a:r>
              <a:rPr lang="en-US" sz="2400" dirty="0" err="1">
                <a:solidFill>
                  <a:schemeClr val="accent6"/>
                </a:solidFill>
                <a:latin typeface="Sabon Next LT" panose="02000500000000000000" pitchFamily="2" charset="0"/>
                <a:cs typeface="Sabon Next LT" panose="02000500000000000000" pitchFamily="2" charset="0"/>
              </a:rPr>
              <a:t>Jupyter</a:t>
            </a:r>
            <a:r>
              <a:rPr lang="en-US" sz="2400" dirty="0">
                <a:solidFill>
                  <a:schemeClr val="accent6"/>
                </a:solidFill>
                <a:latin typeface="Sabon Next LT" panose="02000500000000000000" pitchFamily="2" charset="0"/>
                <a:cs typeface="Sabon Next LT" panose="02000500000000000000" pitchFamily="2" charset="0"/>
              </a:rPr>
              <a:t> Notebook as our IDE.</a:t>
            </a:r>
          </a:p>
        </p:txBody>
      </p:sp>
      <p:pic>
        <p:nvPicPr>
          <p:cNvPr id="5" name="Picture 4">
            <a:extLst>
              <a:ext uri="{FF2B5EF4-FFF2-40B4-BE49-F238E27FC236}">
                <a16:creationId xmlns:a16="http://schemas.microsoft.com/office/drawing/2014/main" id="{A530D482-9573-1A82-C6C0-2901C8A71B0D}"/>
              </a:ext>
            </a:extLst>
          </p:cNvPr>
          <p:cNvPicPr>
            <a:picLocks noChangeAspect="1"/>
          </p:cNvPicPr>
          <p:nvPr/>
        </p:nvPicPr>
        <p:blipFill>
          <a:blip r:embed="rId2"/>
          <a:stretch>
            <a:fillRect/>
          </a:stretch>
        </p:blipFill>
        <p:spPr>
          <a:xfrm>
            <a:off x="1563758" y="3027895"/>
            <a:ext cx="7434468" cy="2372761"/>
          </a:xfrm>
          <a:prstGeom prst="rect">
            <a:avLst/>
          </a:prstGeom>
        </p:spPr>
      </p:pic>
    </p:spTree>
    <p:extLst>
      <p:ext uri="{BB962C8B-B14F-4D97-AF65-F5344CB8AC3E}">
        <p14:creationId xmlns:p14="http://schemas.microsoft.com/office/powerpoint/2010/main" val="243343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1457344"/>
            <a:ext cx="9236765" cy="768096"/>
          </a:xfrm>
        </p:spPr>
        <p:txBody>
          <a:bodyPr/>
          <a:lstStyle/>
          <a:p>
            <a:r>
              <a:rPr lang="en-US" sz="3200" b="1" dirty="0" err="1">
                <a:solidFill>
                  <a:schemeClr val="accent6"/>
                </a:solidFill>
                <a:latin typeface="Arial Black" panose="020B0604020202020204" pitchFamily="34" charset="0"/>
                <a:cs typeface="Arial Black" panose="020B0604020202020204" pitchFamily="34" charset="0"/>
              </a:rPr>
              <a:t>Jupyter</a:t>
            </a:r>
            <a:r>
              <a:rPr lang="en-US" sz="3200" b="1" dirty="0">
                <a:solidFill>
                  <a:schemeClr val="accent6"/>
                </a:solidFill>
                <a:latin typeface="Arial Black" panose="020B0604020202020204" pitchFamily="34" charset="0"/>
                <a:cs typeface="Arial Black" panose="020B0604020202020204" pitchFamily="34" charset="0"/>
              </a:rPr>
              <a:t> notebook</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2292626"/>
            <a:ext cx="9766852" cy="4565373"/>
          </a:xfrm>
        </p:spPr>
        <p:txBody>
          <a:bodyPr/>
          <a:lstStyle/>
          <a:p>
            <a:pPr algn="l"/>
            <a:r>
              <a:rPr lang="en-US" sz="2400" dirty="0" err="1">
                <a:solidFill>
                  <a:schemeClr val="accent6"/>
                </a:solidFill>
                <a:latin typeface="Sabon Next LT" panose="02000500000000000000" pitchFamily="2" charset="0"/>
                <a:cs typeface="Sabon Next LT" panose="02000500000000000000" pitchFamily="2" charset="0"/>
              </a:rPr>
              <a:t>Jupyter</a:t>
            </a:r>
            <a:r>
              <a:rPr lang="en-US" sz="2400" dirty="0">
                <a:solidFill>
                  <a:schemeClr val="accent6"/>
                </a:solidFill>
                <a:latin typeface="Sabon Next LT" panose="02000500000000000000" pitchFamily="2" charset="0"/>
                <a:cs typeface="Sabon Next LT" panose="02000500000000000000" pitchFamily="2" charset="0"/>
              </a:rPr>
              <a:t> Notebook</a:t>
            </a:r>
          </a:p>
        </p:txBody>
      </p:sp>
      <p:pic>
        <p:nvPicPr>
          <p:cNvPr id="5" name="Picture 4">
            <a:extLst>
              <a:ext uri="{FF2B5EF4-FFF2-40B4-BE49-F238E27FC236}">
                <a16:creationId xmlns:a16="http://schemas.microsoft.com/office/drawing/2014/main" id="{3776F646-B7D6-DDC0-886C-CD7820DCCD1C}"/>
              </a:ext>
            </a:extLst>
          </p:cNvPr>
          <p:cNvPicPr>
            <a:picLocks noChangeAspect="1"/>
          </p:cNvPicPr>
          <p:nvPr/>
        </p:nvPicPr>
        <p:blipFill>
          <a:blip r:embed="rId2"/>
          <a:stretch>
            <a:fillRect/>
          </a:stretch>
        </p:blipFill>
        <p:spPr>
          <a:xfrm>
            <a:off x="2782958" y="2756452"/>
            <a:ext cx="5772002" cy="4085798"/>
          </a:xfrm>
          <a:prstGeom prst="rect">
            <a:avLst/>
          </a:prstGeom>
        </p:spPr>
      </p:pic>
    </p:spTree>
    <p:extLst>
      <p:ext uri="{BB962C8B-B14F-4D97-AF65-F5344CB8AC3E}">
        <p14:creationId xmlns:p14="http://schemas.microsoft.com/office/powerpoint/2010/main" val="233128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1457344"/>
            <a:ext cx="9236765" cy="768096"/>
          </a:xfrm>
        </p:spPr>
        <p:txBody>
          <a:bodyPr/>
          <a:lstStyle/>
          <a:p>
            <a:r>
              <a:rPr lang="en-US" sz="3200" b="1" dirty="0" err="1">
                <a:solidFill>
                  <a:schemeClr val="accent6"/>
                </a:solidFill>
                <a:latin typeface="Arial Black" panose="020B0604020202020204" pitchFamily="34" charset="0"/>
                <a:cs typeface="Arial Black" panose="020B0604020202020204" pitchFamily="34" charset="0"/>
              </a:rPr>
              <a:t>Jupyter</a:t>
            </a:r>
            <a:r>
              <a:rPr lang="en-US" sz="3200" b="1" dirty="0">
                <a:solidFill>
                  <a:schemeClr val="accent6"/>
                </a:solidFill>
                <a:latin typeface="Arial Black" panose="020B0604020202020204" pitchFamily="34" charset="0"/>
                <a:cs typeface="Arial Black" panose="020B0604020202020204" pitchFamily="34" charset="0"/>
              </a:rPr>
              <a:t> notebook</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2716694"/>
            <a:ext cx="9766852" cy="3531700"/>
          </a:xfrm>
        </p:spPr>
        <p:txBody>
          <a:bodyPr/>
          <a:lstStyle/>
          <a:p>
            <a:pPr algn="l"/>
            <a:r>
              <a:rPr lang="en-IN" sz="2400" dirty="0" err="1">
                <a:solidFill>
                  <a:schemeClr val="accent6"/>
                </a:solidFill>
                <a:latin typeface="Sabon Next LT" panose="02000500000000000000" pitchFamily="2" charset="0"/>
                <a:cs typeface="Sabon Next LT" panose="02000500000000000000" pitchFamily="2" charset="0"/>
              </a:rPr>
              <a:t>Jupyter</a:t>
            </a:r>
            <a:r>
              <a:rPr lang="en-IN" sz="2400" dirty="0">
                <a:solidFill>
                  <a:schemeClr val="accent6"/>
                </a:solidFill>
                <a:latin typeface="Sabon Next LT" panose="02000500000000000000" pitchFamily="2" charset="0"/>
                <a:cs typeface="Sabon Next LT" panose="02000500000000000000" pitchFamily="2" charset="0"/>
              </a:rPr>
              <a:t> notebook is a web application that allows you to create</a:t>
            </a:r>
          </a:p>
          <a:p>
            <a:pPr algn="l"/>
            <a:r>
              <a:rPr lang="en-IN" sz="2400" dirty="0">
                <a:solidFill>
                  <a:schemeClr val="accent6"/>
                </a:solidFill>
                <a:latin typeface="Sabon Next LT" panose="02000500000000000000" pitchFamily="2" charset="0"/>
                <a:cs typeface="Sabon Next LT" panose="02000500000000000000" pitchFamily="2" charset="0"/>
              </a:rPr>
              <a:t>and share documents that contain python code, documentation in Latex or PDF, plots, and explanatory text. The versatility of </a:t>
            </a:r>
            <a:r>
              <a:rPr lang="en-IN" sz="2400" dirty="0" err="1">
                <a:solidFill>
                  <a:schemeClr val="accent6"/>
                </a:solidFill>
                <a:latin typeface="Sabon Next LT" panose="02000500000000000000" pitchFamily="2" charset="0"/>
                <a:cs typeface="Sabon Next LT" panose="02000500000000000000" pitchFamily="2" charset="0"/>
              </a:rPr>
              <a:t>Jupyter</a:t>
            </a:r>
            <a:r>
              <a:rPr lang="en-IN" sz="2400" dirty="0">
                <a:solidFill>
                  <a:schemeClr val="accent6"/>
                </a:solidFill>
                <a:latin typeface="Sabon Next LT" panose="02000500000000000000" pitchFamily="2" charset="0"/>
                <a:cs typeface="Sabon Next LT" panose="02000500000000000000" pitchFamily="2" charset="0"/>
              </a:rPr>
              <a:t> Notebook lets you interact with it in a web browser. You can combine text and code, as well as modify and execute your code interactively. You can not only run and modify code in code snippets, but also can save and exchang</a:t>
            </a:r>
            <a:r>
              <a:rPr lang="en-IN" dirty="0">
                <a:latin typeface="Sabon Next LT" panose="02000500000000000000" pitchFamily="2" charset="0"/>
                <a:cs typeface="Sabon Next LT" panose="02000500000000000000" pitchFamily="2" charset="0"/>
              </a:rPr>
              <a:t>e</a:t>
            </a:r>
            <a:r>
              <a:rPr lang="en-IN" sz="2400" dirty="0">
                <a:solidFill>
                  <a:schemeClr val="accent6"/>
                </a:solidFill>
                <a:latin typeface="Sabon Next LT" panose="02000500000000000000" pitchFamily="2" charset="0"/>
                <a:cs typeface="Sabon Next LT" panose="02000500000000000000" pitchFamily="2" charset="0"/>
              </a:rPr>
              <a:t> the notebooks with others.</a:t>
            </a:r>
          </a:p>
          <a:p>
            <a:pPr algn="l"/>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91495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1457344"/>
            <a:ext cx="9236765"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Pandas python </a:t>
            </a:r>
            <a:r>
              <a:rPr lang="en-US" sz="3200" dirty="0">
                <a:latin typeface="Arial Black" panose="020B0604020202020204" pitchFamily="34" charset="0"/>
                <a:cs typeface="Arial Black" panose="020B0604020202020204" pitchFamily="34" charset="0"/>
              </a:rPr>
              <a:t>standard library</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3021496"/>
            <a:ext cx="9766852" cy="3531700"/>
          </a:xfrm>
        </p:spPr>
        <p:txBody>
          <a:bodyPr/>
          <a:lstStyle/>
          <a:p>
            <a:pPr algn="l"/>
            <a:r>
              <a:rPr lang="en-IN" sz="2400" dirty="0">
                <a:solidFill>
                  <a:schemeClr val="accent6"/>
                </a:solidFill>
                <a:latin typeface="Sabon Next LT" panose="02000500000000000000" pitchFamily="2" charset="0"/>
                <a:cs typeface="Sabon Next LT" panose="02000500000000000000" pitchFamily="2" charset="0"/>
              </a:rPr>
              <a:t>While exploring, cleaning data, you will normally do loading data into a list or dictionary, data frame and filter it. Pandas library was  created to automate the boring heavy lifting of handling data sets. Pandas makes it easy  to make manipulate and analyse data frames  with convenient tools</a:t>
            </a:r>
          </a:p>
          <a:p>
            <a:pPr algn="l"/>
            <a:r>
              <a:rPr lang="en-IN" sz="2400" dirty="0">
                <a:solidFill>
                  <a:schemeClr val="accent6"/>
                </a:solidFill>
                <a:latin typeface="Sabon Next LT" panose="02000500000000000000" pitchFamily="2" charset="0"/>
                <a:cs typeface="Sabon Next LT" panose="02000500000000000000" pitchFamily="2" charset="0"/>
              </a:rPr>
              <a:t>for frequent operations. </a:t>
            </a:r>
            <a:br>
              <a:rPr lang="en-IN" sz="2400" dirty="0">
                <a:solidFill>
                  <a:schemeClr val="accent6"/>
                </a:solidFill>
                <a:latin typeface="Sabon Next LT" panose="02000500000000000000" pitchFamily="2" charset="0"/>
                <a:cs typeface="Sabon Next LT" panose="02000500000000000000" pitchFamily="2" charset="0"/>
              </a:rPr>
            </a:br>
            <a:endParaRPr lang="en-IN" sz="2400" dirty="0">
              <a:solidFill>
                <a:schemeClr val="accent6"/>
              </a:solidFill>
              <a:latin typeface="Sabon Next LT" panose="02000500000000000000" pitchFamily="2" charset="0"/>
              <a:cs typeface="Sabon Next LT" panose="02000500000000000000" pitchFamily="2" charset="0"/>
            </a:endParaRPr>
          </a:p>
          <a:p>
            <a:pPr algn="l"/>
            <a:r>
              <a:rPr lang="en-IN" dirty="0">
                <a:latin typeface="Sabon Next LT" panose="02000500000000000000" pitchFamily="2" charset="0"/>
                <a:cs typeface="Sabon Next LT" panose="02000500000000000000" pitchFamily="2" charset="0"/>
              </a:rPr>
              <a:t>You can install Pandas library with a simple command;</a:t>
            </a:r>
            <a:br>
              <a:rPr lang="en-IN" dirty="0">
                <a:latin typeface="Sabon Next LT" panose="02000500000000000000" pitchFamily="2" charset="0"/>
                <a:cs typeface="Sabon Next LT" panose="02000500000000000000" pitchFamily="2" charset="0"/>
              </a:rPr>
            </a:br>
            <a:r>
              <a:rPr lang="en-IN" dirty="0">
                <a:latin typeface="Consolas" panose="020B0609020204030204" pitchFamily="49" charset="0"/>
                <a:cs typeface="Times New Roman" panose="02020603050405020304" pitchFamily="18" charset="0"/>
              </a:rPr>
              <a:t>pip install pandas</a:t>
            </a:r>
            <a:endParaRPr lang="en-US" sz="2400" dirty="0">
              <a:solidFill>
                <a:schemeClr val="accent6"/>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411555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423674"/>
            <a:ext cx="9236765"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Pandas python </a:t>
            </a:r>
            <a:r>
              <a:rPr lang="en-US" sz="3200" dirty="0">
                <a:latin typeface="Arial Black" panose="020B0604020202020204" pitchFamily="34" charset="0"/>
                <a:cs typeface="Arial Black" panose="020B0604020202020204" pitchFamily="34" charset="0"/>
              </a:rPr>
              <a:t>standard library</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1112258"/>
            <a:ext cx="9766852" cy="1538177"/>
          </a:xfrm>
        </p:spPr>
        <p:txBody>
          <a:bodyPr/>
          <a:lstStyle/>
          <a:p>
            <a:pPr algn="l"/>
            <a:r>
              <a:rPr lang="en-IN" sz="2400" dirty="0">
                <a:solidFill>
                  <a:schemeClr val="accent6"/>
                </a:solidFill>
                <a:latin typeface="Sabon Next LT" panose="02000500000000000000" pitchFamily="2" charset="0"/>
                <a:cs typeface="Sabon Next LT" panose="02000500000000000000" pitchFamily="2" charset="0"/>
              </a:rPr>
              <a:t>Another very attractive feature of pandas is the ability to plot the data in a data frame very easily. Although you have many options for plotting data in Python and </a:t>
            </a:r>
            <a:r>
              <a:rPr lang="en-IN" sz="2400" dirty="0" err="1">
                <a:solidFill>
                  <a:schemeClr val="accent6"/>
                </a:solidFill>
                <a:latin typeface="Sabon Next LT" panose="02000500000000000000" pitchFamily="2" charset="0"/>
                <a:cs typeface="Sabon Next LT" panose="02000500000000000000" pitchFamily="2" charset="0"/>
              </a:rPr>
              <a:t>Jupyter</a:t>
            </a:r>
            <a:r>
              <a:rPr lang="en-IN" sz="2400" dirty="0">
                <a:solidFill>
                  <a:schemeClr val="accent6"/>
                </a:solidFill>
                <a:latin typeface="Sabon Next LT" panose="02000500000000000000" pitchFamily="2" charset="0"/>
                <a:cs typeface="Sabon Next LT" panose="02000500000000000000" pitchFamily="2" charset="0"/>
              </a:rPr>
              <a:t> notebook, pandas can use matplotlib directly from a data frame. </a:t>
            </a:r>
            <a:endParaRPr lang="en-US" sz="2400" dirty="0">
              <a:solidFill>
                <a:schemeClr val="accent6"/>
              </a:solidFill>
              <a:latin typeface="Sabon Next LT" panose="02000500000000000000" pitchFamily="2" charset="0"/>
              <a:cs typeface="Sabon Next LT" panose="02000500000000000000" pitchFamily="2" charset="0"/>
            </a:endParaRPr>
          </a:p>
        </p:txBody>
      </p:sp>
      <p:pic>
        <p:nvPicPr>
          <p:cNvPr id="5" name="Picture 4">
            <a:extLst>
              <a:ext uri="{FF2B5EF4-FFF2-40B4-BE49-F238E27FC236}">
                <a16:creationId xmlns:a16="http://schemas.microsoft.com/office/drawing/2014/main" id="{E91A4512-E15C-E8D9-A3D4-096BAB8CA454}"/>
              </a:ext>
            </a:extLst>
          </p:cNvPr>
          <p:cNvPicPr>
            <a:picLocks noChangeAspect="1"/>
          </p:cNvPicPr>
          <p:nvPr/>
        </p:nvPicPr>
        <p:blipFill>
          <a:blip r:embed="rId2"/>
          <a:stretch>
            <a:fillRect/>
          </a:stretch>
        </p:blipFill>
        <p:spPr>
          <a:xfrm>
            <a:off x="3869635" y="2547672"/>
            <a:ext cx="4121425" cy="3444808"/>
          </a:xfrm>
          <a:prstGeom prst="rect">
            <a:avLst/>
          </a:prstGeom>
        </p:spPr>
      </p:pic>
    </p:spTree>
    <p:extLst>
      <p:ext uri="{BB962C8B-B14F-4D97-AF65-F5344CB8AC3E}">
        <p14:creationId xmlns:p14="http://schemas.microsoft.com/office/powerpoint/2010/main" val="157194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1457344"/>
            <a:ext cx="9236765"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Python code with pandas &amp; </a:t>
            </a:r>
            <a:r>
              <a:rPr lang="en-US" sz="3200" b="1" dirty="0" err="1">
                <a:solidFill>
                  <a:schemeClr val="accent6"/>
                </a:solidFill>
                <a:latin typeface="Arial Black" panose="020B0604020202020204" pitchFamily="34" charset="0"/>
                <a:cs typeface="Arial Black" panose="020B0604020202020204" pitchFamily="34" charset="0"/>
              </a:rPr>
              <a:t>Plotly</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2716699"/>
            <a:ext cx="9766852" cy="3531700"/>
          </a:xfrm>
        </p:spPr>
        <p:txBody>
          <a:bodyPr/>
          <a:lstStyle/>
          <a:p>
            <a:pPr algn="l"/>
            <a:r>
              <a:rPr lang="en-US" sz="2400" dirty="0">
                <a:solidFill>
                  <a:schemeClr val="accent6"/>
                </a:solidFill>
                <a:latin typeface="Sabon Next LT" panose="02000500000000000000" pitchFamily="2" charset="0"/>
                <a:cs typeface="Sabon Next LT" panose="02000500000000000000" pitchFamily="2" charset="0"/>
              </a:rPr>
              <a:t>#Pandas code</a:t>
            </a:r>
          </a:p>
          <a:p>
            <a:pPr algn="l"/>
            <a:r>
              <a:rPr lang="en-US" sz="2000" dirty="0">
                <a:solidFill>
                  <a:schemeClr val="accent6"/>
                </a:solidFill>
                <a:latin typeface="Lucida Console" panose="020B0609040504020204" pitchFamily="49" charset="0"/>
                <a:cs typeface="Sabon Next LT" panose="02000500000000000000" pitchFamily="2" charset="0"/>
              </a:rPr>
              <a:t>import </a:t>
            </a:r>
            <a:r>
              <a:rPr lang="en-US" sz="2000" dirty="0" err="1">
                <a:solidFill>
                  <a:schemeClr val="accent6"/>
                </a:solidFill>
                <a:latin typeface="Lucida Console" panose="020B0609040504020204" pitchFamily="49" charset="0"/>
                <a:cs typeface="Sabon Next LT" panose="02000500000000000000" pitchFamily="2" charset="0"/>
              </a:rPr>
              <a:t>plotly.express</a:t>
            </a:r>
            <a:r>
              <a:rPr lang="en-US" sz="2000" dirty="0">
                <a:solidFill>
                  <a:schemeClr val="accent6"/>
                </a:solidFill>
                <a:latin typeface="Lucida Console" panose="020B0609040504020204" pitchFamily="49" charset="0"/>
                <a:cs typeface="Sabon Next LT" panose="02000500000000000000" pitchFamily="2" charset="0"/>
              </a:rPr>
              <a:t> as </a:t>
            </a:r>
            <a:r>
              <a:rPr lang="en-US" sz="2000" dirty="0" err="1">
                <a:solidFill>
                  <a:schemeClr val="accent6"/>
                </a:solidFill>
                <a:latin typeface="Lucida Console" panose="020B0609040504020204" pitchFamily="49" charset="0"/>
                <a:cs typeface="Sabon Next LT" panose="02000500000000000000" pitchFamily="2" charset="0"/>
              </a:rPr>
              <a:t>px</a:t>
            </a:r>
            <a:endParaRPr lang="en-US" sz="2000" dirty="0">
              <a:solidFill>
                <a:schemeClr val="accent6"/>
              </a:solidFill>
              <a:latin typeface="Lucida Console" panose="020B0609040504020204" pitchFamily="49" charset="0"/>
              <a:cs typeface="Sabon Next LT" panose="02000500000000000000" pitchFamily="2" charset="0"/>
            </a:endParaRPr>
          </a:p>
          <a:p>
            <a:pPr algn="l"/>
            <a:r>
              <a:rPr lang="en-US" sz="2000" dirty="0">
                <a:solidFill>
                  <a:schemeClr val="accent6"/>
                </a:solidFill>
                <a:latin typeface="Lucida Console" panose="020B0609040504020204" pitchFamily="49" charset="0"/>
                <a:cs typeface="Sabon Next LT" panose="02000500000000000000" pitchFamily="2" charset="0"/>
              </a:rPr>
              <a:t>import pandas as pd</a:t>
            </a:r>
          </a:p>
          <a:p>
            <a:pPr algn="l"/>
            <a:r>
              <a:rPr lang="en-US" sz="2000" dirty="0" err="1">
                <a:solidFill>
                  <a:schemeClr val="accent6"/>
                </a:solidFill>
                <a:latin typeface="Lucida Console" panose="020B0609040504020204" pitchFamily="49" charset="0"/>
                <a:cs typeface="Sabon Next LT" panose="02000500000000000000" pitchFamily="2" charset="0"/>
              </a:rPr>
              <a:t>df</a:t>
            </a:r>
            <a:r>
              <a:rPr lang="en-US" sz="2000" dirty="0">
                <a:solidFill>
                  <a:schemeClr val="accent6"/>
                </a:solidFill>
                <a:latin typeface="Lucida Console" panose="020B0609040504020204" pitchFamily="49" charset="0"/>
                <a:cs typeface="Sabon Next LT" panose="02000500000000000000" pitchFamily="2" charset="0"/>
              </a:rPr>
              <a:t> = </a:t>
            </a:r>
            <a:r>
              <a:rPr lang="en-US" sz="2000" dirty="0" err="1">
                <a:solidFill>
                  <a:schemeClr val="accent6"/>
                </a:solidFill>
                <a:latin typeface="Lucida Console" panose="020B0609040504020204" pitchFamily="49" charset="0"/>
                <a:cs typeface="Sabon Next LT" panose="02000500000000000000" pitchFamily="2" charset="0"/>
              </a:rPr>
              <a:t>pd.read_csv</a:t>
            </a:r>
            <a:r>
              <a:rPr lang="en-US" sz="2000" dirty="0">
                <a:solidFill>
                  <a:schemeClr val="accent6"/>
                </a:solidFill>
                <a:latin typeface="Lucida Console" panose="020B0609040504020204" pitchFamily="49" charset="0"/>
                <a:cs typeface="Sabon Next LT" panose="02000500000000000000" pitchFamily="2" charset="0"/>
              </a:rPr>
              <a:t>("SI.Index.csv")</a:t>
            </a:r>
          </a:p>
          <a:p>
            <a:pPr algn="l"/>
            <a:r>
              <a:rPr lang="en-US" sz="2000" dirty="0">
                <a:solidFill>
                  <a:schemeClr val="accent6"/>
                </a:solidFill>
                <a:latin typeface="Lucida Console" panose="020B0609040504020204" pitchFamily="49" charset="0"/>
                <a:cs typeface="Sabon Next LT" panose="02000500000000000000" pitchFamily="2" charset="0"/>
              </a:rPr>
              <a:t>fig = </a:t>
            </a:r>
            <a:r>
              <a:rPr lang="en-US" sz="2000" dirty="0" err="1">
                <a:solidFill>
                  <a:schemeClr val="accent6"/>
                </a:solidFill>
                <a:latin typeface="Lucida Console" panose="020B0609040504020204" pitchFamily="49" charset="0"/>
                <a:cs typeface="Sabon Next LT" panose="02000500000000000000" pitchFamily="2" charset="0"/>
              </a:rPr>
              <a:t>px.bar</a:t>
            </a:r>
            <a:r>
              <a:rPr lang="en-US" sz="2000" dirty="0">
                <a:solidFill>
                  <a:schemeClr val="accent6"/>
                </a:solidFill>
                <a:latin typeface="Lucida Console" panose="020B0609040504020204" pitchFamily="49" charset="0"/>
                <a:cs typeface="Sabon Next LT" panose="02000500000000000000" pitchFamily="2" charset="0"/>
              </a:rPr>
              <a:t>(</a:t>
            </a:r>
            <a:r>
              <a:rPr lang="en-US" sz="2000" dirty="0" err="1">
                <a:solidFill>
                  <a:schemeClr val="accent6"/>
                </a:solidFill>
                <a:latin typeface="Lucida Console" panose="020B0609040504020204" pitchFamily="49" charset="0"/>
                <a:cs typeface="Sabon Next LT" panose="02000500000000000000" pitchFamily="2" charset="0"/>
              </a:rPr>
              <a:t>df</a:t>
            </a:r>
            <a:r>
              <a:rPr lang="en-US" sz="2000" dirty="0">
                <a:solidFill>
                  <a:schemeClr val="accent6"/>
                </a:solidFill>
                <a:latin typeface="Lucida Console" panose="020B0609040504020204" pitchFamily="49" charset="0"/>
                <a:cs typeface="Sabon Next LT" panose="02000500000000000000" pitchFamily="2" charset="0"/>
              </a:rPr>
              <a:t>, x="Country", y="Sustainability Index", color="Sustainability Index", </a:t>
            </a:r>
          </a:p>
          <a:p>
            <a:pPr algn="l"/>
            <a:r>
              <a:rPr lang="en-US" sz="2000" dirty="0">
                <a:solidFill>
                  <a:schemeClr val="accent6"/>
                </a:solidFill>
                <a:latin typeface="Lucida Console" panose="020B0609040504020204" pitchFamily="49" charset="0"/>
                <a:cs typeface="Sabon Next LT" panose="02000500000000000000" pitchFamily="2" charset="0"/>
              </a:rPr>
              <a:t>             title="Sustainability Index",</a:t>
            </a:r>
            <a:r>
              <a:rPr lang="en-US" sz="2000" dirty="0" err="1">
                <a:solidFill>
                  <a:schemeClr val="accent6"/>
                </a:solidFill>
                <a:latin typeface="Lucida Console" panose="020B0609040504020204" pitchFamily="49" charset="0"/>
                <a:cs typeface="Sabon Next LT" panose="02000500000000000000" pitchFamily="2" charset="0"/>
              </a:rPr>
              <a:t>color_continuous_scale</a:t>
            </a:r>
            <a:r>
              <a:rPr lang="en-US" sz="2000" dirty="0">
                <a:solidFill>
                  <a:schemeClr val="accent6"/>
                </a:solidFill>
                <a:latin typeface="Lucida Console" panose="020B0609040504020204" pitchFamily="49" charset="0"/>
                <a:cs typeface="Sabon Next LT" panose="02000500000000000000" pitchFamily="2" charset="0"/>
              </a:rPr>
              <a:t> = "geyser")</a:t>
            </a:r>
          </a:p>
          <a:p>
            <a:pPr algn="l"/>
            <a:r>
              <a:rPr lang="en-US" sz="2000" dirty="0" err="1">
                <a:solidFill>
                  <a:schemeClr val="accent6"/>
                </a:solidFill>
                <a:latin typeface="Lucida Console" panose="020B0609040504020204" pitchFamily="49" charset="0"/>
                <a:cs typeface="Sabon Next LT" panose="02000500000000000000" pitchFamily="2" charset="0"/>
              </a:rPr>
              <a:t>fig.update_xaxes</a:t>
            </a:r>
            <a:r>
              <a:rPr lang="en-US" sz="2000" dirty="0">
                <a:solidFill>
                  <a:schemeClr val="accent6"/>
                </a:solidFill>
                <a:latin typeface="Lucida Console" panose="020B0609040504020204" pitchFamily="49" charset="0"/>
                <a:cs typeface="Sabon Next LT" panose="02000500000000000000" pitchFamily="2" charset="0"/>
              </a:rPr>
              <a:t>(</a:t>
            </a:r>
            <a:r>
              <a:rPr lang="en-US" sz="2000" dirty="0" err="1">
                <a:solidFill>
                  <a:schemeClr val="accent6"/>
                </a:solidFill>
                <a:latin typeface="Lucida Console" panose="020B0609040504020204" pitchFamily="49" charset="0"/>
                <a:cs typeface="Sabon Next LT" panose="02000500000000000000" pitchFamily="2" charset="0"/>
              </a:rPr>
              <a:t>tickangle</a:t>
            </a:r>
            <a:r>
              <a:rPr lang="en-US" sz="2000" dirty="0">
                <a:solidFill>
                  <a:schemeClr val="accent6"/>
                </a:solidFill>
                <a:latin typeface="Lucida Console" panose="020B0609040504020204" pitchFamily="49" charset="0"/>
                <a:cs typeface="Sabon Next LT" panose="02000500000000000000" pitchFamily="2" charset="0"/>
              </a:rPr>
              <a:t>=45)</a:t>
            </a:r>
          </a:p>
          <a:p>
            <a:pPr algn="l"/>
            <a:r>
              <a:rPr lang="en-US" sz="2000" dirty="0" err="1">
                <a:solidFill>
                  <a:schemeClr val="accent6"/>
                </a:solidFill>
                <a:latin typeface="Lucida Console" panose="020B0609040504020204" pitchFamily="49" charset="0"/>
                <a:cs typeface="Sabon Next LT" panose="02000500000000000000" pitchFamily="2" charset="0"/>
              </a:rPr>
              <a:t>fig.show</a:t>
            </a:r>
            <a:r>
              <a:rPr lang="en-US" sz="2000" dirty="0">
                <a:solidFill>
                  <a:schemeClr val="accent6"/>
                </a:solidFill>
                <a:latin typeface="Lucida Console" panose="020B0609040504020204" pitchFamily="49" charset="0"/>
                <a:cs typeface="Sabon Next LT" panose="02000500000000000000" pitchFamily="2" charset="0"/>
              </a:rPr>
              <a:t>()</a:t>
            </a:r>
          </a:p>
        </p:txBody>
      </p:sp>
    </p:spTree>
    <p:extLst>
      <p:ext uri="{BB962C8B-B14F-4D97-AF65-F5344CB8AC3E}">
        <p14:creationId xmlns:p14="http://schemas.microsoft.com/office/powerpoint/2010/main" val="137870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304406"/>
            <a:ext cx="9236765"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Chart using </a:t>
            </a:r>
            <a:r>
              <a:rPr lang="en-US" sz="3200" b="1" dirty="0" err="1">
                <a:solidFill>
                  <a:schemeClr val="accent6"/>
                </a:solidFill>
                <a:latin typeface="Arial Black" panose="020B0604020202020204" pitchFamily="34" charset="0"/>
                <a:cs typeface="Arial Black" panose="020B0604020202020204" pitchFamily="34" charset="0"/>
              </a:rPr>
              <a:t>plotly</a:t>
            </a:r>
            <a:r>
              <a:rPr lang="en-US" sz="3200" b="1" dirty="0">
                <a:solidFill>
                  <a:schemeClr val="accent6"/>
                </a:solidFill>
                <a:latin typeface="Arial Black" panose="020B0604020202020204" pitchFamily="34" charset="0"/>
                <a:cs typeface="Arial Black" panose="020B0604020202020204" pitchFamily="34" charset="0"/>
              </a:rPr>
              <a:t> library</a:t>
            </a:r>
          </a:p>
        </p:txBody>
      </p:sp>
      <p:pic>
        <p:nvPicPr>
          <p:cNvPr id="7" name="Picture 6">
            <a:extLst>
              <a:ext uri="{FF2B5EF4-FFF2-40B4-BE49-F238E27FC236}">
                <a16:creationId xmlns:a16="http://schemas.microsoft.com/office/drawing/2014/main" id="{AADC264A-1B91-5533-2FAE-52C93F43C303}"/>
              </a:ext>
            </a:extLst>
          </p:cNvPr>
          <p:cNvPicPr>
            <a:picLocks noChangeAspect="1"/>
          </p:cNvPicPr>
          <p:nvPr/>
        </p:nvPicPr>
        <p:blipFill>
          <a:blip r:embed="rId2"/>
          <a:stretch>
            <a:fillRect/>
          </a:stretch>
        </p:blipFill>
        <p:spPr>
          <a:xfrm>
            <a:off x="380792" y="1591295"/>
            <a:ext cx="9363075" cy="5000625"/>
          </a:xfrm>
          <a:prstGeom prst="rect">
            <a:avLst/>
          </a:prstGeom>
        </p:spPr>
      </p:pic>
    </p:spTree>
    <p:extLst>
      <p:ext uri="{BB962C8B-B14F-4D97-AF65-F5344CB8AC3E}">
        <p14:creationId xmlns:p14="http://schemas.microsoft.com/office/powerpoint/2010/main" val="3760256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57670" y="125899"/>
            <a:ext cx="9375250" cy="5691809"/>
          </a:xfrm>
        </p:spPr>
        <p:txBody>
          <a:bodyPr/>
          <a:lstStyle/>
          <a:p>
            <a:r>
              <a:rPr lang="en-US" sz="2000" dirty="0"/>
              <a:t>The </a:t>
            </a:r>
            <a:r>
              <a:rPr lang="en-US" sz="2000" dirty="0" err="1"/>
              <a:t>zen</a:t>
            </a:r>
            <a:r>
              <a:rPr lang="en-US" sz="2000" dirty="0"/>
              <a:t> of python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7" name="Text Placeholder 6">
            <a:extLst>
              <a:ext uri="{FF2B5EF4-FFF2-40B4-BE49-F238E27FC236}">
                <a16:creationId xmlns:a16="http://schemas.microsoft.com/office/drawing/2014/main" id="{61F75466-10EA-E611-D705-AEBC8A01EC58}"/>
              </a:ext>
            </a:extLst>
          </p:cNvPr>
          <p:cNvSpPr>
            <a:spLocks noGrp="1"/>
          </p:cNvSpPr>
          <p:nvPr>
            <p:ph type="body" sz="quarter" idx="13"/>
          </p:nvPr>
        </p:nvSpPr>
        <p:spPr>
          <a:xfrm>
            <a:off x="2716696" y="490325"/>
            <a:ext cx="9216224" cy="6241776"/>
          </a:xfrm>
        </p:spPr>
        <p:txBody>
          <a:bodyPr/>
          <a:lstStyle/>
          <a:p>
            <a:pPr algn="ctr"/>
            <a:r>
              <a:rPr lang="en-IN" sz="1800" dirty="0"/>
              <a:t>Beautiful is better than ugly.</a:t>
            </a:r>
          </a:p>
          <a:p>
            <a:pPr algn="ctr"/>
            <a:r>
              <a:rPr lang="en-IN" sz="1800" dirty="0"/>
              <a:t>Explicit is better than implicit.</a:t>
            </a:r>
          </a:p>
          <a:p>
            <a:pPr algn="ctr"/>
            <a:r>
              <a:rPr lang="en-IN" sz="1800" dirty="0"/>
              <a:t>Simple is better than complex.</a:t>
            </a:r>
          </a:p>
          <a:p>
            <a:pPr algn="ctr"/>
            <a:r>
              <a:rPr lang="en-IN" sz="1800" dirty="0"/>
              <a:t>Complex is better than complicated.</a:t>
            </a:r>
          </a:p>
          <a:p>
            <a:pPr algn="ctr"/>
            <a:r>
              <a:rPr lang="en-IN" sz="1800" dirty="0"/>
              <a:t>Flat is better than nested.</a:t>
            </a:r>
          </a:p>
          <a:p>
            <a:pPr algn="ctr"/>
            <a:r>
              <a:rPr lang="en-IN" sz="1800" dirty="0"/>
              <a:t>Sparse is better than dense.</a:t>
            </a:r>
          </a:p>
          <a:p>
            <a:pPr algn="ctr"/>
            <a:r>
              <a:rPr lang="en-IN" sz="1800" dirty="0"/>
              <a:t>Readability counts.</a:t>
            </a:r>
          </a:p>
          <a:p>
            <a:pPr algn="ctr"/>
            <a:r>
              <a:rPr lang="en-IN" sz="1800" dirty="0"/>
              <a:t>Special cases aren't special enough to break the rules.</a:t>
            </a:r>
          </a:p>
          <a:p>
            <a:pPr algn="ctr"/>
            <a:r>
              <a:rPr lang="en-IN" sz="1800" dirty="0"/>
              <a:t>Although practicality beats purity.</a:t>
            </a:r>
          </a:p>
          <a:p>
            <a:pPr algn="ctr"/>
            <a:r>
              <a:rPr lang="en-IN" sz="1800" dirty="0"/>
              <a:t>Errors should never pass silently.</a:t>
            </a:r>
          </a:p>
          <a:p>
            <a:pPr algn="ctr"/>
            <a:r>
              <a:rPr lang="en-IN" sz="1800" dirty="0"/>
              <a:t>Unless explicitly silenced.</a:t>
            </a:r>
          </a:p>
          <a:p>
            <a:pPr algn="ctr"/>
            <a:r>
              <a:rPr lang="en-IN" sz="1800" dirty="0"/>
              <a:t>In the face of ambiguity, refuse the temptation to guess.</a:t>
            </a:r>
          </a:p>
          <a:p>
            <a:pPr algn="ctr"/>
            <a:r>
              <a:rPr lang="en-IN" sz="1800" dirty="0"/>
              <a:t>There should be one-- and preferably only one --obvious way to do it.</a:t>
            </a:r>
          </a:p>
          <a:p>
            <a:pPr algn="ctr"/>
            <a:r>
              <a:rPr lang="en-IN" sz="1800" dirty="0"/>
              <a:t>Although that way may not be obvious at first unless you're Dutch.</a:t>
            </a:r>
          </a:p>
          <a:p>
            <a:pPr algn="ctr"/>
            <a:r>
              <a:rPr lang="en-IN" sz="1800" dirty="0"/>
              <a:t>Now is better than never.</a:t>
            </a:r>
          </a:p>
          <a:p>
            <a:pPr algn="ctr"/>
            <a:r>
              <a:rPr lang="en-IN" sz="1800" dirty="0"/>
              <a:t>Although never is often better than *right* now.</a:t>
            </a:r>
          </a:p>
          <a:p>
            <a:pPr algn="ctr"/>
            <a:r>
              <a:rPr lang="en-IN" sz="1800" dirty="0"/>
              <a:t>If the implementation is hard to explain, it's a bad idea.</a:t>
            </a:r>
          </a:p>
          <a:p>
            <a:pPr algn="ctr"/>
            <a:r>
              <a:rPr lang="en-IN" sz="1800" dirty="0"/>
              <a:t>If the implementation is easy to explain, it may be a good idea.</a:t>
            </a:r>
          </a:p>
          <a:p>
            <a:pPr algn="ctr"/>
            <a:r>
              <a:rPr lang="en-IN" sz="1800" dirty="0"/>
              <a:t>Namespaces are one honking great idea -- let's do more of those!</a:t>
            </a:r>
          </a:p>
        </p:txBody>
      </p:sp>
    </p:spTree>
    <p:extLst>
      <p:ext uri="{BB962C8B-B14F-4D97-AF65-F5344CB8AC3E}">
        <p14:creationId xmlns:p14="http://schemas.microsoft.com/office/powerpoint/2010/main" val="68568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Some popular python books</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16" name="Picture Placeholder 15">
            <a:extLst>
              <a:ext uri="{FF2B5EF4-FFF2-40B4-BE49-F238E27FC236}">
                <a16:creationId xmlns:a16="http://schemas.microsoft.com/office/drawing/2014/main" id="{4D5F1E37-0CBF-BE05-78A6-3D8A3A6FA5F9}"/>
              </a:ext>
            </a:extLst>
          </p:cNvPr>
          <p:cNvPicPr>
            <a:picLocks noGrp="1" noChangeAspect="1"/>
          </p:cNvPicPr>
          <p:nvPr>
            <p:ph type="pic" sz="quarter" idx="13"/>
          </p:nvPr>
        </p:nvPicPr>
        <p:blipFill>
          <a:blip r:embed="rId2"/>
          <a:srcRect t="15935" b="15935"/>
          <a:stretch>
            <a:fillRect/>
          </a:stretch>
        </p:blipFill>
        <p:spPr>
          <a:xfrm>
            <a:off x="1271016" y="1545336"/>
            <a:ext cx="2029968" cy="2254504"/>
          </a:xfrm>
        </p:spPr>
      </p:pic>
      <p:pic>
        <p:nvPicPr>
          <p:cNvPr id="34" name="Picture Placeholder 33">
            <a:extLst>
              <a:ext uri="{FF2B5EF4-FFF2-40B4-BE49-F238E27FC236}">
                <a16:creationId xmlns:a16="http://schemas.microsoft.com/office/drawing/2014/main" id="{476CE851-79EB-02C1-E73E-AB9ED586D9CC}"/>
              </a:ext>
            </a:extLst>
          </p:cNvPr>
          <p:cNvPicPr>
            <a:picLocks noGrp="1" noChangeAspect="1"/>
          </p:cNvPicPr>
          <p:nvPr>
            <p:ph type="pic" sz="quarter" idx="17"/>
          </p:nvPr>
        </p:nvPicPr>
        <p:blipFill>
          <a:blip r:embed="rId3"/>
          <a:srcRect t="18383" b="18383"/>
          <a:stretch>
            <a:fillRect/>
          </a:stretch>
        </p:blipFill>
        <p:spPr>
          <a:xfrm>
            <a:off x="3828288" y="1545336"/>
            <a:ext cx="2029968" cy="2254504"/>
          </a:xfrm>
        </p:spPr>
      </p:pic>
      <p:pic>
        <p:nvPicPr>
          <p:cNvPr id="38" name="Picture Placeholder 37">
            <a:extLst>
              <a:ext uri="{FF2B5EF4-FFF2-40B4-BE49-F238E27FC236}">
                <a16:creationId xmlns:a16="http://schemas.microsoft.com/office/drawing/2014/main" id="{5AB4FD76-FE56-42A1-A032-6AE2012FD3A5}"/>
              </a:ext>
            </a:extLst>
          </p:cNvPr>
          <p:cNvPicPr>
            <a:picLocks noGrp="1" noChangeAspect="1"/>
          </p:cNvPicPr>
          <p:nvPr>
            <p:ph type="pic" sz="quarter" idx="20"/>
          </p:nvPr>
        </p:nvPicPr>
        <p:blipFill>
          <a:blip r:embed="rId4"/>
          <a:srcRect t="14122" b="14122"/>
          <a:stretch>
            <a:fillRect/>
          </a:stretch>
        </p:blipFill>
        <p:spPr>
          <a:xfrm>
            <a:off x="6385560" y="1518832"/>
            <a:ext cx="2029968" cy="2254504"/>
          </a:xfrm>
        </p:spPr>
      </p:pic>
      <p:pic>
        <p:nvPicPr>
          <p:cNvPr id="42" name="Picture Placeholder 41">
            <a:extLst>
              <a:ext uri="{FF2B5EF4-FFF2-40B4-BE49-F238E27FC236}">
                <a16:creationId xmlns:a16="http://schemas.microsoft.com/office/drawing/2014/main" id="{831918CD-4491-B4DE-677A-BB3F92DD3D16}"/>
              </a:ext>
            </a:extLst>
          </p:cNvPr>
          <p:cNvPicPr>
            <a:picLocks noGrp="1" noChangeAspect="1"/>
          </p:cNvPicPr>
          <p:nvPr>
            <p:ph type="pic" sz="quarter" idx="23"/>
          </p:nvPr>
        </p:nvPicPr>
        <p:blipFill>
          <a:blip r:embed="rId5"/>
          <a:srcRect t="13465" b="13465"/>
          <a:stretch>
            <a:fillRect/>
          </a:stretch>
        </p:blipFill>
        <p:spPr>
          <a:xfrm>
            <a:off x="8942832" y="1389888"/>
            <a:ext cx="2029968" cy="2383448"/>
          </a:xfrm>
        </p:spPr>
      </p:pic>
      <p:sp>
        <p:nvSpPr>
          <p:cNvPr id="50" name="Text Placeholder 49">
            <a:extLst>
              <a:ext uri="{FF2B5EF4-FFF2-40B4-BE49-F238E27FC236}">
                <a16:creationId xmlns:a16="http://schemas.microsoft.com/office/drawing/2014/main" id="{8226AE5F-DAD7-1FDD-D11F-979C13147451}"/>
              </a:ext>
            </a:extLst>
          </p:cNvPr>
          <p:cNvSpPr>
            <a:spLocks noGrp="1"/>
          </p:cNvSpPr>
          <p:nvPr>
            <p:ph type="body" sz="quarter" idx="30"/>
          </p:nvPr>
        </p:nvSpPr>
        <p:spPr/>
        <p:txBody>
          <a:bodyPr/>
          <a:lstStyle/>
          <a:p>
            <a:endParaRPr lang="en-IN"/>
          </a:p>
        </p:txBody>
      </p:sp>
      <p:pic>
        <p:nvPicPr>
          <p:cNvPr id="60" name="Picture Placeholder 59">
            <a:extLst>
              <a:ext uri="{FF2B5EF4-FFF2-40B4-BE49-F238E27FC236}">
                <a16:creationId xmlns:a16="http://schemas.microsoft.com/office/drawing/2014/main" id="{0AEE1AB2-8A3B-C699-6691-2BB3116363A4}"/>
              </a:ext>
            </a:extLst>
          </p:cNvPr>
          <p:cNvPicPr>
            <a:picLocks noGrp="1" noChangeAspect="1"/>
          </p:cNvPicPr>
          <p:nvPr>
            <p:ph type="pic" sz="quarter" idx="25"/>
          </p:nvPr>
        </p:nvPicPr>
        <p:blipFill>
          <a:blip r:embed="rId6"/>
          <a:srcRect t="17099" b="17099"/>
          <a:stretch>
            <a:fillRect/>
          </a:stretch>
        </p:blipFill>
        <p:spPr>
          <a:xfrm>
            <a:off x="1271016" y="4144264"/>
            <a:ext cx="2029968" cy="2254504"/>
          </a:xfrm>
        </p:spPr>
      </p:pic>
      <p:pic>
        <p:nvPicPr>
          <p:cNvPr id="64" name="Picture Placeholder 63">
            <a:extLst>
              <a:ext uri="{FF2B5EF4-FFF2-40B4-BE49-F238E27FC236}">
                <a16:creationId xmlns:a16="http://schemas.microsoft.com/office/drawing/2014/main" id="{F73700DA-8306-1C0D-EEBF-44ABB4990E93}"/>
              </a:ext>
            </a:extLst>
          </p:cNvPr>
          <p:cNvPicPr>
            <a:picLocks noGrp="1" noChangeAspect="1"/>
          </p:cNvPicPr>
          <p:nvPr>
            <p:ph type="pic" sz="quarter" idx="26"/>
          </p:nvPr>
        </p:nvPicPr>
        <p:blipFill>
          <a:blip r:embed="rId7"/>
          <a:srcRect t="13437" b="13437"/>
          <a:stretch>
            <a:fillRect/>
          </a:stretch>
        </p:blipFill>
        <p:spPr>
          <a:xfrm>
            <a:off x="3828288" y="4144264"/>
            <a:ext cx="2029968" cy="2254504"/>
          </a:xfrm>
        </p:spPr>
      </p:pic>
      <p:pic>
        <p:nvPicPr>
          <p:cNvPr id="68" name="Picture Placeholder 67">
            <a:extLst>
              <a:ext uri="{FF2B5EF4-FFF2-40B4-BE49-F238E27FC236}">
                <a16:creationId xmlns:a16="http://schemas.microsoft.com/office/drawing/2014/main" id="{24766189-8FBB-2472-145B-BD0068AA660F}"/>
              </a:ext>
            </a:extLst>
          </p:cNvPr>
          <p:cNvPicPr>
            <a:picLocks noGrp="1" noChangeAspect="1"/>
          </p:cNvPicPr>
          <p:nvPr>
            <p:ph type="pic" sz="quarter" idx="27"/>
          </p:nvPr>
        </p:nvPicPr>
        <p:blipFill>
          <a:blip r:embed="rId8"/>
          <a:srcRect t="14272" b="14272"/>
          <a:stretch>
            <a:fillRect/>
          </a:stretch>
        </p:blipFill>
        <p:spPr>
          <a:xfrm>
            <a:off x="6385560" y="4144264"/>
            <a:ext cx="2029968" cy="2254504"/>
          </a:xfrm>
        </p:spPr>
      </p:pic>
      <p:pic>
        <p:nvPicPr>
          <p:cNvPr id="80" name="Picture Placeholder 79">
            <a:extLst>
              <a:ext uri="{FF2B5EF4-FFF2-40B4-BE49-F238E27FC236}">
                <a16:creationId xmlns:a16="http://schemas.microsoft.com/office/drawing/2014/main" id="{F75848F7-82D6-74DC-689F-ADC5109E504E}"/>
              </a:ext>
            </a:extLst>
          </p:cNvPr>
          <p:cNvPicPr>
            <a:picLocks noGrp="1" noChangeAspect="1"/>
          </p:cNvPicPr>
          <p:nvPr>
            <p:ph type="pic" sz="quarter" idx="28"/>
          </p:nvPr>
        </p:nvPicPr>
        <p:blipFill>
          <a:blip r:embed="rId9"/>
          <a:srcRect t="13612" b="13612"/>
          <a:stretch>
            <a:fillRect/>
          </a:stretch>
        </p:blipFill>
        <p:spPr>
          <a:xfrm>
            <a:off x="8942832" y="4144264"/>
            <a:ext cx="2029968" cy="2254504"/>
          </a:xfrm>
        </p:spPr>
      </p:pic>
    </p:spTree>
    <p:extLst>
      <p:ext uri="{BB962C8B-B14F-4D97-AF65-F5344CB8AC3E}">
        <p14:creationId xmlns:p14="http://schemas.microsoft.com/office/powerpoint/2010/main" val="245226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338196"/>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75861" y="1378226"/>
            <a:ext cx="6517419" cy="5479774"/>
          </a:xfrm>
        </p:spPr>
        <p:txBody>
          <a:bodyPr/>
          <a:lstStyle/>
          <a:p>
            <a:r>
              <a:rPr lang="en-US" sz="2000" dirty="0"/>
              <a:t>Introduction​</a:t>
            </a:r>
          </a:p>
          <a:p>
            <a:r>
              <a:rPr lang="en-US" sz="2000" dirty="0"/>
              <a:t>Motivation</a:t>
            </a:r>
          </a:p>
          <a:p>
            <a:r>
              <a:rPr lang="en-US" sz="2000" dirty="0"/>
              <a:t>Uniqueness of Python</a:t>
            </a:r>
          </a:p>
          <a:p>
            <a:r>
              <a:rPr lang="en-US" sz="2000" dirty="0"/>
              <a:t>Primary Goals</a:t>
            </a:r>
          </a:p>
          <a:p>
            <a:r>
              <a:rPr lang="en-US" sz="2000" dirty="0"/>
              <a:t>​Installing Python on your PC</a:t>
            </a:r>
          </a:p>
          <a:p>
            <a:r>
              <a:rPr lang="en-US" sz="2000" dirty="0"/>
              <a:t>Python IDEs and Standard Libraries</a:t>
            </a:r>
          </a:p>
          <a:p>
            <a:r>
              <a:rPr lang="en-US" sz="2000" dirty="0" err="1"/>
              <a:t>Jupyter</a:t>
            </a:r>
            <a:r>
              <a:rPr lang="en-US" sz="2000" dirty="0"/>
              <a:t> Notebook</a:t>
            </a:r>
          </a:p>
          <a:p>
            <a:r>
              <a:rPr lang="en-US" sz="2000" dirty="0"/>
              <a:t>Pandas Python Standard Library</a:t>
            </a:r>
          </a:p>
          <a:p>
            <a:r>
              <a:rPr lang="en-US" sz="2000" dirty="0"/>
              <a:t>Python code with Pandas and </a:t>
            </a:r>
            <a:r>
              <a:rPr lang="en-US" sz="2000" dirty="0" err="1"/>
              <a:t>Plotly</a:t>
            </a:r>
            <a:endParaRPr lang="en-US" sz="2000" dirty="0"/>
          </a:p>
          <a:p>
            <a:r>
              <a:rPr lang="en-US" sz="2000" dirty="0"/>
              <a:t>Some popular Python books</a:t>
            </a:r>
          </a:p>
          <a:p>
            <a:r>
              <a:rPr lang="en-US" sz="2000" dirty="0"/>
              <a:t>​Summary</a:t>
            </a:r>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7025640" cy="2700528"/>
          </a:xfrm>
        </p:spPr>
        <p:txBody>
          <a:bodyPr/>
          <a:lstStyle/>
          <a:p>
            <a:r>
              <a:rPr lang="en-US" sz="1600" dirty="0">
                <a:latin typeface="Arial Black" panose="020B0A04020102020204" pitchFamily="34" charset="0"/>
              </a:rPr>
              <a:t>At the end of this Python tutorial, the students will be able to download datasets from public websites, analyze them using Pandas libraries, clean up and explore data by writing user-defined functions plot this data using Matplotlib, </a:t>
            </a:r>
            <a:r>
              <a:rPr lang="en-US" sz="1600" dirty="0" err="1">
                <a:latin typeface="Arial Black" panose="020B0A04020102020204" pitchFamily="34" charset="0"/>
              </a:rPr>
              <a:t>Plotly</a:t>
            </a:r>
            <a:r>
              <a:rPr lang="en-US" sz="1600" dirty="0">
                <a:latin typeface="Arial Black" panose="020B0A04020102020204" pitchFamily="34" charset="0"/>
              </a:rPr>
              <a:t> and Seaborn libraries. Create </a:t>
            </a:r>
            <a:r>
              <a:rPr lang="en-US" sz="1600" dirty="0" err="1">
                <a:latin typeface="Arial Black" panose="020B0A04020102020204" pitchFamily="34" charset="0"/>
              </a:rPr>
              <a:t>Jupyter</a:t>
            </a:r>
            <a:r>
              <a:rPr lang="en-US" sz="1600" dirty="0">
                <a:latin typeface="Arial Black" panose="020B0A04020102020204" pitchFamily="34" charset="0"/>
              </a:rPr>
              <a:t> Notebooks for all the above projects and share these </a:t>
            </a:r>
            <a:r>
              <a:rPr lang="en-US" sz="1600" dirty="0" err="1">
                <a:latin typeface="Arial Black" panose="020B0A04020102020204" pitchFamily="34" charset="0"/>
              </a:rPr>
              <a:t>Jupyter</a:t>
            </a:r>
            <a:r>
              <a:rPr lang="en-US" sz="1600" dirty="0">
                <a:latin typeface="Arial Black" panose="020B0A04020102020204" pitchFamily="34" charset="0"/>
              </a:rPr>
              <a:t> Notebooks among your colleagues.</a:t>
            </a:r>
          </a:p>
          <a:p>
            <a:endParaRPr lang="en-US" sz="1600" dirty="0"/>
          </a:p>
        </p:txBody>
      </p:sp>
    </p:spTree>
    <p:extLst>
      <p:ext uri="{BB962C8B-B14F-4D97-AF65-F5344CB8AC3E}">
        <p14:creationId xmlns:p14="http://schemas.microsoft.com/office/powerpoint/2010/main" val="9481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Nadkalpur Manjunath​</a:t>
            </a:r>
          </a:p>
          <a:p>
            <a:r>
              <a:rPr lang="en-US" dirty="0">
                <a:hlinkClick r:id="rId2"/>
              </a:rPr>
              <a:t>nadkalpur@gmail.com</a:t>
            </a:r>
            <a:endParaRPr lang="en-US" dirty="0"/>
          </a:p>
          <a:p>
            <a:r>
              <a:rPr lang="en-US" dirty="0"/>
              <a:t>nadkalpur@datafidelis.com</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Nadkalpur Manjunath Bio</a:t>
            </a:r>
            <a:br>
              <a:rPr lang="en-US" dirty="0"/>
            </a:br>
            <a:br>
              <a:rPr lang="en-US" dirty="0"/>
            </a:br>
            <a:r>
              <a:rPr lang="en-US" dirty="0"/>
              <a:t>I am Nadkalpur Manjunath. I have worked with Microsoft, Microchip and Accenture. I have worked in India, Hong Kong, and USA.  I started my programming with BASIC, FORTRAN, then onto Assembly language and C and C++. I started with Python in 2011. </a:t>
            </a:r>
            <a:br>
              <a:rPr lang="en-US" dirty="0"/>
            </a:br>
            <a:r>
              <a:rPr lang="en-US" dirty="0"/>
              <a:t>I have used Python to analyze datasets, mine Social Media (Twitter), do web scraping and solve equations, automate file handling and so on.</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Python Programming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39009" y="140433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motivation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821635" y="3273288"/>
            <a:ext cx="9727095" cy="3803374"/>
          </a:xfrm>
        </p:spPr>
        <p:txBody>
          <a:bodyPr/>
          <a:lstStyle/>
          <a:p>
            <a:pPr algn="ctr"/>
            <a:r>
              <a:rPr lang="en-IN" sz="2400" dirty="0">
                <a:solidFill>
                  <a:schemeClr val="accent6"/>
                </a:solidFill>
                <a:latin typeface="Sabon Next LT" panose="02000500000000000000" pitchFamily="2" charset="0"/>
                <a:cs typeface="Sabon Next LT" panose="02000500000000000000" pitchFamily="2" charset="0"/>
              </a:rPr>
              <a:t>Writing programs is a very creative process and intellectually very rewarding. One can write programs for many reasons, for automating spreadsheet data or solving a difficult data analysis problem to helping someone solve a problem. </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70913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motivation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193774"/>
            <a:ext cx="6400800" cy="2199861"/>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All of you know some programming having used the C language, C++ or even Excel VBA. Some of you may even know Python. </a:t>
            </a:r>
            <a:r>
              <a:rPr lang="en-IN" sz="2400" dirty="0">
                <a:solidFill>
                  <a:schemeClr val="accent6"/>
                </a:solidFill>
                <a:latin typeface="Sabon Next LT" panose="02000500000000000000" pitchFamily="2" charset="0"/>
                <a:cs typeface="Sabon Next LT" panose="02000500000000000000" pitchFamily="2" charset="0"/>
              </a:rPr>
              <a:t>Python is the most popular language for data science, machine learning, or scientific computing, and also a good tool for financial applications.</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1701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1457344"/>
            <a:ext cx="9236765"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Uniqueness of python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3326300"/>
            <a:ext cx="9766852" cy="4108174"/>
          </a:xfrm>
        </p:spPr>
        <p:txBody>
          <a:bodyPr/>
          <a:lstStyle/>
          <a:p>
            <a:pPr algn="ctr"/>
            <a:r>
              <a:rPr lang="en-IN" sz="2400" dirty="0">
                <a:solidFill>
                  <a:schemeClr val="accent6"/>
                </a:solidFill>
                <a:latin typeface="Sabon Next LT" panose="02000500000000000000" pitchFamily="2" charset="0"/>
                <a:cs typeface="Sabon Next LT" panose="02000500000000000000" pitchFamily="2" charset="0"/>
              </a:rPr>
              <a:t>Python was designed for code readability: no unnecessary punctuation marks, no curly brackets, and </a:t>
            </a:r>
            <a:r>
              <a:rPr lang="en-IN" dirty="0">
                <a:latin typeface="Sabon Next LT" panose="02000500000000000000" pitchFamily="2" charset="0"/>
                <a:cs typeface="Sabon Next LT" panose="02000500000000000000" pitchFamily="2" charset="0"/>
              </a:rPr>
              <a:t>usage of common </a:t>
            </a:r>
            <a:r>
              <a:rPr lang="en-IN" sz="2400" dirty="0">
                <a:solidFill>
                  <a:schemeClr val="accent6"/>
                </a:solidFill>
                <a:latin typeface="Sabon Next LT" panose="02000500000000000000" pitchFamily="2" charset="0"/>
                <a:cs typeface="Sabon Next LT" panose="02000500000000000000" pitchFamily="2" charset="0"/>
              </a:rPr>
              <a:t>English words instead of operators symbols when possible (for example, no “&amp;&amp;” but  “and” instead. Because it is so readable and easy to learn, easy to write, and compact (Python code is typically 3−5× shorter than Java code), just by looking at a Python code snippet you can easily understand it, although you may need to work out its syntax. White spaces are used to indent code statements in Python.</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76517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755914" y="145734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Easy to read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2517914"/>
            <a:ext cx="8779565" cy="4108174"/>
          </a:xfrm>
        </p:spPr>
        <p:txBody>
          <a:bodyPr/>
          <a:lstStyle/>
          <a:p>
            <a:pPr algn="l"/>
            <a:r>
              <a:rPr lang="en-US" sz="2400" dirty="0">
                <a:solidFill>
                  <a:schemeClr val="accent6"/>
                </a:solidFill>
                <a:latin typeface="Sabon Next LT" panose="02000500000000000000" pitchFamily="2" charset="0"/>
                <a:cs typeface="Sabon Next LT" panose="02000500000000000000" pitchFamily="2" charset="0"/>
              </a:rPr>
              <a:t>Look at this code snippet:</a:t>
            </a:r>
            <a:br>
              <a:rPr lang="en-US" sz="2400" dirty="0">
                <a:solidFill>
                  <a:schemeClr val="accent6"/>
                </a:solidFill>
                <a:latin typeface="Sabon Next LT" panose="02000500000000000000" pitchFamily="2" charset="0"/>
                <a:cs typeface="Sabon Next LT" panose="02000500000000000000" pitchFamily="2" charset="0"/>
              </a:rPr>
            </a:br>
            <a:br>
              <a:rPr lang="en-US" sz="2400" dirty="0">
                <a:solidFill>
                  <a:schemeClr val="accent6"/>
                </a:solidFill>
                <a:latin typeface="Sabon Next LT" panose="02000500000000000000" pitchFamily="2" charset="0"/>
                <a:cs typeface="Sabon Next LT" panose="02000500000000000000" pitchFamily="2" charset="0"/>
              </a:rPr>
            </a:br>
            <a:r>
              <a:rPr lang="en-IN" sz="2400" dirty="0">
                <a:solidFill>
                  <a:schemeClr val="accent6"/>
                </a:solidFill>
                <a:latin typeface="Consolas" panose="020B0609020204030204" pitchFamily="49" charset="0"/>
                <a:cs typeface="Sabon Next LT" panose="02000500000000000000" pitchFamily="2" charset="0"/>
              </a:rPr>
              <a:t>def </a:t>
            </a:r>
            <a:r>
              <a:rPr lang="en-IN" sz="2400" dirty="0" err="1">
                <a:solidFill>
                  <a:schemeClr val="accent6"/>
                </a:solidFill>
                <a:latin typeface="Consolas" panose="020B0609020204030204" pitchFamily="49" charset="0"/>
                <a:cs typeface="Sabon Next LT" panose="02000500000000000000" pitchFamily="2" charset="0"/>
              </a:rPr>
              <a:t>multiply_by_three</a:t>
            </a:r>
            <a:r>
              <a:rPr lang="en-IN" sz="2400" dirty="0">
                <a:solidFill>
                  <a:schemeClr val="accent6"/>
                </a:solidFill>
                <a:latin typeface="Consolas" panose="020B0609020204030204" pitchFamily="49" charset="0"/>
                <a:cs typeface="Sabon Next LT" panose="02000500000000000000" pitchFamily="2" charset="0"/>
              </a:rPr>
              <a:t>(number):</a:t>
            </a:r>
            <a:br>
              <a:rPr lang="en-IN" sz="2400" dirty="0">
                <a:solidFill>
                  <a:schemeClr val="accent6"/>
                </a:solidFill>
                <a:latin typeface="Consolas" panose="020B0609020204030204" pitchFamily="49" charset="0"/>
                <a:cs typeface="Sabon Next LT" panose="02000500000000000000" pitchFamily="2" charset="0"/>
              </a:rPr>
            </a:br>
            <a:r>
              <a:rPr lang="en-IN" sz="2400" dirty="0">
                <a:solidFill>
                  <a:schemeClr val="accent6"/>
                </a:solidFill>
                <a:latin typeface="Consolas" panose="020B0609020204030204" pitchFamily="49" charset="0"/>
                <a:cs typeface="Sabon Next LT" panose="02000500000000000000" pitchFamily="2" charset="0"/>
              </a:rPr>
              <a:t>	return number * 3</a:t>
            </a:r>
            <a:br>
              <a:rPr lang="en-IN" sz="2400" dirty="0">
                <a:solidFill>
                  <a:schemeClr val="accent6"/>
                </a:solidFill>
                <a:latin typeface="Consolas" panose="020B0609020204030204" pitchFamily="49" charset="0"/>
                <a:cs typeface="Sabon Next LT" panose="02000500000000000000" pitchFamily="2" charset="0"/>
              </a:rPr>
            </a:br>
            <a:br>
              <a:rPr lang="en-IN" sz="2400" dirty="0">
                <a:solidFill>
                  <a:schemeClr val="accent6"/>
                </a:solidFill>
                <a:latin typeface="Consolas" panose="020B0609020204030204" pitchFamily="49" charset="0"/>
                <a:cs typeface="Sabon Next LT" panose="02000500000000000000" pitchFamily="2" charset="0"/>
              </a:rPr>
            </a:br>
            <a:r>
              <a:rPr lang="en-IN" sz="2400" dirty="0" err="1">
                <a:solidFill>
                  <a:schemeClr val="accent6"/>
                </a:solidFill>
                <a:latin typeface="Consolas" panose="020B0609020204030204" pitchFamily="49" charset="0"/>
                <a:cs typeface="Sabon Next LT" panose="02000500000000000000" pitchFamily="2" charset="0"/>
              </a:rPr>
              <a:t>multiply_by_three</a:t>
            </a:r>
            <a:r>
              <a:rPr lang="en-IN" sz="2400" dirty="0">
                <a:solidFill>
                  <a:schemeClr val="accent6"/>
                </a:solidFill>
                <a:latin typeface="Consolas" panose="020B0609020204030204" pitchFamily="49" charset="0"/>
                <a:cs typeface="Sabon Next LT" panose="02000500000000000000" pitchFamily="2" charset="0"/>
              </a:rPr>
              <a:t>(10)</a:t>
            </a:r>
            <a:br>
              <a:rPr lang="en-IN" sz="2400" dirty="0">
                <a:solidFill>
                  <a:schemeClr val="accent6"/>
                </a:solidFill>
                <a:latin typeface="Consolas" panose="020B0609020204030204" pitchFamily="49" charset="0"/>
                <a:cs typeface="Sabon Next LT" panose="02000500000000000000" pitchFamily="2" charset="0"/>
              </a:rPr>
            </a:br>
            <a:r>
              <a:rPr lang="en-IN" sz="2400" dirty="0">
                <a:solidFill>
                  <a:schemeClr val="accent6"/>
                </a:solidFill>
                <a:latin typeface="Consolas" panose="020B0609020204030204" pitchFamily="49" charset="0"/>
                <a:cs typeface="Sabon Next LT" panose="02000500000000000000" pitchFamily="2" charset="0"/>
              </a:rPr>
              <a:t>#Answer</a:t>
            </a:r>
          </a:p>
          <a:p>
            <a:pPr algn="l"/>
            <a:r>
              <a:rPr lang="en-IN" dirty="0">
                <a:latin typeface="Consolas" panose="020B0609020204030204" pitchFamily="49" charset="0"/>
                <a:cs typeface="Sabon Next LT" panose="02000500000000000000" pitchFamily="2" charset="0"/>
              </a:rPr>
              <a:t>30</a:t>
            </a:r>
            <a:br>
              <a:rPr lang="en-IN" sz="2400" dirty="0">
                <a:solidFill>
                  <a:schemeClr val="accent6"/>
                </a:solidFill>
                <a:latin typeface="Consolas" panose="020B0609020204030204" pitchFamily="49" charset="0"/>
                <a:cs typeface="Sabon Next LT" panose="02000500000000000000" pitchFamily="2" charset="0"/>
              </a:rPr>
            </a:br>
            <a:endParaRPr lang="en-US" sz="2400" dirty="0">
              <a:solidFill>
                <a:schemeClr val="accent6"/>
              </a:solidFill>
              <a:latin typeface="Consolas" panose="020B0609020204030204" pitchFamily="49" charset="0"/>
              <a:cs typeface="Sabon Next LT" panose="02000500000000000000" pitchFamily="2" charset="0"/>
            </a:endParaRPr>
          </a:p>
        </p:txBody>
      </p:sp>
    </p:spTree>
    <p:extLst>
      <p:ext uri="{BB962C8B-B14F-4D97-AF65-F5344CB8AC3E}">
        <p14:creationId xmlns:p14="http://schemas.microsoft.com/office/powerpoint/2010/main" val="283277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41758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702365" y="2531166"/>
            <a:ext cx="10813774" cy="4174434"/>
          </a:xfrm>
        </p:spPr>
        <p:txBody>
          <a:bodyPr/>
          <a:lstStyle/>
          <a:p>
            <a:pPr algn="l"/>
            <a:r>
              <a:rPr lang="en-US" sz="2400" b="1" u="sng" dirty="0">
                <a:solidFill>
                  <a:schemeClr val="accent6"/>
                </a:solidFill>
                <a:latin typeface="Sabon Next LT" panose="02000500000000000000" pitchFamily="2" charset="0"/>
                <a:cs typeface="Sabon Next LT" panose="02000500000000000000" pitchFamily="2" charset="0"/>
              </a:rPr>
              <a:t>During this tutorial session of Oct 14-27 you will learn:</a:t>
            </a:r>
            <a:br>
              <a:rPr lang="en-US" sz="2400" dirty="0">
                <a:solidFill>
                  <a:schemeClr val="accent6"/>
                </a:solidFill>
                <a:latin typeface="Sabon Next LT" panose="02000500000000000000" pitchFamily="2" charset="0"/>
                <a:cs typeface="Sabon Next LT" panose="02000500000000000000" pitchFamily="2" charset="0"/>
              </a:rPr>
            </a:br>
            <a:r>
              <a:rPr lang="en-US" i="1" dirty="0">
                <a:solidFill>
                  <a:schemeClr val="accent6"/>
                </a:solidFill>
                <a:latin typeface="Sabon Next LT" panose="02000500000000000000" pitchFamily="2" charset="0"/>
                <a:cs typeface="Sabon Next LT" panose="02000500000000000000" pitchFamily="2" charset="0"/>
              </a:rPr>
              <a:t>Python Syntax</a:t>
            </a:r>
            <a:br>
              <a:rPr lang="en-US" i="1" dirty="0">
                <a:solidFill>
                  <a:schemeClr val="accent6"/>
                </a:solidFill>
                <a:latin typeface="Sabon Next LT" panose="02000500000000000000" pitchFamily="2" charset="0"/>
                <a:cs typeface="Sabon Next LT" panose="02000500000000000000" pitchFamily="2" charset="0"/>
              </a:rPr>
            </a:br>
            <a:r>
              <a:rPr lang="en-US" i="1" dirty="0">
                <a:solidFill>
                  <a:schemeClr val="accent6"/>
                </a:solidFill>
                <a:latin typeface="Sabon Next LT" panose="02000500000000000000" pitchFamily="2" charset="0"/>
                <a:cs typeface="Sabon Next LT" panose="02000500000000000000" pitchFamily="2" charset="0"/>
              </a:rPr>
              <a:t>Operators, Looping Structures, Strings, Lists, Tuple, Dictionaries</a:t>
            </a:r>
            <a:br>
              <a:rPr lang="en-US" i="1" dirty="0">
                <a:solidFill>
                  <a:schemeClr val="accent6"/>
                </a:solidFill>
                <a:latin typeface="Sabon Next LT" panose="02000500000000000000" pitchFamily="2" charset="0"/>
                <a:cs typeface="Sabon Next LT" panose="02000500000000000000" pitchFamily="2" charset="0"/>
              </a:rPr>
            </a:br>
            <a:r>
              <a:rPr lang="en-US" i="1" dirty="0">
                <a:solidFill>
                  <a:schemeClr val="accent6"/>
                </a:solidFill>
                <a:latin typeface="Sabon Next LT" panose="02000500000000000000" pitchFamily="2" charset="0"/>
                <a:cs typeface="Sabon Next LT" panose="02000500000000000000" pitchFamily="2" charset="0"/>
              </a:rPr>
              <a:t>User-Defined Functions</a:t>
            </a:r>
            <a:br>
              <a:rPr lang="en-US" i="1" dirty="0">
                <a:solidFill>
                  <a:schemeClr val="accent6"/>
                </a:solidFill>
                <a:latin typeface="Sabon Next LT" panose="02000500000000000000" pitchFamily="2" charset="0"/>
                <a:cs typeface="Sabon Next LT" panose="02000500000000000000" pitchFamily="2" charset="0"/>
              </a:rPr>
            </a:br>
            <a:r>
              <a:rPr lang="en-US" i="1" dirty="0">
                <a:solidFill>
                  <a:schemeClr val="accent6"/>
                </a:solidFill>
                <a:latin typeface="Sabon Next LT" panose="02000500000000000000" pitchFamily="2" charset="0"/>
                <a:cs typeface="Sabon Next LT" panose="02000500000000000000" pitchFamily="2" charset="0"/>
              </a:rPr>
              <a:t>Deploying Python Libraries</a:t>
            </a:r>
            <a:br>
              <a:rPr lang="en-US" i="1" dirty="0">
                <a:solidFill>
                  <a:schemeClr val="accent6"/>
                </a:solidFill>
                <a:latin typeface="Sabon Next LT" panose="02000500000000000000" pitchFamily="2" charset="0"/>
                <a:cs typeface="Sabon Next LT" panose="02000500000000000000" pitchFamily="2" charset="0"/>
              </a:rPr>
            </a:br>
            <a:r>
              <a:rPr lang="en-US" i="1" dirty="0">
                <a:solidFill>
                  <a:schemeClr val="accent6"/>
                </a:solidFill>
                <a:latin typeface="Sabon Next LT" panose="02000500000000000000" pitchFamily="2" charset="0"/>
                <a:cs typeface="Sabon Next LT" panose="02000500000000000000" pitchFamily="2" charset="0"/>
              </a:rPr>
              <a:t>File Handling, Exception Handling</a:t>
            </a:r>
            <a:br>
              <a:rPr lang="en-US" i="1" dirty="0">
                <a:solidFill>
                  <a:schemeClr val="accent6"/>
                </a:solidFill>
                <a:latin typeface="Sabon Next LT" panose="02000500000000000000" pitchFamily="2" charset="0"/>
                <a:cs typeface="Sabon Next LT" panose="02000500000000000000" pitchFamily="2" charset="0"/>
              </a:rPr>
            </a:br>
            <a:r>
              <a:rPr lang="en-US" i="1" dirty="0">
                <a:solidFill>
                  <a:schemeClr val="accent6"/>
                </a:solidFill>
                <a:latin typeface="Sabon Next LT" panose="02000500000000000000" pitchFamily="2" charset="0"/>
                <a:cs typeface="Sabon Next LT" panose="02000500000000000000" pitchFamily="2" charset="0"/>
              </a:rPr>
              <a:t>OOP Python (Classes &amp; Objects)</a:t>
            </a:r>
            <a:br>
              <a:rPr lang="en-US" i="1" dirty="0">
                <a:solidFill>
                  <a:schemeClr val="accent6"/>
                </a:solidFill>
                <a:latin typeface="Sabon Next LT" panose="02000500000000000000" pitchFamily="2" charset="0"/>
                <a:cs typeface="Sabon Next LT" panose="02000500000000000000" pitchFamily="2" charset="0"/>
              </a:rPr>
            </a:b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113751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24069" y="1457344"/>
            <a:ext cx="9236765" cy="768096"/>
          </a:xfrm>
        </p:spPr>
        <p:txBody>
          <a:bodyPr/>
          <a:lstStyle/>
          <a:p>
            <a:r>
              <a:rPr lang="en-US" sz="3200" b="1" dirty="0">
                <a:solidFill>
                  <a:schemeClr val="accent6"/>
                </a:solidFill>
                <a:latin typeface="Arial Black" panose="020B0604020202020204" pitchFamily="34" charset="0"/>
                <a:cs typeface="Arial Black" panose="020B0604020202020204" pitchFamily="34" charset="0"/>
              </a:rPr>
              <a:t>python IDEs, standard libraries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516835" y="2120350"/>
            <a:ext cx="9766852" cy="4737649"/>
          </a:xfrm>
        </p:spPr>
        <p:txBody>
          <a:bodyPr/>
          <a:lstStyle/>
          <a:p>
            <a:pPr algn="l"/>
            <a:r>
              <a:rPr lang="en-IN" sz="2400" dirty="0">
                <a:solidFill>
                  <a:schemeClr val="accent6"/>
                </a:solidFill>
                <a:latin typeface="Sabon Next LT" panose="02000500000000000000" pitchFamily="2" charset="0"/>
                <a:cs typeface="Sabon Next LT" panose="02000500000000000000" pitchFamily="2" charset="0"/>
              </a:rPr>
              <a:t>The Python interpreter in the Python IDE (Integrated Development Environment) is the computer program that can read Python code which are just text files with certain formatting rules. The IDE converts your python text code to executable scripts.</a:t>
            </a:r>
          </a:p>
          <a:p>
            <a:pPr algn="l"/>
            <a:endParaRPr lang="en-IN" dirty="0">
              <a:latin typeface="Sabon Next LT" panose="02000500000000000000" pitchFamily="2" charset="0"/>
              <a:cs typeface="Sabon Next LT" panose="02000500000000000000" pitchFamily="2" charset="0"/>
            </a:endParaRPr>
          </a:p>
          <a:p>
            <a:pPr algn="l"/>
            <a:r>
              <a:rPr lang="en-IN" sz="2400" dirty="0">
                <a:solidFill>
                  <a:schemeClr val="accent6"/>
                </a:solidFill>
                <a:latin typeface="Sabon Next LT" panose="02000500000000000000" pitchFamily="2" charset="0"/>
                <a:cs typeface="Sabon Next LT" panose="02000500000000000000" pitchFamily="2" charset="0"/>
              </a:rPr>
              <a:t>The Python Standard Library is a collection of script modules that make it easy to write code by removing the need to rewrite commonly used commands. They can be used by 'importing' them at the beginning of a script. A list of the Standard Library modules can be found at http://www.python.org/doc/.</a:t>
            </a:r>
          </a:p>
          <a:p>
            <a:pPr algn="l"/>
            <a:endParaRPr lang="en-IN" sz="2400" dirty="0">
              <a:solidFill>
                <a:schemeClr val="accent6"/>
              </a:solidFill>
              <a:latin typeface="Sabon Next LT" panose="02000500000000000000" pitchFamily="2" charset="0"/>
              <a:cs typeface="Sabon Next LT" panose="02000500000000000000" pitchFamily="2" charset="0"/>
            </a:endParaRPr>
          </a:p>
          <a:p>
            <a:pPr algn="l"/>
            <a:r>
              <a:rPr lang="en-IN" sz="2400" dirty="0">
                <a:solidFill>
                  <a:schemeClr val="accent6"/>
                </a:solidFill>
                <a:latin typeface="Sabon Next LT" panose="02000500000000000000" pitchFamily="2" charset="0"/>
                <a:cs typeface="Sabon Next LT" panose="02000500000000000000" pitchFamily="2" charset="0"/>
              </a:rPr>
              <a:t>The following are among the most important:</a:t>
            </a:r>
          </a:p>
          <a:p>
            <a:pPr algn="l"/>
            <a:r>
              <a:rPr lang="en-IN" sz="2400" dirty="0">
                <a:solidFill>
                  <a:schemeClr val="accent6"/>
                </a:solidFill>
                <a:latin typeface="Sabon Next LT" panose="02000500000000000000" pitchFamily="2" charset="0"/>
                <a:cs typeface="Sabon Next LT" panose="02000500000000000000" pitchFamily="2" charset="0"/>
              </a:rPr>
              <a:t>time, sys, </a:t>
            </a:r>
            <a:r>
              <a:rPr lang="en-IN" sz="2400" dirty="0" err="1">
                <a:solidFill>
                  <a:schemeClr val="accent6"/>
                </a:solidFill>
                <a:latin typeface="Sabon Next LT" panose="02000500000000000000" pitchFamily="2" charset="0"/>
                <a:cs typeface="Sabon Next LT" panose="02000500000000000000" pitchFamily="2" charset="0"/>
              </a:rPr>
              <a:t>os</a:t>
            </a:r>
            <a:r>
              <a:rPr lang="en-IN" sz="2400" dirty="0">
                <a:solidFill>
                  <a:schemeClr val="accent6"/>
                </a:solidFill>
                <a:latin typeface="Sabon Next LT" panose="02000500000000000000" pitchFamily="2" charset="0"/>
                <a:cs typeface="Sabon Next LT" panose="02000500000000000000" pitchFamily="2" charset="0"/>
              </a:rPr>
              <a:t>, math, random, pickle, </a:t>
            </a:r>
            <a:r>
              <a:rPr lang="en-IN" sz="2400" dirty="0" err="1">
                <a:solidFill>
                  <a:schemeClr val="accent6"/>
                </a:solidFill>
                <a:latin typeface="Sabon Next LT" panose="02000500000000000000" pitchFamily="2" charset="0"/>
                <a:cs typeface="Sabon Next LT" panose="02000500000000000000" pitchFamily="2" charset="0"/>
              </a:rPr>
              <a:t>urllib</a:t>
            </a:r>
            <a:r>
              <a:rPr lang="en-IN" sz="2400" dirty="0">
                <a:solidFill>
                  <a:schemeClr val="accent6"/>
                </a:solidFill>
                <a:latin typeface="Sabon Next LT" panose="02000500000000000000" pitchFamily="2" charset="0"/>
                <a:cs typeface="Sabon Next LT" panose="02000500000000000000" pitchFamily="2" charset="0"/>
              </a:rPr>
              <a:t>, re, </a:t>
            </a:r>
            <a:r>
              <a:rPr lang="en-IN" sz="2400" dirty="0" err="1">
                <a:solidFill>
                  <a:schemeClr val="accent6"/>
                </a:solidFill>
                <a:latin typeface="Sabon Next LT" panose="02000500000000000000" pitchFamily="2" charset="0"/>
                <a:cs typeface="Sabon Next LT" panose="02000500000000000000" pitchFamily="2" charset="0"/>
              </a:rPr>
              <a:t>cgi</a:t>
            </a:r>
            <a:r>
              <a:rPr lang="en-IN" sz="2400" dirty="0">
                <a:solidFill>
                  <a:schemeClr val="accent6"/>
                </a:solidFill>
                <a:latin typeface="Sabon Next LT" panose="02000500000000000000" pitchFamily="2" charset="0"/>
                <a:cs typeface="Sabon Next LT" panose="02000500000000000000" pitchFamily="2" charset="0"/>
              </a:rPr>
              <a:t>, socket, pandas</a:t>
            </a:r>
          </a:p>
          <a:p>
            <a:pPr algn="l"/>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36516978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{F9B1A1C5-39F6-44CB-8297-EDFEF5DB1981}tf78438558_win32</Template>
  <TotalTime>401</TotalTime>
  <Words>1175</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Consolas</vt:lpstr>
      <vt:lpstr>Lucida Console</vt:lpstr>
      <vt:lpstr>Sabon Next LT</vt:lpstr>
      <vt:lpstr>Office Theme</vt:lpstr>
      <vt:lpstr>CDAC tutorial Python &amp; R programming,  October 14-27 </vt:lpstr>
      <vt:lpstr>AGENDA</vt:lpstr>
      <vt:lpstr>Introduction</vt:lpstr>
      <vt:lpstr>motivation</vt:lpstr>
      <vt:lpstr>motivation</vt:lpstr>
      <vt:lpstr>Uniqueness of python</vt:lpstr>
      <vt:lpstr>Easy to read</vt:lpstr>
      <vt:lpstr>PRIMARY GOALS</vt:lpstr>
      <vt:lpstr>python IDEs, standard libraries</vt:lpstr>
      <vt:lpstr>Cdac python &amp; R syllabus</vt:lpstr>
      <vt:lpstr>Available IDEs for developing python code</vt:lpstr>
      <vt:lpstr>Jupyter notebook</vt:lpstr>
      <vt:lpstr>Jupyter notebook</vt:lpstr>
      <vt:lpstr>Pandas python standard library</vt:lpstr>
      <vt:lpstr>Pandas python standard library</vt:lpstr>
      <vt:lpstr>Python code with pandas &amp; Plotly</vt:lpstr>
      <vt:lpstr>Chart using plotly library</vt:lpstr>
      <vt:lpstr>The zen of python</vt:lpstr>
      <vt:lpstr>Some popular python books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Nadkalpur Manjunath</dc:creator>
  <cp:lastModifiedBy>Nadkalpur Manjunath</cp:lastModifiedBy>
  <cp:revision>27</cp:revision>
  <dcterms:created xsi:type="dcterms:W3CDTF">2022-08-25T08:35:29Z</dcterms:created>
  <dcterms:modified xsi:type="dcterms:W3CDTF">2022-10-14T11:50:22Z</dcterms:modified>
</cp:coreProperties>
</file>