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D52"/>
    <a:srgbClr val="44494E"/>
    <a:srgbClr val="D4D7DA"/>
    <a:srgbClr val="E6E6E7"/>
    <a:srgbClr val="CCCFD2"/>
    <a:srgbClr val="C3C7CB"/>
    <a:srgbClr val="F12782"/>
    <a:srgbClr val="C70968"/>
    <a:srgbClr val="C30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8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sebkrantz.github.io/collap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ebkrantz.github.io/Rblog/" TargetMode="External"/><Relationship Id="rId5" Type="http://schemas.openxmlformats.org/officeDocument/2006/relationships/hyperlink" Target="mailto:sebastian.krantz@graduateinstitute.ch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Rectangle 2"/>
          <p:cNvSpPr/>
          <p:nvPr/>
        </p:nvSpPr>
        <p:spPr>
          <a:xfrm>
            <a:off x="291339" y="953375"/>
            <a:ext cx="3081149" cy="2438489"/>
          </a:xfrm>
          <a:prstGeom prst="rect">
            <a:avLst/>
          </a:prstGeom>
          <a:solidFill>
            <a:srgbClr val="D4D7D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380557"/>
            <a:ext cx="3214949" cy="852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Fast functions to perform common and specialized data transformations (for panel data econometrics)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fscale(x, g = NULL, w = NULL, na.rm = TRUE,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mean = 0, sd = 1, ...)</a:t>
            </a:r>
            <a:endParaRPr lang="en-US" sz="90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fwithin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g = NULL,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mean = 0, theta = 1,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fbetween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g = NULL,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 fill = FALSE,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fhdwithin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fl, w = NULL, na.rm = TRUE,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  variable.wise = FALSE,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fhdbetween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fl, w = NULL, na.rm = TRUE,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fill = FALSE, variable.wise = FALSE, 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Operators (function shortcuts with extra features):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STD(), W(), B(), HDW(), HDB()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flm(y, X, w = NULL, add.icpt = FALSE, method =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87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c(‘lm’,’solve’,’qr’,’arma’,’chol’,’eigen’),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</a:t>
            </a: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fast (barebones) linear model fitting with 6 different solvers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fFtest(y, exc, X = NULL, w = NULL,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– fast F-test of exclusion restrictions for lm’s (with HD FE)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2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2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Fast functions to perform time-based computations on </a:t>
            </a: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(</a:t>
            </a: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irregular</a:t>
            </a: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) </a:t>
            </a: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time series and (unbalanced) </a:t>
            </a: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panel data</a:t>
            </a: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flag(x, n = 1, g = NULL, t = NULL, fill = NA, 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fdiff(x, n = 1, diff = 1, g = NULL, t = NULL,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fill = NA, log = FALSE, rho = 1,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fgrowth(x, n = 1, diff = 1, g = NULL, t = NULL,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fill = NA, logdiff = FALSE,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 scale = 100, power = 1, ...)</a:t>
            </a:r>
            <a:endParaRPr lang="en-US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Operators: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L(), F(), D(), Dlog(), G()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rPr>
              <a:t>Cumulative Sums:  </a:t>
            </a:r>
            <a:r>
              <a:rPr lang="de-DE" sz="9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  <a:sym typeface="Source Sans Pro Light"/>
              </a:rPr>
              <a:t>fcumsum</a:t>
            </a:r>
            <a:r>
              <a:rPr lang="de-DE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  <a:sym typeface="Source Sans Pro Light"/>
              </a:rPr>
              <a:t>(x, g, o, na.rm, </a:t>
            </a:r>
            <a:r>
              <a:rPr lang="de-DE" sz="9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  <a:sym typeface="Source Sans Pro Light"/>
              </a:rPr>
              <a:t>fill</a:t>
            </a:r>
            <a:r>
              <a:rPr lang="de-DE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  <a:sym typeface="Source Sans Pro Light"/>
              </a:rPr>
              <a:t>, )</a:t>
            </a: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7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psacf(), pspacf(), psccf()  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|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psmat()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149" name="Basics"/>
          <p:cNvSpPr txBox="1"/>
          <p:nvPr/>
        </p:nvSpPr>
        <p:spPr>
          <a:xfrm>
            <a:off x="282688" y="1018144"/>
            <a:ext cx="767839" cy="302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200" dirty="0">
                <a:solidFill>
                  <a:srgbClr val="F12782"/>
                </a:solidFill>
              </a:rPr>
              <a:t>Basics</a:t>
            </a:r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181556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sz="3600" dirty="0" smtClean="0">
                <a:solidFill>
                  <a:srgbClr val="484D52"/>
                </a:solidFill>
              </a:rPr>
              <a:t>Advanced and Fast Data Transformation with collapse : : </a:t>
            </a:r>
            <a:r>
              <a:rPr lang="en-US" sz="2400" dirty="0">
                <a:solidFill>
                  <a:srgbClr val="484D5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</a:t>
            </a:r>
            <a:r>
              <a:rPr lang="en-US" sz="2400" dirty="0" smtClean="0">
                <a:solidFill>
                  <a:srgbClr val="484D5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SHEET</a:t>
            </a:r>
            <a:r>
              <a:rPr lang="en-US" sz="3600" dirty="0" smtClean="0">
                <a:solidFill>
                  <a:srgbClr val="484D52"/>
                </a:solidFill>
              </a:rPr>
              <a:t> </a:t>
            </a:r>
            <a:endParaRPr lang="en-US" dirty="0">
              <a:solidFill>
                <a:srgbClr val="484D5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300" y="10541227"/>
            <a:ext cx="13434938" cy="245245"/>
            <a:chOff x="241300" y="10337513"/>
            <a:chExt cx="13434938" cy="245245"/>
          </a:xfrm>
        </p:grpSpPr>
        <p:sp>
          <p:nvSpPr>
            <p:cNvPr id="147" name="Line"/>
            <p:cNvSpPr/>
            <p:nvPr/>
          </p:nvSpPr>
          <p:spPr>
            <a:xfrm>
              <a:off x="241300" y="10337513"/>
              <a:ext cx="13434202" cy="1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52" name="RStudio® is a trademark of RStudio, Inc.  •  CC BY SA Your Name •  your@email.com  •  844-448-1212 • your.website.com •  Learn more at webpage or vignette   •  package version  0.5.0 •  Updated: 2017-01"/>
            <p:cNvSpPr txBox="1"/>
            <p:nvPr/>
          </p:nvSpPr>
          <p:spPr>
            <a:xfrm>
              <a:off x="1052623" y="10347903"/>
              <a:ext cx="12623615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lang="en-US" dirty="0" smtClean="0">
                  <a:hlinkClick r:id="rId4"/>
                </a:rPr>
                <a:t>CC BY SA</a:t>
              </a:r>
              <a:r>
                <a:rPr lang="en-US" dirty="0" smtClean="0"/>
                <a:t> Sebastian Krantz  •  </a:t>
              </a:r>
              <a:r>
                <a:rPr lang="en-US" dirty="0" smtClean="0">
                  <a:hlinkClick r:id="rId5"/>
                </a:rPr>
                <a:t>sebastian.krantz@graduateinstitute.ch</a:t>
              </a:r>
              <a:r>
                <a:rPr lang="en-US" dirty="0" smtClean="0"/>
                <a:t>  •  </a:t>
              </a:r>
              <a:r>
                <a:rPr lang="en-US" dirty="0" smtClean="0">
                  <a:hlinkClick r:id="rId6"/>
                </a:rPr>
                <a:t>sebkrantz.github.io/Rblog</a:t>
              </a:r>
              <a:r>
                <a:rPr lang="en-US" dirty="0" smtClean="0"/>
                <a:t>  •  Learn more at</a:t>
              </a:r>
              <a:r>
                <a:rPr lang="en-US" sz="9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smtClean="0">
                  <a:hlinkClick r:id="rId7"/>
                </a:rPr>
                <a:t>sebkrantz.github.io/collapse</a:t>
              </a:r>
              <a:r>
                <a:rPr lang="en-US" sz="900" b="0" dirty="0" smtClean="0">
                  <a:solidFill>
                    <a:srgbClr val="000000"/>
                  </a:solidFill>
                </a:rPr>
                <a:t>  </a:t>
              </a:r>
              <a:r>
                <a:rPr lang="en-US" dirty="0" smtClean="0"/>
                <a:t>•  package version  1.6.1  •  Updated: 2021-07</a:t>
              </a:r>
              <a:endParaRPr lang="en-US" dirty="0"/>
            </a:p>
          </p:txBody>
        </p:sp>
      </p:grpSp>
      <p:sp>
        <p:nvSpPr>
          <p:cNvPr id="153" name="Line"/>
          <p:cNvSpPr/>
          <p:nvPr/>
        </p:nvSpPr>
        <p:spPr>
          <a:xfrm>
            <a:off x="291339" y="953375"/>
            <a:ext cx="3079672" cy="0"/>
          </a:xfrm>
          <a:prstGeom prst="line">
            <a:avLst/>
          </a:prstGeom>
          <a:ln w="3175">
            <a:noFill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461375"/>
            <a:ext cx="3015693" cy="189290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b="1" dirty="0" smtClean="0"/>
              <a:t>collapse</a:t>
            </a:r>
            <a:r>
              <a:rPr sz="1100" b="1" dirty="0" smtClean="0"/>
              <a:t> </a:t>
            </a:r>
            <a:r>
              <a:rPr lang="de-DE" sz="1100" dirty="0" smtClean="0"/>
              <a:t>is a powerful (C/</a:t>
            </a:r>
            <a:r>
              <a:rPr lang="de-DE" sz="1100" dirty="0"/>
              <a:t>C</a:t>
            </a:r>
            <a:r>
              <a:rPr lang="de-DE" sz="1100" dirty="0" smtClean="0"/>
              <a:t>++ based) package supporting advanced (grouped, weighted, time series, panel data and recursive) operations in R.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sz="11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dirty="0" smtClean="0"/>
              <a:t>It also offers a fast, class-agnostic approach to data manipulation - handling matrix and data frame based objects in a uniform, non-</a:t>
            </a:r>
            <a:r>
              <a:rPr lang="en-US" sz="1100" dirty="0" smtClean="0"/>
              <a:t>destructive</a:t>
            </a:r>
            <a:r>
              <a:rPr lang="de-DE" sz="1100" dirty="0" smtClean="0"/>
              <a:t> way.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sz="110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de-DE" sz="1100" dirty="0" smtClean="0"/>
              <a:t>It</a:t>
            </a:r>
            <a:r>
              <a:rPr lang="de-DE" sz="1100" dirty="0"/>
              <a:t> </a:t>
            </a:r>
            <a:r>
              <a:rPr lang="de-DE" sz="1100" dirty="0" smtClean="0"/>
              <a:t>is well integrated with </a:t>
            </a:r>
            <a:r>
              <a:rPr lang="de-DE" sz="1100" i="1" dirty="0" smtClean="0"/>
              <a:t>dplyr</a:t>
            </a:r>
            <a:r>
              <a:rPr lang="de-DE" sz="1100" dirty="0" smtClean="0"/>
              <a:t> ((grouped) tibbles</a:t>
            </a:r>
            <a:r>
              <a:rPr lang="de-DE" sz="1100" dirty="0"/>
              <a:t>),</a:t>
            </a:r>
            <a:r>
              <a:rPr lang="de-DE" sz="1100" i="1" dirty="0"/>
              <a:t> </a:t>
            </a:r>
            <a:r>
              <a:rPr lang="de-DE" sz="1100" i="1" dirty="0" err="1" smtClean="0"/>
              <a:t>data.table</a:t>
            </a:r>
            <a:r>
              <a:rPr lang="de-DE" sz="1100" i="1" dirty="0"/>
              <a:t>, </a:t>
            </a:r>
            <a:r>
              <a:rPr lang="de-DE" sz="1100" i="1" dirty="0" smtClean="0"/>
              <a:t>sf</a:t>
            </a:r>
            <a:r>
              <a:rPr lang="de-DE" sz="1100" dirty="0" smtClean="0"/>
              <a:t> and </a:t>
            </a:r>
            <a:r>
              <a:rPr lang="de-DE" sz="1100" i="1" dirty="0" smtClean="0"/>
              <a:t>plm</a:t>
            </a:r>
            <a:r>
              <a:rPr lang="de-DE" sz="1100" dirty="0" smtClean="0"/>
              <a:t> classes for panel data, and can be programmed </a:t>
            </a:r>
            <a:r>
              <a:rPr lang="de-DE" sz="1100" dirty="0" err="1" smtClean="0"/>
              <a:t>using</a:t>
            </a:r>
            <a:r>
              <a:rPr lang="de-DE" sz="1100" dirty="0" smtClean="0"/>
              <a:t> </a:t>
            </a:r>
            <a:r>
              <a:rPr lang="de-DE" sz="1100" dirty="0" err="1" smtClean="0"/>
              <a:t>pipes</a:t>
            </a:r>
            <a:r>
              <a:rPr lang="de-DE" sz="1100" dirty="0" smtClean="0"/>
              <a:t> (</a:t>
            </a:r>
            <a:r>
              <a:rPr lang="de-DE" sz="900" dirty="0" smtClean="0">
                <a:latin typeface="Lucida Console" panose="020B0609040504020204" pitchFamily="49" charset="0"/>
              </a:rPr>
              <a:t>%&gt;%,</a:t>
            </a:r>
            <a:r>
              <a:rPr lang="de-DE" sz="300" dirty="0" smtClean="0">
                <a:latin typeface="Lucida Console" panose="020B0609040504020204" pitchFamily="49" charset="0"/>
              </a:rPr>
              <a:t> </a:t>
            </a:r>
            <a:r>
              <a:rPr lang="de-DE" sz="900" dirty="0" smtClean="0">
                <a:latin typeface="Lucida Console" panose="020B0609040504020204" pitchFamily="49" charset="0"/>
              </a:rPr>
              <a:t>|&gt;</a:t>
            </a:r>
            <a:r>
              <a:rPr lang="de-DE" sz="1100" b="0" dirty="0" smtClean="0"/>
              <a:t>),  </a:t>
            </a:r>
            <a:r>
              <a:rPr lang="de-DE" sz="1100" b="0" dirty="0" err="1" smtClean="0"/>
              <a:t>standard</a:t>
            </a:r>
            <a:r>
              <a:rPr lang="de-DE" sz="1100" b="0" dirty="0" smtClean="0"/>
              <a:t> </a:t>
            </a:r>
            <a:r>
              <a:rPr lang="de-DE" sz="1100" b="0" dirty="0" err="1" smtClean="0"/>
              <a:t>or</a:t>
            </a:r>
            <a:r>
              <a:rPr lang="de-DE" sz="1100" b="0" dirty="0" smtClean="0"/>
              <a:t> non-standard </a:t>
            </a:r>
            <a:r>
              <a:rPr lang="de-DE" sz="1100" b="0" dirty="0" err="1" smtClean="0"/>
              <a:t>evaluation</a:t>
            </a:r>
            <a:r>
              <a:rPr lang="de-DE" sz="1100" b="0" dirty="0" smtClean="0"/>
              <a:t>. </a:t>
            </a:r>
            <a:r>
              <a:rPr lang="de-DE" sz="1100" dirty="0" smtClean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de-DE" dirty="0"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15445" y="3944339"/>
            <a:ext cx="3080328" cy="677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Fast functions to perform column–wise grouped and weighted computations on matrix-like objects: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dirty="0" smtClean="0"/>
              <a:t>Syntax: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7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1100" b="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1100" b="0" dirty="0" smtClean="0">
                <a:solidFill>
                  <a:srgbClr val="000000"/>
                </a:solidFill>
              </a:rPr>
              <a:t>Examples: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dirty="0" smtClean="0"/>
          </a:p>
        </p:txBody>
      </p:sp>
      <p:grpSp>
        <p:nvGrpSpPr>
          <p:cNvPr id="168" name="Group"/>
          <p:cNvGrpSpPr/>
          <p:nvPr/>
        </p:nvGrpSpPr>
        <p:grpSpPr>
          <a:xfrm>
            <a:off x="3860953" y="1773127"/>
            <a:ext cx="2818196" cy="226109"/>
            <a:chOff x="0" y="0"/>
            <a:chExt cx="2818195" cy="226107"/>
          </a:xfrm>
        </p:grpSpPr>
        <p:sp>
          <p:nvSpPr>
            <p:cNvPr id="166" name="SUBTITLE"/>
            <p:cNvSpPr txBox="1"/>
            <p:nvPr/>
          </p:nvSpPr>
          <p:spPr>
            <a:xfrm>
              <a:off x="0" y="15795"/>
              <a:ext cx="281327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Scaling, (Quasi-)Centering and Averaging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185" name="Layout Suggestions"/>
          <p:cNvSpPr txBox="1"/>
          <p:nvPr/>
        </p:nvSpPr>
        <p:spPr>
          <a:xfrm>
            <a:off x="3745370" y="1043278"/>
            <a:ext cx="263052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dirty="0" smtClean="0">
                <a:solidFill>
                  <a:srgbClr val="C70968"/>
                </a:solidFill>
              </a:rPr>
              <a:t>Advanced Transformations</a:t>
            </a:r>
            <a:endParaRPr lang="en-US" sz="1800" dirty="0">
              <a:solidFill>
                <a:srgbClr val="C70968"/>
              </a:solidFill>
            </a:endParaRPr>
          </a:p>
        </p:txBody>
      </p:sp>
      <p:sp>
        <p:nvSpPr>
          <p:cNvPr id="186" name="Line"/>
          <p:cNvSpPr/>
          <p:nvPr/>
        </p:nvSpPr>
        <p:spPr>
          <a:xfrm>
            <a:off x="3707856" y="95138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043278"/>
            <a:ext cx="2699457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Advanced Data Aggregation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190" name="Line"/>
          <p:cNvSpPr/>
          <p:nvPr/>
        </p:nvSpPr>
        <p:spPr>
          <a:xfrm>
            <a:off x="7124372" y="95138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192" name="Line"/>
          <p:cNvSpPr/>
          <p:nvPr/>
        </p:nvSpPr>
        <p:spPr>
          <a:xfrm>
            <a:off x="10540889" y="-164298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291" name="Basics"/>
          <p:cNvSpPr txBox="1"/>
          <p:nvPr/>
        </p:nvSpPr>
        <p:spPr>
          <a:xfrm>
            <a:off x="291339" y="3612847"/>
            <a:ext cx="2444580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Fast Statistical Functions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292" name="Line"/>
          <p:cNvSpPr/>
          <p:nvPr/>
        </p:nvSpPr>
        <p:spPr>
          <a:xfrm>
            <a:off x="291339" y="352294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grpSp>
        <p:nvGrpSpPr>
          <p:cNvPr id="297" name="Group"/>
          <p:cNvGrpSpPr/>
          <p:nvPr/>
        </p:nvGrpSpPr>
        <p:grpSpPr>
          <a:xfrm>
            <a:off x="3860953" y="3163043"/>
            <a:ext cx="2944717" cy="226109"/>
            <a:chOff x="0" y="0"/>
            <a:chExt cx="2944716" cy="226107"/>
          </a:xfrm>
        </p:grpSpPr>
        <p:sp>
          <p:nvSpPr>
            <p:cNvPr id="298" name="SUBTITLE"/>
            <p:cNvSpPr txBox="1"/>
            <p:nvPr/>
          </p:nvSpPr>
          <p:spPr>
            <a:xfrm>
              <a:off x="0" y="15795"/>
              <a:ext cx="2944716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High-Dimensional Centering and Averaging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9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300" name="Layout Suggestions"/>
          <p:cNvSpPr txBox="1"/>
          <p:nvPr/>
        </p:nvSpPr>
        <p:spPr>
          <a:xfrm>
            <a:off x="3707856" y="6274018"/>
            <a:ext cx="2782813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Time Series and Panel Series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301" name="Line"/>
          <p:cNvSpPr/>
          <p:nvPr/>
        </p:nvSpPr>
        <p:spPr>
          <a:xfrm>
            <a:off x="3707856" y="618212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302" name="Use headers, colors, and/or backgrounds to separate or group together sections."/>
          <p:cNvSpPr txBox="1"/>
          <p:nvPr/>
        </p:nvSpPr>
        <p:spPr>
          <a:xfrm>
            <a:off x="3738753" y="5426340"/>
            <a:ext cx="340557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</p:txBody>
      </p:sp>
      <p:grpSp>
        <p:nvGrpSpPr>
          <p:cNvPr id="303" name="Group"/>
          <p:cNvGrpSpPr/>
          <p:nvPr/>
        </p:nvGrpSpPr>
        <p:grpSpPr>
          <a:xfrm>
            <a:off x="3860953" y="6972626"/>
            <a:ext cx="2947923" cy="226109"/>
            <a:chOff x="0" y="0"/>
            <a:chExt cx="2947922" cy="226107"/>
          </a:xfrm>
        </p:grpSpPr>
        <p:sp>
          <p:nvSpPr>
            <p:cNvPr id="304" name="SUBTITLE"/>
            <p:cNvSpPr txBox="1"/>
            <p:nvPr/>
          </p:nvSpPr>
          <p:spPr>
            <a:xfrm>
              <a:off x="0" y="15795"/>
              <a:ext cx="294792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Lags / Leads, Differences and Growth Rates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5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</p:grpSp>
      <p:sp>
        <p:nvSpPr>
          <p:cNvPr id="309" name="Layout Suggestions"/>
          <p:cNvSpPr txBox="1"/>
          <p:nvPr/>
        </p:nvSpPr>
        <p:spPr>
          <a:xfrm>
            <a:off x="3707856" y="9532021"/>
            <a:ext cx="2048638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Other Computations 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310" name="Line"/>
          <p:cNvSpPr/>
          <p:nvPr/>
        </p:nvSpPr>
        <p:spPr>
          <a:xfrm>
            <a:off x="3707856" y="944012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311" name="Use headers, colors, and/or backgrounds to separate or group together sections."/>
          <p:cNvSpPr txBox="1"/>
          <p:nvPr/>
        </p:nvSpPr>
        <p:spPr>
          <a:xfrm>
            <a:off x="3738753" y="9783492"/>
            <a:ext cx="3288181" cy="91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Apply functions to rows or columns (by groups)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dapply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(x, FUN, ..., MARGIN = 2)</a:t>
            </a: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column/row apply</a:t>
            </a:r>
            <a:endParaRPr lang="en-US" sz="10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BY(x, g, FUN, ...) </a:t>
            </a:r>
            <a:r>
              <a:rPr lang="en-US" sz="1000" b="0" dirty="0" smtClean="0">
                <a:solidFill>
                  <a:srgbClr val="000000"/>
                </a:solidFill>
                <a:sym typeface="Source Sans Pro Light"/>
              </a:rPr>
              <a:t>– split-apply-combine computing</a:t>
            </a:r>
            <a:endParaRPr lang="en-US" sz="1000" b="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sym typeface="Source Sans Pro Light"/>
            </a:endParaRPr>
          </a:p>
        </p:txBody>
      </p:sp>
      <p:sp>
        <p:nvSpPr>
          <p:cNvPr id="312" name="Use headers, colors, and/or backgrounds to separate or group together sections."/>
          <p:cNvSpPr txBox="1"/>
          <p:nvPr/>
        </p:nvSpPr>
        <p:spPr>
          <a:xfrm>
            <a:off x="7159326" y="1380557"/>
            <a:ext cx="3168389" cy="325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Fast multi-data-type, multi-function, weighted, parallelized and fully customized data aggregation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400" dirty="0" smtClean="0">
              <a:solidFill>
                <a:srgbClr val="000000"/>
              </a:solidFill>
              <a:latin typeface="Lucida Console" panose="020B0609040504020204" pitchFamily="49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by, FUN = fmean, catFUN = fmode,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cols = NULL, w = NULL, wFUN = fsum,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      custom = NULL, ...)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Where: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sz="60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11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Examples: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 smtClean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100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60953" y="8838471"/>
            <a:ext cx="2939907" cy="226109"/>
            <a:chOff x="3860953" y="8838471"/>
            <a:chExt cx="2939907" cy="226109"/>
          </a:xfrm>
        </p:grpSpPr>
        <p:grpSp>
          <p:nvGrpSpPr>
            <p:cNvPr id="306" name="Group"/>
            <p:cNvGrpSpPr/>
            <p:nvPr/>
          </p:nvGrpSpPr>
          <p:grpSpPr>
            <a:xfrm>
              <a:off x="3860953" y="8838471"/>
              <a:ext cx="2939907" cy="226109"/>
              <a:chOff x="0" y="0"/>
              <a:chExt cx="2939906" cy="226107"/>
            </a:xfrm>
          </p:grpSpPr>
          <p:sp>
            <p:nvSpPr>
              <p:cNvPr id="307" name="SUBTITLE"/>
              <p:cNvSpPr txBox="1"/>
              <p:nvPr/>
            </p:nvSpPr>
            <p:spPr>
              <a:xfrm>
                <a:off x="0" y="15795"/>
                <a:ext cx="2939906" cy="2103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numCol="1" anchor="ctr">
                <a:spAutoFit/>
              </a:bodyPr>
              <a:lstStyle/>
              <a:p>
                <a:pPr lvl="1" indent="0"/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Panel-ACF/PACF/CCF  |  Panel-Data       Array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8" name="Line"/>
              <p:cNvSpPr/>
              <p:nvPr/>
            </p:nvSpPr>
            <p:spPr>
              <a:xfrm>
                <a:off x="23250" y="0"/>
                <a:ext cx="2794945" cy="0"/>
              </a:xfrm>
              <a:prstGeom prst="line">
                <a:avLst/>
              </a:prstGeom>
              <a:noFill/>
              <a:ln w="12700" cap="flat">
                <a:solidFill>
                  <a:srgbClr val="E0E0E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dirty="0"/>
              </a:p>
            </p:txBody>
          </p:sp>
        </p:grpSp>
        <p:sp>
          <p:nvSpPr>
            <p:cNvPr id="313" name="Line"/>
            <p:cNvSpPr/>
            <p:nvPr/>
          </p:nvSpPr>
          <p:spPr>
            <a:xfrm>
              <a:off x="6218992" y="8969223"/>
              <a:ext cx="139605" cy="1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en-US" dirty="0"/>
            </a:p>
          </p:txBody>
        </p:sp>
      </p:grpSp>
      <p:sp>
        <p:nvSpPr>
          <p:cNvPr id="293" name="i + geom_area() x, y, alpha, color, fill, linetype, size…"/>
          <p:cNvSpPr txBox="1"/>
          <p:nvPr/>
        </p:nvSpPr>
        <p:spPr>
          <a:xfrm>
            <a:off x="438149" y="4343219"/>
            <a:ext cx="3055062" cy="709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fmean, fmedian, fmode, fsum, fprod, fsd, fvar, fmin, fmax, fnth, ffirst, flast, </a:t>
            </a:r>
            <a:r>
              <a:rPr lang="en-US" sz="900" b="0" dirty="0" err="1" smtClean="0">
                <a:latin typeface="Lucida Console" panose="020B0609040504020204" pitchFamily="49" charset="0"/>
              </a:rPr>
              <a:t>fnobs</a:t>
            </a:r>
            <a:r>
              <a:rPr lang="en-US" sz="900" b="0" dirty="0" smtClean="0">
                <a:latin typeface="Lucida Console" panose="020B0609040504020204" pitchFamily="49" charset="0"/>
              </a:rPr>
              <a:t>, </a:t>
            </a:r>
            <a:r>
              <a:rPr lang="en-US" sz="900" b="0" dirty="0" err="1" smtClean="0">
                <a:latin typeface="Lucida Console" panose="020B0609040504020204" pitchFamily="49" charset="0"/>
              </a:rPr>
              <a:t>fndistinct</a:t>
            </a:r>
            <a:endParaRPr lang="en-US" sz="20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dirty="0" smtClean="0">
              <a:solidFill>
                <a:srgbClr val="000000"/>
              </a:solidFill>
              <a:latin typeface="Lucida Console" panose="020B0609040504020204" pitchFamily="49" charset="0"/>
              <a:ea typeface="+mn-ea"/>
              <a:cs typeface="+mn-cs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FUN(x, g = NULL, [w = NULL], TRA = NULL,  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    [na.rm = TRUE], use.g.names = TRUE,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+mn-ea"/>
                <a:cs typeface="+mn-cs"/>
              </a:rPr>
              <a:t>    [drop = TRUE])</a:t>
            </a:r>
            <a:endParaRPr lang="en-US" sz="10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x</a:t>
            </a:r>
            <a:r>
              <a:rPr lang="en-US" sz="900" b="0" dirty="0" smtClean="0"/>
              <a:t>        </a:t>
            </a:r>
            <a:r>
              <a:rPr lang="en-US" sz="900" b="0" dirty="0" smtClean="0">
                <a:latin typeface="+mn-lt"/>
              </a:rPr>
              <a:t>– vector, matrix, or (grouped) data frame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g </a:t>
            </a:r>
            <a:r>
              <a:rPr lang="en-US" sz="900" b="0" dirty="0" smtClean="0"/>
              <a:t>    </a:t>
            </a:r>
            <a:r>
              <a:rPr lang="en-US" sz="900" b="0" dirty="0" smtClean="0">
                <a:latin typeface="+mn-lt"/>
              </a:rPr>
              <a:t> – [optional]: (list of) vectors / factors or </a:t>
            </a:r>
            <a:r>
              <a:rPr lang="en-US" sz="900" b="0" dirty="0" smtClean="0">
                <a:latin typeface="Lucida Console" panose="020B0609040504020204" pitchFamily="49" charset="0"/>
              </a:rPr>
              <a:t>GRP()</a:t>
            </a:r>
            <a:r>
              <a:rPr lang="en-US" sz="900" b="0" dirty="0" smtClean="0">
                <a:latin typeface="+mn-lt"/>
              </a:rPr>
              <a:t> object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w </a:t>
            </a:r>
            <a:r>
              <a:rPr lang="en-US" sz="900" b="0" dirty="0" smtClean="0"/>
              <a:t>     </a:t>
            </a:r>
            <a:r>
              <a:rPr lang="en-US" sz="900" b="0" dirty="0" smtClean="0">
                <a:latin typeface="+mn-lt"/>
              </a:rPr>
              <a:t>– [optional]: vector of weights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TRA</a:t>
            </a:r>
            <a:r>
              <a:rPr lang="en-US" sz="900" b="0" dirty="0" smtClean="0"/>
              <a:t> 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– [optional]: operation to transform data with computed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               statistics (can also be done in post, see section below)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fmean(data[3:5], data$grp1, data$weights)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data %&gt;% fgroup_by(grp1) %&gt;% fmean(weights)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8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b="0" i="1" dirty="0" smtClean="0"/>
              <a:t>   </a:t>
            </a: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Using dplyr grouped tibble &amp; centering on the median: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data %&gt;% dplyr::group_by(grp1) %&gt;%  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  fmedian(weights, TRA = “-“)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TRA(x, STATS, FUN = ‘-‘, g = NULL)</a:t>
            </a: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</a:rPr>
              <a:t>STATS –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statistics matching columns of x 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+mn-lt"/>
              </a:rPr>
              <a:t>                  (e.g. aggregated matrix or data frame)</a:t>
            </a:r>
            <a:endParaRPr lang="en-US" sz="900" b="0" dirty="0" smtClean="0">
              <a:latin typeface="+mn-lt"/>
            </a:endParaRP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FUN </a:t>
            </a:r>
            <a:r>
              <a:rPr lang="en-US" sz="900" b="0" dirty="0" smtClean="0"/>
              <a:t>  </a:t>
            </a:r>
            <a:r>
              <a:rPr lang="en-US" sz="900" b="0" dirty="0" smtClean="0">
                <a:latin typeface="+mn-lt"/>
              </a:rPr>
              <a:t>– string indicating transformation to perform: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4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</a:t>
            </a: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replace_fill‘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overwrite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values with statistic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‘replace‘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same but keep missing values in data,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</a:t>
            </a:r>
            <a:r>
              <a:rPr lang="en-US" sz="90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‘-‘</a:t>
            </a:r>
            <a:r>
              <a:rPr lang="en-US" sz="900" dirty="0" smtClean="0">
                <a:latin typeface="+mn-lt"/>
                <a:ea typeface="Source Sans Pro Light" panose="020B0403030403020204" pitchFamily="34" charset="0"/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center,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‘-+‘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center on overall average statistic,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‘/‘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scale / divide 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‘%‘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percentages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‘+‘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 – add,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‘*‘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m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ultiply,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‘%%‘</a:t>
            </a:r>
            <a:r>
              <a:rPr lang="en-US" sz="900" b="0" dirty="0">
                <a:solidFill>
                  <a:srgbClr val="000000"/>
                </a:solidFill>
                <a:latin typeface="+mn-lt"/>
                <a:ea typeface="Source Sans Pro Light" panose="020B0403030403020204" pitchFamily="34" charset="0"/>
              </a:rPr>
              <a:t> – m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odulus,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‘-%%‘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b="0" dirty="0" smtClean="0">
                <a:latin typeface="+mn-lt"/>
                <a:ea typeface="Source Sans Pro Light" panose="020B0403030403020204" pitchFamily="34" charset="0"/>
              </a:rPr>
              <a:t>– flatten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1000" b="0" dirty="0" smtClean="0">
                <a:latin typeface="+mn-lt"/>
              </a:rPr>
              <a:t> 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TRA(mat, fmedian(mat, g), “-“, g)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fmedian(mat, g, TRA = “-“)  </a:t>
            </a:r>
            <a:r>
              <a:rPr lang="en-US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–  same thing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/>
          </a:p>
        </p:txBody>
      </p:sp>
      <p:sp>
        <p:nvSpPr>
          <p:cNvPr id="80" name="Basics"/>
          <p:cNvSpPr txBox="1"/>
          <p:nvPr/>
        </p:nvSpPr>
        <p:spPr>
          <a:xfrm>
            <a:off x="291339" y="7868202"/>
            <a:ext cx="2830903" cy="394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500" b="0" dirty="0" smtClean="0">
                <a:solidFill>
                  <a:srgbClr val="C70968"/>
                </a:solidFill>
              </a:rPr>
              <a:t>Transform by (Grouped) Replacing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500" b="0" dirty="0" smtClean="0">
                <a:solidFill>
                  <a:srgbClr val="C70968"/>
                </a:solidFill>
              </a:rPr>
              <a:t>or Sweeping out Statistics</a:t>
            </a:r>
            <a:endParaRPr lang="en-US" sz="1500" b="0" dirty="0">
              <a:solidFill>
                <a:srgbClr val="C70968"/>
              </a:solidFill>
            </a:endParaRPr>
          </a:p>
        </p:txBody>
      </p:sp>
      <p:sp>
        <p:nvSpPr>
          <p:cNvPr id="81" name="Line"/>
          <p:cNvSpPr/>
          <p:nvPr/>
        </p:nvSpPr>
        <p:spPr>
          <a:xfrm>
            <a:off x="291339" y="778079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92" name="Layout Suggestions"/>
          <p:cNvSpPr txBox="1"/>
          <p:nvPr/>
        </p:nvSpPr>
        <p:spPr>
          <a:xfrm>
            <a:off x="3707856" y="4829581"/>
            <a:ext cx="1368965" cy="25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1800" b="0" dirty="0" smtClean="0">
                <a:solidFill>
                  <a:srgbClr val="C70968"/>
                </a:solidFill>
              </a:rPr>
              <a:t>Linear Models</a:t>
            </a:r>
            <a:endParaRPr lang="en-US" sz="1800" b="0" dirty="0">
              <a:solidFill>
                <a:srgbClr val="C70968"/>
              </a:solidFill>
            </a:endParaRPr>
          </a:p>
        </p:txBody>
      </p:sp>
      <p:sp>
        <p:nvSpPr>
          <p:cNvPr id="93" name="Line"/>
          <p:cNvSpPr/>
          <p:nvPr/>
        </p:nvSpPr>
        <p:spPr>
          <a:xfrm>
            <a:off x="3707856" y="4737686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</p:txBody>
      </p:sp>
      <p:sp>
        <p:nvSpPr>
          <p:cNvPr id="94" name="i + geom_area() x, y, alpha, color, fill, linetype, size…"/>
          <p:cNvSpPr txBox="1"/>
          <p:nvPr/>
        </p:nvSpPr>
        <p:spPr>
          <a:xfrm>
            <a:off x="7305073" y="1754729"/>
            <a:ext cx="3055062" cy="7099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latin typeface="Lucida Console" panose="020B0609040504020204" pitchFamily="49" charset="0"/>
              </a:rPr>
              <a:t>by</a:t>
            </a:r>
            <a:r>
              <a:rPr lang="en-US" sz="900" b="0" dirty="0" smtClean="0"/>
              <a:t>     </a:t>
            </a:r>
            <a:r>
              <a:rPr lang="en-US" sz="900" b="0" dirty="0" smtClean="0">
                <a:latin typeface="+mn-lt"/>
              </a:rPr>
              <a:t>– one- or two-sided formula ([vars] ~ groups) or data (like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g</a:t>
            </a:r>
            <a:r>
              <a:rPr lang="en-US" sz="900" b="0" dirty="0" smtClean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FUN</a:t>
            </a:r>
            <a:r>
              <a:rPr lang="en-US" sz="900" b="0" dirty="0" smtClean="0"/>
              <a:t>  </a:t>
            </a:r>
            <a:r>
              <a:rPr lang="en-US" sz="900" b="0" dirty="0" smtClean="0">
                <a:latin typeface="+mn-lt"/>
              </a:rPr>
              <a:t>– (list of) functions applied to numeric columns in data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catFUN </a:t>
            </a:r>
            <a:r>
              <a:rPr lang="en-US" sz="900" b="0" dirty="0" smtClean="0">
                <a:latin typeface="+mn-lt"/>
              </a:rPr>
              <a:t>–  (list of) functions applied to categorical columns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cols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[optional]: columns to aggregate (if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n-US" sz="900" b="0" dirty="0" smtClean="0">
                <a:latin typeface="+mn-lt"/>
              </a:rPr>
              <a:t> is one-sided)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[optional]: one-sided formula or vector giving weights</a:t>
            </a:r>
          </a:p>
          <a:p>
            <a:pPr>
              <a:spcBef>
                <a:spcPts val="0"/>
              </a:spcBef>
              <a:spcAft>
                <a:spcPts val="300"/>
              </a:spcAft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wFUN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(list of) functions to aggregate weights passed to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w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custom</a:t>
            </a:r>
            <a:r>
              <a:rPr lang="en-US" sz="900" dirty="0" smtClean="0">
                <a:latin typeface="Lucida Console" panose="020B0609040504020204" pitchFamily="49" charset="0"/>
              </a:rPr>
              <a:t> </a:t>
            </a:r>
            <a:r>
              <a:rPr lang="en-US" sz="900" b="0" dirty="0" smtClean="0">
                <a:latin typeface="+mn-lt"/>
              </a:rPr>
              <a:t>– [alternatively]: </a:t>
            </a:r>
            <a:r>
              <a:rPr lang="en-US" sz="900" b="0" dirty="0" smtClean="0">
                <a:solidFill>
                  <a:srgbClr val="000000"/>
                </a:solidFill>
                <a:latin typeface="+mn-lt"/>
                <a:sym typeface="Source Sans Pro Light"/>
              </a:rPr>
              <a:t>list mapping functions to columns e.g.</a:t>
            </a: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900" b="0" dirty="0" smtClean="0">
                <a:solidFill>
                  <a:srgbClr val="000000"/>
                </a:solidFill>
                <a:sym typeface="Source Sans Pro Light"/>
              </a:rPr>
              <a:t>                        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list(</a:t>
            </a:r>
            <a:r>
              <a:rPr lang="en-US" sz="900" b="0" dirty="0" err="1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fmean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 = 1:3, fsum = 4:5, ...)</a:t>
            </a:r>
            <a:endParaRPr lang="en-US" sz="900" b="0" dirty="0" smtClean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900" b="0" dirty="0" smtClean="0">
              <a:solidFill>
                <a:srgbClr val="000000"/>
              </a:solidFill>
              <a:latin typeface="+mn-lt"/>
              <a:sym typeface="Source Sans Pro 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var1 + var2 ~ grp1 + grp2)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(data, ~ grp1, fmedian, w = ~ weights)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6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  collapg supports grouped data frames and NS eval: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100" b="0" dirty="0" smtClean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data %&gt;% </a:t>
            </a: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gby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(grp1) %&gt;% </a:t>
            </a:r>
            <a:r>
              <a:rPr lang="en-US" sz="90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collapg</a:t>
            </a:r>
            <a:r>
              <a: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rPr>
              <a:t>(w = weights)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900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 smtClean="0"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sz="200" b="0" dirty="0" smtClean="0"/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 lang="en-US" b="0" dirty="0"/>
          </a:p>
        </p:txBody>
      </p:sp>
      <p:grpSp>
        <p:nvGrpSpPr>
          <p:cNvPr id="5" name="Group 4"/>
          <p:cNvGrpSpPr/>
          <p:nvPr/>
        </p:nvGrpSpPr>
        <p:grpSpPr>
          <a:xfrm>
            <a:off x="7124372" y="5037051"/>
            <a:ext cx="3168389" cy="3914744"/>
            <a:chOff x="7124372" y="4843933"/>
            <a:chExt cx="3168389" cy="3914744"/>
          </a:xfrm>
        </p:grpSpPr>
        <p:sp>
          <p:nvSpPr>
            <p:cNvPr id="95" name="Useful Elements"/>
            <p:cNvSpPr txBox="1"/>
            <p:nvPr/>
          </p:nvSpPr>
          <p:spPr>
            <a:xfrm>
              <a:off x="7124372" y="4935828"/>
              <a:ext cx="224741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Grouping and Ordering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96" name="Line"/>
            <p:cNvSpPr/>
            <p:nvPr/>
          </p:nvSpPr>
          <p:spPr>
            <a:xfrm>
              <a:off x="7124372" y="4843933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97" name="Use headers, colors, and/or backgrounds to separate or group together sections."/>
            <p:cNvSpPr txBox="1"/>
            <p:nvPr/>
          </p:nvSpPr>
          <p:spPr>
            <a:xfrm>
              <a:off x="7124372" y="5273107"/>
              <a:ext cx="3168389" cy="34855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100" b="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  <a:sym typeface="Source Sans Pro Light"/>
                </a:rPr>
                <a:t>Optimized functions for grouping, ordering, unique values, and for creating and interacting factors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400" b="0" dirty="0" smtClean="0">
                <a:solidFill>
                  <a:srgbClr val="000000"/>
                </a:solidFill>
                <a:latin typeface="Lucida Console" panose="020B0609040504020204" pitchFamily="49" charset="0"/>
                <a:cs typeface="Helvetica" panose="020B0604020202020204" pitchFamily="34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GRP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(data, ~ grp1 + grp2)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create a grouping object (class ‘GRP‘) from grp1 and grp2 – can be passed to </a:t>
              </a:r>
              <a:r>
                <a:rPr lang="en-US" sz="90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g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argument 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useful for programming and C/C++ development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fgroup_by(data, grp1, grp2)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attach ‘GRP‘ object to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data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– a flexible grouped data frame that preserves the attributes of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data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 and supports fast computations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fgroup_vars(), fungroup()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get group vars &amp; ungroup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qF(), qG()</a:t>
              </a:r>
              <a:r>
                <a:rPr lang="en-US" sz="1100" b="0" dirty="0" smtClean="0">
                  <a:solidFill>
                    <a:srgbClr val="000000"/>
                  </a:solidFill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quick conversion to factor and vector</a:t>
              </a:r>
            </a:p>
            <a:p>
              <a:pPr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                          grouping object (a factor-light class ‘qG‘)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groupid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fast run-length-type group id (class ‘</a:t>
              </a:r>
              <a:r>
                <a:rPr lang="en-US" sz="1000" b="0" dirty="0" err="1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qG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‘)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seqid()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group-id from integer-sequences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(class ‘</a:t>
              </a:r>
              <a:r>
                <a:rPr lang="en-US" sz="1000" b="0" dirty="0" err="1" smtClean="0">
                  <a:solidFill>
                    <a:srgbClr val="000000"/>
                  </a:solidFill>
                  <a:sym typeface="Source Sans Pro Light"/>
                </a:rPr>
                <a:t>qG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‘)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radixorder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[v]()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Radix-based ordering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finteraction()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factor interactions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fdroplevels()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removal of unused factor levels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funique()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unique values / rows (by </a:t>
              </a:r>
              <a:r>
                <a:rPr lang="en-US" sz="10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cols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)</a:t>
              </a:r>
              <a:endParaRPr lang="en-US" sz="1000" b="0" dirty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24372" y="9056945"/>
            <a:ext cx="3168389" cy="1421753"/>
            <a:chOff x="7124372" y="8961151"/>
            <a:chExt cx="3168389" cy="1421753"/>
          </a:xfrm>
        </p:grpSpPr>
        <p:sp>
          <p:nvSpPr>
            <p:cNvPr id="98" name="Useful Elements"/>
            <p:cNvSpPr txBox="1"/>
            <p:nvPr/>
          </p:nvSpPr>
          <p:spPr>
            <a:xfrm>
              <a:off x="7124372" y="9053046"/>
              <a:ext cx="181139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Quick Conversions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99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0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992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qDF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qDT(), qTBL(),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convert vectors, arrays, data.frames or lists to data.frame, data.table or tibble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qM()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to matrix</a:t>
              </a:r>
              <a:r>
                <a:rPr lang="en-US" sz="1100" b="0" dirty="0" smtClean="0">
                  <a:solidFill>
                    <a:srgbClr val="000000"/>
                  </a:solidFill>
                  <a:sym typeface="Source Sans Pro Light"/>
                </a:rPr>
                <a:t>, 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m[r/c]tl()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matrix rows/cols to list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err="1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a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s_numeric_factor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as_character_factor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convert factors or all factors in a list / data.frame</a:t>
              </a:r>
              <a:endParaRPr lang="en-US" sz="10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540889" y="3899168"/>
            <a:ext cx="3168389" cy="2731343"/>
            <a:chOff x="7124372" y="8961151"/>
            <a:chExt cx="3168389" cy="2731343"/>
          </a:xfrm>
        </p:grpSpPr>
        <p:sp>
          <p:nvSpPr>
            <p:cNvPr id="105" name="Useful Elements"/>
            <p:cNvSpPr txBox="1"/>
            <p:nvPr/>
          </p:nvSpPr>
          <p:spPr>
            <a:xfrm>
              <a:off x="7124372" y="9053046"/>
              <a:ext cx="1489190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List-Processing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06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7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23021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1100" b="0" dirty="0" smtClean="0">
                  <a:solidFill>
                    <a:srgbClr val="00000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  <a:sym typeface="Source Sans Pro Light"/>
                </a:rPr>
                <a:t>Functions to process (nested) lists (of data objects)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400" b="0" dirty="0" smtClean="0">
                <a:solidFill>
                  <a:srgbClr val="000000"/>
                </a:solidFill>
                <a:latin typeface="Lucida Console" panose="020B0609040504020204" pitchFamily="49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ldepth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level of nesting of list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is_unlistable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is list composed of atomic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has_elem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search if list contains certain elements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get_elem</a:t>
              </a: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>
                  <a:solidFill>
                    <a:srgbClr val="000000"/>
                  </a:solidFill>
                  <a:sym typeface="Source Sans Pro Light"/>
                </a:rPr>
                <a:t>– pull out elements from list / subset list</a:t>
              </a:r>
              <a:endParaRPr lang="en-US" sz="10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atomic_elem[&lt;-](), list_elem[&lt;-]()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– get list with atomic /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sub-list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elements,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examining only first 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level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of list</a:t>
              </a:r>
              <a:endParaRPr lang="en-US" sz="900" b="0" dirty="0" smtClean="0">
                <a:solidFill>
                  <a:srgbClr val="000000"/>
                </a:solidFill>
                <a:latin typeface="Lucida Console" panose="020B0609040504020204" pitchFamily="49" charset="0"/>
                <a:cs typeface="Helvetica" panose="020B0604020202020204" pitchFamily="34" charset="0"/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reg_elem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irreg_elem()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get full list tree leading to atomic (‘regular‘) or non-atomic (‘irregular‘) elements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rsplit()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efficient (recursive) splitting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rapply2d()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recursive apply to lists of data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unlist2d()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recursive row-binding to data.frame</a:t>
              </a:r>
              <a:endParaRPr lang="en-US" sz="1000" b="0" dirty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540889" y="6729158"/>
            <a:ext cx="3168389" cy="1660280"/>
            <a:chOff x="7124372" y="8961151"/>
            <a:chExt cx="3168389" cy="1660280"/>
          </a:xfrm>
        </p:grpSpPr>
        <p:sp>
          <p:nvSpPr>
            <p:cNvPr id="109" name="Useful Elements"/>
            <p:cNvSpPr txBox="1"/>
            <p:nvPr/>
          </p:nvSpPr>
          <p:spPr>
            <a:xfrm>
              <a:off x="7124372" y="9053046"/>
              <a:ext cx="1893147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Summary Statistics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0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1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12311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qsu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fast (grouped, weighted, panel-decomposed) summary statistics for cross-sectional and panel data</a:t>
              </a: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descr()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detailed statistical description of data.frame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varying()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check variation within groups (panel-id‘s)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pwcor(), pwcov(),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pwnobs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pairwise correlations, covariance and obs. (with P-value and pretty printing)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0" b="0" dirty="0" smtClean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540889" y="9553141"/>
            <a:ext cx="3168389" cy="860061"/>
            <a:chOff x="7124372" y="8961151"/>
            <a:chExt cx="3168389" cy="860061"/>
          </a:xfrm>
        </p:grpSpPr>
        <p:sp>
          <p:nvSpPr>
            <p:cNvPr id="113" name="Useful Elements"/>
            <p:cNvSpPr txBox="1"/>
            <p:nvPr/>
          </p:nvSpPr>
          <p:spPr>
            <a:xfrm>
              <a:off x="7124372" y="9053046"/>
              <a:ext cx="1611018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Utility Functions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4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5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168389" cy="4308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.c,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Vlabels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[&lt;-],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namlab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na_rm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na_omit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allNA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missing_cases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ckmatch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add_stub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rm_stub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fnrow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seq_row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, %!in%,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unattrib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etc</a:t>
              </a:r>
              <a:r>
                <a:rPr lang="en-US" sz="1000" b="0" dirty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rPr>
                <a:t>...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540889" y="8330534"/>
            <a:ext cx="3266203" cy="1160143"/>
            <a:chOff x="7124372" y="8961151"/>
            <a:chExt cx="3266203" cy="1160143"/>
          </a:xfrm>
        </p:grpSpPr>
        <p:sp>
          <p:nvSpPr>
            <p:cNvPr id="117" name="Useful Elements"/>
            <p:cNvSpPr txBox="1"/>
            <p:nvPr/>
          </p:nvSpPr>
          <p:spPr>
            <a:xfrm>
              <a:off x="7124372" y="9053046"/>
              <a:ext cx="2654573" cy="2519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Recode and Replace Values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18" name="Line"/>
            <p:cNvSpPr/>
            <p:nvPr/>
          </p:nvSpPr>
          <p:spPr>
            <a:xfrm>
              <a:off x="7124372" y="8961151"/>
              <a:ext cx="3079672" cy="1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19" name="Use headers, colors, and/or backgrounds to separate or group together sections."/>
            <p:cNvSpPr txBox="1"/>
            <p:nvPr/>
          </p:nvSpPr>
          <p:spPr>
            <a:xfrm>
              <a:off x="7124372" y="9390325"/>
              <a:ext cx="3266203" cy="7309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recode_num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sym typeface="Source Sans Pro Light"/>
                </a:rPr>
                <a:t>(), recode_char()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sym typeface="Source Sans Pro Light"/>
                </a:rPr>
                <a:t>– recode numeric / character values (+ regex recoding) in matrix-like objects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replace_NA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(),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 </a:t>
              </a:r>
              <a:r>
                <a:rPr lang="en-US" sz="900" b="0" dirty="0" err="1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replace_Inf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()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, 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replace_outliers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cs typeface="Helvetica" panose="020B0604020202020204" pitchFamily="34" charset="0"/>
                  <a:sym typeface="Source Sans Pro Light"/>
                </a:rPr>
                <a:t>()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US" sz="900" b="0" dirty="0">
                  <a:solidFill>
                    <a:srgbClr val="000000"/>
                  </a:solidFill>
                  <a:sym typeface="Source Sans Pro Light"/>
                </a:rPr>
                <a:t>–  </a:t>
              </a:r>
              <a:r>
                <a:rPr lang="en-US" sz="900" b="0" dirty="0" smtClean="0">
                  <a:solidFill>
                    <a:srgbClr val="000000"/>
                  </a:solidFill>
                  <a:sym typeface="Source Sans Pro Light"/>
                </a:rPr>
                <a:t>replace special values</a:t>
              </a: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 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  <a:ea typeface="+mn-ea"/>
                  <a:cs typeface="Helvetica" panose="020B0604020202020204" pitchFamily="34" charset="0"/>
                  <a:sym typeface="Source Sans Pro Light"/>
                </a:rPr>
                <a:t>  pad() </a:t>
              </a:r>
              <a:r>
                <a:rPr lang="en-US" sz="1000" b="0" dirty="0" smtClean="0">
                  <a:solidFill>
                    <a:srgbClr val="000000"/>
                  </a:solidFill>
                  <a:sym typeface="Source Sans Pro Light"/>
                </a:rPr>
                <a:t>–  add observations / rows. 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US" sz="100" b="0" dirty="0" smtClean="0">
                <a:solidFill>
                  <a:srgbClr val="000000"/>
                </a:solidFill>
                <a:sym typeface="Source Sans Pro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540889" y="951384"/>
            <a:ext cx="3350040" cy="2827531"/>
            <a:chOff x="10540889" y="951384"/>
            <a:chExt cx="3350040" cy="2827531"/>
          </a:xfrm>
        </p:grpSpPr>
        <p:sp>
          <p:nvSpPr>
            <p:cNvPr id="101" name="Useful Elements"/>
            <p:cNvSpPr txBox="1"/>
            <p:nvPr/>
          </p:nvSpPr>
          <p:spPr>
            <a:xfrm>
              <a:off x="10540889" y="1061442"/>
              <a:ext cx="1309654" cy="473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Fast Data 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US" sz="1800" b="0" dirty="0" smtClean="0">
                  <a:solidFill>
                    <a:srgbClr val="C70968"/>
                  </a:solidFill>
                </a:rPr>
                <a:t>Manipulation</a:t>
              </a:r>
              <a:endParaRPr lang="en-US" sz="1800" b="0" dirty="0">
                <a:solidFill>
                  <a:srgbClr val="C70968"/>
                </a:solidFill>
              </a:endParaRPr>
            </a:p>
          </p:txBody>
        </p:sp>
        <p:sp>
          <p:nvSpPr>
            <p:cNvPr id="102" name="Line"/>
            <p:cNvSpPr/>
            <p:nvPr/>
          </p:nvSpPr>
          <p:spPr>
            <a:xfrm>
              <a:off x="10540889" y="951384"/>
              <a:ext cx="161101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lang="en-US" dirty="0"/>
            </a:p>
          </p:txBody>
        </p:sp>
        <p:sp>
          <p:nvSpPr>
            <p:cNvPr id="103" name="Use headers, colors, and/or backgrounds to separate or group together sections."/>
            <p:cNvSpPr txBox="1"/>
            <p:nvPr/>
          </p:nvSpPr>
          <p:spPr>
            <a:xfrm>
              <a:off x="10540889" y="1595240"/>
              <a:ext cx="3350040" cy="21836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dirty="0" smtClean="0">
                  <a:latin typeface="Lucida Console" panose="020B0609040504020204" pitchFamily="49" charset="0"/>
                </a:rPr>
                <a:t>fselect[&lt;-]()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fsubset()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subset data (rows and cols)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colorder[v]()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reorder cols (‘v FUN‘s  aid programming)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roworder[v]()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sort (reorder) rows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[f/set]transform[v][&lt;-]()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transform cols (by reference)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fcompute</a:t>
              </a:r>
              <a:r>
                <a:rPr lang="en-US" sz="900" b="0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[v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]()</a:t>
              </a:r>
              <a:r>
                <a:rPr lang="en-US" sz="1100" dirty="0" smtClean="0"/>
                <a:t> </a:t>
              </a:r>
              <a:r>
                <a:rPr lang="en-US" sz="1000" dirty="0" smtClean="0"/>
                <a:t>–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compute new cols dropping existing ones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[f/set]rename()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rename (any object with ‘names‘ attr.)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get_vars[&lt;-]()</a:t>
              </a:r>
              <a:r>
                <a:rPr lang="en-US" sz="8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 (standard evaluation)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num_vars[&lt;-](), cat_vars[&lt;-](), char_vars[&lt;-](),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fact_vars[&lt;-](), logi_vars[&lt;-](), </a:t>
              </a:r>
            </a:p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err="1">
                  <a:solidFill>
                    <a:srgbClr val="000000"/>
                  </a:solidFill>
                  <a:latin typeface="Lucida Console" panose="020B0609040504020204" pitchFamily="49" charset="0"/>
                </a:rPr>
                <a:t>d</a:t>
              </a:r>
              <a:r>
                <a:rPr lang="en-US" sz="900" b="0" dirty="0" err="1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ate_vars</a:t>
              </a: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[&lt;-]()</a:t>
              </a:r>
              <a:r>
                <a:rPr lang="en-US" sz="1000" dirty="0" smtClean="0">
                  <a:latin typeface="+mn-lt"/>
                </a:rPr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select/replace cols by data type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US" sz="900" b="0" dirty="0" smtClean="0">
                  <a:solidFill>
                    <a:srgbClr val="000000"/>
                  </a:solidFill>
                  <a:latin typeface="Lucida Console" panose="020B0609040504020204" pitchFamily="49" charset="0"/>
                </a:rPr>
                <a:t>add_vars[&lt;-]()</a:t>
              </a:r>
              <a:r>
                <a:rPr lang="en-US" sz="1100" dirty="0" smtClean="0"/>
                <a:t> </a:t>
              </a:r>
              <a:r>
                <a:rPr lang="en-US" sz="1000" b="0" dirty="0" smtClean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– add (column - bind) cols</a:t>
              </a:r>
              <a:endParaRPr lang="en-US" sz="1000" b="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644" y="199925"/>
            <a:ext cx="1386697" cy="1598383"/>
          </a:xfrm>
          <a:prstGeom prst="rect">
            <a:avLst/>
          </a:prstGeom>
          <a:ln w="12700">
            <a:miter lim="400000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Microsoft Office PowerPoint</Application>
  <PresentationFormat>Custom</PresentationFormat>
  <Paragraphs>318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Avenir Roman</vt:lpstr>
      <vt:lpstr>Gill Sans</vt:lpstr>
      <vt:lpstr>Helvetica</vt:lpstr>
      <vt:lpstr>Helvetica Light</vt:lpstr>
      <vt:lpstr>Lucida Console</vt:lpstr>
      <vt:lpstr>Source Sans Pro</vt:lpstr>
      <vt:lpstr>Source Sans Pro Light</vt:lpstr>
      <vt:lpstr>Source Sans Pro Semibold</vt:lpstr>
      <vt:lpstr>White</vt:lpstr>
      <vt:lpstr>Advanced and Fast Data Transformation with collapse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Sebastian Krantz</dc:creator>
  <cp:lastModifiedBy>Sebastian Krantz</cp:lastModifiedBy>
  <cp:revision>188</cp:revision>
  <dcterms:modified xsi:type="dcterms:W3CDTF">2021-07-02T20:01:20Z</dcterms:modified>
</cp:coreProperties>
</file>